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 snapToGrid="0">
      <p:cViewPr>
        <p:scale>
          <a:sx n="20" d="100"/>
          <a:sy n="20" d="100"/>
        </p:scale>
        <p:origin x="269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8FBFC-77FA-4722-8F54-DD6331590A72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56C4-B771-4C14-8CA0-D3C8156F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A56C4-B771-4C14-8CA0-D3C8156FF5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0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399288" cy="5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6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E5D-3904-4724-9788-1F20664E863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4225-065E-424D-BD93-404F632E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091" y="6528051"/>
            <a:ext cx="13170345" cy="97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66463" y="7676597"/>
            <a:ext cx="132091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As large amounts of data accumulate in the field of precision medicine and the semantic relationships between biomedical entities become more and more complex.</a:t>
            </a:r>
          </a:p>
          <a:p>
            <a:pPr marL="571500" lvl="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The construction of precision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edicine ontology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needs 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lot of 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collaboration of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experts in many areas.</a:t>
            </a:r>
            <a:endParaRPr lang="en-US" altLang="zh-CN" sz="3600" dirty="0" smtClean="0">
              <a:latin typeface="Arial" pitchFamily="34" charset="0"/>
              <a:cs typeface="Arial" pitchFamily="34" charset="0"/>
            </a:endParaRPr>
          </a:p>
          <a:p>
            <a:pPr marL="571500" lvl="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The collaborative working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latform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we built 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for precision medicine ontology construction is an interactive online application for collaboratively editing, browsing, and sharing of precision medicine ontology.</a:t>
            </a:r>
            <a:endParaRPr lang="en-US" altLang="zh-C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1434" y="973472"/>
            <a:ext cx="2911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7200" b="1" kern="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Working </a:t>
            </a:r>
            <a:r>
              <a:rPr lang="en-US" altLang="zh-CN" sz="7200" b="1" kern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for </a:t>
            </a:r>
            <a:r>
              <a:rPr lang="en-US" altLang="zh-CN" sz="7200" b="1" kern="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US" altLang="zh-CN" sz="7200" b="1" kern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</a:t>
            </a:r>
            <a:endParaRPr lang="en-US" altLang="zh-CN" sz="7200" b="1" kern="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7200" b="1" kern="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 Construction</a:t>
            </a:r>
            <a:endParaRPr lang="zh-CN" altLang="zh-CN" sz="7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457" y="14481265"/>
            <a:ext cx="12767243" cy="84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 architecture</a:t>
            </a:r>
          </a:p>
        </p:txBody>
      </p:sp>
      <p:sp>
        <p:nvSpPr>
          <p:cNvPr id="7" name="矩形 6"/>
          <p:cNvSpPr/>
          <p:nvPr/>
        </p:nvSpPr>
        <p:spPr>
          <a:xfrm>
            <a:off x="17038568" y="7733568"/>
            <a:ext cx="13170345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The platform has the following functions:</a:t>
            </a:r>
          </a:p>
          <a:p>
            <a:pPr marL="571500" indent="-5715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Creating new projects or importing an existing ontology from the local computer. </a:t>
            </a:r>
          </a:p>
          <a:p>
            <a:pPr marL="571500" indent="-5715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Distributing different functional roles to users, including administrator, reviewers and processor. </a:t>
            </a:r>
          </a:p>
          <a:p>
            <a:pPr marL="571500" indent="-5715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Recording logs which keep track of all changes of a version and only the administrator can generate a new version. </a:t>
            </a:r>
          </a:p>
          <a:p>
            <a:pPr marL="571500" indent="-5715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Downloading the ontology in RDF, OWL and XML </a:t>
            </a:r>
            <a:r>
              <a:rPr lang="en-US" altLang="zh-CN" sz="3600" dirty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ormat.</a:t>
            </a:r>
          </a:p>
        </p:txBody>
      </p:sp>
      <p:sp>
        <p:nvSpPr>
          <p:cNvPr id="8" name="矩形 7"/>
          <p:cNvSpPr/>
          <p:nvPr/>
        </p:nvSpPr>
        <p:spPr>
          <a:xfrm>
            <a:off x="17046239" y="37611315"/>
            <a:ext cx="1310873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authors would like to thank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Junlian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Xiaoying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Yujing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Ji,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Panpan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Deng and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Haixia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Sun for their contribution to this platform. This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work is supported by the National Population and Health Scientific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Sharing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Program of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, and The National Key Research and Development Program of China (Grant No. 2016YFC0901901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*Email: 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hou.li@imicams.ac.cn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9403" y="3347959"/>
            <a:ext cx="27092133" cy="205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spcAft>
                <a:spcPts val="0"/>
              </a:spcAft>
            </a:pPr>
            <a:r>
              <a:rPr lang="en-US" altLang="zh-CN" sz="48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Meng Wu, Jiao Li, Hongyu Kang, Si Zheng, Li Hou</a:t>
            </a:r>
            <a:endParaRPr lang="zh-CN" altLang="zh-CN" sz="48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ts val="8000"/>
              </a:lnSpc>
              <a:spcAft>
                <a:spcPts val="0"/>
              </a:spcAft>
            </a:pPr>
            <a:r>
              <a:rPr lang="en-US" altLang="zh-CN" sz="4800" b="1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Institute of Medical Information &amp; Library, Chinese Academy of Medical Sciences</a:t>
            </a:r>
            <a:endParaRPr lang="zh-CN" altLang="zh-CN" sz="4800" b="1" kern="1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9" y="6531601"/>
            <a:ext cx="13170345" cy="97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39253" y="6591338"/>
            <a:ext cx="4712315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图片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9" y="13353656"/>
            <a:ext cx="13058711" cy="97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10005" y="13433467"/>
            <a:ext cx="31790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Methods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图片 1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372" y="22767388"/>
            <a:ext cx="13170344" cy="972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687190" y="22854530"/>
            <a:ext cx="1208589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1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 and Future </a:t>
            </a:r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 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091" y="32902504"/>
            <a:ext cx="13170344" cy="972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674547" y="32946075"/>
            <a:ext cx="4361673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89" y="36519387"/>
            <a:ext cx="13195993" cy="972000"/>
          </a:xfrm>
          <a:prstGeom prst="rect">
            <a:avLst/>
          </a:prstGeom>
        </p:spPr>
      </p:pic>
      <p:sp>
        <p:nvSpPr>
          <p:cNvPr id="21" name="文本框 38"/>
          <p:cNvSpPr txBox="1"/>
          <p:nvPr/>
        </p:nvSpPr>
        <p:spPr>
          <a:xfrm>
            <a:off x="20660765" y="36562958"/>
            <a:ext cx="6912245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23619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47237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0856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4477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18095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341714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065333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88951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Acknowledgments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22165260" y="6571622"/>
            <a:ext cx="3870960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23619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47237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0856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4477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18095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341714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065333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88951" algn="l" defTabSz="3447237" rtl="0" eaLnBrk="1" latinLnBrk="0" hangingPunct="1">
              <a:defRPr sz="6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1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US" altLang="zh-CN" sz="51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6463" y="27081190"/>
            <a:ext cx="1305871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three layers:</a:t>
            </a:r>
          </a:p>
          <a:p>
            <a:pPr marL="57150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Storage and P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rocessing 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Layer: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Storing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various data related to the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platform, and processing the data from collection to ontology construction.</a:t>
            </a:r>
          </a:p>
          <a:p>
            <a:pPr marL="57150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Layer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the functional systems of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back stage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the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bridge between the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for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human computer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372" y="34008733"/>
            <a:ext cx="13161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[1] Huang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L, Fernandes H, Zia H, et al. The cancer precision medicine knowledge base for structured clinical-grade mutations and interpretations[J]. Journal of the American Medical Informatics Association Jamia, 2016, 24(3).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36544" y="42054104"/>
            <a:ext cx="6625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i="1" dirty="0">
                <a:solidFill>
                  <a:prstClr val="black"/>
                </a:solidFill>
              </a:rPr>
              <a:t>Biocuration </a:t>
            </a:r>
            <a:r>
              <a:rPr lang="en-US" altLang="zh-CN" sz="5000" b="1" i="1" dirty="0" smtClean="0">
                <a:solidFill>
                  <a:prstClr val="black"/>
                </a:solidFill>
              </a:rPr>
              <a:t>2018</a:t>
            </a:r>
            <a:r>
              <a:rPr lang="en-US" altLang="zh-CN" sz="5000" i="1" dirty="0" smtClean="0">
                <a:solidFill>
                  <a:prstClr val="black"/>
                </a:solidFill>
              </a:rPr>
              <a:t>. </a:t>
            </a:r>
            <a:r>
              <a:rPr lang="en-US" altLang="zh-CN" sz="5000" i="1" dirty="0">
                <a:solidFill>
                  <a:prstClr val="black"/>
                </a:solidFill>
              </a:rPr>
              <a:t>April.</a:t>
            </a:r>
          </a:p>
          <a:p>
            <a:endParaRPr lang="zh-CN" altLang="en-US" sz="5000" dirty="0"/>
          </a:p>
        </p:txBody>
      </p:sp>
      <p:pic>
        <p:nvPicPr>
          <p:cNvPr id="27" name="图片 26"/>
          <p:cNvPicPr>
            <a:picLocks/>
          </p:cNvPicPr>
          <p:nvPr/>
        </p:nvPicPr>
        <p:blipFill rotWithShape="1">
          <a:blip r:embed="rId4"/>
          <a:srcRect r="473" b="52993"/>
          <a:stretch/>
        </p:blipFill>
        <p:spPr>
          <a:xfrm>
            <a:off x="0" y="42838304"/>
            <a:ext cx="32399288" cy="36233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069372" y="23889761"/>
            <a:ext cx="13085604" cy="887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Conclusions:</a:t>
            </a:r>
          </a:p>
          <a:p>
            <a:pPr marL="571500" lvl="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collaborative working platform guarantees the comprehensiveness and instantaneity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the process of ontology construction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        </a:t>
            </a:r>
          </a:p>
          <a:p>
            <a:pPr marL="571500" lvl="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Precision Medicine Ontology (PMO) built upon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collaborative working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platform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contains 10 top classes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precision medicine domain and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93 semantic relationships between them, which also supports the knowledge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base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developed based on it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spcBef>
                <a:spcPts val="800"/>
              </a:spcBef>
              <a:spcAft>
                <a:spcPts val="800"/>
              </a:spcAft>
            </a:pP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Future Work:</a:t>
            </a:r>
          </a:p>
          <a:p>
            <a:pPr marL="57150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Extending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of the system such as ontology mapping, and enhancing the quality control.</a:t>
            </a:r>
          </a:p>
          <a:p>
            <a:pPr marL="571500" indent="-57150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Improving the automation of transformation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m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ulti-source non-ontology </a:t>
            </a:r>
            <a:r>
              <a:rPr lang="en-US" altLang="zh-CN" sz="3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knowledge </a:t>
            </a:r>
            <a:r>
              <a:rPr lang="en-US" altLang="zh-CN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resources to ontology.</a:t>
            </a:r>
            <a:endParaRPr lang="en-US" altLang="zh-CN" sz="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5299" y="32205909"/>
            <a:ext cx="1276724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workflow</a:t>
            </a:r>
            <a:endParaRPr lang="en-US" altLang="zh-CN" sz="48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5029" y="13369979"/>
            <a:ext cx="12186282" cy="899986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4616" y="40996585"/>
            <a:ext cx="2765819" cy="105751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298" y="15403190"/>
            <a:ext cx="13058711" cy="1162953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141697" y="40689080"/>
            <a:ext cx="13058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processers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reviewers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include experts in many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areas such as biology,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medicine, and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ontology construction and so on.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8153" y="33171674"/>
            <a:ext cx="11472999" cy="73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464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1540622704@qq.com</dc:creator>
  <cp:lastModifiedBy>1540622704@qq.com</cp:lastModifiedBy>
  <cp:revision>73</cp:revision>
  <dcterms:created xsi:type="dcterms:W3CDTF">2018-03-20T01:19:15Z</dcterms:created>
  <dcterms:modified xsi:type="dcterms:W3CDTF">2018-03-30T09:23:05Z</dcterms:modified>
</cp:coreProperties>
</file>