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9"/>
  </p:notesMasterIdLst>
  <p:handoutMasterIdLst>
    <p:handoutMasterId r:id="rId20"/>
  </p:handoutMasterIdLst>
  <p:sldIdLst>
    <p:sldId id="3072" r:id="rId2"/>
    <p:sldId id="3185" r:id="rId3"/>
    <p:sldId id="3250" r:id="rId4"/>
    <p:sldId id="3249" r:id="rId5"/>
    <p:sldId id="3243" r:id="rId6"/>
    <p:sldId id="3216" r:id="rId7"/>
    <p:sldId id="3217" r:id="rId8"/>
    <p:sldId id="3218" r:id="rId9"/>
    <p:sldId id="3219" r:id="rId10"/>
    <p:sldId id="3220" r:id="rId11"/>
    <p:sldId id="3221" r:id="rId12"/>
    <p:sldId id="3223" r:id="rId13"/>
    <p:sldId id="3224" r:id="rId14"/>
    <p:sldId id="3204" r:id="rId15"/>
    <p:sldId id="3202" r:id="rId16"/>
    <p:sldId id="3238" r:id="rId17"/>
    <p:sldId id="3189" r:id="rId18"/>
  </p:sldIdLst>
  <p:sldSz cx="12858750" cy="7232650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3D68"/>
    <a:srgbClr val="28C7D4"/>
    <a:srgbClr val="26C8D2"/>
    <a:srgbClr val="629087"/>
    <a:srgbClr val="98B9B3"/>
    <a:srgbClr val="FFFFFF"/>
    <a:srgbClr val="F94D4D"/>
    <a:srgbClr val="FEFEFE"/>
    <a:srgbClr val="8F1A12"/>
    <a:srgbClr val="F84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83045" autoAdjust="0"/>
  </p:normalViewPr>
  <p:slideViewPr>
    <p:cSldViewPr>
      <p:cViewPr varScale="1">
        <p:scale>
          <a:sx n="78" d="100"/>
          <a:sy n="78" d="100"/>
        </p:scale>
        <p:origin x="144" y="174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0BCA0-47FF-44EA-BE17-A336749545FE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C0B6EF54-026E-4D15-BA9E-BD0BF22B2FCC}">
      <dgm:prSet phldrT="[文本]" custT="1"/>
      <dgm:spPr>
        <a:ln w="28575">
          <a:solidFill>
            <a:schemeClr val="accent2">
              <a:lumMod val="7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en-US" sz="2400" dirty="0" smtClean="0">
              <a:latin typeface="Georgia" panose="02040502050405020303" pitchFamily="18" charset="0"/>
            </a:rPr>
            <a:t>Covering </a:t>
          </a:r>
          <a:r>
            <a:rPr lang="en-US" altLang="en-US" sz="2400" dirty="0" smtClean="0">
              <a:solidFill>
                <a:srgbClr val="FF0000"/>
              </a:solidFill>
              <a:latin typeface="Georgia" panose="02040502050405020303" pitchFamily="18" charset="0"/>
            </a:rPr>
            <a:t>all types of terms </a:t>
          </a:r>
          <a:r>
            <a:rPr lang="en-US" altLang="en-US" sz="2400" dirty="0" smtClean="0">
              <a:latin typeface="Georgia" panose="02040502050405020303" pitchFamily="18" charset="0"/>
            </a:rPr>
            <a:t>,concepts and the relationship between the terms which are urgently needed by the “precision medicine project”.</a:t>
          </a:r>
          <a:endParaRPr lang="zh-CN" altLang="en-US" dirty="0">
            <a:latin typeface="Georgia" panose="02040502050405020303" pitchFamily="18" charset="0"/>
          </a:endParaRPr>
        </a:p>
      </dgm:t>
    </dgm:pt>
    <dgm:pt modelId="{14FC7EA5-CE29-41CF-B3A9-1B847FC0536B}" type="parTrans" cxnId="{39B1B5D7-D30B-4FFB-98A5-C7A3114E4793}">
      <dgm:prSet/>
      <dgm:spPr/>
      <dgm:t>
        <a:bodyPr/>
        <a:lstStyle/>
        <a:p>
          <a:endParaRPr lang="zh-CN" altLang="en-US"/>
        </a:p>
      </dgm:t>
    </dgm:pt>
    <dgm:pt modelId="{EF974700-85EF-4B94-9E0D-3403D153E352}" type="sibTrans" cxnId="{39B1B5D7-D30B-4FFB-98A5-C7A3114E4793}">
      <dgm:prSet/>
      <dgm:spPr>
        <a:ln w="28575">
          <a:solidFill>
            <a:schemeClr val="accent2">
              <a:lumMod val="7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EBA237EA-BA9D-438D-B01E-93F4608000CC}">
      <dgm:prSet phldrT="[文本]" custT="1"/>
      <dgm:spPr>
        <a:ln w="28575">
          <a:solidFill>
            <a:schemeClr val="accent2">
              <a:lumMod val="7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en-US" sz="2400" dirty="0" smtClean="0">
              <a:solidFill>
                <a:schemeClr val="tx1"/>
              </a:solidFill>
              <a:latin typeface="Georgia" panose="02040502050405020303" pitchFamily="18" charset="0"/>
            </a:rPr>
            <a:t>Providing </a:t>
          </a:r>
          <a:r>
            <a:rPr lang="en-US" altLang="en-US" sz="2400" dirty="0" smtClean="0">
              <a:solidFill>
                <a:srgbClr val="FF0000"/>
              </a:solidFill>
              <a:latin typeface="Georgia" panose="02040502050405020303" pitchFamily="18" charset="0"/>
            </a:rPr>
            <a:t>i</a:t>
          </a:r>
          <a:r>
            <a:rPr lang="en-US" sz="2400" dirty="0" smtClean="0">
              <a:solidFill>
                <a:srgbClr val="FF0000"/>
              </a:solidFill>
              <a:latin typeface="Georgia" panose="02040502050405020303" pitchFamily="18" charset="0"/>
            </a:rPr>
            <a:t>nteroperability</a:t>
          </a:r>
          <a:r>
            <a:rPr lang="en-US" altLang="en-US" sz="2400" dirty="0" smtClean="0">
              <a:solidFill>
                <a:srgbClr val="FF0000"/>
              </a:solidFill>
              <a:latin typeface="Georgia" panose="02040502050405020303" pitchFamily="18" charset="0"/>
            </a:rPr>
            <a:t> </a:t>
          </a:r>
          <a:r>
            <a:rPr lang="en-US" altLang="en-US" sz="2400" dirty="0" smtClean="0">
              <a:latin typeface="Georgia" panose="02040502050405020303" pitchFamily="18" charset="0"/>
            </a:rPr>
            <a:t>with existing international  ontology</a:t>
          </a:r>
          <a:r>
            <a:rPr lang="en-US" altLang="en-US" sz="1800" dirty="0" smtClean="0">
              <a:latin typeface="Georgia" panose="02040502050405020303" pitchFamily="18" charset="0"/>
            </a:rPr>
            <a:t> .</a:t>
          </a:r>
          <a:endParaRPr lang="zh-CN" altLang="en-US" dirty="0">
            <a:latin typeface="Georgia" panose="02040502050405020303" pitchFamily="18" charset="0"/>
          </a:endParaRPr>
        </a:p>
      </dgm:t>
    </dgm:pt>
    <dgm:pt modelId="{5A1C7AB3-E290-44AC-9E97-2BFE143997ED}" type="parTrans" cxnId="{24F100C7-6C63-4DB5-8E63-B393823364E8}">
      <dgm:prSet/>
      <dgm:spPr/>
      <dgm:t>
        <a:bodyPr/>
        <a:lstStyle/>
        <a:p>
          <a:endParaRPr lang="zh-CN" altLang="en-US"/>
        </a:p>
      </dgm:t>
    </dgm:pt>
    <dgm:pt modelId="{E7FE19A0-33CD-428D-B063-03D9AD58A197}" type="sibTrans" cxnId="{24F100C7-6C63-4DB5-8E63-B393823364E8}">
      <dgm:prSet/>
      <dgm:spPr/>
      <dgm:t>
        <a:bodyPr/>
        <a:lstStyle/>
        <a:p>
          <a:endParaRPr lang="zh-CN" altLang="en-US"/>
        </a:p>
      </dgm:t>
    </dgm:pt>
    <dgm:pt modelId="{ADAFF318-EF76-4083-B64B-67AF25AB8627}">
      <dgm:prSet phldrT="[文本]" custT="1"/>
      <dgm:spPr>
        <a:ln w="28575">
          <a:solidFill>
            <a:schemeClr val="accent2">
              <a:lumMod val="7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Georgia" panose="02040502050405020303" pitchFamily="18" charset="0"/>
            </a:rPr>
            <a:t>All concepts, terms and relations defined in </a:t>
          </a:r>
          <a:r>
            <a:rPr lang="en-US" altLang="en-US" sz="2400" dirty="0" smtClean="0">
              <a:latin typeface="Georgia" panose="02040502050405020303" pitchFamily="18" charset="0"/>
            </a:rPr>
            <a:t>PMO are</a:t>
          </a:r>
          <a:r>
            <a:rPr lang="en-US" altLang="en-US" sz="2400" dirty="0" smtClean="0">
              <a:solidFill>
                <a:srgbClr val="FF0000"/>
              </a:solidFill>
              <a:latin typeface="Georgia" panose="02040502050405020303" pitchFamily="18" charset="0"/>
            </a:rPr>
            <a:t> open access</a:t>
          </a:r>
          <a:endParaRPr lang="zh-CN" altLang="en-US" dirty="0">
            <a:solidFill>
              <a:srgbClr val="FF0000"/>
            </a:solidFill>
            <a:latin typeface="Georgia" panose="02040502050405020303" pitchFamily="18" charset="0"/>
          </a:endParaRPr>
        </a:p>
      </dgm:t>
    </dgm:pt>
    <dgm:pt modelId="{4520F5ED-A8DB-408E-AEAA-25E9433A27B7}" type="parTrans" cxnId="{D739E41F-3810-4923-9AD9-60630C835C5E}">
      <dgm:prSet/>
      <dgm:spPr/>
      <dgm:t>
        <a:bodyPr/>
        <a:lstStyle/>
        <a:p>
          <a:endParaRPr lang="zh-CN" altLang="en-US"/>
        </a:p>
      </dgm:t>
    </dgm:pt>
    <dgm:pt modelId="{4DD1A10B-F5F8-4D33-A60A-9B09D49F4AB4}" type="sibTrans" cxnId="{D739E41F-3810-4923-9AD9-60630C835C5E}">
      <dgm:prSet/>
      <dgm:spPr/>
      <dgm:t>
        <a:bodyPr/>
        <a:lstStyle/>
        <a:p>
          <a:endParaRPr lang="zh-CN" altLang="en-US"/>
        </a:p>
      </dgm:t>
    </dgm:pt>
    <dgm:pt modelId="{852C4FDB-5E86-4054-AE18-9A417B822B78}">
      <dgm:prSet phldrT="[文本]" custT="1"/>
      <dgm:spPr>
        <a:ln w="28575">
          <a:solidFill>
            <a:schemeClr val="accent2">
              <a:lumMod val="7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Georgia" panose="02040502050405020303" pitchFamily="18" charset="0"/>
            </a:rPr>
            <a:t>Interoperable, Re-usable, Machine Readable </a:t>
          </a:r>
          <a:r>
            <a:rPr lang="en-US" altLang="en-US" sz="2400" dirty="0" smtClean="0">
              <a:latin typeface="Georgia" panose="02040502050405020303" pitchFamily="18" charset="0"/>
            </a:rPr>
            <a:t> </a:t>
          </a:r>
          <a:endParaRPr lang="zh-CN" altLang="en-US" sz="2400" dirty="0">
            <a:latin typeface="Georgia" panose="02040502050405020303" pitchFamily="18" charset="0"/>
          </a:endParaRPr>
        </a:p>
      </dgm:t>
    </dgm:pt>
    <dgm:pt modelId="{6778B587-9A09-446A-9F50-0AFF4FB9740B}" type="parTrans" cxnId="{22A8E6E3-48BC-4B89-BD6F-C7131C8348EB}">
      <dgm:prSet/>
      <dgm:spPr/>
      <dgm:t>
        <a:bodyPr/>
        <a:lstStyle/>
        <a:p>
          <a:endParaRPr lang="zh-CN" altLang="en-US"/>
        </a:p>
      </dgm:t>
    </dgm:pt>
    <dgm:pt modelId="{FA7EC73D-5575-4CBC-86A6-60449D231E1D}" type="sibTrans" cxnId="{22A8E6E3-48BC-4B89-BD6F-C7131C8348EB}">
      <dgm:prSet/>
      <dgm:spPr/>
      <dgm:t>
        <a:bodyPr/>
        <a:lstStyle/>
        <a:p>
          <a:endParaRPr lang="zh-CN" altLang="en-US"/>
        </a:p>
      </dgm:t>
    </dgm:pt>
    <dgm:pt modelId="{DECE737A-A5CF-49CA-B5A6-BA3E2C15C784}">
      <dgm:prSet phldrT="[文本]" custT="1"/>
      <dgm:spPr>
        <a:ln w="28575">
          <a:solidFill>
            <a:schemeClr val="accent2">
              <a:lumMod val="7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Georgia" panose="02040502050405020303" pitchFamily="18" charset="0"/>
            </a:rPr>
            <a:t>Findable, Open Accessible </a:t>
          </a:r>
          <a:endParaRPr lang="zh-CN" altLang="en-US" sz="2400" dirty="0">
            <a:latin typeface="Georgia" panose="02040502050405020303" pitchFamily="18" charset="0"/>
          </a:endParaRPr>
        </a:p>
      </dgm:t>
    </dgm:pt>
    <dgm:pt modelId="{03B3BD25-02F6-4AE9-9E2E-795AC037845A}" type="parTrans" cxnId="{3DB04C06-8C6C-4096-BDF7-8A29D0ACD85E}">
      <dgm:prSet/>
      <dgm:spPr/>
      <dgm:t>
        <a:bodyPr/>
        <a:lstStyle/>
        <a:p>
          <a:endParaRPr lang="zh-CN" altLang="en-US"/>
        </a:p>
      </dgm:t>
    </dgm:pt>
    <dgm:pt modelId="{CFE167EF-2816-4486-ACA3-FBE5DAF77663}" type="sibTrans" cxnId="{3DB04C06-8C6C-4096-BDF7-8A29D0ACD85E}">
      <dgm:prSet/>
      <dgm:spPr/>
      <dgm:t>
        <a:bodyPr/>
        <a:lstStyle/>
        <a:p>
          <a:endParaRPr lang="zh-CN" altLang="en-US"/>
        </a:p>
      </dgm:t>
    </dgm:pt>
    <dgm:pt modelId="{E676861C-1B96-443D-B79F-3B4DE18078B7}">
      <dgm:prSet phldrT="[文本]" custT="1"/>
      <dgm:spPr>
        <a:ln w="28575">
          <a:solidFill>
            <a:schemeClr val="accent2">
              <a:lumMod val="7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sz="2400" dirty="0" smtClean="0">
              <a:latin typeface="Georgia" panose="02040502050405020303" pitchFamily="18" charset="0"/>
            </a:rPr>
            <a:t>Providing </a:t>
          </a:r>
          <a:r>
            <a:rPr lang="en-US" altLang="zh-CN" sz="2400" dirty="0" smtClean="0">
              <a:solidFill>
                <a:srgbClr val="FF0000"/>
              </a:solidFill>
              <a:latin typeface="Georgia" panose="02040502050405020303" pitchFamily="18" charset="0"/>
            </a:rPr>
            <a:t>flexible management tools</a:t>
          </a:r>
          <a:r>
            <a:rPr lang="en-US" altLang="zh-CN" sz="2400" dirty="0" smtClean="0">
              <a:latin typeface="Georgia" panose="02040502050405020303" pitchFamily="18" charset="0"/>
            </a:rPr>
            <a:t>, supporting any new term merging, and new relationship created</a:t>
          </a:r>
          <a:endParaRPr lang="zh-CN" altLang="en-US" sz="2400" dirty="0">
            <a:latin typeface="Georgia" panose="02040502050405020303" pitchFamily="18" charset="0"/>
          </a:endParaRPr>
        </a:p>
      </dgm:t>
    </dgm:pt>
    <dgm:pt modelId="{55809936-66D7-447F-91AB-D15BE7410AAC}" type="parTrans" cxnId="{81CB302E-AFAB-4963-9C11-82FE78DDF1AA}">
      <dgm:prSet/>
      <dgm:spPr/>
      <dgm:t>
        <a:bodyPr/>
        <a:lstStyle/>
        <a:p>
          <a:endParaRPr lang="zh-CN" altLang="en-US"/>
        </a:p>
      </dgm:t>
    </dgm:pt>
    <dgm:pt modelId="{7FDE061C-5505-419E-8774-62931E92E722}" type="sibTrans" cxnId="{81CB302E-AFAB-4963-9C11-82FE78DDF1AA}">
      <dgm:prSet/>
      <dgm:spPr/>
      <dgm:t>
        <a:bodyPr/>
        <a:lstStyle/>
        <a:p>
          <a:endParaRPr lang="zh-CN" altLang="en-US"/>
        </a:p>
      </dgm:t>
    </dgm:pt>
    <dgm:pt modelId="{752CC888-1DD7-4D6D-A0ED-1982976996D3}" type="pres">
      <dgm:prSet presAssocID="{28D0BCA0-47FF-44EA-BE17-A336749545F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65C1477-4979-400E-A0E7-14BEFE96AFB7}" type="pres">
      <dgm:prSet presAssocID="{28D0BCA0-47FF-44EA-BE17-A336749545FE}" presName="Name1" presStyleCnt="0"/>
      <dgm:spPr/>
      <dgm:t>
        <a:bodyPr/>
        <a:lstStyle/>
        <a:p>
          <a:endParaRPr lang="zh-CN" altLang="en-US"/>
        </a:p>
      </dgm:t>
    </dgm:pt>
    <dgm:pt modelId="{23D46A2D-9274-4AAF-B931-229CD8B7E34C}" type="pres">
      <dgm:prSet presAssocID="{28D0BCA0-47FF-44EA-BE17-A336749545FE}" presName="cycle" presStyleCnt="0"/>
      <dgm:spPr/>
      <dgm:t>
        <a:bodyPr/>
        <a:lstStyle/>
        <a:p>
          <a:endParaRPr lang="zh-CN" altLang="en-US"/>
        </a:p>
      </dgm:t>
    </dgm:pt>
    <dgm:pt modelId="{007A22AA-1D35-414D-AB43-AAB453DD5489}" type="pres">
      <dgm:prSet presAssocID="{28D0BCA0-47FF-44EA-BE17-A336749545FE}" presName="srcNode" presStyleLbl="node1" presStyleIdx="0" presStyleCnt="4"/>
      <dgm:spPr/>
      <dgm:t>
        <a:bodyPr/>
        <a:lstStyle/>
        <a:p>
          <a:endParaRPr lang="zh-CN" altLang="en-US"/>
        </a:p>
      </dgm:t>
    </dgm:pt>
    <dgm:pt modelId="{C7675356-AA8B-4CD4-B5E9-FC7BF66E8DFF}" type="pres">
      <dgm:prSet presAssocID="{28D0BCA0-47FF-44EA-BE17-A336749545FE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A14086F8-E009-4E2D-8992-A770B0CF27B8}" type="pres">
      <dgm:prSet presAssocID="{28D0BCA0-47FF-44EA-BE17-A336749545FE}" presName="extraNode" presStyleLbl="node1" presStyleIdx="0" presStyleCnt="4"/>
      <dgm:spPr/>
      <dgm:t>
        <a:bodyPr/>
        <a:lstStyle/>
        <a:p>
          <a:endParaRPr lang="zh-CN" altLang="en-US"/>
        </a:p>
      </dgm:t>
    </dgm:pt>
    <dgm:pt modelId="{910333F8-F9B9-4FC2-9C04-6556341B302B}" type="pres">
      <dgm:prSet presAssocID="{28D0BCA0-47FF-44EA-BE17-A336749545FE}" presName="dstNode" presStyleLbl="node1" presStyleIdx="0" presStyleCnt="4"/>
      <dgm:spPr/>
      <dgm:t>
        <a:bodyPr/>
        <a:lstStyle/>
        <a:p>
          <a:endParaRPr lang="zh-CN" altLang="en-US"/>
        </a:p>
      </dgm:t>
    </dgm:pt>
    <dgm:pt modelId="{16D41383-738D-496E-A6D4-54144219B325}" type="pres">
      <dgm:prSet presAssocID="{C0B6EF54-026E-4D15-BA9E-BD0BF22B2FCC}" presName="text_1" presStyleLbl="node1" presStyleIdx="0" presStyleCnt="4" custScaleY="12419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275E94-FAC5-41FA-9007-D1A2354F5E4A}" type="pres">
      <dgm:prSet presAssocID="{C0B6EF54-026E-4D15-BA9E-BD0BF22B2FCC}" presName="accent_1" presStyleCnt="0"/>
      <dgm:spPr/>
      <dgm:t>
        <a:bodyPr/>
        <a:lstStyle/>
        <a:p>
          <a:endParaRPr lang="zh-CN" altLang="en-US"/>
        </a:p>
      </dgm:t>
    </dgm:pt>
    <dgm:pt modelId="{49503B3D-5788-45EA-907C-633EA3162185}" type="pres">
      <dgm:prSet presAssocID="{C0B6EF54-026E-4D15-BA9E-BD0BF22B2FCC}" presName="accentRepeatNode" presStyleLbl="solidFgAcc1" presStyleIdx="0" presStyleCnt="4"/>
      <dgm:spPr>
        <a:ln w="28575">
          <a:solidFill>
            <a:schemeClr val="accent2">
              <a:lumMod val="7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D30F7C90-8A01-42A5-BE04-A19D0D3AE83E}" type="pres">
      <dgm:prSet presAssocID="{EBA237EA-BA9D-438D-B01E-93F4608000CC}" presName="text_2" presStyleLbl="node1" presStyleIdx="1" presStyleCnt="4" custScaleY="12113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7E91AA-AED3-4AC3-9888-D3A540A31E5A}" type="pres">
      <dgm:prSet presAssocID="{EBA237EA-BA9D-438D-B01E-93F4608000CC}" presName="accent_2" presStyleCnt="0"/>
      <dgm:spPr/>
      <dgm:t>
        <a:bodyPr/>
        <a:lstStyle/>
        <a:p>
          <a:endParaRPr lang="zh-CN" altLang="en-US"/>
        </a:p>
      </dgm:t>
    </dgm:pt>
    <dgm:pt modelId="{C39018D0-62B2-4CF6-A292-54BC19DF220F}" type="pres">
      <dgm:prSet presAssocID="{EBA237EA-BA9D-438D-B01E-93F4608000CC}" presName="accentRepeatNode" presStyleLbl="solidFgAcc1" presStyleIdx="1" presStyleCnt="4"/>
      <dgm:spPr>
        <a:ln w="28575">
          <a:solidFill>
            <a:schemeClr val="accent2">
              <a:lumMod val="7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912FBD25-BB82-4554-938E-606108690480}" type="pres">
      <dgm:prSet presAssocID="{ADAFF318-EF76-4083-B64B-67AF25AB8627}" presName="text_3" presStyleLbl="node1" presStyleIdx="2" presStyleCnt="4" custScaleY="1240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BC0BBA-1D03-4860-B6AD-6067587F8C16}" type="pres">
      <dgm:prSet presAssocID="{ADAFF318-EF76-4083-B64B-67AF25AB8627}" presName="accent_3" presStyleCnt="0"/>
      <dgm:spPr/>
      <dgm:t>
        <a:bodyPr/>
        <a:lstStyle/>
        <a:p>
          <a:endParaRPr lang="zh-CN" altLang="en-US"/>
        </a:p>
      </dgm:t>
    </dgm:pt>
    <dgm:pt modelId="{C6086D6B-39CF-4298-86CC-1D7FE1AE968D}" type="pres">
      <dgm:prSet presAssocID="{ADAFF318-EF76-4083-B64B-67AF25AB8627}" presName="accentRepeatNode" presStyleLbl="solidFgAcc1" presStyleIdx="2" presStyleCnt="4" custLinFactNeighborX="190" custLinFactNeighborY="-1877"/>
      <dgm:spPr>
        <a:ln w="28575">
          <a:solidFill>
            <a:schemeClr val="accent2">
              <a:lumMod val="7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  <dgm:pt modelId="{B16345EC-469E-4D69-B078-E0BB715DCE65}" type="pres">
      <dgm:prSet presAssocID="{E676861C-1B96-443D-B79F-3B4DE18078B7}" presName="text_4" presStyleLbl="node1" presStyleIdx="3" presStyleCnt="4" custScaleY="1270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41BC43-8052-4F2F-B0B2-4EBCF7AE169D}" type="pres">
      <dgm:prSet presAssocID="{E676861C-1B96-443D-B79F-3B4DE18078B7}" presName="accent_4" presStyleCnt="0"/>
      <dgm:spPr/>
      <dgm:t>
        <a:bodyPr/>
        <a:lstStyle/>
        <a:p>
          <a:endParaRPr lang="zh-CN" altLang="en-US"/>
        </a:p>
      </dgm:t>
    </dgm:pt>
    <dgm:pt modelId="{80A6D55E-AE43-4548-9D6A-B2C96504D95F}" type="pres">
      <dgm:prSet presAssocID="{E676861C-1B96-443D-B79F-3B4DE18078B7}" presName="accentRepeatNode" presStyleLbl="solidFgAcc1" presStyleIdx="3" presStyleCnt="4"/>
      <dgm:spPr>
        <a:ln w="28575">
          <a:solidFill>
            <a:schemeClr val="accent2">
              <a:lumMod val="75000"/>
            </a:schemeClr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zh-CN" altLang="en-US"/>
        </a:p>
      </dgm:t>
    </dgm:pt>
  </dgm:ptLst>
  <dgm:cxnLst>
    <dgm:cxn modelId="{C2D364BE-EEEE-44DF-A6B1-D042FDD89871}" type="presOf" srcId="{EBA237EA-BA9D-438D-B01E-93F4608000CC}" destId="{D30F7C90-8A01-42A5-BE04-A19D0D3AE83E}" srcOrd="0" destOrd="0" presId="urn:microsoft.com/office/officeart/2008/layout/VerticalCurvedList"/>
    <dgm:cxn modelId="{4A1221AA-D1D1-48B4-9433-AAB2DA530D2C}" type="presOf" srcId="{EF974700-85EF-4B94-9E0D-3403D153E352}" destId="{C7675356-AA8B-4CD4-B5E9-FC7BF66E8DFF}" srcOrd="0" destOrd="0" presId="urn:microsoft.com/office/officeart/2008/layout/VerticalCurvedList"/>
    <dgm:cxn modelId="{24F100C7-6C63-4DB5-8E63-B393823364E8}" srcId="{28D0BCA0-47FF-44EA-BE17-A336749545FE}" destId="{EBA237EA-BA9D-438D-B01E-93F4608000CC}" srcOrd="1" destOrd="0" parTransId="{5A1C7AB3-E290-44AC-9E97-2BFE143997ED}" sibTransId="{E7FE19A0-33CD-428D-B063-03D9AD58A197}"/>
    <dgm:cxn modelId="{F8B827B5-BB58-49D5-A9DA-D4CCFCCAF285}" type="presOf" srcId="{E676861C-1B96-443D-B79F-3B4DE18078B7}" destId="{B16345EC-469E-4D69-B078-E0BB715DCE65}" srcOrd="0" destOrd="0" presId="urn:microsoft.com/office/officeart/2008/layout/VerticalCurvedList"/>
    <dgm:cxn modelId="{D739E41F-3810-4923-9AD9-60630C835C5E}" srcId="{28D0BCA0-47FF-44EA-BE17-A336749545FE}" destId="{ADAFF318-EF76-4083-B64B-67AF25AB8627}" srcOrd="2" destOrd="0" parTransId="{4520F5ED-A8DB-408E-AEAA-25E9433A27B7}" sibTransId="{4DD1A10B-F5F8-4D33-A60A-9B09D49F4AB4}"/>
    <dgm:cxn modelId="{39B1B5D7-D30B-4FFB-98A5-C7A3114E4793}" srcId="{28D0BCA0-47FF-44EA-BE17-A336749545FE}" destId="{C0B6EF54-026E-4D15-BA9E-BD0BF22B2FCC}" srcOrd="0" destOrd="0" parTransId="{14FC7EA5-CE29-41CF-B3A9-1B847FC0536B}" sibTransId="{EF974700-85EF-4B94-9E0D-3403D153E352}"/>
    <dgm:cxn modelId="{EFA47029-8604-4F1F-AFC5-08C9CFB140D9}" type="presOf" srcId="{28D0BCA0-47FF-44EA-BE17-A336749545FE}" destId="{752CC888-1DD7-4D6D-A0ED-1982976996D3}" srcOrd="0" destOrd="0" presId="urn:microsoft.com/office/officeart/2008/layout/VerticalCurvedList"/>
    <dgm:cxn modelId="{7B7BDF68-DF44-4022-975B-2FAC549B28AC}" type="presOf" srcId="{ADAFF318-EF76-4083-B64B-67AF25AB8627}" destId="{912FBD25-BB82-4554-938E-606108690480}" srcOrd="0" destOrd="0" presId="urn:microsoft.com/office/officeart/2008/layout/VerticalCurvedList"/>
    <dgm:cxn modelId="{3DB04C06-8C6C-4096-BDF7-8A29D0ACD85E}" srcId="{ADAFF318-EF76-4083-B64B-67AF25AB8627}" destId="{DECE737A-A5CF-49CA-B5A6-BA3E2C15C784}" srcOrd="0" destOrd="0" parTransId="{03B3BD25-02F6-4AE9-9E2E-795AC037845A}" sibTransId="{CFE167EF-2816-4486-ACA3-FBE5DAF77663}"/>
    <dgm:cxn modelId="{81CB302E-AFAB-4963-9C11-82FE78DDF1AA}" srcId="{28D0BCA0-47FF-44EA-BE17-A336749545FE}" destId="{E676861C-1B96-443D-B79F-3B4DE18078B7}" srcOrd="3" destOrd="0" parTransId="{55809936-66D7-447F-91AB-D15BE7410AAC}" sibTransId="{7FDE061C-5505-419E-8774-62931E92E722}"/>
    <dgm:cxn modelId="{CB8E1E49-AB0E-408F-B6B4-6311AFD52252}" type="presOf" srcId="{DECE737A-A5CF-49CA-B5A6-BA3E2C15C784}" destId="{912FBD25-BB82-4554-938E-606108690480}" srcOrd="0" destOrd="1" presId="urn:microsoft.com/office/officeart/2008/layout/VerticalCurvedList"/>
    <dgm:cxn modelId="{D841BECF-DC76-4441-9265-61F800A688B5}" type="presOf" srcId="{852C4FDB-5E86-4054-AE18-9A417B822B78}" destId="{D30F7C90-8A01-42A5-BE04-A19D0D3AE83E}" srcOrd="0" destOrd="1" presId="urn:microsoft.com/office/officeart/2008/layout/VerticalCurvedList"/>
    <dgm:cxn modelId="{22A8E6E3-48BC-4B89-BD6F-C7131C8348EB}" srcId="{EBA237EA-BA9D-438D-B01E-93F4608000CC}" destId="{852C4FDB-5E86-4054-AE18-9A417B822B78}" srcOrd="0" destOrd="0" parTransId="{6778B587-9A09-446A-9F50-0AFF4FB9740B}" sibTransId="{FA7EC73D-5575-4CBC-86A6-60449D231E1D}"/>
    <dgm:cxn modelId="{D0F8CE5C-5FF1-402B-943C-DCAC4B42FCBB}" type="presOf" srcId="{C0B6EF54-026E-4D15-BA9E-BD0BF22B2FCC}" destId="{16D41383-738D-496E-A6D4-54144219B325}" srcOrd="0" destOrd="0" presId="urn:microsoft.com/office/officeart/2008/layout/VerticalCurvedList"/>
    <dgm:cxn modelId="{2FD72E0A-B64C-44EE-8879-DDA1B255975C}" type="presParOf" srcId="{752CC888-1DD7-4D6D-A0ED-1982976996D3}" destId="{D65C1477-4979-400E-A0E7-14BEFE96AFB7}" srcOrd="0" destOrd="0" presId="urn:microsoft.com/office/officeart/2008/layout/VerticalCurvedList"/>
    <dgm:cxn modelId="{B6165CA7-EF97-4995-9A7A-3E6A77ADFF3A}" type="presParOf" srcId="{D65C1477-4979-400E-A0E7-14BEFE96AFB7}" destId="{23D46A2D-9274-4AAF-B931-229CD8B7E34C}" srcOrd="0" destOrd="0" presId="urn:microsoft.com/office/officeart/2008/layout/VerticalCurvedList"/>
    <dgm:cxn modelId="{B3DD06E3-7DB3-4CD2-A5FB-FE772C89D497}" type="presParOf" srcId="{23D46A2D-9274-4AAF-B931-229CD8B7E34C}" destId="{007A22AA-1D35-414D-AB43-AAB453DD5489}" srcOrd="0" destOrd="0" presId="urn:microsoft.com/office/officeart/2008/layout/VerticalCurvedList"/>
    <dgm:cxn modelId="{9A265942-DF31-4014-8C5E-DF9DF685C569}" type="presParOf" srcId="{23D46A2D-9274-4AAF-B931-229CD8B7E34C}" destId="{C7675356-AA8B-4CD4-B5E9-FC7BF66E8DFF}" srcOrd="1" destOrd="0" presId="urn:microsoft.com/office/officeart/2008/layout/VerticalCurvedList"/>
    <dgm:cxn modelId="{D56E8EC7-4FDA-40D5-AF57-B3597A7630D1}" type="presParOf" srcId="{23D46A2D-9274-4AAF-B931-229CD8B7E34C}" destId="{A14086F8-E009-4E2D-8992-A770B0CF27B8}" srcOrd="2" destOrd="0" presId="urn:microsoft.com/office/officeart/2008/layout/VerticalCurvedList"/>
    <dgm:cxn modelId="{E5EBAABE-7B2B-4353-AFCB-7F5E937CD4B0}" type="presParOf" srcId="{23D46A2D-9274-4AAF-B931-229CD8B7E34C}" destId="{910333F8-F9B9-4FC2-9C04-6556341B302B}" srcOrd="3" destOrd="0" presId="urn:microsoft.com/office/officeart/2008/layout/VerticalCurvedList"/>
    <dgm:cxn modelId="{CFD1682C-A9E0-4865-BDC6-A54853BD1608}" type="presParOf" srcId="{D65C1477-4979-400E-A0E7-14BEFE96AFB7}" destId="{16D41383-738D-496E-A6D4-54144219B325}" srcOrd="1" destOrd="0" presId="urn:microsoft.com/office/officeart/2008/layout/VerticalCurvedList"/>
    <dgm:cxn modelId="{EDE020DF-386B-46FA-A35E-7312470EA775}" type="presParOf" srcId="{D65C1477-4979-400E-A0E7-14BEFE96AFB7}" destId="{C6275E94-FAC5-41FA-9007-D1A2354F5E4A}" srcOrd="2" destOrd="0" presId="urn:microsoft.com/office/officeart/2008/layout/VerticalCurvedList"/>
    <dgm:cxn modelId="{7E7438C0-9411-46AE-926D-382B04FD1413}" type="presParOf" srcId="{C6275E94-FAC5-41FA-9007-D1A2354F5E4A}" destId="{49503B3D-5788-45EA-907C-633EA3162185}" srcOrd="0" destOrd="0" presId="urn:microsoft.com/office/officeart/2008/layout/VerticalCurvedList"/>
    <dgm:cxn modelId="{3145709A-A23E-4301-B38E-4F8133A64F59}" type="presParOf" srcId="{D65C1477-4979-400E-A0E7-14BEFE96AFB7}" destId="{D30F7C90-8A01-42A5-BE04-A19D0D3AE83E}" srcOrd="3" destOrd="0" presId="urn:microsoft.com/office/officeart/2008/layout/VerticalCurvedList"/>
    <dgm:cxn modelId="{70202DD5-2531-4BA2-97FD-7272529EB7C9}" type="presParOf" srcId="{D65C1477-4979-400E-A0E7-14BEFE96AFB7}" destId="{827E91AA-AED3-4AC3-9888-D3A540A31E5A}" srcOrd="4" destOrd="0" presId="urn:microsoft.com/office/officeart/2008/layout/VerticalCurvedList"/>
    <dgm:cxn modelId="{9420FEF5-C9E9-4602-BC73-97F2FFB07BBD}" type="presParOf" srcId="{827E91AA-AED3-4AC3-9888-D3A540A31E5A}" destId="{C39018D0-62B2-4CF6-A292-54BC19DF220F}" srcOrd="0" destOrd="0" presId="urn:microsoft.com/office/officeart/2008/layout/VerticalCurvedList"/>
    <dgm:cxn modelId="{037B6492-7993-403C-B864-7AC41466E7EB}" type="presParOf" srcId="{D65C1477-4979-400E-A0E7-14BEFE96AFB7}" destId="{912FBD25-BB82-4554-938E-606108690480}" srcOrd="5" destOrd="0" presId="urn:microsoft.com/office/officeart/2008/layout/VerticalCurvedList"/>
    <dgm:cxn modelId="{A164A57C-295C-40B2-8390-452219489B43}" type="presParOf" srcId="{D65C1477-4979-400E-A0E7-14BEFE96AFB7}" destId="{45BC0BBA-1D03-4860-B6AD-6067587F8C16}" srcOrd="6" destOrd="0" presId="urn:microsoft.com/office/officeart/2008/layout/VerticalCurvedList"/>
    <dgm:cxn modelId="{E323E23A-4487-41AD-BE7A-CEB1F072FD2B}" type="presParOf" srcId="{45BC0BBA-1D03-4860-B6AD-6067587F8C16}" destId="{C6086D6B-39CF-4298-86CC-1D7FE1AE968D}" srcOrd="0" destOrd="0" presId="urn:microsoft.com/office/officeart/2008/layout/VerticalCurvedList"/>
    <dgm:cxn modelId="{932A2EA8-B65A-4671-AEBC-E5BC55DBC437}" type="presParOf" srcId="{D65C1477-4979-400E-A0E7-14BEFE96AFB7}" destId="{B16345EC-469E-4D69-B078-E0BB715DCE65}" srcOrd="7" destOrd="0" presId="urn:microsoft.com/office/officeart/2008/layout/VerticalCurvedList"/>
    <dgm:cxn modelId="{81624F8A-3FA5-492D-8F40-65932797C3F9}" type="presParOf" srcId="{D65C1477-4979-400E-A0E7-14BEFE96AFB7}" destId="{4141BC43-8052-4F2F-B0B2-4EBCF7AE169D}" srcOrd="8" destOrd="0" presId="urn:microsoft.com/office/officeart/2008/layout/VerticalCurvedList"/>
    <dgm:cxn modelId="{B83D05DD-AD32-470B-AA5B-BFCD2F04A57D}" type="presParOf" srcId="{4141BC43-8052-4F2F-B0B2-4EBCF7AE169D}" destId="{80A6D55E-AE43-4548-9D6A-B2C96504D95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35DE8F-9033-4084-A2BA-F9223129BFC9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1AB38E9-B20E-4F96-8289-022FA90BC87A}">
      <dgm:prSet phldrT="[文本]" custT="1"/>
      <dgm:spPr/>
      <dgm:t>
        <a:bodyPr/>
        <a:lstStyle/>
        <a:p>
          <a:r>
            <a:rPr lang="en-US" altLang="zh-CN" sz="3600" dirty="0" smtClean="0"/>
            <a:t>Conclusion</a:t>
          </a:r>
          <a:endParaRPr lang="zh-CN" altLang="en-US" sz="3600" dirty="0"/>
        </a:p>
      </dgm:t>
    </dgm:pt>
    <dgm:pt modelId="{0432AEFE-C04D-421E-BE17-557B27C191CC}" type="parTrans" cxnId="{138C2440-DAFF-4019-B998-2B6341620A7C}">
      <dgm:prSet/>
      <dgm:spPr/>
      <dgm:t>
        <a:bodyPr/>
        <a:lstStyle/>
        <a:p>
          <a:endParaRPr lang="zh-CN" altLang="en-US"/>
        </a:p>
      </dgm:t>
    </dgm:pt>
    <dgm:pt modelId="{3684A4C0-312F-4434-9555-07294106EAF4}" type="sibTrans" cxnId="{138C2440-DAFF-4019-B998-2B6341620A7C}">
      <dgm:prSet/>
      <dgm:spPr/>
      <dgm:t>
        <a:bodyPr/>
        <a:lstStyle/>
        <a:p>
          <a:endParaRPr lang="zh-CN" altLang="en-US"/>
        </a:p>
      </dgm:t>
    </dgm:pt>
    <dgm:pt modelId="{01C30438-53D3-4F0A-8E83-38ABE55EC678}">
      <dgm:prSet phldrT="[文本]" custT="1"/>
      <dgm:spPr/>
      <dgm:t>
        <a:bodyPr/>
        <a:lstStyle/>
        <a:p>
          <a:endParaRPr lang="zh-CN" altLang="en-US" sz="2400" dirty="0"/>
        </a:p>
      </dgm:t>
    </dgm:pt>
    <dgm:pt modelId="{50C1ED3F-B7AF-42CD-A6D4-A6480E03CC82}" type="parTrans" cxnId="{5CAF7B0E-04FB-47FA-B6D7-2C7AB808F71C}">
      <dgm:prSet/>
      <dgm:spPr/>
      <dgm:t>
        <a:bodyPr/>
        <a:lstStyle/>
        <a:p>
          <a:endParaRPr lang="zh-CN" altLang="en-US"/>
        </a:p>
      </dgm:t>
    </dgm:pt>
    <dgm:pt modelId="{42CE123E-C38B-456E-9764-8B4B8F06C0E1}" type="sibTrans" cxnId="{5CAF7B0E-04FB-47FA-B6D7-2C7AB808F71C}">
      <dgm:prSet/>
      <dgm:spPr/>
      <dgm:t>
        <a:bodyPr/>
        <a:lstStyle/>
        <a:p>
          <a:endParaRPr lang="zh-CN" altLang="en-US"/>
        </a:p>
      </dgm:t>
    </dgm:pt>
    <dgm:pt modelId="{83C11A88-4EC3-41D8-947D-3322BE358FAA}">
      <dgm:prSet phldrT="[文本]"/>
      <dgm:spPr/>
      <dgm:t>
        <a:bodyPr/>
        <a:lstStyle/>
        <a:p>
          <a:endParaRPr lang="zh-CN" altLang="en-US" sz="6500" dirty="0"/>
        </a:p>
      </dgm:t>
    </dgm:pt>
    <dgm:pt modelId="{5173F792-CFD4-4185-BA0F-55B081ABEDC0}" type="parTrans" cxnId="{E5223FBC-DE48-425F-954B-E243C96A8C6E}">
      <dgm:prSet/>
      <dgm:spPr/>
      <dgm:t>
        <a:bodyPr/>
        <a:lstStyle/>
        <a:p>
          <a:endParaRPr lang="zh-CN" altLang="en-US"/>
        </a:p>
      </dgm:t>
    </dgm:pt>
    <dgm:pt modelId="{BA9BA304-DE50-4D18-AC65-AEB709239312}" type="sibTrans" cxnId="{E5223FBC-DE48-425F-954B-E243C96A8C6E}">
      <dgm:prSet/>
      <dgm:spPr/>
      <dgm:t>
        <a:bodyPr/>
        <a:lstStyle/>
        <a:p>
          <a:endParaRPr lang="zh-CN" altLang="en-US"/>
        </a:p>
      </dgm:t>
    </dgm:pt>
    <dgm:pt modelId="{7CBBA93E-BE88-49F6-94ED-B4B606D95E89}">
      <dgm:prSet custT="1"/>
      <dgm:spPr/>
      <dgm:t>
        <a:bodyPr/>
        <a:lstStyle/>
        <a:p>
          <a:endParaRPr lang="zh-CN" altLang="en-US" sz="3200" b="0" i="0" u="none" dirty="0" smtClean="0"/>
        </a:p>
      </dgm:t>
    </dgm:pt>
    <dgm:pt modelId="{8EBA5A6A-5518-4C5C-BAE9-F9E01497D00A}" type="parTrans" cxnId="{0DDFD121-566E-438D-A61A-36FAC4C2CA6B}">
      <dgm:prSet/>
      <dgm:spPr/>
      <dgm:t>
        <a:bodyPr/>
        <a:lstStyle/>
        <a:p>
          <a:endParaRPr lang="zh-CN" altLang="en-US"/>
        </a:p>
      </dgm:t>
    </dgm:pt>
    <dgm:pt modelId="{A1C95BFA-AAC1-4610-AFF4-9004AB510692}" type="sibTrans" cxnId="{0DDFD121-566E-438D-A61A-36FAC4C2CA6B}">
      <dgm:prSet/>
      <dgm:spPr/>
      <dgm:t>
        <a:bodyPr/>
        <a:lstStyle/>
        <a:p>
          <a:endParaRPr lang="zh-CN" altLang="en-US"/>
        </a:p>
      </dgm:t>
    </dgm:pt>
    <dgm:pt modelId="{274D4E73-50AC-45DB-B012-A2F80A0E16B9}">
      <dgm:prSet custT="1"/>
      <dgm:spPr/>
      <dgm:t>
        <a:bodyPr/>
        <a:lstStyle/>
        <a:p>
          <a:endParaRPr lang="zh-CN" altLang="en-US" sz="2400" b="0" i="0" u="none" dirty="0" smtClean="0"/>
        </a:p>
      </dgm:t>
    </dgm:pt>
    <dgm:pt modelId="{4DDCC9D9-B3B6-4817-AB94-543CF3FF86BE}" type="parTrans" cxnId="{AF77DEC1-C2C7-4D59-93D6-B74551F755D3}">
      <dgm:prSet/>
      <dgm:spPr/>
      <dgm:t>
        <a:bodyPr/>
        <a:lstStyle/>
        <a:p>
          <a:endParaRPr lang="zh-CN" altLang="en-US"/>
        </a:p>
      </dgm:t>
    </dgm:pt>
    <dgm:pt modelId="{F624BF97-EC34-40BE-A046-EAED47DB7FE1}" type="sibTrans" cxnId="{AF77DEC1-C2C7-4D59-93D6-B74551F755D3}">
      <dgm:prSet/>
      <dgm:spPr/>
      <dgm:t>
        <a:bodyPr/>
        <a:lstStyle/>
        <a:p>
          <a:endParaRPr lang="zh-CN" altLang="en-US"/>
        </a:p>
      </dgm:t>
    </dgm:pt>
    <dgm:pt modelId="{A2ED7492-6967-4682-864A-5A69D117584C}" type="pres">
      <dgm:prSet presAssocID="{0035DE8F-9033-4084-A2BA-F9223129BF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1F51C8-5DCA-4D0C-8926-52E629CD6E96}" type="pres">
      <dgm:prSet presAssocID="{41AB38E9-B20E-4F96-8289-022FA90BC87A}" presName="parentLin" presStyleCnt="0"/>
      <dgm:spPr/>
    </dgm:pt>
    <dgm:pt modelId="{589061DA-3764-435E-94E2-BC293999131B}" type="pres">
      <dgm:prSet presAssocID="{41AB38E9-B20E-4F96-8289-022FA90BC87A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DAAB0AA4-92C9-46B3-8384-F6D1E982E95D}" type="pres">
      <dgm:prSet presAssocID="{41AB38E9-B20E-4F96-8289-022FA90BC87A}" presName="parentText" presStyleLbl="node1" presStyleIdx="0" presStyleCnt="1" custScaleY="41033" custLinFactNeighborX="-1275" custLinFactNeighborY="-433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5D3BD7-7DB8-4CAA-AF5B-7317B99C1FB5}" type="pres">
      <dgm:prSet presAssocID="{41AB38E9-B20E-4F96-8289-022FA90BC87A}" presName="negativeSpace" presStyleCnt="0"/>
      <dgm:spPr/>
    </dgm:pt>
    <dgm:pt modelId="{E21C820A-5E85-4C4E-A4CD-2A849415E44D}" type="pres">
      <dgm:prSet presAssocID="{41AB38E9-B20E-4F96-8289-022FA90BC87A}" presName="childText" presStyleLbl="conFgAcc1" presStyleIdx="0" presStyleCnt="1" custScaleY="73051" custLinFactNeighborX="-1139" custLinFactNeighborY="-93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BEE4B6-DD8A-4A00-9E7C-29954F249054}" type="presOf" srcId="{7CBBA93E-BE88-49F6-94ED-B4B606D95E89}" destId="{E21C820A-5E85-4C4E-A4CD-2A849415E44D}" srcOrd="0" destOrd="2" presId="urn:microsoft.com/office/officeart/2005/8/layout/list1"/>
    <dgm:cxn modelId="{B7474343-40D4-4545-A13A-676396827D9B}" type="presOf" srcId="{0035DE8F-9033-4084-A2BA-F9223129BFC9}" destId="{A2ED7492-6967-4682-864A-5A69D117584C}" srcOrd="0" destOrd="0" presId="urn:microsoft.com/office/officeart/2005/8/layout/list1"/>
    <dgm:cxn modelId="{0DDFD121-566E-438D-A61A-36FAC4C2CA6B}" srcId="{41AB38E9-B20E-4F96-8289-022FA90BC87A}" destId="{7CBBA93E-BE88-49F6-94ED-B4B606D95E89}" srcOrd="2" destOrd="0" parTransId="{8EBA5A6A-5518-4C5C-BAE9-F9E01497D00A}" sibTransId="{A1C95BFA-AAC1-4610-AFF4-9004AB510692}"/>
    <dgm:cxn modelId="{17924C50-BB3C-41E5-93A6-0754ED2AB123}" type="presOf" srcId="{41AB38E9-B20E-4F96-8289-022FA90BC87A}" destId="{DAAB0AA4-92C9-46B3-8384-F6D1E982E95D}" srcOrd="1" destOrd="0" presId="urn:microsoft.com/office/officeart/2005/8/layout/list1"/>
    <dgm:cxn modelId="{69732EC8-BC25-40A6-A915-7AAA72787F2F}" type="presOf" srcId="{83C11A88-4EC3-41D8-947D-3322BE358FAA}" destId="{E21C820A-5E85-4C4E-A4CD-2A849415E44D}" srcOrd="0" destOrd="3" presId="urn:microsoft.com/office/officeart/2005/8/layout/list1"/>
    <dgm:cxn modelId="{5CAF7B0E-04FB-47FA-B6D7-2C7AB808F71C}" srcId="{41AB38E9-B20E-4F96-8289-022FA90BC87A}" destId="{01C30438-53D3-4F0A-8E83-38ABE55EC678}" srcOrd="0" destOrd="0" parTransId="{50C1ED3F-B7AF-42CD-A6D4-A6480E03CC82}" sibTransId="{42CE123E-C38B-456E-9764-8B4B8F06C0E1}"/>
    <dgm:cxn modelId="{EA7E404E-A6EC-4B2E-95FC-BEDEBBB3C95A}" type="presOf" srcId="{41AB38E9-B20E-4F96-8289-022FA90BC87A}" destId="{589061DA-3764-435E-94E2-BC293999131B}" srcOrd="0" destOrd="0" presId="urn:microsoft.com/office/officeart/2005/8/layout/list1"/>
    <dgm:cxn modelId="{6E947AB5-ACE8-4426-A551-3AF91316A7AC}" type="presOf" srcId="{01C30438-53D3-4F0A-8E83-38ABE55EC678}" destId="{E21C820A-5E85-4C4E-A4CD-2A849415E44D}" srcOrd="0" destOrd="0" presId="urn:microsoft.com/office/officeart/2005/8/layout/list1"/>
    <dgm:cxn modelId="{AF77DEC1-C2C7-4D59-93D6-B74551F755D3}" srcId="{41AB38E9-B20E-4F96-8289-022FA90BC87A}" destId="{274D4E73-50AC-45DB-B012-A2F80A0E16B9}" srcOrd="1" destOrd="0" parTransId="{4DDCC9D9-B3B6-4817-AB94-543CF3FF86BE}" sibTransId="{F624BF97-EC34-40BE-A046-EAED47DB7FE1}"/>
    <dgm:cxn modelId="{138C2440-DAFF-4019-B998-2B6341620A7C}" srcId="{0035DE8F-9033-4084-A2BA-F9223129BFC9}" destId="{41AB38E9-B20E-4F96-8289-022FA90BC87A}" srcOrd="0" destOrd="0" parTransId="{0432AEFE-C04D-421E-BE17-557B27C191CC}" sibTransId="{3684A4C0-312F-4434-9555-07294106EAF4}"/>
    <dgm:cxn modelId="{EC42E879-1C27-4C11-9D0E-1516286140A6}" type="presOf" srcId="{274D4E73-50AC-45DB-B012-A2F80A0E16B9}" destId="{E21C820A-5E85-4C4E-A4CD-2A849415E44D}" srcOrd="0" destOrd="1" presId="urn:microsoft.com/office/officeart/2005/8/layout/list1"/>
    <dgm:cxn modelId="{E5223FBC-DE48-425F-954B-E243C96A8C6E}" srcId="{41AB38E9-B20E-4F96-8289-022FA90BC87A}" destId="{83C11A88-4EC3-41D8-947D-3322BE358FAA}" srcOrd="3" destOrd="0" parTransId="{5173F792-CFD4-4185-BA0F-55B081ABEDC0}" sibTransId="{BA9BA304-DE50-4D18-AC65-AEB709239312}"/>
    <dgm:cxn modelId="{443E9EA0-5025-4DD3-8B4E-8C1EB7225278}" type="presParOf" srcId="{A2ED7492-6967-4682-864A-5A69D117584C}" destId="{EE1F51C8-5DCA-4D0C-8926-52E629CD6E96}" srcOrd="0" destOrd="0" presId="urn:microsoft.com/office/officeart/2005/8/layout/list1"/>
    <dgm:cxn modelId="{2C97B2F1-390E-485C-A89F-70A85D3FDF16}" type="presParOf" srcId="{EE1F51C8-5DCA-4D0C-8926-52E629CD6E96}" destId="{589061DA-3764-435E-94E2-BC293999131B}" srcOrd="0" destOrd="0" presId="urn:microsoft.com/office/officeart/2005/8/layout/list1"/>
    <dgm:cxn modelId="{6CB29494-3968-4A3A-9EB0-C1566D93866A}" type="presParOf" srcId="{EE1F51C8-5DCA-4D0C-8926-52E629CD6E96}" destId="{DAAB0AA4-92C9-46B3-8384-F6D1E982E95D}" srcOrd="1" destOrd="0" presId="urn:microsoft.com/office/officeart/2005/8/layout/list1"/>
    <dgm:cxn modelId="{0BB3AE3B-536F-44B7-8580-54BD7D05B2E4}" type="presParOf" srcId="{A2ED7492-6967-4682-864A-5A69D117584C}" destId="{0E5D3BD7-7DB8-4CAA-AF5B-7317B99C1FB5}" srcOrd="1" destOrd="0" presId="urn:microsoft.com/office/officeart/2005/8/layout/list1"/>
    <dgm:cxn modelId="{960F3B51-F8CE-4521-8F70-BB4A3327728B}" type="presParOf" srcId="{A2ED7492-6967-4682-864A-5A69D117584C}" destId="{E21C820A-5E85-4C4E-A4CD-2A849415E44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675356-AA8B-4CD4-B5E9-FC7BF66E8DFF}">
      <dsp:nvSpPr>
        <dsp:cNvPr id="0" name=""/>
        <dsp:cNvSpPr/>
      </dsp:nvSpPr>
      <dsp:spPr>
        <a:xfrm>
          <a:off x="-6987509" y="-1068233"/>
          <a:ext cx="8315733" cy="8315733"/>
        </a:xfrm>
        <a:prstGeom prst="blockArc">
          <a:avLst>
            <a:gd name="adj1" fmla="val 18900000"/>
            <a:gd name="adj2" fmla="val 2700000"/>
            <a:gd name="adj3" fmla="val 260"/>
          </a:avLst>
        </a:prstGeom>
        <a:noFill/>
        <a:ln w="28575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41383-738D-496E-A6D4-54144219B325}">
      <dsp:nvSpPr>
        <dsp:cNvPr id="0" name=""/>
        <dsp:cNvSpPr/>
      </dsp:nvSpPr>
      <dsp:spPr>
        <a:xfrm>
          <a:off x="694935" y="360041"/>
          <a:ext cx="10357202" cy="11806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55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>
              <a:latin typeface="Georgia" panose="02040502050405020303" pitchFamily="18" charset="0"/>
            </a:rPr>
            <a:t>Covering </a:t>
          </a:r>
          <a:r>
            <a:rPr lang="en-US" altLang="en-US" sz="2400" kern="1200" dirty="0" smtClean="0">
              <a:solidFill>
                <a:srgbClr val="FF0000"/>
              </a:solidFill>
              <a:latin typeface="Georgia" panose="02040502050405020303" pitchFamily="18" charset="0"/>
            </a:rPr>
            <a:t>all types of terms </a:t>
          </a:r>
          <a:r>
            <a:rPr lang="en-US" altLang="en-US" sz="2400" kern="1200" dirty="0" smtClean="0">
              <a:latin typeface="Georgia" panose="02040502050405020303" pitchFamily="18" charset="0"/>
            </a:rPr>
            <a:t>,concepts and the relationship between the terms which are urgently needed by the “precision medicine project”.</a:t>
          </a:r>
          <a:endParaRPr lang="zh-CN" altLang="en-US" kern="1200" dirty="0">
            <a:latin typeface="Georgia" panose="02040502050405020303" pitchFamily="18" charset="0"/>
          </a:endParaRPr>
        </a:p>
      </dsp:txBody>
      <dsp:txXfrm>
        <a:off x="694935" y="360041"/>
        <a:ext cx="10357202" cy="1180658"/>
      </dsp:txXfrm>
    </dsp:sp>
    <dsp:sp modelId="{49503B3D-5788-45EA-907C-633EA3162185}">
      <dsp:nvSpPr>
        <dsp:cNvPr id="0" name=""/>
        <dsp:cNvSpPr/>
      </dsp:nvSpPr>
      <dsp:spPr>
        <a:xfrm>
          <a:off x="100799" y="356234"/>
          <a:ext cx="1188272" cy="1188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F7C90-8A01-42A5-BE04-A19D0D3AE83E}">
      <dsp:nvSpPr>
        <dsp:cNvPr id="0" name=""/>
        <dsp:cNvSpPr/>
      </dsp:nvSpPr>
      <dsp:spPr>
        <a:xfrm>
          <a:off x="1239947" y="1800760"/>
          <a:ext cx="9812190" cy="115156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553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kern="1200" dirty="0" smtClean="0">
              <a:solidFill>
                <a:schemeClr val="tx1"/>
              </a:solidFill>
              <a:latin typeface="Georgia" panose="02040502050405020303" pitchFamily="18" charset="0"/>
            </a:rPr>
            <a:t>Providing </a:t>
          </a:r>
          <a:r>
            <a:rPr lang="en-US" altLang="en-US" sz="2400" kern="1200" dirty="0" smtClean="0">
              <a:solidFill>
                <a:srgbClr val="FF0000"/>
              </a:solidFill>
              <a:latin typeface="Georgia" panose="02040502050405020303" pitchFamily="18" charset="0"/>
            </a:rPr>
            <a:t>i</a:t>
          </a:r>
          <a:r>
            <a:rPr lang="en-US" sz="2400" kern="1200" dirty="0" smtClean="0">
              <a:solidFill>
                <a:srgbClr val="FF0000"/>
              </a:solidFill>
              <a:latin typeface="Georgia" panose="02040502050405020303" pitchFamily="18" charset="0"/>
            </a:rPr>
            <a:t>nteroperability</a:t>
          </a:r>
          <a:r>
            <a:rPr lang="en-US" altLang="en-US" sz="2400" kern="1200" dirty="0" smtClean="0">
              <a:solidFill>
                <a:srgbClr val="FF0000"/>
              </a:solidFill>
              <a:latin typeface="Georgia" panose="02040502050405020303" pitchFamily="18" charset="0"/>
            </a:rPr>
            <a:t> </a:t>
          </a:r>
          <a:r>
            <a:rPr lang="en-US" altLang="en-US" sz="2400" kern="1200" dirty="0" smtClean="0">
              <a:latin typeface="Georgia" panose="02040502050405020303" pitchFamily="18" charset="0"/>
            </a:rPr>
            <a:t>with existing international  ontology</a:t>
          </a:r>
          <a:r>
            <a:rPr lang="en-US" altLang="en-US" sz="1800" kern="1200" dirty="0" smtClean="0">
              <a:latin typeface="Georgia" panose="02040502050405020303" pitchFamily="18" charset="0"/>
            </a:rPr>
            <a:t> .</a:t>
          </a:r>
          <a:endParaRPr lang="zh-CN" altLang="en-US" kern="1200" dirty="0">
            <a:latin typeface="Georgia" panose="02040502050405020303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latin typeface="Georgia" panose="02040502050405020303" pitchFamily="18" charset="0"/>
            </a:rPr>
            <a:t>Interoperable, Re-usable, Machine Readable </a:t>
          </a:r>
          <a:r>
            <a:rPr lang="en-US" altLang="en-US" sz="2400" kern="1200" dirty="0" smtClean="0">
              <a:latin typeface="Georgia" panose="02040502050405020303" pitchFamily="18" charset="0"/>
            </a:rPr>
            <a:t> </a:t>
          </a:r>
          <a:endParaRPr lang="zh-CN" altLang="en-US" sz="2400" kern="1200" dirty="0">
            <a:latin typeface="Georgia" panose="02040502050405020303" pitchFamily="18" charset="0"/>
          </a:endParaRPr>
        </a:p>
      </dsp:txBody>
      <dsp:txXfrm>
        <a:off x="1239947" y="1800760"/>
        <a:ext cx="9812190" cy="1151569"/>
      </dsp:txXfrm>
    </dsp:sp>
    <dsp:sp modelId="{C39018D0-62B2-4CF6-A292-54BC19DF220F}">
      <dsp:nvSpPr>
        <dsp:cNvPr id="0" name=""/>
        <dsp:cNvSpPr/>
      </dsp:nvSpPr>
      <dsp:spPr>
        <a:xfrm>
          <a:off x="645810" y="1782409"/>
          <a:ext cx="1188272" cy="1188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FBD25-BB82-4554-938E-606108690480}">
      <dsp:nvSpPr>
        <dsp:cNvPr id="0" name=""/>
        <dsp:cNvSpPr/>
      </dsp:nvSpPr>
      <dsp:spPr>
        <a:xfrm>
          <a:off x="1239947" y="3212951"/>
          <a:ext cx="9812190" cy="11795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553" tIns="60960" rIns="60960" bIns="6096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Georgia" panose="02040502050405020303" pitchFamily="18" charset="0"/>
            </a:rPr>
            <a:t>All concepts, terms and relations defined in </a:t>
          </a:r>
          <a:r>
            <a:rPr lang="en-US" altLang="en-US" sz="2400" kern="1200" dirty="0" smtClean="0">
              <a:latin typeface="Georgia" panose="02040502050405020303" pitchFamily="18" charset="0"/>
            </a:rPr>
            <a:t>PMO are</a:t>
          </a:r>
          <a:r>
            <a:rPr lang="en-US" altLang="en-US" sz="2400" kern="1200" dirty="0" smtClean="0">
              <a:solidFill>
                <a:srgbClr val="FF0000"/>
              </a:solidFill>
              <a:latin typeface="Georgia" panose="02040502050405020303" pitchFamily="18" charset="0"/>
            </a:rPr>
            <a:t> open access</a:t>
          </a:r>
          <a:endParaRPr lang="zh-CN" altLang="en-US" kern="1200" dirty="0">
            <a:solidFill>
              <a:srgbClr val="FF0000"/>
            </a:solidFill>
            <a:latin typeface="Georgia" panose="02040502050405020303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>
              <a:latin typeface="Georgia" panose="02040502050405020303" pitchFamily="18" charset="0"/>
            </a:rPr>
            <a:t>Findable, Open Accessible </a:t>
          </a:r>
          <a:endParaRPr lang="zh-CN" altLang="en-US" sz="2400" kern="1200" dirty="0">
            <a:latin typeface="Georgia" panose="02040502050405020303" pitchFamily="18" charset="0"/>
          </a:endParaRPr>
        </a:p>
      </dsp:txBody>
      <dsp:txXfrm>
        <a:off x="1239947" y="3212951"/>
        <a:ext cx="9812190" cy="1179536"/>
      </dsp:txXfrm>
    </dsp:sp>
    <dsp:sp modelId="{C6086D6B-39CF-4298-86CC-1D7FE1AE968D}">
      <dsp:nvSpPr>
        <dsp:cNvPr id="0" name=""/>
        <dsp:cNvSpPr/>
      </dsp:nvSpPr>
      <dsp:spPr>
        <a:xfrm>
          <a:off x="648068" y="3186279"/>
          <a:ext cx="1188272" cy="1188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345EC-469E-4D69-B078-E0BB715DCE65}">
      <dsp:nvSpPr>
        <dsp:cNvPr id="0" name=""/>
        <dsp:cNvSpPr/>
      </dsp:nvSpPr>
      <dsp:spPr>
        <a:xfrm>
          <a:off x="694935" y="4625142"/>
          <a:ext cx="10357202" cy="12075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455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Georgia" panose="02040502050405020303" pitchFamily="18" charset="0"/>
            </a:rPr>
            <a:t>Providing </a:t>
          </a:r>
          <a:r>
            <a:rPr lang="en-US" altLang="zh-CN" sz="2400" kern="1200" dirty="0" smtClean="0">
              <a:solidFill>
                <a:srgbClr val="FF0000"/>
              </a:solidFill>
              <a:latin typeface="Georgia" panose="02040502050405020303" pitchFamily="18" charset="0"/>
            </a:rPr>
            <a:t>flexible management tools</a:t>
          </a:r>
          <a:r>
            <a:rPr lang="en-US" altLang="zh-CN" sz="2400" kern="1200" dirty="0" smtClean="0">
              <a:latin typeface="Georgia" panose="02040502050405020303" pitchFamily="18" charset="0"/>
            </a:rPr>
            <a:t>, supporting any new term merging, and new relationship created</a:t>
          </a:r>
          <a:endParaRPr lang="zh-CN" altLang="en-US" sz="2400" kern="1200" dirty="0">
            <a:latin typeface="Georgia" panose="02040502050405020303" pitchFamily="18" charset="0"/>
          </a:endParaRPr>
        </a:p>
      </dsp:txBody>
      <dsp:txXfrm>
        <a:off x="694935" y="4625142"/>
        <a:ext cx="10357202" cy="1207503"/>
      </dsp:txXfrm>
    </dsp:sp>
    <dsp:sp modelId="{80A6D55E-AE43-4548-9D6A-B2C96504D95F}">
      <dsp:nvSpPr>
        <dsp:cNvPr id="0" name=""/>
        <dsp:cNvSpPr/>
      </dsp:nvSpPr>
      <dsp:spPr>
        <a:xfrm>
          <a:off x="100799" y="4634758"/>
          <a:ext cx="1188272" cy="118827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C820A-5E85-4C4E-A4CD-2A849415E44D}">
      <dsp:nvSpPr>
        <dsp:cNvPr id="0" name=""/>
        <dsp:cNvSpPr/>
      </dsp:nvSpPr>
      <dsp:spPr>
        <a:xfrm>
          <a:off x="0" y="853790"/>
          <a:ext cx="11953328" cy="27245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7711" tIns="333248" rIns="92771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b="0" i="0" u="none" kern="1200" dirty="0" smtClean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200" b="0" i="0" u="none" kern="1200" dirty="0" smtClean="0"/>
        </a:p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6500" kern="1200" dirty="0"/>
        </a:p>
      </dsp:txBody>
      <dsp:txXfrm>
        <a:off x="0" y="853790"/>
        <a:ext cx="11953328" cy="2724510"/>
      </dsp:txXfrm>
    </dsp:sp>
    <dsp:sp modelId="{DAAB0AA4-92C9-46B3-8384-F6D1E982E95D}">
      <dsp:nvSpPr>
        <dsp:cNvPr id="0" name=""/>
        <dsp:cNvSpPr/>
      </dsp:nvSpPr>
      <dsp:spPr>
        <a:xfrm>
          <a:off x="590046" y="292296"/>
          <a:ext cx="8367329" cy="7752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6265" tIns="0" rIns="316265" bIns="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Conclusion</a:t>
          </a:r>
          <a:endParaRPr lang="zh-CN" altLang="en-US" sz="3600" kern="1200" dirty="0"/>
        </a:p>
      </dsp:txBody>
      <dsp:txXfrm>
        <a:off x="627890" y="330140"/>
        <a:ext cx="8291641" cy="699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186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8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5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45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83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22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219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794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0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1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82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 smtClean="0">
              <a:solidFill>
                <a:schemeClr val="bg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6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79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55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2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52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42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795" y="1"/>
            <a:ext cx="12858751" cy="87933"/>
            <a:chOff x="0" y="0"/>
            <a:chExt cx="12858751" cy="87933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795" y="87933"/>
            <a:ext cx="308695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452711" y="159941"/>
            <a:ext cx="11090275" cy="85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51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95" y="1"/>
            <a:ext cx="12858751" cy="87933"/>
            <a:chOff x="0" y="0"/>
            <a:chExt cx="12858751" cy="879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 userDrawn="1"/>
        </p:nvSpPr>
        <p:spPr>
          <a:xfrm>
            <a:off x="795" y="87933"/>
            <a:ext cx="308695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52711" y="159941"/>
            <a:ext cx="11090275" cy="85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13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795" y="1"/>
            <a:ext cx="12858751" cy="87933"/>
            <a:chOff x="0" y="0"/>
            <a:chExt cx="12858751" cy="87933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 userDrawn="1"/>
        </p:nvSpPr>
        <p:spPr>
          <a:xfrm>
            <a:off x="795" y="87933"/>
            <a:ext cx="308695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452711" y="159941"/>
            <a:ext cx="11090275" cy="85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5552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0DD4-5A78-4634-ABD2-2577BF034D0C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ED13-F406-43B8-AFDD-AA862DDCF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6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EBB-AC5C-427E-9BFF-34BC17127F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EB23-3E47-4143-926B-492FEB19A4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3748" y="121785"/>
            <a:ext cx="10194324" cy="964353"/>
          </a:xfrm>
          <a:effectLst>
            <a:outerShdw blurRad="50800" dist="38100" dir="2700000" algn="tl" rotWithShape="0">
              <a:prstClr val="black">
                <a:alpha val="4000"/>
              </a:prstClr>
            </a:outerShdw>
          </a:effectLst>
        </p:spPr>
        <p:txBody>
          <a:bodyPr>
            <a:normAutofit/>
          </a:bodyPr>
          <a:lstStyle>
            <a:lvl1pPr>
              <a:defRPr sz="3797" b="1">
                <a:solidFill>
                  <a:srgbClr val="0093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0"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286716" y="912229"/>
            <a:ext cx="12108656" cy="482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0093DD"/>
              </a:gs>
              <a:gs pos="27000">
                <a:schemeClr val="tx2">
                  <a:lumMod val="40000"/>
                  <a:lumOff val="60000"/>
                </a:schemeClr>
              </a:gs>
              <a:gs pos="8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69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7EBB-AC5C-427E-9BFF-34BC17127F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EB23-3E47-4143-926B-492FEB19A4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3748" y="121785"/>
            <a:ext cx="10194324" cy="964353"/>
          </a:xfrm>
          <a:effectLst>
            <a:outerShdw blurRad="50800" dist="38100" dir="2700000" algn="tl" rotWithShape="0">
              <a:prstClr val="black">
                <a:alpha val="4000"/>
              </a:prstClr>
            </a:outerShdw>
          </a:effectLst>
        </p:spPr>
        <p:txBody>
          <a:bodyPr>
            <a:normAutofit/>
          </a:bodyPr>
          <a:lstStyle>
            <a:lvl1pPr>
              <a:defRPr sz="3797" b="1">
                <a:solidFill>
                  <a:srgbClr val="0093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0" 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286716" y="912229"/>
            <a:ext cx="12108656" cy="4821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0093DD"/>
              </a:gs>
              <a:gs pos="27000">
                <a:schemeClr val="tx2">
                  <a:lumMod val="40000"/>
                  <a:lumOff val="60000"/>
                </a:schemeClr>
              </a:gs>
              <a:gs pos="8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24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44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795" y="1"/>
            <a:ext cx="12858751" cy="87933"/>
            <a:chOff x="0" y="0"/>
            <a:chExt cx="12858751" cy="87933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795" y="87933"/>
            <a:ext cx="308695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367627" y="1492089"/>
            <a:ext cx="10384877" cy="4248472"/>
          </a:xfrm>
          <a:custGeom>
            <a:avLst/>
            <a:gdLst>
              <a:gd name="connsiteX0" fmla="*/ 1112084 w 10384877"/>
              <a:gd name="connsiteY0" fmla="*/ 0 h 4248472"/>
              <a:gd name="connsiteX1" fmla="*/ 10384877 w 10384877"/>
              <a:gd name="connsiteY1" fmla="*/ 0 h 4248472"/>
              <a:gd name="connsiteX2" fmla="*/ 10384877 w 10384877"/>
              <a:gd name="connsiteY2" fmla="*/ 4248472 h 4248472"/>
              <a:gd name="connsiteX3" fmla="*/ 1112084 w 10384877"/>
              <a:gd name="connsiteY3" fmla="*/ 4248472 h 4248472"/>
              <a:gd name="connsiteX4" fmla="*/ 1112084 w 10384877"/>
              <a:gd name="connsiteY4" fmla="*/ 4243379 h 4248472"/>
              <a:gd name="connsiteX5" fmla="*/ 1059571 w 10384877"/>
              <a:gd name="connsiteY5" fmla="*/ 4243379 h 4248472"/>
              <a:gd name="connsiteX6" fmla="*/ 0 w 10384877"/>
              <a:gd name="connsiteY6" fmla="*/ 2124238 h 4248472"/>
              <a:gd name="connsiteX7" fmla="*/ 1059571 w 10384877"/>
              <a:gd name="connsiteY7" fmla="*/ 5097 h 4248472"/>
              <a:gd name="connsiteX8" fmla="*/ 1112084 w 10384877"/>
              <a:gd name="connsiteY8" fmla="*/ 5097 h 424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4877" h="4248472">
                <a:moveTo>
                  <a:pt x="1112084" y="0"/>
                </a:moveTo>
                <a:lnTo>
                  <a:pt x="10384877" y="0"/>
                </a:lnTo>
                <a:lnTo>
                  <a:pt x="10384877" y="4248472"/>
                </a:lnTo>
                <a:lnTo>
                  <a:pt x="1112084" y="4248472"/>
                </a:lnTo>
                <a:lnTo>
                  <a:pt x="1112084" y="4243379"/>
                </a:lnTo>
                <a:lnTo>
                  <a:pt x="1059571" y="4243379"/>
                </a:lnTo>
                <a:lnTo>
                  <a:pt x="0" y="2124238"/>
                </a:lnTo>
                <a:lnTo>
                  <a:pt x="1059571" y="5097"/>
                </a:lnTo>
                <a:lnTo>
                  <a:pt x="1112084" y="5097"/>
                </a:ln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  <a:effectLst>
            <a:outerShdw blurRad="381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-1" y="2402789"/>
            <a:ext cx="4873374" cy="2427072"/>
          </a:xfrm>
          <a:custGeom>
            <a:avLst/>
            <a:gdLst>
              <a:gd name="connsiteX0" fmla="*/ 0 w 4873374"/>
              <a:gd name="connsiteY0" fmla="*/ 0 h 2427072"/>
              <a:gd name="connsiteX1" fmla="*/ 3908311 w 4873374"/>
              <a:gd name="connsiteY1" fmla="*/ 0 h 2427072"/>
              <a:gd name="connsiteX2" fmla="*/ 3908311 w 4873374"/>
              <a:gd name="connsiteY2" fmla="*/ 2911 h 2427072"/>
              <a:gd name="connsiteX3" fmla="*/ 4268061 w 4873374"/>
              <a:gd name="connsiteY3" fmla="*/ 2911 h 2427072"/>
              <a:gd name="connsiteX4" fmla="*/ 4873374 w 4873374"/>
              <a:gd name="connsiteY4" fmla="*/ 1213536 h 2427072"/>
              <a:gd name="connsiteX5" fmla="*/ 4268061 w 4873374"/>
              <a:gd name="connsiteY5" fmla="*/ 2424161 h 2427072"/>
              <a:gd name="connsiteX6" fmla="*/ 3908311 w 4873374"/>
              <a:gd name="connsiteY6" fmla="*/ 2424161 h 2427072"/>
              <a:gd name="connsiteX7" fmla="*/ 3908311 w 4873374"/>
              <a:gd name="connsiteY7" fmla="*/ 2427072 h 2427072"/>
              <a:gd name="connsiteX8" fmla="*/ 0 w 4873374"/>
              <a:gd name="connsiteY8" fmla="*/ 2427072 h 242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3374" h="2427072">
                <a:moveTo>
                  <a:pt x="0" y="0"/>
                </a:moveTo>
                <a:lnTo>
                  <a:pt x="3908311" y="0"/>
                </a:lnTo>
                <a:lnTo>
                  <a:pt x="3908311" y="2911"/>
                </a:lnTo>
                <a:lnTo>
                  <a:pt x="4268061" y="2911"/>
                </a:lnTo>
                <a:lnTo>
                  <a:pt x="4873374" y="1213536"/>
                </a:lnTo>
                <a:lnTo>
                  <a:pt x="4268061" y="2424161"/>
                </a:lnTo>
                <a:lnTo>
                  <a:pt x="3908311" y="2424161"/>
                </a:lnTo>
                <a:lnTo>
                  <a:pt x="3908311" y="2427072"/>
                </a:lnTo>
                <a:lnTo>
                  <a:pt x="0" y="2427072"/>
                </a:lnTo>
                <a:close/>
              </a:path>
            </a:pathLst>
          </a:custGeom>
          <a:solidFill>
            <a:schemeClr val="tx2">
              <a:alpha val="69804"/>
            </a:schemeClr>
          </a:solidFill>
          <a:ln>
            <a:noFill/>
          </a:ln>
          <a:effectLst>
            <a:outerShdw blurRad="254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2296162" y="2622437"/>
            <a:ext cx="2305818" cy="1987776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3175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56"/>
          <p:cNvSpPr txBox="1"/>
          <p:nvPr/>
        </p:nvSpPr>
        <p:spPr>
          <a:xfrm>
            <a:off x="5092723" y="1981220"/>
            <a:ext cx="6912768" cy="329320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Arial" panose="020B0604020202020204" pitchFamily="34" charset="0"/>
              </a:rPr>
              <a:t>Building a </a:t>
            </a:r>
            <a:r>
              <a:rPr lang="en-US" altLang="zh-CN" sz="4000" b="1" dirty="0" smtClean="0">
                <a:solidFill>
                  <a:schemeClr val="bg1"/>
                </a:solidFill>
              </a:rPr>
              <a:t>Knowledge </a:t>
            </a:r>
            <a:r>
              <a:rPr lang="en-US" altLang="zh-CN" sz="4000" b="1" dirty="0">
                <a:solidFill>
                  <a:schemeClr val="bg1"/>
                </a:solidFill>
              </a:rPr>
              <a:t>Representation Model towards Precision Medicine</a:t>
            </a:r>
            <a:endParaRPr lang="zh-CN" altLang="zh-CN" sz="4000" dirty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4000" b="1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Arial" panose="020B0604020202020204" pitchFamily="34" charset="0"/>
              </a:rPr>
              <a:t> </a:t>
            </a:r>
            <a:endParaRPr lang="en-US" sz="4000" b="1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2723" y="5602365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Institute of Medical Information </a:t>
            </a:r>
            <a:r>
              <a:rPr lang="en-US" altLang="zh-CN" sz="2400" dirty="0" smtClean="0"/>
              <a:t>&amp; Library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Chinese Academy of Medical Sciences (CAMS&amp;PUMC)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April , 2018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" y="87933"/>
            <a:ext cx="516807" cy="5093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4719" y="87933"/>
            <a:ext cx="684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629087"/>
                </a:solidFill>
              </a:rPr>
              <a:t>The 11</a:t>
            </a:r>
            <a:r>
              <a:rPr lang="en-US" altLang="zh-CN" sz="2400" b="1" baseline="30000" dirty="0" smtClean="0">
                <a:solidFill>
                  <a:srgbClr val="629087"/>
                </a:solidFill>
              </a:rPr>
              <a:t>th</a:t>
            </a:r>
            <a:r>
              <a:rPr lang="en-US" altLang="zh-CN" sz="2400" b="1" dirty="0" smtClean="0">
                <a:solidFill>
                  <a:srgbClr val="629087"/>
                </a:solidFill>
              </a:rPr>
              <a:t> International </a:t>
            </a:r>
            <a:r>
              <a:rPr lang="en-US" altLang="zh-CN" sz="2400" b="1" dirty="0" err="1" smtClean="0">
                <a:solidFill>
                  <a:srgbClr val="629087"/>
                </a:solidFill>
              </a:rPr>
              <a:t>Biocuration</a:t>
            </a:r>
            <a:r>
              <a:rPr lang="en-US" altLang="zh-CN" sz="2400" b="1" dirty="0" smtClean="0">
                <a:solidFill>
                  <a:srgbClr val="629087"/>
                </a:solidFill>
              </a:rPr>
              <a:t> Conference</a:t>
            </a:r>
            <a:endParaRPr lang="zh-CN" altLang="en-US" sz="2400" b="1" dirty="0">
              <a:solidFill>
                <a:srgbClr val="62908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97" y="2964865"/>
            <a:ext cx="1352706" cy="13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2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zh-CN" b="1" dirty="0" smtClean="0"/>
              <a:t>Vocabulary collection and integration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575412" y="2335576"/>
            <a:ext cx="2412694" cy="98700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08466" y="193068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75412" y="2375018"/>
            <a:ext cx="2734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HUGO Gene Nomenclature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NCBI Gene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23264" y="2335574"/>
            <a:ext cx="2860690" cy="377784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56318" y="189585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Drug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23264" y="2346113"/>
            <a:ext cx="273449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DrugBank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RxNorm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Anatomical Therapeutic Chemical Classification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 and Other Drug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Thesaurus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Standard Drug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FDB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MedKnowledge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Veterans Health Administration National Drug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75412" y="3873785"/>
            <a:ext cx="2412694" cy="43287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08466" y="335197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Mutation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75412" y="3923804"/>
            <a:ext cx="273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ClinVar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5412" y="4834881"/>
            <a:ext cx="2412694" cy="127853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08466" y="4429993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Disease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5628" y="4910399"/>
            <a:ext cx="2734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ICD10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and Statistical Manual of Mental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Disorders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ICPC-2 PLUS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766833" y="2355094"/>
            <a:ext cx="2412694" cy="42858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40752" y="2395362"/>
            <a:ext cx="2734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Phenotype Ontology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79671" y="192773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Phenotype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83510" y="3153965"/>
            <a:ext cx="2483896" cy="295945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716565" y="2749076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Others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92914" y="3294863"/>
            <a:ext cx="23176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NCI Thesaurus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SNOMED CT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MedlinePlus Health Topics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Micromedex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BOOK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Washington Digital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Anatomist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44799" y="986710"/>
            <a:ext cx="9505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800" dirty="0" smtClean="0"/>
              <a:t>Collecting </a:t>
            </a:r>
            <a:r>
              <a:rPr lang="en-US" altLang="zh-CN" sz="2800" dirty="0" smtClean="0"/>
              <a:t>58 </a:t>
            </a:r>
            <a:r>
              <a:rPr lang="en-US" altLang="zh-CN" sz="2800" dirty="0" smtClean="0"/>
              <a:t>biomedical vocabularies in precision medicine domain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37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  <a:r>
              <a:rPr lang="en-US" altLang="zh-CN" b="1" dirty="0" smtClean="0"/>
              <a:t> Term merging </a:t>
            </a:r>
            <a:r>
              <a:rPr lang="en-US" altLang="zh-CN" b="1" dirty="0"/>
              <a:t>strategies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2324919" y="1528093"/>
            <a:ext cx="8175640" cy="988025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24919" y="5055337"/>
            <a:ext cx="8210200" cy="1658025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001891" y="1760445"/>
            <a:ext cx="1555276" cy="613002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 smtClean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Data collection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24918" y="2791609"/>
            <a:ext cx="8201560" cy="1532263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055882" y="3046404"/>
            <a:ext cx="2213360" cy="938008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600" kern="0" dirty="0" smtClean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10983" y="3046404"/>
            <a:ext cx="2213360" cy="938008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148169" y="3027897"/>
            <a:ext cx="2213360" cy="938008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40727" y="5222925"/>
            <a:ext cx="3658537" cy="1313960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860707" y="5230969"/>
            <a:ext cx="3535381" cy="1305917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 smtClean="0">
                <a:solidFill>
                  <a:srgbClr val="ED7D31">
                    <a:lumMod val="60000"/>
                    <a:lumOff val="40000"/>
                  </a:srgbClr>
                </a:solidFill>
                <a:latin typeface="+mn-lt"/>
                <a:ea typeface="黑体" panose="02010609060101010101" pitchFamily="49" charset="-122"/>
              </a:rPr>
              <a:t>Concept addition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Add the non-matching</a:t>
            </a:r>
            <a:r>
              <a:rPr kumimoji="0" lang="en-US" altLang="zh-CN" sz="16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 term as a new concept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24918" y="3005226"/>
            <a:ext cx="677108" cy="12173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+mn-lt"/>
                <a:ea typeface="黑体" panose="02010609060101010101" pitchFamily="49" charset="-122"/>
              </a:rPr>
              <a:t>Concepts mapping</a:t>
            </a:r>
            <a:endParaRPr lang="zh-CN" altLang="en-US" sz="1600" dirty="0">
              <a:solidFill>
                <a:prstClr val="black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5" name="下箭头 14"/>
          <p:cNvSpPr/>
          <p:nvPr/>
        </p:nvSpPr>
        <p:spPr>
          <a:xfrm rot="16200000">
            <a:off x="5250749" y="3341294"/>
            <a:ext cx="378934" cy="262354"/>
          </a:xfrm>
          <a:prstGeom prst="down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下箭头 15"/>
          <p:cNvSpPr/>
          <p:nvPr/>
        </p:nvSpPr>
        <p:spPr>
          <a:xfrm rot="16200000">
            <a:off x="7827525" y="3359345"/>
            <a:ext cx="378934" cy="262354"/>
          </a:xfrm>
          <a:prstGeom prst="down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03677" y="5266467"/>
            <a:ext cx="677108" cy="12704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+mn-lt"/>
                <a:ea typeface="黑体" panose="02010609060101010101" pitchFamily="49" charset="-122"/>
              </a:rPr>
              <a:t>Concepts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prstClr val="black"/>
                </a:solidFill>
                <a:latin typeface="+mn-lt"/>
                <a:ea typeface="黑体" panose="02010609060101010101" pitchFamily="49" charset="-122"/>
              </a:rPr>
              <a:t>integration</a:t>
            </a:r>
            <a:endParaRPr lang="zh-CN" altLang="en-US" sz="1600" dirty="0">
              <a:solidFill>
                <a:prstClr val="black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50000" y="1594872"/>
            <a:ext cx="677108" cy="11109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prstClr val="black"/>
                </a:solidFill>
                <a:latin typeface="+mn-lt"/>
                <a:ea typeface="黑体" panose="02010609060101010101" pitchFamily="49" charset="-122"/>
              </a:rPr>
              <a:t>Data process</a:t>
            </a:r>
          </a:p>
        </p:txBody>
      </p:sp>
      <p:sp>
        <p:nvSpPr>
          <p:cNvPr id="19" name="下箭头 18"/>
          <p:cNvSpPr/>
          <p:nvPr/>
        </p:nvSpPr>
        <p:spPr>
          <a:xfrm>
            <a:off x="6007995" y="2551620"/>
            <a:ext cx="1101344" cy="192300"/>
          </a:xfrm>
          <a:prstGeom prst="downArrow">
            <a:avLst>
              <a:gd name="adj1" fmla="val 43792"/>
              <a:gd name="adj2" fmla="val 47731"/>
            </a:avLst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5998136" y="4383195"/>
            <a:ext cx="1101344" cy="636174"/>
          </a:xfrm>
          <a:prstGeom prst="downArrow">
            <a:avLst>
              <a:gd name="adj1" fmla="val 43792"/>
              <a:gd name="adj2" fmla="val 47731"/>
            </a:avLst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60152" y="4494413"/>
            <a:ext cx="2119706" cy="3180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 smtClean="0">
                <a:solidFill>
                  <a:prstClr val="black"/>
                </a:solidFill>
                <a:latin typeface="+mn-lt"/>
                <a:ea typeface="微软雅黑" panose="020B0503020204020204" pitchFamily="34" charset="-122"/>
              </a:rPr>
              <a:t>Manually </a:t>
            </a:r>
            <a:r>
              <a:rPr lang="en-US" altLang="zh-CN" kern="0" dirty="0">
                <a:solidFill>
                  <a:prstClr val="black"/>
                </a:solidFill>
                <a:latin typeface="+mn-lt"/>
                <a:ea typeface="微软雅黑" panose="020B0503020204020204" pitchFamily="34" charset="-122"/>
              </a:rPr>
              <a:t>review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610982" y="3046404"/>
            <a:ext cx="23722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ED7D31">
                    <a:lumMod val="60000"/>
                    <a:lumOff val="40000"/>
                  </a:srgbClr>
                </a:solidFill>
                <a:latin typeface="+mn-lt"/>
                <a:ea typeface="黑体" panose="02010609060101010101" pitchFamily="49" charset="-122"/>
              </a:rPr>
              <a:t>Norm</a:t>
            </a:r>
            <a:r>
              <a:rPr lang="zh-CN" altLang="en-US" b="1" kern="0" dirty="0">
                <a:solidFill>
                  <a:srgbClr val="ED7D31">
                    <a:lumMod val="60000"/>
                    <a:lumOff val="40000"/>
                  </a:srgbClr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b="1" kern="0" dirty="0">
                <a:solidFill>
                  <a:srgbClr val="ED7D31">
                    <a:lumMod val="60000"/>
                    <a:lumOff val="40000"/>
                  </a:srgbClr>
                </a:solidFill>
                <a:latin typeface="+mn-lt"/>
                <a:ea typeface="黑体" panose="02010609060101010101" pitchFamily="49" charset="-122"/>
              </a:rPr>
              <a:t>match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Normalize the </a:t>
            </a:r>
            <a:r>
              <a:rPr lang="en-US" altLang="zh-CN" sz="1600" kern="0" dirty="0" smtClean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terms </a:t>
            </a:r>
            <a:r>
              <a:rPr lang="en-US" altLang="zh-CN" sz="1600" kern="0" dirty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before match</a:t>
            </a:r>
          </a:p>
        </p:txBody>
      </p:sp>
      <p:sp>
        <p:nvSpPr>
          <p:cNvPr id="23" name="矩形 22"/>
          <p:cNvSpPr/>
          <p:nvPr/>
        </p:nvSpPr>
        <p:spPr>
          <a:xfrm>
            <a:off x="8148168" y="3019020"/>
            <a:ext cx="226721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ED7D31">
                    <a:lumMod val="60000"/>
                    <a:lumOff val="40000"/>
                  </a:srgbClr>
                </a:solidFill>
                <a:latin typeface="+mn-lt"/>
                <a:ea typeface="黑体" panose="02010609060101010101" pitchFamily="49" charset="-122"/>
              </a:rPr>
              <a:t>Concept </a:t>
            </a:r>
            <a:r>
              <a:rPr lang="en-US" altLang="zh-CN" b="1" kern="0" dirty="0" smtClean="0">
                <a:solidFill>
                  <a:srgbClr val="ED7D31">
                    <a:lumMod val="60000"/>
                    <a:lumOff val="40000"/>
                  </a:srgbClr>
                </a:solidFill>
                <a:latin typeface="+mn-lt"/>
                <a:ea typeface="黑体" panose="02010609060101010101" pitchFamily="49" charset="-122"/>
              </a:rPr>
              <a:t>match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Match the terms if their concepts match</a:t>
            </a:r>
            <a:endParaRPr lang="en-US" altLang="zh-CN" sz="1600" kern="0" dirty="0">
              <a:solidFill>
                <a:schemeClr val="bg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95679" y="3046404"/>
            <a:ext cx="2151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srgbClr val="ED7D31">
                    <a:lumMod val="60000"/>
                    <a:lumOff val="40000"/>
                  </a:srgbClr>
                </a:solidFill>
                <a:latin typeface="+mn-lt"/>
                <a:ea typeface="黑体" panose="02010609060101010101" pitchFamily="49" charset="-122"/>
              </a:rPr>
              <a:t>Exact match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kern="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Name match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kern="0" dirty="0">
                <a:solidFill>
                  <a:schemeClr val="bg1"/>
                </a:solidFill>
                <a:latin typeface="+mn-lt"/>
                <a:ea typeface="黑体" panose="02010609060101010101" pitchFamily="49" charset="-122"/>
              </a:rPr>
              <a:t>ID match</a:t>
            </a:r>
          </a:p>
        </p:txBody>
      </p:sp>
      <p:sp>
        <p:nvSpPr>
          <p:cNvPr id="25" name="矩形 24"/>
          <p:cNvSpPr/>
          <p:nvPr/>
        </p:nvSpPr>
        <p:spPr>
          <a:xfrm>
            <a:off x="2933104" y="5425527"/>
            <a:ext cx="3694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srgbClr val="ED7D31">
                    <a:lumMod val="60000"/>
                    <a:lumOff val="40000"/>
                  </a:srgbClr>
                </a:solidFill>
                <a:latin typeface="+mn-lt"/>
                <a:ea typeface="黑体" panose="02010609060101010101" pitchFamily="49" charset="-122"/>
              </a:rPr>
              <a:t>Concept </a:t>
            </a:r>
            <a:r>
              <a:rPr lang="en-US" altLang="zh-CN" sz="2000" b="1" kern="0" dirty="0" smtClean="0">
                <a:solidFill>
                  <a:srgbClr val="ED7D31">
                    <a:lumMod val="60000"/>
                    <a:lumOff val="40000"/>
                  </a:srgbClr>
                </a:solidFill>
                <a:latin typeface="+mn-lt"/>
                <a:ea typeface="黑体" panose="02010609060101010101" pitchFamily="49" charset="-122"/>
              </a:rPr>
              <a:t>merge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 smtClean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Merge </a:t>
            </a:r>
            <a:r>
              <a:rPr lang="en-US" altLang="zh-CN" sz="1600" kern="0" dirty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the </a:t>
            </a:r>
            <a:r>
              <a:rPr lang="en-US" altLang="zh-CN" sz="1600" kern="0" dirty="0" smtClean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matched term to one concept</a:t>
            </a:r>
            <a:endParaRPr lang="en-US" altLang="zh-CN" sz="1600" kern="0" dirty="0">
              <a:solidFill>
                <a:prstClr val="white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935423" y="1765656"/>
            <a:ext cx="1555276" cy="613002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Data </a:t>
            </a:r>
            <a:endParaRPr lang="en-US" altLang="zh-CN" sz="1600" kern="0" dirty="0" smtClean="0">
              <a:solidFill>
                <a:prstClr val="white"/>
              </a:solidFill>
              <a:latin typeface="+mn-lt"/>
              <a:ea typeface="黑体" panose="02010609060101010101" pitchFamily="49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 smtClean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parser</a:t>
            </a:r>
            <a:endParaRPr lang="en-US" altLang="zh-CN" sz="1600" kern="0" dirty="0">
              <a:solidFill>
                <a:prstClr val="white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6868955" y="1763235"/>
            <a:ext cx="1555276" cy="613002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Data cleaning</a:t>
            </a:r>
            <a:endParaRPr lang="en-US" altLang="zh-CN" sz="1600" kern="0" dirty="0">
              <a:solidFill>
                <a:prstClr val="white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802487" y="1763935"/>
            <a:ext cx="1555276" cy="613002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600" kern="0" dirty="0">
              <a:solidFill>
                <a:prstClr val="white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598531" y="1733809"/>
            <a:ext cx="19631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kern="0" dirty="0" smtClean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1600" kern="0" dirty="0">
                <a:solidFill>
                  <a:prstClr val="white"/>
                </a:solidFill>
                <a:latin typeface="+mn-lt"/>
                <a:ea typeface="黑体" panose="02010609060101010101" pitchFamily="49" charset="-122"/>
              </a:rPr>
              <a:t>standardization</a:t>
            </a:r>
          </a:p>
        </p:txBody>
      </p:sp>
      <p:sp>
        <p:nvSpPr>
          <p:cNvPr id="33" name="下箭头 32"/>
          <p:cNvSpPr/>
          <p:nvPr/>
        </p:nvSpPr>
        <p:spPr>
          <a:xfrm rot="16200000">
            <a:off x="4580217" y="1946423"/>
            <a:ext cx="378934" cy="262354"/>
          </a:xfrm>
          <a:prstGeom prst="down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" name="下箭头 33"/>
          <p:cNvSpPr/>
          <p:nvPr/>
        </p:nvSpPr>
        <p:spPr>
          <a:xfrm rot="16200000">
            <a:off x="6505188" y="1946423"/>
            <a:ext cx="378934" cy="262354"/>
          </a:xfrm>
          <a:prstGeom prst="down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5" name="下箭头 34"/>
          <p:cNvSpPr/>
          <p:nvPr/>
        </p:nvSpPr>
        <p:spPr>
          <a:xfrm rot="16200000">
            <a:off x="8438720" y="1946423"/>
            <a:ext cx="378934" cy="262354"/>
          </a:xfrm>
          <a:prstGeom prst="downArrow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91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  </a:t>
            </a:r>
            <a:r>
              <a:rPr lang="en-US" altLang="zh-CN" b="1" dirty="0" smtClean="0">
                <a:latin typeface="+mn-lt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+mn-lt"/>
              </a:rPr>
              <a:t>lasses </a:t>
            </a:r>
            <a:r>
              <a:rPr lang="en-US" altLang="zh-CN" b="1" dirty="0">
                <a:latin typeface="+mn-lt"/>
              </a:rPr>
              <a:t>and the class hierarchy</a:t>
            </a:r>
            <a:endParaRPr lang="zh-CN" altLang="en-US" b="1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07" y="1014239"/>
            <a:ext cx="10441160" cy="62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altLang="zh-CN" b="1" dirty="0" smtClean="0"/>
              <a:t> Classes Properties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094833" y="110188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Annotation properties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38163"/>
              </p:ext>
            </p:extLst>
          </p:nvPr>
        </p:nvGraphicFramePr>
        <p:xfrm>
          <a:off x="1101826" y="1640171"/>
          <a:ext cx="10441160" cy="534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7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138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586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Annotation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Definition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865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The unique identifier of</a:t>
                      </a:r>
                      <a:r>
                        <a:rPr lang="en-US" altLang="zh-CN" sz="2000" baseline="0" dirty="0" smtClean="0"/>
                        <a:t> the resource in PMO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586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MRID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The unique identifier of the relationship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in PMO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5865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The common name of the resource in PMO 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5865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 Number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The hierarchy of</a:t>
                      </a:r>
                      <a:r>
                        <a:rPr lang="en-US" altLang="zh-CN" sz="2000" baseline="0" dirty="0" smtClean="0"/>
                        <a:t> the resource in PMO</a:t>
                      </a:r>
                      <a:r>
                        <a:rPr lang="zh-CN" altLang="en-US" sz="2000" baseline="0" dirty="0" smtClean="0"/>
                        <a:t> </a:t>
                      </a:r>
                      <a:r>
                        <a:rPr lang="en-US" altLang="zh-CN" sz="2000" baseline="0" dirty="0" smtClean="0"/>
                        <a:t>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5865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The definition of</a:t>
                      </a:r>
                      <a:r>
                        <a:rPr lang="en-US" altLang="zh-CN" sz="2000" baseline="0" dirty="0" smtClean="0"/>
                        <a:t> the resource given by experts of PMO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5865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database_cross_reference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The</a:t>
                      </a:r>
                      <a:r>
                        <a:rPr lang="en-US" altLang="zh-CN" sz="2000" baseline="0" dirty="0" smtClean="0"/>
                        <a:t> ID of the resource in other databases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85865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Synonym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The  synonym of the resource in other 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85865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The</a:t>
                      </a:r>
                      <a:r>
                        <a:rPr lang="en-US" altLang="zh-CN" sz="2000" baseline="0" dirty="0" smtClean="0"/>
                        <a:t> superclass of the resource</a:t>
                      </a:r>
                      <a:endParaRPr lang="en-US" altLang="zh-CN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85865">
                <a:tc>
                  <a:txBody>
                    <a:bodyPr/>
                    <a:lstStyle/>
                    <a:p>
                      <a:r>
                        <a:rPr lang="en-US" altLang="zh-CN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The example</a:t>
                      </a:r>
                      <a:r>
                        <a:rPr lang="en-US" altLang="zh-CN" sz="2000" baseline="0" dirty="0" smtClean="0"/>
                        <a:t> of the relationship appearing in biomedical text</a:t>
                      </a:r>
                      <a:endParaRPr lang="en-US" altLang="zh-CN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85865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Source of Example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The source</a:t>
                      </a:r>
                      <a:r>
                        <a:rPr lang="en-US" altLang="zh-CN" sz="2000" baseline="0" dirty="0" smtClean="0"/>
                        <a:t> of the example, usually PubMed</a:t>
                      </a:r>
                      <a:endParaRPr lang="en-US" altLang="zh-CN" sz="2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2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113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Semantic </a:t>
            </a:r>
            <a:r>
              <a:rPr lang="en-US" altLang="zh-CN" sz="41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4113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etwork </a:t>
            </a:r>
            <a:r>
              <a:rPr lang="en-US" altLang="zh-CN" sz="4113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PMO</a:t>
            </a:r>
            <a:endParaRPr lang="zh-CN" altLang="en-US" sz="4113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964738" y="6486514"/>
            <a:ext cx="2894012" cy="385763"/>
          </a:xfrm>
        </p:spPr>
        <p:txBody>
          <a:bodyPr/>
          <a:lstStyle/>
          <a:p>
            <a:fld id="{798FEB23-3E47-4143-926B-492FEB19A4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47801" y="4120462"/>
            <a:ext cx="737920" cy="433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76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</a:t>
            </a:r>
            <a:endParaRPr lang="zh-CN" altLang="en-US" sz="1476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7848243" y="4021213"/>
            <a:ext cx="2782967" cy="417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1039659" y="4193272"/>
            <a:ext cx="1084764" cy="433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76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Cell</a:t>
            </a:r>
            <a:endParaRPr lang="zh-CN" altLang="en-US" sz="1476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547738" y="6487205"/>
            <a:ext cx="1084764" cy="433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76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Mutation</a:t>
            </a:r>
            <a:endParaRPr lang="zh-CN" altLang="en-US" sz="1476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7002590" y="4609172"/>
            <a:ext cx="294" cy="22780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078384" y="1915601"/>
            <a:ext cx="737920" cy="433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76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Drug</a:t>
            </a:r>
            <a:endParaRPr lang="zh-CN" altLang="en-US" sz="1476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71845" y="4133675"/>
            <a:ext cx="963851" cy="433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76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Disease</a:t>
            </a:r>
            <a:endParaRPr lang="zh-CN" altLang="en-US" sz="1476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40939" y="1951753"/>
            <a:ext cx="1013285" cy="433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76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Protein</a:t>
            </a:r>
            <a:endParaRPr lang="zh-CN" altLang="en-US" sz="1476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975433" y="1928467"/>
            <a:ext cx="1127081" cy="433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76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Chemical</a:t>
            </a:r>
            <a:endParaRPr lang="zh-CN" altLang="en-US" sz="1476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5426021" y="2321522"/>
            <a:ext cx="693540" cy="7740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181751" y="1595817"/>
            <a:ext cx="3577693" cy="147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3390111" y="4001962"/>
            <a:ext cx="2801972" cy="173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3244722" y="2469183"/>
            <a:ext cx="749173" cy="11401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图片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592" y="1254812"/>
            <a:ext cx="886892" cy="906228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22" y="3366869"/>
            <a:ext cx="889851" cy="909252"/>
          </a:xfrm>
          <a:prstGeom prst="rect">
            <a:avLst/>
          </a:prstGeom>
        </p:spPr>
      </p:pic>
      <p:grpSp>
        <p:nvGrpSpPr>
          <p:cNvPr id="80" name="组合 79"/>
          <p:cNvGrpSpPr/>
          <p:nvPr/>
        </p:nvGrpSpPr>
        <p:grpSpPr>
          <a:xfrm>
            <a:off x="3375603" y="4184926"/>
            <a:ext cx="2596109" cy="2051150"/>
            <a:chOff x="685870" y="3369434"/>
            <a:chExt cx="2461631" cy="1944901"/>
          </a:xfrm>
        </p:grpSpPr>
        <p:sp>
          <p:nvSpPr>
            <p:cNvPr id="59" name="矩形 58"/>
            <p:cNvSpPr/>
            <p:nvPr/>
          </p:nvSpPr>
          <p:spPr>
            <a:xfrm>
              <a:off x="833766" y="3369434"/>
              <a:ext cx="1348090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66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is biomarker of</a:t>
              </a:r>
              <a:endParaRPr lang="zh-CN" altLang="en-US" sz="1266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971211" y="3636280"/>
              <a:ext cx="2002223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is biomarker-efficacy of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971211" y="3945201"/>
              <a:ext cx="2145100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is biomarker-diagnosis of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971211" y="4254122"/>
              <a:ext cx="2176290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is biomarker-prognosis of</a:t>
              </a:r>
            </a:p>
          </p:txBody>
        </p:sp>
        <p:sp>
          <p:nvSpPr>
            <p:cNvPr id="63" name="矩形 62"/>
            <p:cNvSpPr/>
            <p:nvPr/>
          </p:nvSpPr>
          <p:spPr>
            <a:xfrm>
              <a:off x="872564" y="4520968"/>
              <a:ext cx="1539363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is associated with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887051" y="4789009"/>
              <a:ext cx="1949693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play functional roles in</a:t>
              </a:r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870" y="3387660"/>
              <a:ext cx="238095" cy="257143"/>
            </a:xfrm>
            <a:prstGeom prst="rect">
              <a:avLst/>
            </a:prstGeom>
          </p:spPr>
        </p:pic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667" y="4519934"/>
              <a:ext cx="238095" cy="257143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666" y="4789009"/>
              <a:ext cx="238095" cy="257143"/>
            </a:xfrm>
            <a:prstGeom prst="rect">
              <a:avLst/>
            </a:prstGeom>
          </p:spPr>
        </p:pic>
        <p:sp>
          <p:nvSpPr>
            <p:cNvPr id="78" name="矩形 77"/>
            <p:cNvSpPr/>
            <p:nvPr/>
          </p:nvSpPr>
          <p:spPr>
            <a:xfrm>
              <a:off x="971211" y="5042078"/>
              <a:ext cx="473014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66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9" name="图片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1" y="3397192"/>
            <a:ext cx="870603" cy="1031476"/>
          </a:xfrm>
          <a:prstGeom prst="rect">
            <a:avLst/>
          </a:prstGeom>
        </p:spPr>
      </p:pic>
      <p:grpSp>
        <p:nvGrpSpPr>
          <p:cNvPr id="116" name="组合 115"/>
          <p:cNvGrpSpPr/>
          <p:nvPr/>
        </p:nvGrpSpPr>
        <p:grpSpPr>
          <a:xfrm>
            <a:off x="6027636" y="4765190"/>
            <a:ext cx="2380344" cy="898654"/>
            <a:chOff x="685870" y="3369434"/>
            <a:chExt cx="2257042" cy="852104"/>
          </a:xfrm>
        </p:grpSpPr>
        <p:sp>
          <p:nvSpPr>
            <p:cNvPr id="117" name="矩形 116"/>
            <p:cNvSpPr/>
            <p:nvPr/>
          </p:nvSpPr>
          <p:spPr>
            <a:xfrm>
              <a:off x="833766" y="3369434"/>
              <a:ext cx="1201078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 mutation</a:t>
              </a:r>
              <a:endParaRPr lang="zh-CN" altLang="en-US" sz="1266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971211" y="3584026"/>
              <a:ext cx="1874424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 mutation-somatic</a:t>
              </a:r>
              <a:endParaRPr lang="zh-CN" altLang="en-US" sz="1266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71211" y="3805857"/>
              <a:ext cx="1971701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has mutation-missense</a:t>
              </a:r>
              <a:endParaRPr lang="zh-CN" altLang="en-US" sz="1266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870" y="3387660"/>
              <a:ext cx="238095" cy="257143"/>
            </a:xfrm>
            <a:prstGeom prst="rect">
              <a:avLst/>
            </a:prstGeom>
          </p:spPr>
        </p:pic>
        <p:sp>
          <p:nvSpPr>
            <p:cNvPr id="126" name="矩形 125"/>
            <p:cNvSpPr/>
            <p:nvPr/>
          </p:nvSpPr>
          <p:spPr>
            <a:xfrm>
              <a:off x="982697" y="3949281"/>
              <a:ext cx="473014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66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7" name="图片 1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178" y="1166343"/>
            <a:ext cx="814920" cy="965503"/>
          </a:xfrm>
          <a:prstGeom prst="rect">
            <a:avLst/>
          </a:prstGeom>
        </p:spPr>
      </p:pic>
      <p:grpSp>
        <p:nvGrpSpPr>
          <p:cNvPr id="163" name="组合 162"/>
          <p:cNvGrpSpPr/>
          <p:nvPr/>
        </p:nvGrpSpPr>
        <p:grpSpPr>
          <a:xfrm>
            <a:off x="8223502" y="4291251"/>
            <a:ext cx="2893122" cy="1639367"/>
            <a:chOff x="9073913" y="4879969"/>
            <a:chExt cx="2743259" cy="1554449"/>
          </a:xfrm>
        </p:grpSpPr>
        <p:grpSp>
          <p:nvGrpSpPr>
            <p:cNvPr id="91" name="组合 90"/>
            <p:cNvGrpSpPr/>
            <p:nvPr/>
          </p:nvGrpSpPr>
          <p:grpSpPr>
            <a:xfrm>
              <a:off x="9073913" y="4879969"/>
              <a:ext cx="2743259" cy="1554449"/>
              <a:chOff x="685870" y="3369434"/>
              <a:chExt cx="2743259" cy="1554449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833766" y="3369434"/>
                <a:ext cx="1949693" cy="272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66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play functional roles in</a:t>
                </a:r>
                <a:endParaRPr lang="zh-CN" altLang="en-US" sz="1266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984022" y="3662919"/>
                <a:ext cx="2410672" cy="456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66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play functional roles-cellular processes in</a:t>
                </a:r>
                <a:endParaRPr lang="zh-CN" altLang="en-US" sz="1266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247057" y="4096781"/>
                <a:ext cx="2182072" cy="6416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66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play functional roles-cellular processes in-expression in</a:t>
                </a:r>
                <a:endParaRPr lang="zh-CN" altLang="en-US" sz="1266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98" name="图片 9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70" y="3387660"/>
                <a:ext cx="238095" cy="257143"/>
              </a:xfrm>
              <a:prstGeom prst="rect">
                <a:avLst/>
              </a:prstGeom>
            </p:spPr>
          </p:pic>
          <p:sp>
            <p:nvSpPr>
              <p:cNvPr id="101" name="矩形 100"/>
              <p:cNvSpPr/>
              <p:nvPr/>
            </p:nvSpPr>
            <p:spPr>
              <a:xfrm>
                <a:off x="1247564" y="4651626"/>
                <a:ext cx="473014" cy="272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66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1266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92960" y="5229311"/>
              <a:ext cx="238095" cy="257143"/>
            </a:xfrm>
            <a:prstGeom prst="rect">
              <a:avLst/>
            </a:prstGeom>
          </p:spPr>
        </p:pic>
      </p:grpSp>
      <p:grpSp>
        <p:nvGrpSpPr>
          <p:cNvPr id="140" name="组合 139"/>
          <p:cNvGrpSpPr/>
          <p:nvPr/>
        </p:nvGrpSpPr>
        <p:grpSpPr>
          <a:xfrm rot="20483478">
            <a:off x="3193105" y="2629295"/>
            <a:ext cx="2097053" cy="957699"/>
            <a:chOff x="2505904" y="2353324"/>
            <a:chExt cx="1988426" cy="908090"/>
          </a:xfrm>
        </p:grpSpPr>
        <p:sp>
          <p:nvSpPr>
            <p:cNvPr id="138" name="矩形 137"/>
            <p:cNvSpPr/>
            <p:nvPr/>
          </p:nvSpPr>
          <p:spPr>
            <a:xfrm rot="19267918">
              <a:off x="2505904" y="2353324"/>
              <a:ext cx="1988426" cy="256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6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is associated with</a:t>
              </a:r>
              <a:endParaRPr lang="zh-CN" altLang="en-US" sz="116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39" name="图片 13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9477293">
              <a:off x="2546542" y="3004271"/>
              <a:ext cx="238095" cy="257143"/>
            </a:xfrm>
            <a:prstGeom prst="rect">
              <a:avLst/>
            </a:prstGeom>
          </p:spPr>
        </p:pic>
      </p:grpSp>
      <p:grpSp>
        <p:nvGrpSpPr>
          <p:cNvPr id="148" name="组合 147"/>
          <p:cNvGrpSpPr/>
          <p:nvPr/>
        </p:nvGrpSpPr>
        <p:grpSpPr>
          <a:xfrm>
            <a:off x="5988339" y="952029"/>
            <a:ext cx="2010884" cy="603365"/>
            <a:chOff x="685870" y="3481022"/>
            <a:chExt cx="1906721" cy="572111"/>
          </a:xfrm>
        </p:grpSpPr>
        <p:sp>
          <p:nvSpPr>
            <p:cNvPr id="149" name="矩形 148"/>
            <p:cNvSpPr/>
            <p:nvPr/>
          </p:nvSpPr>
          <p:spPr>
            <a:xfrm>
              <a:off x="833766" y="3481022"/>
              <a:ext cx="978435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regulation</a:t>
              </a:r>
              <a:endParaRPr lang="zh-CN" altLang="en-US" sz="1266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971211" y="3685854"/>
              <a:ext cx="1621380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binding regulation</a:t>
              </a:r>
              <a:endParaRPr lang="zh-CN" altLang="en-US" sz="1266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52" name="图片 1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870" y="3496136"/>
              <a:ext cx="238095" cy="257143"/>
            </a:xfrm>
            <a:prstGeom prst="rect">
              <a:avLst/>
            </a:prstGeom>
          </p:spPr>
        </p:pic>
        <p:sp>
          <p:nvSpPr>
            <p:cNvPr id="153" name="矩形 152"/>
            <p:cNvSpPr/>
            <p:nvPr/>
          </p:nvSpPr>
          <p:spPr>
            <a:xfrm>
              <a:off x="1002219" y="3780876"/>
              <a:ext cx="473015" cy="272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66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266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4" name="图片 15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152" y="3383849"/>
            <a:ext cx="853577" cy="1011302"/>
          </a:xfrm>
          <a:prstGeom prst="rect">
            <a:avLst/>
          </a:prstGeom>
        </p:spPr>
      </p:pic>
      <p:grpSp>
        <p:nvGrpSpPr>
          <p:cNvPr id="164" name="组合 163"/>
          <p:cNvGrpSpPr/>
          <p:nvPr/>
        </p:nvGrpSpPr>
        <p:grpSpPr>
          <a:xfrm rot="3105084">
            <a:off x="4403836" y="2780695"/>
            <a:ext cx="2026918" cy="805384"/>
            <a:chOff x="9073913" y="4876020"/>
            <a:chExt cx="1921924" cy="763665"/>
          </a:xfrm>
        </p:grpSpPr>
        <p:grpSp>
          <p:nvGrpSpPr>
            <p:cNvPr id="165" name="组合 164"/>
            <p:cNvGrpSpPr/>
            <p:nvPr/>
          </p:nvGrpSpPr>
          <p:grpSpPr>
            <a:xfrm>
              <a:off x="9073913" y="4876020"/>
              <a:ext cx="1921924" cy="763665"/>
              <a:chOff x="685870" y="3365485"/>
              <a:chExt cx="1921924" cy="763665"/>
            </a:xfrm>
          </p:grpSpPr>
          <p:sp>
            <p:nvSpPr>
              <p:cNvPr id="167" name="矩形 166"/>
              <p:cNvSpPr/>
              <p:nvPr/>
            </p:nvSpPr>
            <p:spPr>
              <a:xfrm>
                <a:off x="892894" y="3365485"/>
                <a:ext cx="1652509" cy="241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play functional roles in</a:t>
                </a:r>
                <a:endParaRPr lang="zh-CN" altLang="en-US" sz="1055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000404" y="3561390"/>
                <a:ext cx="1607390" cy="395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play functional roles-cellular processes in</a:t>
                </a:r>
                <a:endParaRPr lang="zh-CN" altLang="en-US" sz="1055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70" name="图片 16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70" y="3387660"/>
                <a:ext cx="238095" cy="257143"/>
              </a:xfrm>
              <a:prstGeom prst="rect">
                <a:avLst/>
              </a:prstGeom>
            </p:spPr>
          </p:pic>
          <p:sp>
            <p:nvSpPr>
              <p:cNvPr id="171" name="矩形 170"/>
              <p:cNvSpPr/>
              <p:nvPr/>
            </p:nvSpPr>
            <p:spPr>
              <a:xfrm>
                <a:off x="1010096" y="3887658"/>
                <a:ext cx="421335" cy="241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1055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66" name="图片 1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9341" y="5140833"/>
              <a:ext cx="238095" cy="257143"/>
            </a:xfrm>
            <a:prstGeom prst="rect">
              <a:avLst/>
            </a:prstGeom>
          </p:spPr>
        </p:pic>
      </p:grpSp>
      <p:pic>
        <p:nvPicPr>
          <p:cNvPr id="172" name="图片 17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62" y="5819817"/>
            <a:ext cx="790706" cy="936815"/>
          </a:xfrm>
          <a:prstGeom prst="rect">
            <a:avLst/>
          </a:prstGeom>
        </p:spPr>
      </p:pic>
      <p:grpSp>
        <p:nvGrpSpPr>
          <p:cNvPr id="178" name="组合 177"/>
          <p:cNvGrpSpPr/>
          <p:nvPr/>
        </p:nvGrpSpPr>
        <p:grpSpPr>
          <a:xfrm>
            <a:off x="377620" y="1177747"/>
            <a:ext cx="2627690" cy="1258147"/>
            <a:chOff x="9073913" y="4879969"/>
            <a:chExt cx="2491576" cy="1192975"/>
          </a:xfrm>
        </p:grpSpPr>
        <p:grpSp>
          <p:nvGrpSpPr>
            <p:cNvPr id="179" name="组合 178"/>
            <p:cNvGrpSpPr/>
            <p:nvPr/>
          </p:nvGrpSpPr>
          <p:grpSpPr>
            <a:xfrm>
              <a:off x="9073913" y="4879969"/>
              <a:ext cx="2491576" cy="1192975"/>
              <a:chOff x="685870" y="3369434"/>
              <a:chExt cx="2491576" cy="1192975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833766" y="3369434"/>
                <a:ext cx="1652509" cy="241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play functional roles in</a:t>
                </a:r>
                <a:endParaRPr lang="zh-CN" altLang="en-US" sz="1055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984022" y="3619374"/>
                <a:ext cx="2002210" cy="395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play functional roles-cellular processes in</a:t>
                </a:r>
                <a:endParaRPr lang="zh-CN" altLang="en-US" sz="1055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1116422" y="3948734"/>
                <a:ext cx="2061024" cy="395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play functional roles-cellular processes in-expression in</a:t>
                </a:r>
                <a:endParaRPr lang="zh-CN" altLang="en-US" sz="1055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84" name="图片 18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70" y="3387660"/>
                <a:ext cx="238095" cy="257143"/>
              </a:xfrm>
              <a:prstGeom prst="rect">
                <a:avLst/>
              </a:prstGeom>
            </p:spPr>
          </p:pic>
          <p:sp>
            <p:nvSpPr>
              <p:cNvPr id="185" name="矩形 184"/>
              <p:cNvSpPr/>
              <p:nvPr/>
            </p:nvSpPr>
            <p:spPr>
              <a:xfrm>
                <a:off x="1116421" y="4320917"/>
                <a:ext cx="421335" cy="241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1055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80" name="图片 17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92960" y="5177057"/>
              <a:ext cx="238095" cy="257143"/>
            </a:xfrm>
            <a:prstGeom prst="rect">
              <a:avLst/>
            </a:prstGeom>
          </p:spPr>
        </p:pic>
      </p:grpSp>
      <p:pic>
        <p:nvPicPr>
          <p:cNvPr id="186" name="图片 18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86" y="1102868"/>
            <a:ext cx="1005363" cy="1120852"/>
          </a:xfrm>
          <a:prstGeom prst="rect">
            <a:avLst/>
          </a:prstGeom>
        </p:spPr>
      </p:pic>
      <p:sp>
        <p:nvSpPr>
          <p:cNvPr id="196" name="圆角矩形 195"/>
          <p:cNvSpPr/>
          <p:nvPr/>
        </p:nvSpPr>
        <p:spPr>
          <a:xfrm>
            <a:off x="1965998" y="3384001"/>
            <a:ext cx="1175140" cy="117307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圆角矩形 196"/>
          <p:cNvSpPr/>
          <p:nvPr/>
        </p:nvSpPr>
        <p:spPr>
          <a:xfrm>
            <a:off x="6447805" y="3377430"/>
            <a:ext cx="1175140" cy="117307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圆角矩形 197"/>
          <p:cNvSpPr/>
          <p:nvPr/>
        </p:nvSpPr>
        <p:spPr>
          <a:xfrm>
            <a:off x="6453949" y="5747912"/>
            <a:ext cx="1175140" cy="117307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圆角矩形 198"/>
          <p:cNvSpPr/>
          <p:nvPr/>
        </p:nvSpPr>
        <p:spPr>
          <a:xfrm>
            <a:off x="10718371" y="3439141"/>
            <a:ext cx="1175140" cy="117307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圆角矩形 202"/>
          <p:cNvSpPr/>
          <p:nvPr/>
        </p:nvSpPr>
        <p:spPr>
          <a:xfrm>
            <a:off x="8889924" y="1206684"/>
            <a:ext cx="1992387" cy="116990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6" name="图片 20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667" y="1194189"/>
            <a:ext cx="817402" cy="968443"/>
          </a:xfrm>
          <a:prstGeom prst="rect">
            <a:avLst/>
          </a:prstGeom>
        </p:spPr>
      </p:pic>
      <p:sp>
        <p:nvSpPr>
          <p:cNvPr id="207" name="圆角矩形 206"/>
          <p:cNvSpPr/>
          <p:nvPr/>
        </p:nvSpPr>
        <p:spPr>
          <a:xfrm>
            <a:off x="3152872" y="1200629"/>
            <a:ext cx="1651228" cy="116990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弧形 208"/>
          <p:cNvSpPr/>
          <p:nvPr/>
        </p:nvSpPr>
        <p:spPr>
          <a:xfrm rot="12443020">
            <a:off x="2757522" y="2058922"/>
            <a:ext cx="598106" cy="615485"/>
          </a:xfrm>
          <a:prstGeom prst="arc">
            <a:avLst>
              <a:gd name="adj1" fmla="val 10959672"/>
              <a:gd name="adj2" fmla="val 4032891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327" tIns="36163" rIns="72327" bIns="361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76" dirty="0">
              <a:ea typeface="微软雅黑" panose="020B0503020204020204" pitchFamily="34" charset="-122"/>
            </a:endParaRPr>
          </a:p>
        </p:txBody>
      </p:sp>
      <p:sp>
        <p:nvSpPr>
          <p:cNvPr id="210" name="弧形 209"/>
          <p:cNvSpPr/>
          <p:nvPr/>
        </p:nvSpPr>
        <p:spPr>
          <a:xfrm rot="19498306">
            <a:off x="6790884" y="2959606"/>
            <a:ext cx="423412" cy="433296"/>
          </a:xfrm>
          <a:prstGeom prst="arc">
            <a:avLst>
              <a:gd name="adj1" fmla="val 10959672"/>
              <a:gd name="adj2" fmla="val 4032891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72327" tIns="36163" rIns="72327" bIns="361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76" dirty="0">
              <a:ea typeface="微软雅黑" panose="020B0503020204020204" pitchFamily="34" charset="-122"/>
            </a:endParaRPr>
          </a:p>
        </p:txBody>
      </p:sp>
      <p:grpSp>
        <p:nvGrpSpPr>
          <p:cNvPr id="211" name="组合 210"/>
          <p:cNvGrpSpPr/>
          <p:nvPr/>
        </p:nvGrpSpPr>
        <p:grpSpPr>
          <a:xfrm>
            <a:off x="6048802" y="2294027"/>
            <a:ext cx="2426030" cy="825359"/>
            <a:chOff x="9073913" y="4879969"/>
            <a:chExt cx="2300362" cy="782606"/>
          </a:xfrm>
        </p:grpSpPr>
        <p:grpSp>
          <p:nvGrpSpPr>
            <p:cNvPr id="212" name="组合 211"/>
            <p:cNvGrpSpPr/>
            <p:nvPr/>
          </p:nvGrpSpPr>
          <p:grpSpPr>
            <a:xfrm>
              <a:off x="9073913" y="4879969"/>
              <a:ext cx="2300362" cy="782606"/>
              <a:chOff x="685870" y="3369434"/>
              <a:chExt cx="2300362" cy="782606"/>
            </a:xfrm>
          </p:grpSpPr>
          <p:sp>
            <p:nvSpPr>
              <p:cNvPr id="214" name="矩形 213"/>
              <p:cNvSpPr/>
              <p:nvPr/>
            </p:nvSpPr>
            <p:spPr>
              <a:xfrm>
                <a:off x="833766" y="3369434"/>
                <a:ext cx="1652509" cy="241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play functional roles in</a:t>
                </a:r>
                <a:endParaRPr lang="zh-CN" altLang="en-US" sz="1055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984022" y="3593247"/>
                <a:ext cx="2002210" cy="395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play functional roles-cellular processes in</a:t>
                </a:r>
                <a:endParaRPr lang="zh-CN" altLang="en-US" sz="1055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17" name="图片 2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870" y="3387660"/>
                <a:ext cx="238095" cy="257143"/>
              </a:xfrm>
              <a:prstGeom prst="rect">
                <a:avLst/>
              </a:prstGeom>
            </p:spPr>
          </p:pic>
          <p:sp>
            <p:nvSpPr>
              <p:cNvPr id="218" name="矩形 217"/>
              <p:cNvSpPr/>
              <p:nvPr/>
            </p:nvSpPr>
            <p:spPr>
              <a:xfrm>
                <a:off x="995062" y="3910548"/>
                <a:ext cx="421335" cy="241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5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……</a:t>
                </a:r>
                <a:endParaRPr lang="zh-CN" altLang="en-US" sz="1055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13" name="图片 2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92960" y="5150930"/>
              <a:ext cx="238095" cy="257143"/>
            </a:xfrm>
            <a:prstGeom prst="rect">
              <a:avLst/>
            </a:prstGeom>
          </p:spPr>
        </p:pic>
      </p:grpSp>
      <p:cxnSp>
        <p:nvCxnSpPr>
          <p:cNvPr id="45" name="直接箭头连接符 44"/>
          <p:cNvCxnSpPr/>
          <p:nvPr/>
        </p:nvCxnSpPr>
        <p:spPr>
          <a:xfrm flipH="1">
            <a:off x="7791323" y="2443206"/>
            <a:ext cx="821412" cy="73790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组合 222"/>
          <p:cNvGrpSpPr/>
          <p:nvPr/>
        </p:nvGrpSpPr>
        <p:grpSpPr>
          <a:xfrm>
            <a:off x="8040191" y="2006762"/>
            <a:ext cx="805598" cy="2022323"/>
            <a:chOff x="7467605" y="2002210"/>
            <a:chExt cx="763868" cy="1917567"/>
          </a:xfrm>
        </p:grpSpPr>
        <p:grpSp>
          <p:nvGrpSpPr>
            <p:cNvPr id="141" name="组合 140"/>
            <p:cNvGrpSpPr/>
            <p:nvPr/>
          </p:nvGrpSpPr>
          <p:grpSpPr>
            <a:xfrm rot="18897538">
              <a:off x="7044522" y="2909262"/>
              <a:ext cx="1120794" cy="274628"/>
              <a:chOff x="7729560" y="3204913"/>
              <a:chExt cx="1120794" cy="274628"/>
            </a:xfrm>
          </p:grpSpPr>
          <p:sp>
            <p:nvSpPr>
              <p:cNvPr id="132" name="矩形 131"/>
              <p:cNvSpPr/>
              <p:nvPr/>
            </p:nvSpPr>
            <p:spPr>
              <a:xfrm rot="260232">
                <a:off x="7939407" y="3207284"/>
                <a:ext cx="910947" cy="272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66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impact of</a:t>
                </a:r>
              </a:p>
            </p:txBody>
          </p:sp>
          <p:pic>
            <p:nvPicPr>
              <p:cNvPr id="133" name="图片 13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9560" y="3204913"/>
                <a:ext cx="238095" cy="257143"/>
              </a:xfrm>
              <a:prstGeom prst="rect">
                <a:avLst/>
              </a:prstGeom>
            </p:spPr>
          </p:pic>
        </p:grpSp>
        <p:grpSp>
          <p:nvGrpSpPr>
            <p:cNvPr id="219" name="组合 218"/>
            <p:cNvGrpSpPr/>
            <p:nvPr/>
          </p:nvGrpSpPr>
          <p:grpSpPr>
            <a:xfrm rot="18897538">
              <a:off x="7097866" y="2786170"/>
              <a:ext cx="1917567" cy="349647"/>
              <a:chOff x="7711080" y="3211057"/>
              <a:chExt cx="1917567" cy="349647"/>
            </a:xfrm>
          </p:grpSpPr>
          <p:sp>
            <p:nvSpPr>
              <p:cNvPr id="220" name="矩形 219"/>
              <p:cNvSpPr/>
              <p:nvPr/>
            </p:nvSpPr>
            <p:spPr>
              <a:xfrm rot="260232">
                <a:off x="7888709" y="3288447"/>
                <a:ext cx="1739938" cy="272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66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mutation regulation</a:t>
                </a:r>
                <a:endParaRPr lang="zh-CN" altLang="en-US" sz="1266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221" name="图片 22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1080" y="3211057"/>
                <a:ext cx="238095" cy="257143"/>
              </a:xfrm>
              <a:prstGeom prst="rect">
                <a:avLst/>
              </a:prstGeom>
            </p:spPr>
          </p:pic>
        </p:grpSp>
      </p:grpSp>
      <p:cxnSp>
        <p:nvCxnSpPr>
          <p:cNvPr id="226" name="直接箭头连接符 225"/>
          <p:cNvCxnSpPr/>
          <p:nvPr/>
        </p:nvCxnSpPr>
        <p:spPr>
          <a:xfrm flipH="1" flipV="1">
            <a:off x="6995763" y="5475849"/>
            <a:ext cx="6826" cy="21356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2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082088" y="6471410"/>
            <a:ext cx="2892425" cy="384175"/>
          </a:xfrm>
        </p:spPr>
        <p:txBody>
          <a:bodyPr/>
          <a:lstStyle/>
          <a:p>
            <a:fld id="{798FEB23-3E47-4143-926B-492FEB19A4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77003" y="23601"/>
            <a:ext cx="11137900" cy="965200"/>
          </a:xfrm>
        </p:spPr>
        <p:txBody>
          <a:bodyPr>
            <a:normAutofit/>
          </a:bodyPr>
          <a:lstStyle/>
          <a:p>
            <a:r>
              <a:rPr lang="en-US" altLang="zh-CN" dirty="0"/>
              <a:t>Semantic Relationship Definition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8735" y="1007972"/>
            <a:ext cx="11641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622" indent="-361622"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Relationship Statistics: 93 relationship were organized hierarchically.</a:t>
            </a:r>
            <a:r>
              <a:rPr lang="zh-CN" altLang="en-US" sz="2800" dirty="0"/>
              <a:t>　</a:t>
            </a:r>
            <a:endParaRPr lang="en-US" altLang="zh-CN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70330"/>
              </p:ext>
            </p:extLst>
          </p:nvPr>
        </p:nvGraphicFramePr>
        <p:xfrm>
          <a:off x="494942" y="1896925"/>
          <a:ext cx="10946613" cy="5010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51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32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07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849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993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207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62232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RID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kern="1200" dirty="0" smtClean="0">
                          <a:effectLst/>
                        </a:rPr>
                        <a:t>Relation_</a:t>
                      </a:r>
                      <a:r>
                        <a:rPr lang="en-US" altLang="zh-CN" sz="1500" kern="1200" dirty="0" smtClean="0">
                          <a:effectLst/>
                          <a:ea typeface="微软雅黑" panose="020B0503020204020204" pitchFamily="34" charset="-122"/>
                        </a:rPr>
                        <a:t>Name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Domain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Range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kern="1200" dirty="0">
                          <a:effectLst/>
                        </a:rPr>
                        <a:t>Definition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hierarchy</a:t>
                      </a:r>
                      <a:endParaRPr lang="en-US" altLang="zh-CN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kern="100" dirty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Example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kern="100" dirty="0" smtClean="0"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Source</a:t>
                      </a:r>
                      <a:endParaRPr lang="zh-CN" sz="15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257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R00000001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is biomarker of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Gene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Disease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A gene influences or predicts the incidence of outcome or disease.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kern="100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First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45" marR="10045" marT="100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045" marR="10045" marT="1004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500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R00000002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is biomarker-efficacy of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Gene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Disease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A gene can be used to measure the efficacy of drugs or therapeutic methods in the treatment of a disease.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kern="100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Second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Human TP53 protein has been used as a biomarker for measuring the efficacy of iloprost in the treatment of lung neoplasm.</a:t>
                      </a:r>
                    </a:p>
                  </a:txBody>
                  <a:tcPr marL="10045" marR="10045" marT="100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Source: GVK Biosciences-NCT00084409</a:t>
                      </a:r>
                    </a:p>
                  </a:txBody>
                  <a:tcPr marL="10045" marR="10045" marT="1004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509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R00000003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is biomarker-diagnosis of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Gene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Disease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A gene can be used to diagnose a disease.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kern="100" dirty="0" smtClean="0"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Second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Human TP53 gene has been used as a biomarker for diagnosis of chronic lymphocytic leukemia.</a:t>
                      </a:r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微软雅黑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 marL="10045" marR="10045" marT="100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a:t>Source: GVK Biosciences-NCT00923507</a:t>
                      </a:r>
                    </a:p>
                  </a:txBody>
                  <a:tcPr marL="10045" marR="10045" marT="1004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601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effectLst/>
                        </a:rPr>
                        <a:t>R00000006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57779" marR="57779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is biomarker-unspecified application of</a:t>
                      </a:r>
                    </a:p>
                  </a:txBody>
                  <a:tcPr marL="10045" marR="10045" marT="100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Gene</a:t>
                      </a:r>
                    </a:p>
                  </a:txBody>
                  <a:tcPr marL="10045" marR="10045" marT="100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Disease</a:t>
                      </a:r>
                    </a:p>
                  </a:txBody>
                  <a:tcPr marL="10045" marR="10045" marT="100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A gene is a potential biomarker of a disease-that is, the gene (when mutated or aberrant expressed) is associated with a disease, but the precise function is unclear.</a:t>
                      </a:r>
                    </a:p>
                  </a:txBody>
                  <a:tcPr marL="10045" marR="10045" marT="100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second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10045" marR="10045" marT="100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Upregulation of human P53 [TP53] protein in nuclei from cells malignant tumor of prostate is associated with prostate cancer in human (Biomarker status: potential biomarker).</a:t>
                      </a:r>
                    </a:p>
                  </a:txBody>
                  <a:tcPr marL="10045" marR="10045" marT="100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</a:rPr>
                        <a:t>PMID: 17145880</a:t>
                      </a:r>
                    </a:p>
                  </a:txBody>
                  <a:tcPr marL="10045" marR="10045" marT="1004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341143" y="1901349"/>
            <a:ext cx="2689541" cy="50239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Summary</a:t>
            </a:r>
            <a:endParaRPr lang="zh-CN" altLang="en-US" b="1" dirty="0"/>
          </a:p>
        </p:txBody>
      </p:sp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470207300"/>
              </p:ext>
            </p:extLst>
          </p:nvPr>
        </p:nvGraphicFramePr>
        <p:xfrm>
          <a:off x="596727" y="808013"/>
          <a:ext cx="11953328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562525" y="5094291"/>
            <a:ext cx="11987530" cy="2038029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56767" y="5992589"/>
            <a:ext cx="957706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56767" y="5542756"/>
            <a:ext cx="1022513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Evaluation the PMO usability in the knowledge base construction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Adding new classes such as Cohort and Sample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Enriching instances in PMO from text mining and curation results (feedback) </a:t>
            </a:r>
            <a:endParaRPr lang="en-US" altLang="zh-CN" sz="2400" dirty="0"/>
          </a:p>
        </p:txBody>
      </p:sp>
      <p:sp>
        <p:nvSpPr>
          <p:cNvPr id="11" name="文本框 2"/>
          <p:cNvSpPr txBox="1"/>
          <p:nvPr/>
        </p:nvSpPr>
        <p:spPr>
          <a:xfrm>
            <a:off x="846953" y="1830710"/>
            <a:ext cx="11343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prstClr val="black"/>
                </a:solidFill>
              </a:rPr>
              <a:t>Developing an ontology to support </a:t>
            </a:r>
            <a:r>
              <a:rPr lang="en-US" altLang="zh-CN" sz="2400" dirty="0">
                <a:solidFill>
                  <a:prstClr val="black"/>
                </a:solidFill>
              </a:rPr>
              <a:t>Precision Medicine Knowledge </a:t>
            </a:r>
            <a:r>
              <a:rPr lang="en-US" altLang="zh-CN" sz="2400" dirty="0" smtClean="0">
                <a:solidFill>
                  <a:prstClr val="black"/>
                </a:solidFill>
              </a:rPr>
              <a:t>Base construction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prstClr val="black"/>
                </a:solidFill>
              </a:rPr>
              <a:t>Developing a Precision Medicine </a:t>
            </a:r>
            <a:r>
              <a:rPr lang="en-US" altLang="zh-CN" sz="2400" dirty="0" smtClean="0">
                <a:solidFill>
                  <a:prstClr val="black"/>
                </a:solidFill>
              </a:rPr>
              <a:t>Ontology </a:t>
            </a:r>
            <a:r>
              <a:rPr lang="en-US" altLang="zh-CN" sz="2400" dirty="0" smtClean="0">
                <a:solidFill>
                  <a:prstClr val="black"/>
                </a:solidFill>
              </a:rPr>
              <a:t>(PMO</a:t>
            </a:r>
            <a:r>
              <a:rPr lang="en-US" altLang="zh-CN" sz="2400" dirty="0" smtClean="0">
                <a:solidFill>
                  <a:prstClr val="black"/>
                </a:solidFill>
              </a:rPr>
              <a:t>):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prstClr val="black"/>
                </a:solidFill>
              </a:rPr>
              <a:t>Defining </a:t>
            </a:r>
            <a:r>
              <a:rPr lang="en-US" altLang="zh-CN" sz="2400" dirty="0" smtClean="0">
                <a:solidFill>
                  <a:prstClr val="black"/>
                </a:solidFill>
              </a:rPr>
              <a:t>93 semantic relationships (such as </a:t>
            </a:r>
            <a:r>
              <a:rPr lang="en-US" altLang="zh-CN" sz="2400" i="1" dirty="0" smtClean="0">
                <a:solidFill>
                  <a:prstClr val="black"/>
                </a:solidFill>
              </a:rPr>
              <a:t>is biomarker of,  is diagnosis biomarker of </a:t>
            </a:r>
            <a:r>
              <a:rPr lang="en-US" altLang="zh-CN" sz="2400" dirty="0" smtClean="0">
                <a:solidFill>
                  <a:prstClr val="black"/>
                </a:solidFill>
              </a:rPr>
              <a:t>) to connect concepts</a:t>
            </a:r>
          </a:p>
          <a:p>
            <a:pPr marL="342900" indent="-342900" fontAlgn="base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prstClr val="black"/>
                </a:solidFill>
              </a:rPr>
              <a:t>Making the PMO open assessable   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38590" y="4707056"/>
            <a:ext cx="7500937" cy="774471"/>
            <a:chOff x="504057" y="0"/>
            <a:chExt cx="7500937" cy="774471"/>
          </a:xfrm>
          <a:solidFill>
            <a:srgbClr val="00B050"/>
          </a:solidFill>
          <a:scene3d>
            <a:camera prst="orthographicFront"/>
            <a:lightRig rig="flat" dir="t"/>
          </a:scene3d>
        </p:grpSpPr>
        <p:sp>
          <p:nvSpPr>
            <p:cNvPr id="5" name="圆角矩形 4"/>
            <p:cNvSpPr/>
            <p:nvPr/>
          </p:nvSpPr>
          <p:spPr>
            <a:xfrm>
              <a:off x="504057" y="0"/>
              <a:ext cx="7500937" cy="774471"/>
            </a:xfrm>
            <a:prstGeom prst="roundRect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541864" y="37807"/>
              <a:ext cx="7425323" cy="698857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83518" tIns="0" rIns="283518" bIns="0" numCol="1" spcCol="1270" anchor="ctr" anchorCtr="0">
              <a:noAutofit/>
            </a:bodyPr>
            <a:lstStyle/>
            <a:p>
              <a:pPr lvl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600" dirty="0" smtClean="0"/>
                <a:t>Undergoing work</a:t>
              </a:r>
              <a:endParaRPr lang="zh-CN" altLang="en-US" sz="3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19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2473873" y="1492089"/>
            <a:ext cx="10384877" cy="4248472"/>
          </a:xfrm>
          <a:custGeom>
            <a:avLst/>
            <a:gdLst>
              <a:gd name="connsiteX0" fmla="*/ 1112084 w 10384877"/>
              <a:gd name="connsiteY0" fmla="*/ 0 h 4248472"/>
              <a:gd name="connsiteX1" fmla="*/ 10384877 w 10384877"/>
              <a:gd name="connsiteY1" fmla="*/ 0 h 4248472"/>
              <a:gd name="connsiteX2" fmla="*/ 10384877 w 10384877"/>
              <a:gd name="connsiteY2" fmla="*/ 4248472 h 4248472"/>
              <a:gd name="connsiteX3" fmla="*/ 1112084 w 10384877"/>
              <a:gd name="connsiteY3" fmla="*/ 4248472 h 4248472"/>
              <a:gd name="connsiteX4" fmla="*/ 1112084 w 10384877"/>
              <a:gd name="connsiteY4" fmla="*/ 4243379 h 4248472"/>
              <a:gd name="connsiteX5" fmla="*/ 1059571 w 10384877"/>
              <a:gd name="connsiteY5" fmla="*/ 4243379 h 4248472"/>
              <a:gd name="connsiteX6" fmla="*/ 0 w 10384877"/>
              <a:gd name="connsiteY6" fmla="*/ 2124238 h 4248472"/>
              <a:gd name="connsiteX7" fmla="*/ 1059571 w 10384877"/>
              <a:gd name="connsiteY7" fmla="*/ 5097 h 4248472"/>
              <a:gd name="connsiteX8" fmla="*/ 1112084 w 10384877"/>
              <a:gd name="connsiteY8" fmla="*/ 5097 h 424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84877" h="4248472">
                <a:moveTo>
                  <a:pt x="1112084" y="0"/>
                </a:moveTo>
                <a:lnTo>
                  <a:pt x="10384877" y="0"/>
                </a:lnTo>
                <a:lnTo>
                  <a:pt x="10384877" y="4248472"/>
                </a:lnTo>
                <a:lnTo>
                  <a:pt x="1112084" y="4248472"/>
                </a:lnTo>
                <a:lnTo>
                  <a:pt x="1112084" y="4243379"/>
                </a:lnTo>
                <a:lnTo>
                  <a:pt x="1059571" y="4243379"/>
                </a:lnTo>
                <a:lnTo>
                  <a:pt x="0" y="2124238"/>
                </a:lnTo>
                <a:lnTo>
                  <a:pt x="1059571" y="5097"/>
                </a:lnTo>
                <a:lnTo>
                  <a:pt x="1112084" y="5097"/>
                </a:ln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  <a:effectLst>
            <a:outerShdw blurRad="381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-1" y="2402789"/>
            <a:ext cx="4873374" cy="2427072"/>
          </a:xfrm>
          <a:custGeom>
            <a:avLst/>
            <a:gdLst>
              <a:gd name="connsiteX0" fmla="*/ 0 w 4873374"/>
              <a:gd name="connsiteY0" fmla="*/ 0 h 2427072"/>
              <a:gd name="connsiteX1" fmla="*/ 3908311 w 4873374"/>
              <a:gd name="connsiteY1" fmla="*/ 0 h 2427072"/>
              <a:gd name="connsiteX2" fmla="*/ 3908311 w 4873374"/>
              <a:gd name="connsiteY2" fmla="*/ 2911 h 2427072"/>
              <a:gd name="connsiteX3" fmla="*/ 4268061 w 4873374"/>
              <a:gd name="connsiteY3" fmla="*/ 2911 h 2427072"/>
              <a:gd name="connsiteX4" fmla="*/ 4873374 w 4873374"/>
              <a:gd name="connsiteY4" fmla="*/ 1213536 h 2427072"/>
              <a:gd name="connsiteX5" fmla="*/ 4268061 w 4873374"/>
              <a:gd name="connsiteY5" fmla="*/ 2424161 h 2427072"/>
              <a:gd name="connsiteX6" fmla="*/ 3908311 w 4873374"/>
              <a:gd name="connsiteY6" fmla="*/ 2424161 h 2427072"/>
              <a:gd name="connsiteX7" fmla="*/ 3908311 w 4873374"/>
              <a:gd name="connsiteY7" fmla="*/ 2427072 h 2427072"/>
              <a:gd name="connsiteX8" fmla="*/ 0 w 4873374"/>
              <a:gd name="connsiteY8" fmla="*/ 2427072 h 242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3374" h="2427072">
                <a:moveTo>
                  <a:pt x="0" y="0"/>
                </a:moveTo>
                <a:lnTo>
                  <a:pt x="3908311" y="0"/>
                </a:lnTo>
                <a:lnTo>
                  <a:pt x="3908311" y="2911"/>
                </a:lnTo>
                <a:lnTo>
                  <a:pt x="4268061" y="2911"/>
                </a:lnTo>
                <a:lnTo>
                  <a:pt x="4873374" y="1213536"/>
                </a:lnTo>
                <a:lnTo>
                  <a:pt x="4268061" y="2424161"/>
                </a:lnTo>
                <a:lnTo>
                  <a:pt x="3908311" y="2424161"/>
                </a:lnTo>
                <a:lnTo>
                  <a:pt x="3908311" y="2427072"/>
                </a:lnTo>
                <a:lnTo>
                  <a:pt x="0" y="2427072"/>
                </a:lnTo>
                <a:close/>
              </a:path>
            </a:pathLst>
          </a:custGeom>
          <a:solidFill>
            <a:schemeClr val="tx2">
              <a:alpha val="69804"/>
            </a:schemeClr>
          </a:solidFill>
          <a:ln>
            <a:noFill/>
          </a:ln>
          <a:effectLst>
            <a:outerShdw blurRad="254000" dist="127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/>
          <p:nvPr/>
        </p:nvSpPr>
        <p:spPr>
          <a:xfrm>
            <a:off x="2296162" y="2622437"/>
            <a:ext cx="2305818" cy="1987776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3175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56"/>
          <p:cNvSpPr txBox="1"/>
          <p:nvPr/>
        </p:nvSpPr>
        <p:spPr>
          <a:xfrm>
            <a:off x="5781303" y="2824237"/>
            <a:ext cx="5806652" cy="12926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60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Arial" panose="020B0604020202020204" pitchFamily="34" charset="0"/>
              </a:rPr>
              <a:t>Thanks</a:t>
            </a:r>
            <a:r>
              <a:rPr lang="zh-CN" altLang="en-US" sz="60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sym typeface="Arial" panose="020B0604020202020204" pitchFamily="34" charset="0"/>
              </a:rPr>
              <a:t>！</a:t>
            </a:r>
            <a:endParaRPr lang="en-US" altLang="zh-CN" sz="6000" dirty="0" smtClean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74455" y="699098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397" y="2964865"/>
            <a:ext cx="1352706" cy="13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Others_1"/>
          <p:cNvSpPr/>
          <p:nvPr>
            <p:custDataLst>
              <p:tags r:id="rId1"/>
            </p:custDataLst>
          </p:nvPr>
        </p:nvSpPr>
        <p:spPr>
          <a:xfrm>
            <a:off x="3129669" y="4054"/>
            <a:ext cx="209115" cy="72281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24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s_2"/>
          <p:cNvSpPr txBox="1"/>
          <p:nvPr>
            <p:custDataLst>
              <p:tags r:id="rId2"/>
            </p:custDataLst>
          </p:nvPr>
        </p:nvSpPr>
        <p:spPr>
          <a:xfrm>
            <a:off x="1028775" y="2786953"/>
            <a:ext cx="1090623" cy="1168381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altLang="zh-CN" sz="6959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Outline</a:t>
            </a:r>
            <a:endParaRPr lang="zh-CN" altLang="en-US" sz="6959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0" name="MH_Others_5"/>
          <p:cNvCxnSpPr>
            <a:stCxn id="11" idx="6"/>
          </p:cNvCxnSpPr>
          <p:nvPr>
            <p:custDataLst>
              <p:tags r:id="rId3"/>
            </p:custDataLst>
          </p:nvPr>
        </p:nvCxnSpPr>
        <p:spPr>
          <a:xfrm>
            <a:off x="3336176" y="1595230"/>
            <a:ext cx="567295" cy="22820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Others_6"/>
          <p:cNvSpPr/>
          <p:nvPr>
            <p:custDataLst>
              <p:tags r:id="rId4"/>
            </p:custDataLst>
          </p:nvPr>
        </p:nvSpPr>
        <p:spPr>
          <a:xfrm>
            <a:off x="3146364" y="1509845"/>
            <a:ext cx="189810" cy="170766"/>
          </a:xfrm>
          <a:prstGeom prst="ellipse">
            <a:avLst/>
          </a:prstGeom>
          <a:solidFill>
            <a:schemeClr val="tx2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MH_Entry_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03242" y="1504410"/>
            <a:ext cx="6430155" cy="51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rmAutofit fontScale="85000" lnSpcReduction="20000"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Background &amp; Motivation </a:t>
            </a:r>
            <a:endParaRPr lang="zh-CN" altLang="en-US" sz="3600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MH_Number_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2972" y="1600101"/>
            <a:ext cx="684751" cy="45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953" b="1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953" b="1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14" name="MH_Others_7"/>
          <p:cNvCxnSpPr>
            <a:stCxn id="15" idx="6"/>
          </p:cNvCxnSpPr>
          <p:nvPr>
            <p:custDataLst>
              <p:tags r:id="rId7"/>
            </p:custDataLst>
          </p:nvPr>
        </p:nvCxnSpPr>
        <p:spPr>
          <a:xfrm>
            <a:off x="3336176" y="2567470"/>
            <a:ext cx="567295" cy="22820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H_Others_8"/>
          <p:cNvSpPr/>
          <p:nvPr>
            <p:custDataLst>
              <p:tags r:id="rId8"/>
            </p:custDataLst>
          </p:nvPr>
        </p:nvSpPr>
        <p:spPr>
          <a:xfrm>
            <a:off x="3146364" y="2482085"/>
            <a:ext cx="189810" cy="170766"/>
          </a:xfrm>
          <a:prstGeom prst="ellipse">
            <a:avLst/>
          </a:prstGeom>
          <a:solidFill>
            <a:schemeClr val="tx2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17723" y="2404861"/>
            <a:ext cx="8023722" cy="88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31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Knowledge Representation </a:t>
            </a:r>
            <a:r>
              <a:rPr lang="en-US" altLang="zh-CN" sz="31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Model</a:t>
            </a:r>
            <a:endParaRPr lang="zh-CN" altLang="zh-CN" sz="3100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MH_Number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732972" y="2572341"/>
            <a:ext cx="684751" cy="45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953" b="1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953" b="1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21" name="MH_Others_9"/>
          <p:cNvCxnSpPr>
            <a:stCxn id="22" idx="6"/>
          </p:cNvCxnSpPr>
          <p:nvPr>
            <p:custDataLst>
              <p:tags r:id="rId11"/>
            </p:custDataLst>
          </p:nvPr>
        </p:nvCxnSpPr>
        <p:spPr>
          <a:xfrm>
            <a:off x="3336176" y="3539710"/>
            <a:ext cx="567295" cy="22820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H_Others_10"/>
          <p:cNvSpPr/>
          <p:nvPr>
            <p:custDataLst>
              <p:tags r:id="rId12"/>
            </p:custDataLst>
          </p:nvPr>
        </p:nvSpPr>
        <p:spPr>
          <a:xfrm>
            <a:off x="3146364" y="3454325"/>
            <a:ext cx="189810" cy="170766"/>
          </a:xfrm>
          <a:prstGeom prst="ellipse">
            <a:avLst/>
          </a:prstGeom>
          <a:solidFill>
            <a:schemeClr val="tx2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MH_Entry_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03242" y="4511948"/>
            <a:ext cx="5718309" cy="51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1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Semantic </a:t>
            </a:r>
            <a:r>
              <a:rPr lang="en-US" altLang="zh-CN" sz="31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Network</a:t>
            </a:r>
            <a:endParaRPr lang="zh-CN" altLang="en-US" sz="3100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MH_Number_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732971" y="3533615"/>
            <a:ext cx="684751" cy="45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953" b="1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953" b="1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25" name="MH_Others_11"/>
          <p:cNvCxnSpPr>
            <a:stCxn id="26" idx="6"/>
          </p:cNvCxnSpPr>
          <p:nvPr>
            <p:custDataLst>
              <p:tags r:id="rId15"/>
            </p:custDataLst>
          </p:nvPr>
        </p:nvCxnSpPr>
        <p:spPr>
          <a:xfrm>
            <a:off x="3336176" y="4511950"/>
            <a:ext cx="567295" cy="22820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H_Others_12"/>
          <p:cNvSpPr/>
          <p:nvPr>
            <p:custDataLst>
              <p:tags r:id="rId16"/>
            </p:custDataLst>
          </p:nvPr>
        </p:nvSpPr>
        <p:spPr>
          <a:xfrm>
            <a:off x="3146364" y="4426565"/>
            <a:ext cx="189810" cy="170766"/>
          </a:xfrm>
          <a:prstGeom prst="ellipse">
            <a:avLst/>
          </a:prstGeom>
          <a:solidFill>
            <a:schemeClr val="tx2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MH_Entry_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503242" y="5481253"/>
            <a:ext cx="3052826" cy="511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1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Summary</a:t>
            </a:r>
            <a:endParaRPr lang="zh-CN" altLang="en-US" sz="3100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MH_Number_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732970" y="5481253"/>
            <a:ext cx="684751" cy="45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953" b="1" dirty="0" smtClean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05</a:t>
            </a:r>
            <a:endParaRPr lang="zh-CN" altLang="en-US" sz="2953" b="1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9" name="MH_Others_12"/>
          <p:cNvSpPr/>
          <p:nvPr>
            <p:custDataLst>
              <p:tags r:id="rId19"/>
            </p:custDataLst>
          </p:nvPr>
        </p:nvSpPr>
        <p:spPr>
          <a:xfrm>
            <a:off x="3119813" y="5293047"/>
            <a:ext cx="189810" cy="170766"/>
          </a:xfrm>
          <a:prstGeom prst="ellipse">
            <a:avLst/>
          </a:prstGeom>
          <a:solidFill>
            <a:schemeClr val="tx2"/>
          </a:solidFill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66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MH_Entry_2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503242" y="3371143"/>
            <a:ext cx="8071955" cy="88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31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Precision </a:t>
            </a:r>
            <a:r>
              <a:rPr lang="en-US" altLang="zh-CN" sz="3100" b="1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Medical </a:t>
            </a:r>
            <a:r>
              <a:rPr lang="en-US" altLang="zh-CN" sz="3100" b="1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Ontology </a:t>
            </a:r>
            <a:r>
              <a:rPr lang="en-US" altLang="zh-CN" sz="31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3100" b="1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PMO) </a:t>
            </a:r>
            <a:endParaRPr lang="zh-CN" altLang="zh-CN" sz="3100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0" name="MH_Number_4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754396" y="4511950"/>
            <a:ext cx="684751" cy="45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953" b="1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953" b="1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cxnSp>
        <p:nvCxnSpPr>
          <p:cNvPr id="31" name="MH_Others_11"/>
          <p:cNvCxnSpPr/>
          <p:nvPr>
            <p:custDataLst>
              <p:tags r:id="rId22"/>
            </p:custDataLst>
          </p:nvPr>
        </p:nvCxnSpPr>
        <p:spPr>
          <a:xfrm>
            <a:off x="3316426" y="5443076"/>
            <a:ext cx="567295" cy="22820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4171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Background and Motivation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1124385" y="1168053"/>
            <a:ext cx="10129525" cy="9848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National Key Research and Development Program of China </a:t>
            </a:r>
          </a:p>
          <a:p>
            <a:pPr algn="ctr"/>
            <a:r>
              <a:rPr lang="en-US" altLang="zh-CN" sz="2800" dirty="0" smtClean="0"/>
              <a:t> </a:t>
            </a:r>
            <a:r>
              <a:rPr lang="en-US" altLang="zh-CN" sz="2800" b="1" dirty="0" smtClean="0"/>
              <a:t>Precision </a:t>
            </a:r>
            <a:r>
              <a:rPr lang="en-US" altLang="zh-CN" sz="2800" b="1" dirty="0"/>
              <a:t>Medicine Knowledge </a:t>
            </a:r>
            <a:r>
              <a:rPr lang="en-US" altLang="zh-CN" sz="2800" b="1" dirty="0" smtClean="0"/>
              <a:t>Base</a:t>
            </a:r>
            <a:endParaRPr lang="zh-CN" altLang="en-US" sz="2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814551" y="4250954"/>
            <a:ext cx="2647301" cy="2738668"/>
            <a:chOff x="1044120" y="1754555"/>
            <a:chExt cx="3181321" cy="3731844"/>
          </a:xfrm>
        </p:grpSpPr>
        <p:grpSp>
          <p:nvGrpSpPr>
            <p:cNvPr id="5" name="组合 4"/>
            <p:cNvGrpSpPr/>
            <p:nvPr/>
          </p:nvGrpSpPr>
          <p:grpSpPr>
            <a:xfrm>
              <a:off x="1044120" y="1929787"/>
              <a:ext cx="3108359" cy="3319425"/>
              <a:chOff x="914028" y="2776497"/>
              <a:chExt cx="3108359" cy="3319425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3"/>
              <a:srcRect l="2235" r="9471"/>
              <a:stretch/>
            </p:blipFill>
            <p:spPr>
              <a:xfrm>
                <a:off x="2066835" y="5231436"/>
                <a:ext cx="1717532" cy="44321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073" y="2844593"/>
                <a:ext cx="1797314" cy="497356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4804" y="4613996"/>
                <a:ext cx="2345389" cy="517563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7323" y="4124969"/>
                <a:ext cx="1158852" cy="37944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6439" y="3407062"/>
                <a:ext cx="1042682" cy="682980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1455" y="4168832"/>
                <a:ext cx="1359902" cy="34528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3048" y="5690381"/>
                <a:ext cx="1731996" cy="405541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4028" y="2776497"/>
                <a:ext cx="1204044" cy="720842"/>
              </a:xfrm>
              <a:prstGeom prst="rect">
                <a:avLst/>
              </a:prstGeom>
              <a:ln w="28575">
                <a:noFill/>
              </a:ln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3048" y="3500381"/>
                <a:ext cx="1295694" cy="522052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</p:grpSp>
        <p:sp>
          <p:nvSpPr>
            <p:cNvPr id="6" name="圆角矩形 5"/>
            <p:cNvSpPr/>
            <p:nvPr/>
          </p:nvSpPr>
          <p:spPr>
            <a:xfrm>
              <a:off x="1044120" y="1754555"/>
              <a:ext cx="3181321" cy="3731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下箭头 15"/>
          <p:cNvSpPr/>
          <p:nvPr/>
        </p:nvSpPr>
        <p:spPr>
          <a:xfrm rot="10800000">
            <a:off x="2917854" y="3683896"/>
            <a:ext cx="532545" cy="504056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25811" y="3818620"/>
            <a:ext cx="218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en-US" dirty="0" smtClean="0">
                <a:latin typeface="+mn-lt"/>
              </a:rPr>
              <a:t>Data          Integration</a:t>
            </a:r>
            <a:endParaRPr lang="zh-CN" altLang="en-US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0552" y="2543362"/>
            <a:ext cx="3767495" cy="4524315"/>
          </a:xfrm>
          <a:prstGeom prst="rect">
            <a:avLst/>
          </a:prstGeom>
          <a:noFill/>
          <a:ln w="28575">
            <a:solidFill>
              <a:srgbClr val="26C8D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Standardization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+mn-lt"/>
              </a:rPr>
              <a:t>Entity description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+mn-lt"/>
              </a:rPr>
              <a:t>Relationships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+mn-lt"/>
              </a:rPr>
              <a:t>Unique Identifiers</a:t>
            </a:r>
          </a:p>
          <a:p>
            <a:pPr marL="342900" indent="-342900">
              <a:buFont typeface="Wingdings" pitchFamily="2" charset="2"/>
              <a:buChar char="n"/>
            </a:pPr>
            <a:endParaRPr lang="en-US" altLang="zh-CN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>
              <a:buFont typeface="Wingdings" pitchFamily="2" charset="2"/>
              <a:buChar char="n"/>
            </a:pP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Application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+mn-lt"/>
              </a:rPr>
              <a:t>Text Mining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+mn-lt"/>
              </a:rPr>
              <a:t>Data Integration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+mn-lt"/>
              </a:rPr>
              <a:t>Knowledge Graph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err="1" smtClean="0">
                <a:latin typeface="+mn-lt"/>
              </a:rPr>
              <a:t>Biocuration</a:t>
            </a:r>
            <a:endParaRPr lang="en-US" altLang="zh-CN" sz="2400" dirty="0" smtClean="0"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+mn-lt"/>
              </a:rPr>
              <a:t>Information Retrieval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>
                <a:latin typeface="+mn-lt"/>
              </a:rPr>
              <a:t>Inference</a:t>
            </a:r>
          </a:p>
        </p:txBody>
      </p:sp>
      <p:sp>
        <p:nvSpPr>
          <p:cNvPr id="26" name="右箭头 25"/>
          <p:cNvSpPr/>
          <p:nvPr/>
        </p:nvSpPr>
        <p:spPr>
          <a:xfrm>
            <a:off x="7873446" y="4032503"/>
            <a:ext cx="834175" cy="76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5835725" y="2933601"/>
            <a:ext cx="2144606" cy="3609519"/>
            <a:chOff x="6116096" y="2908428"/>
            <a:chExt cx="2144606" cy="3609519"/>
          </a:xfrm>
        </p:grpSpPr>
        <p:sp>
          <p:nvSpPr>
            <p:cNvPr id="41" name="圆角矩形 40"/>
            <p:cNvSpPr/>
            <p:nvPr/>
          </p:nvSpPr>
          <p:spPr>
            <a:xfrm rot="5400000">
              <a:off x="5397410" y="3804348"/>
              <a:ext cx="3609519" cy="1817680"/>
            </a:xfrm>
            <a:prstGeom prst="roundRect">
              <a:avLst/>
            </a:prstGeom>
            <a:solidFill>
              <a:srgbClr val="0070C0"/>
            </a:solidFill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116096" y="3418549"/>
              <a:ext cx="2144606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2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nowledge</a:t>
              </a:r>
            </a:p>
            <a:p>
              <a:pPr algn="ctr"/>
              <a:endPara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Representation</a:t>
              </a:r>
            </a:p>
            <a:p>
              <a:pPr algn="ctr"/>
              <a:endParaRPr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Model</a:t>
              </a:r>
            </a:p>
            <a:p>
              <a:pPr algn="ctr"/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8" name="圆柱形 30"/>
          <p:cNvSpPr/>
          <p:nvPr/>
        </p:nvSpPr>
        <p:spPr>
          <a:xfrm>
            <a:off x="68667" y="2197375"/>
            <a:ext cx="5767058" cy="1472452"/>
          </a:xfrm>
          <a:prstGeom prst="can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 smtClean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60894" y="2204149"/>
            <a:ext cx="2448747" cy="266737"/>
          </a:xfrm>
          <a:prstGeom prst="rect">
            <a:avLst/>
          </a:prstGeom>
          <a:noFill/>
        </p:spPr>
        <p:txBody>
          <a:bodyPr vert="horz" wrap="square" anchor="ctr" anchorCtr="1">
            <a:noAutofit/>
          </a:bodyPr>
          <a:lstStyle/>
          <a:p>
            <a:pPr algn="ctr"/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Knowledge </a:t>
            </a:r>
            <a:r>
              <a:rPr lang="en-US" altLang="zh-CN" sz="2000" dirty="0" err="1" smtClean="0">
                <a:latin typeface="+mn-lt"/>
                <a:ea typeface="黑体" panose="02010609060101010101" pitchFamily="49" charset="-122"/>
              </a:rPr>
              <a:t>Bbase</a:t>
            </a:r>
            <a:endParaRPr lang="zh-CN" altLang="en-US" sz="2000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30" name="组合 23"/>
          <p:cNvGrpSpPr/>
          <p:nvPr/>
        </p:nvGrpSpPr>
        <p:grpSpPr>
          <a:xfrm>
            <a:off x="2200272" y="2584308"/>
            <a:ext cx="2369873" cy="1075484"/>
            <a:chOff x="4115334" y="2800661"/>
            <a:chExt cx="2040843" cy="1075484"/>
          </a:xfrm>
        </p:grpSpPr>
        <p:sp>
          <p:nvSpPr>
            <p:cNvPr id="31" name="矩形 30"/>
            <p:cNvSpPr>
              <a:spLocks noChangeArrowheads="1"/>
            </p:cNvSpPr>
            <p:nvPr/>
          </p:nvSpPr>
          <p:spPr bwMode="auto">
            <a:xfrm>
              <a:off x="4115335" y="3494571"/>
              <a:ext cx="2040842" cy="38157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5698D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buFont typeface="Arial" charset="0"/>
              </a:pPr>
              <a:r>
                <a:rPr kumimoji="1" lang="en-US" altLang="zh-CN" sz="1350" dirty="0">
                  <a:solidFill>
                    <a:schemeClr val="bg1"/>
                  </a:solidFill>
                  <a:latin typeface="+mn-lt"/>
                  <a:ea typeface="黑体" charset="-122"/>
                  <a:cs typeface="微软雅黑" charset="-122"/>
                </a:rPr>
                <a:t>K</a:t>
              </a:r>
              <a:r>
                <a:rPr kumimoji="1" lang="en-US" altLang="zh-CN" sz="1350" dirty="0" smtClean="0">
                  <a:solidFill>
                    <a:schemeClr val="bg1"/>
                  </a:solidFill>
                  <a:latin typeface="+mn-lt"/>
                  <a:ea typeface="黑体" charset="-122"/>
                  <a:cs typeface="微软雅黑" charset="-122"/>
                </a:rPr>
                <a:t>nowledge</a:t>
              </a:r>
              <a:endParaRPr kumimoji="1" lang="zh-CN" altLang="en-US" sz="1350" dirty="0">
                <a:solidFill>
                  <a:schemeClr val="bg1"/>
                </a:solidFill>
                <a:latin typeface="+mn-lt"/>
                <a:ea typeface="黑体" charset="-122"/>
                <a:cs typeface="微软雅黑" charset="-122"/>
              </a:endParaRPr>
            </a:p>
          </p:txBody>
        </p:sp>
        <p:sp>
          <p:nvSpPr>
            <p:cNvPr id="32" name="矩形 31"/>
            <p:cNvSpPr>
              <a:spLocks noChangeArrowheads="1"/>
            </p:cNvSpPr>
            <p:nvPr/>
          </p:nvSpPr>
          <p:spPr bwMode="auto">
            <a:xfrm>
              <a:off x="4923042" y="3153973"/>
              <a:ext cx="1233134" cy="312072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5698D3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endParaRPr kumimoji="1" lang="en-US" altLang="zh-CN" sz="1350" dirty="0">
                <a:solidFill>
                  <a:schemeClr val="bg1"/>
                </a:solidFill>
                <a:latin typeface="+mn-lt"/>
                <a:ea typeface="黑体" charset="-122"/>
                <a:cs typeface="微软雅黑" charset="-122"/>
              </a:endParaRPr>
            </a:p>
            <a:p>
              <a:pPr algn="ctr" eaLnBrk="1" hangingPunct="1"/>
              <a:r>
                <a:rPr kumimoji="1" lang="en-US" altLang="zh-CN" sz="1350" dirty="0" smtClean="0">
                  <a:solidFill>
                    <a:schemeClr val="bg1"/>
                  </a:solidFill>
                  <a:latin typeface="+mn-lt"/>
                  <a:ea typeface="黑体" charset="-122"/>
                  <a:cs typeface="微软雅黑" charset="-122"/>
                </a:rPr>
                <a:t>Biological Information</a:t>
              </a:r>
              <a:endParaRPr kumimoji="1" lang="zh-CN" altLang="en-US" sz="1350" dirty="0">
                <a:solidFill>
                  <a:schemeClr val="bg1"/>
                </a:solidFill>
                <a:latin typeface="+mn-lt"/>
                <a:ea typeface="黑体" charset="-122"/>
                <a:cs typeface="微软雅黑" charset="-122"/>
              </a:endParaRPr>
            </a:p>
            <a:p>
              <a:pPr algn="ctr" eaLnBrk="1" hangingPunct="1"/>
              <a:endParaRPr kumimoji="1" lang="zh-CN" altLang="en-US" sz="1350" dirty="0">
                <a:solidFill>
                  <a:schemeClr val="bg1"/>
                </a:solidFill>
                <a:latin typeface="+mn-lt"/>
                <a:ea typeface="黑体" charset="-122"/>
                <a:cs typeface="微软雅黑" charset="-122"/>
              </a:endParaRPr>
            </a:p>
          </p:txBody>
        </p:sp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4115334" y="2800662"/>
              <a:ext cx="780275" cy="66916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5698D3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350" dirty="0" smtClean="0">
                  <a:solidFill>
                    <a:schemeClr val="bg1"/>
                  </a:solidFill>
                  <a:latin typeface="+mn-lt"/>
                  <a:ea typeface="黑体" charset="-122"/>
                  <a:cs typeface="微软雅黑" charset="-122"/>
                </a:rPr>
                <a:t>Standard</a:t>
              </a:r>
              <a:endParaRPr kumimoji="1" lang="zh-CN" altLang="en-US" sz="1350" dirty="0">
                <a:solidFill>
                  <a:schemeClr val="bg1"/>
                </a:solidFill>
                <a:latin typeface="+mn-lt"/>
                <a:ea typeface="黑体" charset="-122"/>
                <a:cs typeface="微软雅黑" charset="-122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4923042" y="2800661"/>
              <a:ext cx="1233134" cy="324786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rgbClr val="5698D3"/>
              </a:solidFill>
              <a:round/>
              <a:headEnd/>
              <a:tailEnd/>
            </a:ln>
            <a:effectLst/>
          </p:spPr>
          <p:txBody>
            <a:bodyPr anchor="ctr"/>
            <a:lstStyle>
              <a:lvl1pPr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1350" dirty="0" smtClean="0">
                  <a:solidFill>
                    <a:schemeClr val="bg1"/>
                  </a:solidFill>
                  <a:latin typeface="+mn-lt"/>
                  <a:ea typeface="黑体" charset="-122"/>
                  <a:cs typeface="微软雅黑" charset="-122"/>
                </a:rPr>
                <a:t>Unstructured text</a:t>
              </a:r>
              <a:endParaRPr kumimoji="1" lang="zh-CN" altLang="en-US" sz="1350" dirty="0">
                <a:solidFill>
                  <a:schemeClr val="bg1"/>
                </a:solidFill>
                <a:latin typeface="+mn-lt"/>
                <a:ea typeface="黑体" charset="-122"/>
                <a:cs typeface="微软雅黑" charset="-122"/>
              </a:endParaRPr>
            </a:p>
          </p:txBody>
        </p:sp>
      </p:grp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07823" y="2801770"/>
            <a:ext cx="1506728" cy="710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570146" y="2618104"/>
            <a:ext cx="1140041" cy="894293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68667" y="2443518"/>
            <a:ext cx="2131605" cy="400840"/>
          </a:xfrm>
          <a:prstGeom prst="rect">
            <a:avLst/>
          </a:prstGeom>
          <a:noFill/>
        </p:spPr>
        <p:txBody>
          <a:bodyPr vert="horz" wrap="square" anchor="ctr" anchorCtr="1">
            <a:no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  <a:latin typeface="+mn-lt"/>
                <a:ea typeface="黑体" panose="02010609060101010101" pitchFamily="49" charset="-122"/>
              </a:rPr>
              <a:t>Heterogeneous data</a:t>
            </a:r>
            <a:endParaRPr lang="zh-CN" altLang="en-US" sz="1400" dirty="0">
              <a:solidFill>
                <a:srgbClr val="0070C0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1820863" y="2980381"/>
            <a:ext cx="197480" cy="2563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4372666" y="2980381"/>
            <a:ext cx="197480" cy="256376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rgbClr val="002060"/>
              </a:solidFill>
              <a:ea typeface="黑体" pitchFamily="2" charset="-122"/>
            </a:endParaRPr>
          </a:p>
        </p:txBody>
      </p:sp>
      <p:sp>
        <p:nvSpPr>
          <p:cNvPr id="42" name="右箭头 41"/>
          <p:cNvSpPr/>
          <p:nvPr/>
        </p:nvSpPr>
        <p:spPr>
          <a:xfrm>
            <a:off x="5155293" y="3957063"/>
            <a:ext cx="781173" cy="762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32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5" grpId="0" animBg="1"/>
      <p:bldP spid="26" grpId="0" animBg="1"/>
      <p:bldP spid="28" grpId="0" animBg="1"/>
      <p:bldP spid="29" grpId="0"/>
      <p:bldP spid="37" grpId="0"/>
      <p:bldP spid="39" grpId="0" animBg="1"/>
      <p:bldP spid="40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452711" y="57699"/>
            <a:ext cx="11090275" cy="85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/>
              <a:t>What’s kind of knowledge representation model?</a:t>
            </a:r>
            <a:endParaRPr lang="zh-CN" altLang="en-US" sz="4000" b="1" dirty="0"/>
          </a:p>
        </p:txBody>
      </p:sp>
      <p:sp>
        <p:nvSpPr>
          <p:cNvPr id="5" name="矩形 4"/>
          <p:cNvSpPr/>
          <p:nvPr/>
        </p:nvSpPr>
        <p:spPr>
          <a:xfrm>
            <a:off x="922390" y="2260759"/>
            <a:ext cx="10675251" cy="86400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</a:rPr>
              <a:t>Provid</a:t>
            </a:r>
            <a:r>
              <a:rPr lang="en-US" altLang="zh-CN" sz="2400" dirty="0" smtClean="0">
                <a:latin typeface="Georgia" panose="02040502050405020303" pitchFamily="18" charset="0"/>
              </a:rPr>
              <a:t>ing</a:t>
            </a:r>
            <a:r>
              <a:rPr lang="en-US" altLang="en-US" sz="2400" dirty="0" smtClean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identifiers</a:t>
            </a:r>
            <a:r>
              <a:rPr lang="en-US" altLang="en-US" sz="2400" dirty="0">
                <a:latin typeface="Georgia" panose="02040502050405020303" pitchFamily="18" charset="0"/>
              </a:rPr>
              <a:t> for classes and relations  </a:t>
            </a:r>
            <a:r>
              <a:rPr lang="en-US" altLang="zh-CN" sz="2400" dirty="0">
                <a:latin typeface="Georgia" panose="02040502050405020303" pitchFamily="18" charset="0"/>
              </a:rPr>
              <a:t>i</a:t>
            </a:r>
            <a:r>
              <a:rPr lang="en-US" altLang="en-US" sz="2400" dirty="0">
                <a:latin typeface="Georgia" panose="02040502050405020303" pitchFamily="18" charset="0"/>
              </a:rPr>
              <a:t>n </a:t>
            </a:r>
            <a:r>
              <a:rPr lang="en-US" altLang="zh-CN" sz="2400" dirty="0" smtClean="0">
                <a:latin typeface="Georgia" panose="02040502050405020303" pitchFamily="18" charset="0"/>
              </a:rPr>
              <a:t>PM Knowledge Base </a:t>
            </a:r>
            <a:r>
              <a:rPr lang="en-US" altLang="en-US" sz="2400" dirty="0">
                <a:latin typeface="Georgia" panose="02040502050405020303" pitchFamily="18" charset="0"/>
              </a:rPr>
              <a:t>, thereby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enabling integration of biomedical data</a:t>
            </a:r>
            <a:r>
              <a:rPr lang="en-US" altLang="en-US" sz="2400" dirty="0" smtClean="0">
                <a:latin typeface="Georgia" panose="02040502050405020303" pitchFamily="18" charset="0"/>
              </a:rPr>
              <a:t>.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7630" y="3348943"/>
            <a:ext cx="10628841" cy="864000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</a:rPr>
              <a:t>Provid</a:t>
            </a:r>
            <a:r>
              <a:rPr lang="en-US" altLang="zh-CN" sz="2400" dirty="0" smtClean="0">
                <a:latin typeface="Georgia" panose="02040502050405020303" pitchFamily="18" charset="0"/>
              </a:rPr>
              <a:t>ing</a:t>
            </a:r>
            <a:r>
              <a:rPr lang="en-US" altLang="en-US" sz="2400" dirty="0" smtClean="0">
                <a:latin typeface="Georgia" panose="02040502050405020303" pitchFamily="18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labels</a:t>
            </a:r>
            <a:r>
              <a:rPr lang="en-US" altLang="en-US" sz="2400" dirty="0">
                <a:latin typeface="Georgia" panose="02040502050405020303" pitchFamily="18" charset="0"/>
              </a:rPr>
              <a:t> for classes and relations, thereby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providing a </a:t>
            </a:r>
            <a:r>
              <a:rPr lang="en-US" altLang="zh-CN" sz="2400" dirty="0">
                <a:solidFill>
                  <a:srgbClr val="FF0000"/>
                </a:solidFill>
                <a:latin typeface="Georgia" panose="02040502050405020303" pitchFamily="18" charset="0"/>
              </a:rPr>
              <a:t>Precision Medicine </a:t>
            </a:r>
            <a:r>
              <a:rPr lang="en-US" alt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Vocabulary (PMV)</a:t>
            </a:r>
            <a:r>
              <a:rPr lang="en-US" altLang="en-US" sz="2400" dirty="0" smtClean="0">
                <a:latin typeface="Georgia" panose="02040502050405020303" pitchFamily="18" charset="0"/>
              </a:rPr>
              <a:t>.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144" y="4437127"/>
            <a:ext cx="10628842" cy="1157639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en-US" sz="2400" dirty="0" smtClean="0">
                <a:latin typeface="Georgia" panose="02040502050405020303" pitchFamily="18" charset="0"/>
              </a:rPr>
              <a:t>Providing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metadata</a:t>
            </a:r>
            <a:r>
              <a:rPr lang="en-US" altLang="en-US" sz="2400" dirty="0">
                <a:latin typeface="Georgia" panose="02040502050405020303" pitchFamily="18" charset="0"/>
              </a:rPr>
              <a:t> associated with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classes and relations </a:t>
            </a:r>
            <a:r>
              <a:rPr lang="en-US" altLang="en-US" sz="2400" dirty="0">
                <a:latin typeface="Georgia" panose="02040502050405020303" pitchFamily="18" charset="0"/>
              </a:rPr>
              <a:t>that allows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human users to understand </a:t>
            </a:r>
            <a:r>
              <a:rPr lang="en-US" altLang="en-US" sz="2400" dirty="0">
                <a:latin typeface="Georgia" panose="02040502050405020303" pitchFamily="18" charset="0"/>
              </a:rPr>
              <a:t>their meaning and contribute to consistent use in annotation and </a:t>
            </a:r>
            <a:r>
              <a:rPr lang="en-US" altLang="en-US" sz="2400" dirty="0" smtClean="0">
                <a:latin typeface="Georgia" panose="02040502050405020303" pitchFamily="18" charset="0"/>
              </a:rPr>
              <a:t>other applications.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2390" y="5926587"/>
            <a:ext cx="10644082" cy="95193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Facilitating semantic 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integration </a:t>
            </a:r>
            <a:r>
              <a:rPr lang="en-US" altLang="en-US" sz="2400" dirty="0">
                <a:latin typeface="Georgia" panose="02040502050405020303" pitchFamily="18" charset="0"/>
              </a:rPr>
              <a:t>of </a:t>
            </a:r>
            <a:r>
              <a:rPr lang="en-US" altLang="en-US" sz="2400" dirty="0" smtClean="0">
                <a:latin typeface="Georgia" panose="02040502050405020303" pitchFamily="18" charset="0"/>
              </a:rPr>
              <a:t> heterogeneous</a:t>
            </a:r>
            <a:r>
              <a:rPr lang="en-US" altLang="en-US" sz="2400" dirty="0">
                <a:latin typeface="Georgia" panose="02040502050405020303" pitchFamily="18" charset="0"/>
              </a:rPr>
              <a:t>, multimodal data, and </a:t>
            </a:r>
            <a:r>
              <a:rPr lang="en-US" altLang="en-US" sz="2400" dirty="0">
                <a:solidFill>
                  <a:srgbClr val="FF0000"/>
                </a:solidFill>
                <a:latin typeface="Georgia" panose="02040502050405020303" pitchFamily="18" charset="0"/>
              </a:rPr>
              <a:t>enables novel data mining </a:t>
            </a:r>
            <a:r>
              <a:rPr lang="en-US" altLang="en-US" sz="2400" dirty="0">
                <a:latin typeface="Georgia" panose="02040502050405020303" pitchFamily="18" charset="0"/>
              </a:rPr>
              <a:t>in biomedical literatures</a:t>
            </a:r>
            <a:r>
              <a:rPr lang="en-US" altLang="en-US" sz="2400" dirty="0" smtClean="0">
                <a:latin typeface="Georgia" panose="02040502050405020303" pitchFamily="18" charset="0"/>
              </a:rPr>
              <a:t>.</a:t>
            </a:r>
            <a:endParaRPr lang="zh-CN" altLang="en-US" sz="2400" dirty="0">
              <a:latin typeface="Georgia" panose="02040502050405020303" pitchFamily="18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810534" y="618454"/>
            <a:ext cx="11494930" cy="1786178"/>
          </a:xfrm>
          <a:prstGeom prst="rightArrow">
            <a:avLst>
              <a:gd name="adj1" fmla="val 50000"/>
              <a:gd name="adj2" fmla="val 374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60849" y="1096045"/>
            <a:ext cx="104675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3200" dirty="0" smtClean="0">
                <a:solidFill>
                  <a:schemeClr val="bg2"/>
                </a:solidFill>
              </a:rPr>
              <a:t> Ontology </a:t>
            </a:r>
            <a:r>
              <a:rPr lang="en-US" altLang="zh-CN" sz="2400" dirty="0" smtClean="0">
                <a:solidFill>
                  <a:schemeClr val="bg2"/>
                </a:solidFill>
              </a:rPr>
              <a:t>is a recognized tool to manage the heterogeneous data via defining   the investigated entities and relationships between them.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8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11" y="57699"/>
            <a:ext cx="11090275" cy="854298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Precision Medicine Ontology (PMO) principles  </a:t>
            </a:r>
            <a:endParaRPr lang="zh-CN" altLang="en-US" sz="4000" b="1" dirty="0"/>
          </a:p>
        </p:txBody>
      </p:sp>
      <p:graphicFrame>
        <p:nvGraphicFramePr>
          <p:cNvPr id="3" name="内容占位符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565002"/>
              </p:ext>
            </p:extLst>
          </p:nvPr>
        </p:nvGraphicFramePr>
        <p:xfrm>
          <a:off x="596727" y="880021"/>
          <a:ext cx="11140733" cy="6179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椭圆 3"/>
          <p:cNvSpPr/>
          <p:nvPr/>
        </p:nvSpPr>
        <p:spPr>
          <a:xfrm>
            <a:off x="812751" y="1372930"/>
            <a:ext cx="864096" cy="936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1388815" y="2752229"/>
            <a:ext cx="864096" cy="936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1388815" y="4192389"/>
            <a:ext cx="864096" cy="936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2751" y="5560541"/>
            <a:ext cx="864096" cy="9361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>
            <a:off x="582394" y="1464854"/>
            <a:ext cx="2981251" cy="1137949"/>
          </a:xfrm>
          <a:custGeom>
            <a:avLst/>
            <a:gdLst>
              <a:gd name="connsiteX0" fmla="*/ 0 w 5814492"/>
              <a:gd name="connsiteY0" fmla="*/ 63117 h 631167"/>
              <a:gd name="connsiteX1" fmla="*/ 63117 w 5814492"/>
              <a:gd name="connsiteY1" fmla="*/ 0 h 631167"/>
              <a:gd name="connsiteX2" fmla="*/ 5751375 w 5814492"/>
              <a:gd name="connsiteY2" fmla="*/ 0 h 631167"/>
              <a:gd name="connsiteX3" fmla="*/ 5814492 w 5814492"/>
              <a:gd name="connsiteY3" fmla="*/ 63117 h 631167"/>
              <a:gd name="connsiteX4" fmla="*/ 5814492 w 5814492"/>
              <a:gd name="connsiteY4" fmla="*/ 568050 h 631167"/>
              <a:gd name="connsiteX5" fmla="*/ 5751375 w 5814492"/>
              <a:gd name="connsiteY5" fmla="*/ 631167 h 631167"/>
              <a:gd name="connsiteX6" fmla="*/ 63117 w 5814492"/>
              <a:gd name="connsiteY6" fmla="*/ 631167 h 631167"/>
              <a:gd name="connsiteX7" fmla="*/ 0 w 5814492"/>
              <a:gd name="connsiteY7" fmla="*/ 568050 h 631167"/>
              <a:gd name="connsiteX8" fmla="*/ 0 w 5814492"/>
              <a:gd name="connsiteY8" fmla="*/ 63117 h 631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14492" h="631167">
                <a:moveTo>
                  <a:pt x="0" y="63117"/>
                </a:moveTo>
                <a:cubicBezTo>
                  <a:pt x="0" y="28258"/>
                  <a:pt x="28258" y="0"/>
                  <a:pt x="63117" y="0"/>
                </a:cubicBezTo>
                <a:lnTo>
                  <a:pt x="5751375" y="0"/>
                </a:lnTo>
                <a:cubicBezTo>
                  <a:pt x="5786234" y="0"/>
                  <a:pt x="5814492" y="28258"/>
                  <a:pt x="5814492" y="63117"/>
                </a:cubicBezTo>
                <a:lnTo>
                  <a:pt x="5814492" y="568050"/>
                </a:lnTo>
                <a:cubicBezTo>
                  <a:pt x="5814492" y="602909"/>
                  <a:pt x="5786234" y="631167"/>
                  <a:pt x="5751375" y="631167"/>
                </a:cubicBezTo>
                <a:lnTo>
                  <a:pt x="63117" y="631167"/>
                </a:lnTo>
                <a:cubicBezTo>
                  <a:pt x="28258" y="631167"/>
                  <a:pt x="0" y="602909"/>
                  <a:pt x="0" y="568050"/>
                </a:cubicBezTo>
                <a:lnTo>
                  <a:pt x="0" y="63117"/>
                </a:lnTo>
                <a:close/>
              </a:path>
            </a:pathLst>
          </a:custGeom>
          <a:ln w="28575">
            <a:solidFill>
              <a:srgbClr val="B83D6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87066" tIns="87066" rIns="931524" bIns="87066" numCol="1" spcCol="1270" anchor="ctr" anchorCtr="0">
            <a:noAutofit/>
          </a:bodyPr>
          <a:lstStyle/>
          <a:p>
            <a:pPr lvl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800" kern="1200" dirty="0">
              <a:latin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711" y="231949"/>
            <a:ext cx="11090275" cy="85429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atin typeface="Calibri" panose="020F0502020204030204" pitchFamily="34" charset="0"/>
              </a:rPr>
              <a:t>PMO construction workflow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260831" y="4556741"/>
            <a:ext cx="410258" cy="623074"/>
            <a:chOff x="6706831" y="2614083"/>
            <a:chExt cx="410258" cy="410258"/>
          </a:xfrm>
          <a:solidFill>
            <a:schemeClr val="tx2"/>
          </a:solidFill>
        </p:grpSpPr>
        <p:sp>
          <p:nvSpPr>
            <p:cNvPr id="19" name="下箭头 18"/>
            <p:cNvSpPr/>
            <p:nvPr/>
          </p:nvSpPr>
          <p:spPr>
            <a:xfrm>
              <a:off x="6706831" y="2614083"/>
              <a:ext cx="410258" cy="410258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下箭头 4"/>
            <p:cNvSpPr/>
            <p:nvPr/>
          </p:nvSpPr>
          <p:spPr>
            <a:xfrm>
              <a:off x="6799139" y="2614083"/>
              <a:ext cx="225642" cy="3087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800" kern="1200" dirty="0">
                <a:latin typeface="Calibri" panose="020F050202020403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5320175" y="5963537"/>
            <a:ext cx="2169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Step 7. Create instances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389858" y="1417441"/>
            <a:ext cx="3364744" cy="1152128"/>
          </a:xfrm>
          <a:prstGeom prst="rect">
            <a:avLst/>
          </a:prstGeom>
          <a:noFill/>
          <a:ln w="28575">
            <a:solidFill>
              <a:srgbClr val="B83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2394" y="1590629"/>
            <a:ext cx="2981250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dirty="0" smtClean="0"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/>
              <a:t>. Define </a:t>
            </a:r>
            <a:r>
              <a:rPr lang="en-US" altLang="zh-CN" sz="2400" dirty="0"/>
              <a:t>the </a:t>
            </a:r>
            <a:r>
              <a:rPr lang="en-US" altLang="en-US" sz="2400" b="1" dirty="0"/>
              <a:t>scope of </a:t>
            </a:r>
            <a:endParaRPr lang="en-US" altLang="en-US" sz="2400" b="1" dirty="0" smtClean="0"/>
          </a:p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altLang="en-US" sz="2400" b="1" dirty="0" smtClean="0"/>
              <a:t>the </a:t>
            </a:r>
            <a:r>
              <a:rPr lang="en-US" altLang="en-US" sz="2400" b="1" dirty="0"/>
              <a:t>ontology</a:t>
            </a:r>
            <a:endParaRPr lang="zh-CN" altLang="en-US" sz="2400" b="1" dirty="0"/>
          </a:p>
        </p:txBody>
      </p:sp>
      <p:sp>
        <p:nvSpPr>
          <p:cNvPr id="34" name="矩形 33"/>
          <p:cNvSpPr/>
          <p:nvPr/>
        </p:nvSpPr>
        <p:spPr>
          <a:xfrm>
            <a:off x="4686273" y="1600761"/>
            <a:ext cx="283024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dirty="0" smtClean="0">
                <a:cs typeface="Times New Roman" panose="02020603050405020304" pitchFamily="18" charset="0"/>
              </a:rPr>
              <a:t>II. </a:t>
            </a:r>
            <a:r>
              <a:rPr lang="en-US" altLang="zh-CN" sz="2400" b="1" dirty="0" smtClean="0"/>
              <a:t>Reuse </a:t>
            </a:r>
            <a:r>
              <a:rPr lang="en-US" altLang="zh-CN" sz="2400" dirty="0" smtClean="0"/>
              <a:t>ontology and taxonomy  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753756" y="3561861"/>
            <a:ext cx="3429080" cy="886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dirty="0"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/>
              <a:t>. Define </a:t>
            </a:r>
            <a:r>
              <a:rPr lang="en-US" altLang="zh-CN" sz="2400" dirty="0"/>
              <a:t>the </a:t>
            </a:r>
            <a:r>
              <a:rPr lang="en-US" altLang="zh-CN" sz="2400" b="1" dirty="0"/>
              <a:t>properties </a:t>
            </a:r>
            <a:endParaRPr lang="en-US" altLang="zh-CN" sz="2400" b="1" dirty="0" smtClean="0"/>
          </a:p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b="1" dirty="0" smtClean="0"/>
              <a:t>of </a:t>
            </a:r>
            <a:r>
              <a:rPr lang="en-US" altLang="zh-CN" sz="2400" b="1" dirty="0"/>
              <a:t>classes</a:t>
            </a:r>
            <a:endParaRPr lang="zh-CN" altLang="en-US" sz="2400" dirty="0"/>
          </a:p>
        </p:txBody>
      </p:sp>
      <p:grpSp>
        <p:nvGrpSpPr>
          <p:cNvPr id="49" name="组合 48"/>
          <p:cNvGrpSpPr/>
          <p:nvPr/>
        </p:nvGrpSpPr>
        <p:grpSpPr>
          <a:xfrm>
            <a:off x="9166720" y="3404613"/>
            <a:ext cx="3364744" cy="1152128"/>
            <a:chOff x="8566214" y="3300230"/>
            <a:chExt cx="3364744" cy="1152128"/>
          </a:xfrm>
        </p:grpSpPr>
        <p:sp>
          <p:nvSpPr>
            <p:cNvPr id="36" name="矩形 35"/>
            <p:cNvSpPr/>
            <p:nvPr/>
          </p:nvSpPr>
          <p:spPr>
            <a:xfrm>
              <a:off x="8566214" y="3300230"/>
              <a:ext cx="3364744" cy="1152128"/>
            </a:xfrm>
            <a:prstGeom prst="rect">
              <a:avLst/>
            </a:prstGeom>
            <a:noFill/>
            <a:ln w="28575">
              <a:solidFill>
                <a:srgbClr val="B83D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648905" y="3457478"/>
              <a:ext cx="3207030" cy="757130"/>
            </a:xfrm>
            <a:prstGeom prst="rect">
              <a:avLst/>
            </a:prstGeom>
            <a:ln w="28575">
              <a:noFill/>
            </a:ln>
          </p:spPr>
          <p:txBody>
            <a:bodyPr wrap="square">
              <a:spAutoFit/>
            </a:bodyPr>
            <a:lstStyle/>
            <a:p>
              <a:pPr lvl="0" defTabSz="800100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400" dirty="0" smtClean="0">
                  <a:cs typeface="Times New Roman" panose="02020603050405020304" pitchFamily="18" charset="0"/>
                </a:rPr>
                <a:t>IV. </a:t>
              </a:r>
              <a:r>
                <a:rPr lang="en-US" altLang="zh-CN" sz="2400" dirty="0" smtClean="0"/>
                <a:t>Design the strategies of </a:t>
              </a:r>
              <a:r>
                <a:rPr lang="en-US" altLang="zh-CN" sz="2400" b="1" dirty="0" smtClean="0"/>
                <a:t>term merging</a:t>
              </a:r>
              <a:endParaRPr lang="zh-CN" altLang="en-US" sz="2400" dirty="0"/>
            </a:p>
          </p:txBody>
        </p:sp>
      </p:grpSp>
      <p:sp>
        <p:nvSpPr>
          <p:cNvPr id="38" name="矩形 37"/>
          <p:cNvSpPr/>
          <p:nvPr/>
        </p:nvSpPr>
        <p:spPr>
          <a:xfrm>
            <a:off x="8670323" y="1398410"/>
            <a:ext cx="3605398" cy="1152128"/>
          </a:xfrm>
          <a:prstGeom prst="rect">
            <a:avLst/>
          </a:prstGeom>
          <a:noFill/>
          <a:ln w="28575">
            <a:solidFill>
              <a:srgbClr val="B83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949655" y="1531275"/>
            <a:ext cx="3207030" cy="88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dirty="0" smtClean="0">
                <a:cs typeface="Times New Roman" panose="02020603050405020304" pitchFamily="18" charset="0"/>
              </a:rPr>
              <a:t>III. </a:t>
            </a:r>
            <a:r>
              <a:rPr lang="en-US" altLang="zh-CN" sz="2400" b="1" dirty="0" smtClean="0"/>
              <a:t>Collect</a:t>
            </a:r>
          </a:p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dirty="0" smtClean="0"/>
              <a:t>Resources (Vocabularies)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790120" y="5226249"/>
            <a:ext cx="3364744" cy="949348"/>
          </a:xfrm>
          <a:prstGeom prst="rect">
            <a:avLst/>
          </a:prstGeom>
          <a:noFill/>
          <a:ln w="28575">
            <a:solidFill>
              <a:srgbClr val="B83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992178" y="3561861"/>
            <a:ext cx="320703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Aft>
                <a:spcPct val="35000"/>
              </a:spcAft>
            </a:pPr>
            <a:r>
              <a:rPr lang="en-US" altLang="zh-CN" sz="2400" dirty="0"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/>
              <a:t>. Define </a:t>
            </a:r>
            <a:r>
              <a:rPr lang="en-US" altLang="zh-CN" sz="2400" dirty="0"/>
              <a:t>the </a:t>
            </a:r>
            <a:r>
              <a:rPr lang="en-US" altLang="zh-CN" sz="2400" b="1" dirty="0"/>
              <a:t>classes and the class hierarchy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11308" y="3427434"/>
            <a:ext cx="3513947" cy="1129307"/>
          </a:xfrm>
          <a:prstGeom prst="rect">
            <a:avLst/>
          </a:prstGeom>
          <a:noFill/>
          <a:ln w="28575">
            <a:solidFill>
              <a:srgbClr val="B83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058299" y="5476213"/>
            <a:ext cx="2815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</a:rPr>
              <a:t>VII. </a:t>
            </a:r>
            <a:r>
              <a:rPr lang="en-US" altLang="zh-CN" sz="2400" dirty="0" smtClean="0"/>
              <a:t>Create </a:t>
            </a:r>
            <a:r>
              <a:rPr lang="en-US" altLang="zh-CN" sz="2400" dirty="0"/>
              <a:t>instances</a:t>
            </a:r>
            <a:endParaRPr lang="zh-CN" altLang="en-US" sz="2400" dirty="0"/>
          </a:p>
        </p:txBody>
      </p:sp>
      <p:sp>
        <p:nvSpPr>
          <p:cNvPr id="44" name="右箭头 43"/>
          <p:cNvSpPr/>
          <p:nvPr/>
        </p:nvSpPr>
        <p:spPr>
          <a:xfrm>
            <a:off x="7894268" y="1889564"/>
            <a:ext cx="581955" cy="346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5" name="右箭头 44"/>
          <p:cNvSpPr/>
          <p:nvPr/>
        </p:nvSpPr>
        <p:spPr>
          <a:xfrm>
            <a:off x="3654993" y="1931520"/>
            <a:ext cx="561611" cy="325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87646" y="3404613"/>
            <a:ext cx="3211561" cy="1152128"/>
          </a:xfrm>
          <a:prstGeom prst="rect">
            <a:avLst/>
          </a:prstGeom>
          <a:noFill/>
          <a:ln w="28575">
            <a:solidFill>
              <a:srgbClr val="B83D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7" name="左箭头 46"/>
          <p:cNvSpPr/>
          <p:nvPr/>
        </p:nvSpPr>
        <p:spPr>
          <a:xfrm>
            <a:off x="8341655" y="3814215"/>
            <a:ext cx="608000" cy="4365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8" name="左箭头 47"/>
          <p:cNvSpPr/>
          <p:nvPr/>
        </p:nvSpPr>
        <p:spPr>
          <a:xfrm>
            <a:off x="4209355" y="3872224"/>
            <a:ext cx="635843" cy="378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442668" y="2834204"/>
            <a:ext cx="410258" cy="410258"/>
            <a:chOff x="6706831" y="2614083"/>
            <a:chExt cx="410258" cy="410258"/>
          </a:xfrm>
          <a:solidFill>
            <a:schemeClr val="tx2"/>
          </a:solidFill>
        </p:grpSpPr>
        <p:sp>
          <p:nvSpPr>
            <p:cNvPr id="51" name="下箭头 50"/>
            <p:cNvSpPr/>
            <p:nvPr/>
          </p:nvSpPr>
          <p:spPr>
            <a:xfrm>
              <a:off x="6706831" y="2614083"/>
              <a:ext cx="410258" cy="410258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下箭头 4"/>
            <p:cNvSpPr/>
            <p:nvPr/>
          </p:nvSpPr>
          <p:spPr>
            <a:xfrm>
              <a:off x="6799139" y="2614083"/>
              <a:ext cx="225642" cy="30871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800" kern="1200" dirty="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28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52710" y="4299708"/>
            <a:ext cx="7632849" cy="92769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52710" y="1029680"/>
            <a:ext cx="7344817" cy="92769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507" y="4336405"/>
            <a:ext cx="7311020" cy="854298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  <a:buSzPct val="50000"/>
            </a:pPr>
            <a:r>
              <a:rPr lang="en-US" altLang="zh-CN" sz="3200" b="1" dirty="0" smtClean="0"/>
              <a:t>   The PMO’s role in the PM Knowledge Base 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308695" y="5518531"/>
            <a:ext cx="9795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Support to identify and integrate gene, disease, drug, mutation, phenotype, pathway, </a:t>
            </a:r>
            <a:r>
              <a:rPr lang="en-US" altLang="zh-CN" sz="2400" dirty="0"/>
              <a:t>etc. </a:t>
            </a:r>
            <a:r>
              <a:rPr lang="en-US" altLang="zh-CN" sz="2400" dirty="0" smtClean="0"/>
              <a:t>which are the key entries in the PM knowledgebase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08695" y="6753258"/>
            <a:ext cx="12324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 </a:t>
            </a:r>
            <a:r>
              <a:rPr lang="en-US" altLang="zh-CN" sz="1200" dirty="0"/>
              <a:t>National Research </a:t>
            </a:r>
            <a:r>
              <a:rPr lang="en-US" altLang="zh-CN" sz="1200" dirty="0" smtClean="0"/>
              <a:t>Council. Toward </a:t>
            </a:r>
            <a:r>
              <a:rPr lang="en-US" altLang="zh-CN" sz="1200" dirty="0"/>
              <a:t>precision medicine: building a knowledge network for biomedical research and a new taxonomy of disease. Washington, DC: National Academies Press, </a:t>
            </a:r>
            <a:r>
              <a:rPr lang="en-US" altLang="zh-CN" sz="1200" dirty="0" smtClean="0"/>
              <a:t>2011</a:t>
            </a:r>
          </a:p>
          <a:p>
            <a:r>
              <a:rPr lang="en-US" altLang="zh-CN" sz="1200" dirty="0" smtClean="0"/>
              <a:t>.</a:t>
            </a:r>
            <a:endParaRPr lang="zh-CN" altLang="en-US" sz="1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791" y="1352662"/>
            <a:ext cx="4416752" cy="2823985"/>
          </a:xfrm>
          <a:prstGeom prst="rect">
            <a:avLst/>
          </a:prstGeom>
        </p:spPr>
      </p:pic>
      <p:sp>
        <p:nvSpPr>
          <p:cNvPr id="12" name="标题 2"/>
          <p:cNvSpPr txBox="1">
            <a:spLocks/>
          </p:cNvSpPr>
          <p:nvPr/>
        </p:nvSpPr>
        <p:spPr>
          <a:xfrm>
            <a:off x="452710" y="79869"/>
            <a:ext cx="11090275" cy="85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  <a:r>
              <a:rPr lang="en-US" altLang="zh-CN" b="1" dirty="0" smtClean="0"/>
              <a:t> Define the PMO scope  </a:t>
            </a:r>
            <a:endParaRPr lang="zh-CN" altLang="en-US" b="1" dirty="0"/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486508" y="1103073"/>
            <a:ext cx="7311020" cy="854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>
                <a:schemeClr val="accent1"/>
              </a:buClr>
              <a:buSzPct val="50000"/>
            </a:pPr>
            <a:r>
              <a:rPr lang="en-US" altLang="zh-CN" sz="3200" b="1" dirty="0" smtClean="0"/>
              <a:t>   Precision Medicine</a:t>
            </a:r>
            <a:endParaRPr lang="zh-CN" altLang="en-US" sz="3200" b="1" dirty="0"/>
          </a:p>
        </p:txBody>
      </p:sp>
      <p:sp>
        <p:nvSpPr>
          <p:cNvPr id="19" name="矩形 18"/>
          <p:cNvSpPr/>
          <p:nvPr/>
        </p:nvSpPr>
        <p:spPr>
          <a:xfrm>
            <a:off x="333430" y="3079778"/>
            <a:ext cx="8472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Precision medicine: take </a:t>
            </a:r>
            <a:r>
              <a:rPr lang="en-US" altLang="zh-CN" sz="2400" dirty="0"/>
              <a:t>into account individual variability in genes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　</a:t>
            </a:r>
            <a:r>
              <a:rPr lang="en-US" altLang="zh-CN" sz="2400" dirty="0" smtClean="0"/>
              <a:t>environment </a:t>
            </a:r>
            <a:r>
              <a:rPr lang="en-US" altLang="zh-CN" sz="2400" dirty="0"/>
              <a:t>,and </a:t>
            </a:r>
            <a:r>
              <a:rPr lang="en-US" altLang="zh-CN" sz="2400" dirty="0" smtClean="0"/>
              <a:t>lifestyle </a:t>
            </a:r>
            <a:r>
              <a:rPr lang="en-US" altLang="zh-CN" sz="2400" dirty="0"/>
              <a:t>for each </a:t>
            </a:r>
            <a:r>
              <a:rPr lang="en-US" altLang="zh-CN" sz="2400" dirty="0" smtClean="0"/>
              <a:t>other.</a:t>
            </a:r>
            <a:endParaRPr lang="zh-CN" altLang="en-US" sz="2400" dirty="0"/>
          </a:p>
          <a:p>
            <a:pPr>
              <a:buClr>
                <a:schemeClr val="accent2"/>
              </a:buClr>
              <a:buSzPct val="50000"/>
            </a:pP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316202" y="2003766"/>
            <a:ext cx="8345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400" dirty="0"/>
              <a:t>The concept of precision medicine — prevention and treatment strategies that take individual variability into </a:t>
            </a:r>
            <a:r>
              <a:rPr lang="en-US" altLang="zh-CN" sz="2400" dirty="0" smtClean="0"/>
              <a:t>account</a:t>
            </a:r>
            <a:r>
              <a:rPr lang="en-US" altLang="zh-CN" sz="2400" dirty="0" smtClean="0">
                <a:latin typeface="ff-quadraat-web-pro"/>
              </a:rPr>
              <a:t>.</a:t>
            </a:r>
            <a:endParaRPr lang="zh-CN" altLang="en-US" sz="2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308695" y="6640661"/>
            <a:ext cx="1232492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5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smtClean="0"/>
              <a:t> PMO Scope</a:t>
            </a:r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9966325" y="6704013"/>
            <a:ext cx="2892425" cy="384175"/>
          </a:xfrm>
        </p:spPr>
        <p:txBody>
          <a:bodyPr/>
          <a:lstStyle/>
          <a:p>
            <a:fld id="{798FEB23-3E47-4143-926B-492FEB19A49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446871" y="1209513"/>
            <a:ext cx="11846645" cy="53153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zh-CN" sz="2531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Shape 1787"/>
          <p:cNvSpPr/>
          <p:nvPr/>
        </p:nvSpPr>
        <p:spPr>
          <a:xfrm>
            <a:off x="6446669" y="3113579"/>
            <a:ext cx="1" cy="143803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4107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03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微软雅黑" panose="020B0503020204020204" pitchFamily="34" charset="-122"/>
            </a:endParaRPr>
          </a:p>
        </p:txBody>
      </p:sp>
      <p:sp>
        <p:nvSpPr>
          <p:cNvPr id="14" name="Shape 1785"/>
          <p:cNvSpPr/>
          <p:nvPr/>
        </p:nvSpPr>
        <p:spPr>
          <a:xfrm>
            <a:off x="6973699" y="2971852"/>
            <a:ext cx="3234945" cy="111658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4107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03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微软雅黑" panose="020B0503020204020204" pitchFamily="34" charset="-122"/>
            </a:endParaRPr>
          </a:p>
        </p:txBody>
      </p:sp>
      <p:sp>
        <p:nvSpPr>
          <p:cNvPr id="15" name="Shape 1786"/>
          <p:cNvSpPr/>
          <p:nvPr/>
        </p:nvSpPr>
        <p:spPr>
          <a:xfrm>
            <a:off x="6452928" y="3113579"/>
            <a:ext cx="2195394" cy="143027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4107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03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微软雅黑" panose="020B0503020204020204" pitchFamily="34" charset="-122"/>
            </a:endParaRPr>
          </a:p>
        </p:txBody>
      </p:sp>
      <p:sp>
        <p:nvSpPr>
          <p:cNvPr id="16" name="Shape 1788"/>
          <p:cNvSpPr/>
          <p:nvPr/>
        </p:nvSpPr>
        <p:spPr>
          <a:xfrm flipH="1">
            <a:off x="4260537" y="3113579"/>
            <a:ext cx="2186934" cy="142251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4107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03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微软雅黑" panose="020B0503020204020204" pitchFamily="34" charset="-122"/>
            </a:endParaRPr>
          </a:p>
        </p:txBody>
      </p:sp>
      <p:sp>
        <p:nvSpPr>
          <p:cNvPr id="17" name="Shape 1789"/>
          <p:cNvSpPr/>
          <p:nvPr/>
        </p:nvSpPr>
        <p:spPr>
          <a:xfrm flipH="1">
            <a:off x="2074411" y="3113579"/>
            <a:ext cx="4372259" cy="143803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4107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03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微软雅黑" panose="020B0503020204020204" pitchFamily="34" charset="-122"/>
            </a:endParaRPr>
          </a:p>
        </p:txBody>
      </p:sp>
      <p:sp>
        <p:nvSpPr>
          <p:cNvPr id="18" name="Shape 1794"/>
          <p:cNvSpPr/>
          <p:nvPr/>
        </p:nvSpPr>
        <p:spPr>
          <a:xfrm>
            <a:off x="1089417" y="4281891"/>
            <a:ext cx="1995502" cy="6211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  <a:miter lim="400000"/>
          </a:ln>
        </p:spPr>
        <p:txBody>
          <a:bodyPr lIns="20092" tIns="20092" rIns="20092" bIns="2009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Shape 1796"/>
          <p:cNvSpPr/>
          <p:nvPr/>
        </p:nvSpPr>
        <p:spPr>
          <a:xfrm>
            <a:off x="3264606" y="4281891"/>
            <a:ext cx="1995502" cy="6211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  <a:miter lim="400000"/>
          </a:ln>
        </p:spPr>
        <p:txBody>
          <a:bodyPr lIns="20092" tIns="20092" rIns="20092" bIns="2009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Shape 1798"/>
          <p:cNvSpPr/>
          <p:nvPr/>
        </p:nvSpPr>
        <p:spPr>
          <a:xfrm>
            <a:off x="5424501" y="4281891"/>
            <a:ext cx="1995502" cy="6211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0092" tIns="20092" rIns="20092" bIns="2009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Shape 1800"/>
          <p:cNvSpPr/>
          <p:nvPr/>
        </p:nvSpPr>
        <p:spPr>
          <a:xfrm>
            <a:off x="7557017" y="4281891"/>
            <a:ext cx="1995502" cy="6211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0092" tIns="20092" rIns="20092" bIns="2009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Shape 1802"/>
          <p:cNvSpPr/>
          <p:nvPr/>
        </p:nvSpPr>
        <p:spPr>
          <a:xfrm>
            <a:off x="10194513" y="3976365"/>
            <a:ext cx="1995502" cy="6211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20092" tIns="20092" rIns="20092" bIns="2009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Shape 1790"/>
          <p:cNvSpPr/>
          <p:nvPr/>
        </p:nvSpPr>
        <p:spPr>
          <a:xfrm>
            <a:off x="5838518" y="1938416"/>
            <a:ext cx="1256213" cy="12562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6788" tIns="26788" rIns="26788" bIns="267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2109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 Placeholder 3"/>
          <p:cNvSpPr txBox="1">
            <a:spLocks/>
          </p:cNvSpPr>
          <p:nvPr/>
        </p:nvSpPr>
        <p:spPr>
          <a:xfrm>
            <a:off x="3272782" y="4376946"/>
            <a:ext cx="1979146" cy="43107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sz="16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</a:t>
            </a:r>
            <a:endParaRPr lang="en-GB" altLang="zh-CN" sz="168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Text Placeholder 3"/>
          <p:cNvSpPr txBox="1">
            <a:spLocks/>
          </p:cNvSpPr>
          <p:nvPr/>
        </p:nvSpPr>
        <p:spPr>
          <a:xfrm>
            <a:off x="5432676" y="4376946"/>
            <a:ext cx="1979146" cy="4310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16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Disease </a:t>
            </a:r>
            <a:endParaRPr lang="en-GB" altLang="zh-CN" sz="168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 Placeholder 3"/>
          <p:cNvSpPr txBox="1">
            <a:spLocks/>
          </p:cNvSpPr>
          <p:nvPr/>
        </p:nvSpPr>
        <p:spPr>
          <a:xfrm>
            <a:off x="7565194" y="4376946"/>
            <a:ext cx="1979146" cy="4310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16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Phenotype</a:t>
            </a:r>
            <a:endParaRPr lang="en-GB" altLang="zh-CN" sz="168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Text Placeholder 3"/>
          <p:cNvSpPr txBox="1">
            <a:spLocks/>
          </p:cNvSpPr>
          <p:nvPr/>
        </p:nvSpPr>
        <p:spPr>
          <a:xfrm>
            <a:off x="1114153" y="4376946"/>
            <a:ext cx="1979146" cy="4310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16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Mutation </a:t>
            </a:r>
            <a:endParaRPr lang="en-GB" altLang="zh-CN" sz="168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Text Placeholder 3"/>
          <p:cNvSpPr txBox="1">
            <a:spLocks/>
          </p:cNvSpPr>
          <p:nvPr/>
        </p:nvSpPr>
        <p:spPr>
          <a:xfrm>
            <a:off x="10209386" y="4098497"/>
            <a:ext cx="1979146" cy="431075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16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Chemical and Drug</a:t>
            </a:r>
            <a:endParaRPr lang="en-GB" altLang="zh-CN" sz="168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Shape 1789"/>
          <p:cNvSpPr/>
          <p:nvPr/>
        </p:nvSpPr>
        <p:spPr>
          <a:xfrm flipH="1">
            <a:off x="2601440" y="2972258"/>
            <a:ext cx="3308669" cy="816704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4107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03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微软雅黑" panose="020B0503020204020204" pitchFamily="34" charset="-122"/>
            </a:endParaRPr>
          </a:p>
        </p:txBody>
      </p:sp>
      <p:sp>
        <p:nvSpPr>
          <p:cNvPr id="30" name="Shape 1794"/>
          <p:cNvSpPr/>
          <p:nvPr/>
        </p:nvSpPr>
        <p:spPr>
          <a:xfrm>
            <a:off x="631775" y="3495511"/>
            <a:ext cx="1995502" cy="6211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>
            <a:noFill/>
            <a:miter lim="400000"/>
          </a:ln>
        </p:spPr>
        <p:txBody>
          <a:bodyPr lIns="20092" tIns="20092" rIns="20092" bIns="2009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Shape 1789"/>
          <p:cNvSpPr/>
          <p:nvPr/>
        </p:nvSpPr>
        <p:spPr>
          <a:xfrm flipH="1">
            <a:off x="2300634" y="2857174"/>
            <a:ext cx="3609476" cy="66304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4107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03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微软雅黑" panose="020B0503020204020204" pitchFamily="34" charset="-122"/>
            </a:endParaRPr>
          </a:p>
        </p:txBody>
      </p:sp>
      <p:sp>
        <p:nvSpPr>
          <p:cNvPr id="32" name="Shape 1794"/>
          <p:cNvSpPr/>
          <p:nvPr/>
        </p:nvSpPr>
        <p:spPr>
          <a:xfrm>
            <a:off x="324985" y="2602453"/>
            <a:ext cx="1995502" cy="6211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  <a:miter lim="400000"/>
          </a:ln>
        </p:spPr>
        <p:txBody>
          <a:bodyPr lIns="20092" tIns="20092" rIns="20092" bIns="2009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Shape 1789"/>
          <p:cNvSpPr/>
          <p:nvPr/>
        </p:nvSpPr>
        <p:spPr>
          <a:xfrm flipH="1">
            <a:off x="7127641" y="2198063"/>
            <a:ext cx="3259741" cy="305819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4107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03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微软雅黑" panose="020B0503020204020204" pitchFamily="34" charset="-122"/>
            </a:endParaRPr>
          </a:p>
        </p:txBody>
      </p:sp>
      <p:sp>
        <p:nvSpPr>
          <p:cNvPr id="34" name="Shape 1794"/>
          <p:cNvSpPr/>
          <p:nvPr/>
        </p:nvSpPr>
        <p:spPr>
          <a:xfrm>
            <a:off x="10419900" y="1780092"/>
            <a:ext cx="1995502" cy="6211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  <a:miter lim="400000"/>
          </a:ln>
        </p:spPr>
        <p:txBody>
          <a:bodyPr lIns="20092" tIns="20092" rIns="20092" bIns="2009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Shape 1785"/>
          <p:cNvSpPr/>
          <p:nvPr/>
        </p:nvSpPr>
        <p:spPr>
          <a:xfrm>
            <a:off x="7032505" y="2704509"/>
            <a:ext cx="3265509" cy="34109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4107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03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微软雅黑" panose="020B0503020204020204" pitchFamily="34" charset="-122"/>
            </a:endParaRPr>
          </a:p>
        </p:txBody>
      </p:sp>
      <p:sp>
        <p:nvSpPr>
          <p:cNvPr id="36" name="Shape 1802"/>
          <p:cNvSpPr/>
          <p:nvPr/>
        </p:nvSpPr>
        <p:spPr>
          <a:xfrm>
            <a:off x="10346886" y="2762011"/>
            <a:ext cx="1995502" cy="6211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  <a:miter lim="400000"/>
          </a:ln>
        </p:spPr>
        <p:txBody>
          <a:bodyPr lIns="20092" tIns="20092" rIns="20092" bIns="2009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Shape 1798"/>
          <p:cNvSpPr/>
          <p:nvPr/>
        </p:nvSpPr>
        <p:spPr>
          <a:xfrm>
            <a:off x="233540" y="1435130"/>
            <a:ext cx="1995502" cy="6211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  <a:miter lim="400000"/>
          </a:ln>
        </p:spPr>
        <p:txBody>
          <a:bodyPr lIns="20092" tIns="20092" rIns="20092" bIns="20092" anchor="ctr"/>
          <a:lstStyle/>
          <a:p>
            <a:pPr algn="ctr" fontAlgn="auto">
              <a:lnSpc>
                <a:spcPct val="90000"/>
              </a:lnSpc>
              <a:spcBef>
                <a:spcPts val="1055"/>
              </a:spcBef>
              <a:spcAft>
                <a:spcPts val="0"/>
              </a:spcAft>
            </a:pPr>
            <a:r>
              <a:rPr lang="en-US" altLang="zh-CN" sz="16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Anatomical Structure</a:t>
            </a:r>
          </a:p>
        </p:txBody>
      </p:sp>
      <p:sp>
        <p:nvSpPr>
          <p:cNvPr id="38" name="Shape 1787"/>
          <p:cNvSpPr/>
          <p:nvPr/>
        </p:nvSpPr>
        <p:spPr>
          <a:xfrm>
            <a:off x="2274342" y="1855266"/>
            <a:ext cx="3531265" cy="59766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24107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703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lvetica"/>
              <a:sym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481303" y="2394386"/>
            <a:ext cx="20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PMO</a:t>
            </a:r>
            <a:endParaRPr lang="zh-CN" altLang="en-US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 Placeholder 3"/>
          <p:cNvSpPr txBox="1">
            <a:spLocks/>
          </p:cNvSpPr>
          <p:nvPr/>
        </p:nvSpPr>
        <p:spPr>
          <a:xfrm>
            <a:off x="261504" y="2714104"/>
            <a:ext cx="1979146" cy="4310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16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Gene </a:t>
            </a:r>
            <a:endParaRPr lang="en-GB" altLang="zh-CN" sz="168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Text Placeholder 3"/>
          <p:cNvSpPr txBox="1">
            <a:spLocks/>
          </p:cNvSpPr>
          <p:nvPr/>
        </p:nvSpPr>
        <p:spPr>
          <a:xfrm>
            <a:off x="668816" y="3517625"/>
            <a:ext cx="1979146" cy="431075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sz="16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Gene Product</a:t>
            </a:r>
            <a:endParaRPr lang="en-GB" altLang="zh-CN" sz="168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10436256" y="1870223"/>
            <a:ext cx="1979146" cy="4310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Aft>
                <a:spcPts val="0"/>
              </a:spcAft>
            </a:pPr>
            <a:r>
              <a:rPr lang="en-US" altLang="zh-CN" sz="16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Biochemical Pathway </a:t>
            </a:r>
            <a:endParaRPr lang="en-GB" altLang="zh-CN" sz="168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Text Placeholder 3"/>
          <p:cNvSpPr txBox="1">
            <a:spLocks/>
          </p:cNvSpPr>
          <p:nvPr/>
        </p:nvSpPr>
        <p:spPr>
          <a:xfrm>
            <a:off x="10358749" y="2839552"/>
            <a:ext cx="1979146" cy="4310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8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Biological Function </a:t>
            </a:r>
            <a:endParaRPr lang="en-GB" altLang="zh-CN" sz="168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0" y="6574146"/>
            <a:ext cx="2480891" cy="582557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420" y="6148257"/>
            <a:ext cx="1569933" cy="1086368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353" y="6098051"/>
            <a:ext cx="750519" cy="995253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4843671" y="6450770"/>
            <a:ext cx="1291010" cy="6837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375" dirty="0">
                <a:solidFill>
                  <a:prstClr val="white"/>
                </a:solidFill>
                <a:latin typeface="Calisto MT" panose="02040603050505030304" pitchFamily="18" charset="0"/>
                <a:ea typeface="微软雅黑" panose="020B0503020204020204" pitchFamily="34" charset="-122"/>
              </a:rPr>
              <a:t>Gene</a:t>
            </a:r>
            <a:endParaRPr lang="zh-CN" altLang="en-US" dirty="0">
              <a:solidFill>
                <a:prstClr val="white"/>
              </a:solidFill>
              <a:latin typeface="Calisto MT" panose="0204060305050503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873" y="6300109"/>
            <a:ext cx="873836" cy="301322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9538" y="6487628"/>
            <a:ext cx="2013227" cy="69360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064" y="6086896"/>
            <a:ext cx="1909138" cy="1122649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4723" y="6400220"/>
            <a:ext cx="2435242" cy="784852"/>
          </a:xfrm>
          <a:prstGeom prst="rect">
            <a:avLst/>
          </a:prstGeom>
        </p:spPr>
      </p:pic>
      <p:sp>
        <p:nvSpPr>
          <p:cNvPr id="53" name="Shape 1794"/>
          <p:cNvSpPr/>
          <p:nvPr/>
        </p:nvSpPr>
        <p:spPr>
          <a:xfrm>
            <a:off x="306126" y="2600297"/>
            <a:ext cx="1995502" cy="621180"/>
          </a:xfrm>
          <a:prstGeom prst="roundRect">
            <a:avLst>
              <a:gd name="adj" fmla="val 50000"/>
            </a:avLst>
          </a:prstGeom>
          <a:noFill/>
          <a:ln w="38100">
            <a:noFill/>
            <a:miter lim="400000"/>
          </a:ln>
        </p:spPr>
        <p:txBody>
          <a:bodyPr lIns="20092" tIns="20092" rIns="20092" bIns="2009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Shape 1794"/>
          <p:cNvSpPr/>
          <p:nvPr/>
        </p:nvSpPr>
        <p:spPr>
          <a:xfrm>
            <a:off x="622169" y="3477040"/>
            <a:ext cx="1995502" cy="621180"/>
          </a:xfrm>
          <a:prstGeom prst="roundRect">
            <a:avLst>
              <a:gd name="adj" fmla="val 50000"/>
            </a:avLst>
          </a:prstGeom>
          <a:noFill/>
          <a:ln w="38100">
            <a:noFill/>
            <a:miter lim="400000"/>
          </a:ln>
        </p:spPr>
        <p:txBody>
          <a:bodyPr lIns="20092" tIns="20092" rIns="20092" bIns="2009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Shape 1794"/>
          <p:cNvSpPr/>
          <p:nvPr/>
        </p:nvSpPr>
        <p:spPr>
          <a:xfrm>
            <a:off x="1097591" y="4281891"/>
            <a:ext cx="1995502" cy="621180"/>
          </a:xfrm>
          <a:prstGeom prst="roundRect">
            <a:avLst>
              <a:gd name="adj" fmla="val 50000"/>
            </a:avLst>
          </a:prstGeom>
          <a:noFill/>
          <a:ln w="38100">
            <a:noFill/>
            <a:miter lim="400000"/>
          </a:ln>
        </p:spPr>
        <p:txBody>
          <a:bodyPr lIns="20092" tIns="20092" rIns="20092" bIns="2009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Shape 1794"/>
          <p:cNvSpPr/>
          <p:nvPr/>
        </p:nvSpPr>
        <p:spPr>
          <a:xfrm>
            <a:off x="3261657" y="4272904"/>
            <a:ext cx="1995502" cy="621180"/>
          </a:xfrm>
          <a:prstGeom prst="roundRect">
            <a:avLst>
              <a:gd name="adj" fmla="val 50000"/>
            </a:avLst>
          </a:prstGeom>
          <a:noFill/>
          <a:ln w="38100">
            <a:noFill/>
            <a:miter lim="400000"/>
          </a:ln>
        </p:spPr>
        <p:txBody>
          <a:bodyPr lIns="20092" tIns="20092" rIns="20092" bIns="2009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Shape 1794"/>
          <p:cNvSpPr/>
          <p:nvPr/>
        </p:nvSpPr>
        <p:spPr>
          <a:xfrm>
            <a:off x="668816" y="1417526"/>
            <a:ext cx="1995502" cy="621180"/>
          </a:xfrm>
          <a:prstGeom prst="roundRect">
            <a:avLst>
              <a:gd name="adj" fmla="val 50000"/>
            </a:avLst>
          </a:prstGeom>
          <a:noFill/>
          <a:ln w="38100">
            <a:noFill/>
            <a:miter lim="400000"/>
          </a:ln>
        </p:spPr>
        <p:txBody>
          <a:bodyPr lIns="20092" tIns="20092" rIns="20092" bIns="2009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Shape 1794"/>
          <p:cNvSpPr/>
          <p:nvPr/>
        </p:nvSpPr>
        <p:spPr>
          <a:xfrm>
            <a:off x="10355124" y="2752229"/>
            <a:ext cx="1995502" cy="621180"/>
          </a:xfrm>
          <a:prstGeom prst="roundRect">
            <a:avLst>
              <a:gd name="adj" fmla="val 50000"/>
            </a:avLst>
          </a:prstGeom>
          <a:noFill/>
          <a:ln w="38100">
            <a:noFill/>
            <a:miter lim="400000"/>
          </a:ln>
        </p:spPr>
        <p:txBody>
          <a:bodyPr lIns="20092" tIns="20092" rIns="20092" bIns="2009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Shape 1794"/>
          <p:cNvSpPr/>
          <p:nvPr/>
        </p:nvSpPr>
        <p:spPr>
          <a:xfrm>
            <a:off x="10436256" y="1769922"/>
            <a:ext cx="1995502" cy="621180"/>
          </a:xfrm>
          <a:prstGeom prst="roundRect">
            <a:avLst>
              <a:gd name="adj" fmla="val 50000"/>
            </a:avLst>
          </a:prstGeom>
          <a:noFill/>
          <a:ln w="38100">
            <a:noFill/>
            <a:miter lim="400000"/>
          </a:ln>
        </p:spPr>
        <p:txBody>
          <a:bodyPr lIns="20092" tIns="20092" rIns="20092" bIns="20092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828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6871" y="5826846"/>
            <a:ext cx="984321" cy="3214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8690" y="6098051"/>
            <a:ext cx="539121" cy="40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7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altLang="zh-CN" b="1" dirty="0" smtClean="0"/>
              <a:t>Reuse </a:t>
            </a:r>
            <a:r>
              <a:rPr lang="en-US" altLang="zh-CN" b="1" dirty="0"/>
              <a:t>existing ontologies and taxonomy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0" y="1096045"/>
            <a:ext cx="4771221" cy="48965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31" y="4612922"/>
            <a:ext cx="3083921" cy="22998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392" y="2032149"/>
            <a:ext cx="802918" cy="102372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621" y="1295945"/>
            <a:ext cx="4443566" cy="30352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2560" y="4612922"/>
            <a:ext cx="2476190" cy="16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9615" y="4201385"/>
            <a:ext cx="1552381" cy="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ENTRY"/>
  <p:tag name="ID" val="547129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NUMBER"/>
  <p:tag name="ID" val="547129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ENTRY"/>
  <p:tag name="ID" val="547129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NUMBER"/>
  <p:tag name="ID" val="547129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ENTRY"/>
  <p:tag name="ID" val="547129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NUMBER"/>
  <p:tag name="ID" val="547129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ENTRY"/>
  <p:tag name="ID" val="547129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NUMBER"/>
  <p:tag name="ID" val="547129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ENTRY"/>
  <p:tag name="ID" val="547129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NUMBER"/>
  <p:tag name="ID" val="547129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32"/>
  <p:tag name="MH_LIBRARY" val="CONTENTS"/>
  <p:tag name="MH_TYPE" val="OTHERS"/>
  <p:tag name="ID" val="547129"/>
</p:tagLst>
</file>

<file path=ppt/theme/theme1.xml><?xml version="1.0" encoding="utf-8"?>
<a:theme xmlns:a="http://schemas.openxmlformats.org/drawingml/2006/main" name="第一PPT，www.1ppt.com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1202</Words>
  <Application>Microsoft Office PowerPoint</Application>
  <PresentationFormat>自定义</PresentationFormat>
  <Paragraphs>298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ff-quadraat-web-pro</vt:lpstr>
      <vt:lpstr>Open Sans</vt:lpstr>
      <vt:lpstr>方正正准黑简体</vt:lpstr>
      <vt:lpstr>黑体</vt:lpstr>
      <vt:lpstr>宋体</vt:lpstr>
      <vt:lpstr>微软雅黑</vt:lpstr>
      <vt:lpstr>Arial</vt:lpstr>
      <vt:lpstr>Calibri</vt:lpstr>
      <vt:lpstr>Calibri Light</vt:lpstr>
      <vt:lpstr>Calisto MT</vt:lpstr>
      <vt:lpstr>Georgia</vt:lpstr>
      <vt:lpstr>Helvetica</vt:lpstr>
      <vt:lpstr>Times New Roman</vt:lpstr>
      <vt:lpstr>Wingdings</vt:lpstr>
      <vt:lpstr>第一PPT，www.1ppt.com</vt:lpstr>
      <vt:lpstr>PowerPoint 演示文稿</vt:lpstr>
      <vt:lpstr>PowerPoint 演示文稿</vt:lpstr>
      <vt:lpstr>Background and Motivation</vt:lpstr>
      <vt:lpstr>PowerPoint 演示文稿</vt:lpstr>
      <vt:lpstr>Precision Medicine Ontology (PMO) principles  </vt:lpstr>
      <vt:lpstr>PMO construction workflow</vt:lpstr>
      <vt:lpstr>   The PMO’s role in the PM Knowledge Base </vt:lpstr>
      <vt:lpstr>  PMO Scope</vt:lpstr>
      <vt:lpstr>II. Reuse existing ontologies and taxonomy</vt:lpstr>
      <vt:lpstr>III. Vocabulary collection and integration</vt:lpstr>
      <vt:lpstr>IV. Term merging strategies</vt:lpstr>
      <vt:lpstr>V.  Classes and the class hierarchy</vt:lpstr>
      <vt:lpstr>VI.  Classes Properties</vt:lpstr>
      <vt:lpstr>Semantic Network in PMO</vt:lpstr>
      <vt:lpstr>Semantic Relationship Definition </vt:lpstr>
      <vt:lpstr>Summary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简洁工作总结</dc:title>
  <dc:creator/>
  <cp:keywords>第一PPT模板网：www.1ppt.com</cp:keywords>
  <cp:lastModifiedBy/>
  <cp:revision>1</cp:revision>
  <dcterms:created xsi:type="dcterms:W3CDTF">2016-10-17T14:00:15Z</dcterms:created>
  <dcterms:modified xsi:type="dcterms:W3CDTF">2018-12-26T08:14:33Z</dcterms:modified>
</cp:coreProperties>
</file>