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2"/>
  </p:notesMasterIdLst>
  <p:sldIdLst>
    <p:sldId id="256" r:id="rId2"/>
    <p:sldId id="280" r:id="rId3"/>
    <p:sldId id="281" r:id="rId4"/>
    <p:sldId id="289" r:id="rId5"/>
    <p:sldId id="290" r:id="rId6"/>
    <p:sldId id="291" r:id="rId7"/>
    <p:sldId id="292" r:id="rId8"/>
    <p:sldId id="287" r:id="rId9"/>
    <p:sldId id="288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I Marian-Alexandru (renexter)" initials="MM(" lastIdx="1" clrIdx="0">
    <p:extLst>
      <p:ext uri="{19B8F6BF-5375-455C-9EA6-DF929625EA0E}">
        <p15:presenceInfo xmlns:p15="http://schemas.microsoft.com/office/powerpoint/2012/main" userId="S::marian-alexandru.matei@renault.com::bd6b5e50-5be1-427f-968e-c65ee0bf18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644AB-DCD7-442D-B22F-41EC2B0EF6D7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FB57-22C4-4B44-A9A4-6D8A06FFFB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479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96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457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146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49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371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754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215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3136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90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461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15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129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08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612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58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28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539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A3B104-4645-4152-820E-901E33D2B16C}" type="datetimeFigureOut">
              <a:rPr lang="ro-RO" smtClean="0"/>
              <a:t>02.12.2020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6E9E-238B-43BF-B479-C86B3DAF749C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63405D6F-2ACB-4471-BC15-8CF0F0BE3160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ro-RO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194323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71320-C7A8-4673-8A96-8DF348D7A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 marR="880745" algn="ctr">
              <a:lnSpc>
                <a:spcPct val="90000"/>
              </a:lnSpc>
              <a:spcBef>
                <a:spcPts val="1495"/>
              </a:spcBef>
              <a:tabLst>
                <a:tab pos="1846580" algn="l"/>
              </a:tabLst>
            </a:pPr>
            <a:r>
              <a:rPr lang="en-US" sz="1800" b="1" i="1" dirty="0">
                <a:solidFill>
                  <a:schemeClr val="accent5">
                    <a:lumMod val="75000"/>
                  </a:schemeClr>
                </a:solidFill>
                <a:effectLst/>
                <a:latin typeface="LM Roman 17"/>
                <a:ea typeface="Calibri" panose="020F0502020204030204" pitchFamily="34" charset="0"/>
                <a:cs typeface="Times New Roman" panose="02020603050405020304" pitchFamily="18" charset="0"/>
              </a:rPr>
              <a:t>                Student : Matei Marian </a:t>
            </a:r>
            <a:r>
              <a:rPr lang="en-US" sz="1800" b="1" i="1" dirty="0" err="1">
                <a:solidFill>
                  <a:schemeClr val="accent5">
                    <a:lumMod val="75000"/>
                  </a:schemeClr>
                </a:solidFill>
                <a:effectLst/>
                <a:latin typeface="LM Roman 17"/>
                <a:ea typeface="Calibri" panose="020F0502020204030204" pitchFamily="34" charset="0"/>
                <a:cs typeface="Times New Roman" panose="02020603050405020304" pitchFamily="18" charset="0"/>
              </a:rPr>
              <a:t>Alexandru</a:t>
            </a:r>
            <a:r>
              <a:rPr lang="en-US" sz="1800" b="1" i="1" dirty="0" err="1">
                <a:effectLst/>
                <a:latin typeface="LM Roman 17"/>
                <a:ea typeface="Calibri" panose="020F0502020204030204" pitchFamily="34" charset="0"/>
                <a:cs typeface="Times New Roman" panose="02020603050405020304" pitchFamily="18" charset="0"/>
              </a:rPr>
              <a:t>ateMarian</a:t>
            </a:r>
            <a:r>
              <a:rPr lang="en-US" sz="1800" b="1" i="1" dirty="0">
                <a:effectLst/>
                <a:latin typeface="LM Roman 17"/>
                <a:ea typeface="Calibri" panose="020F0502020204030204" pitchFamily="34" charset="0"/>
                <a:cs typeface="Times New Roman" panose="02020603050405020304" pitchFamily="18" charset="0"/>
              </a:rPr>
              <a:t> Alexandru</a:t>
            </a:r>
            <a:endParaRPr lang="en-US" sz="1800" dirty="0">
              <a:effectLst/>
              <a:latin typeface="Times New Roman 1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880745" algn="ctr">
              <a:lnSpc>
                <a:spcPct val="90000"/>
              </a:lnSpc>
              <a:spcBef>
                <a:spcPts val="1495"/>
              </a:spcBef>
              <a:spcAft>
                <a:spcPts val="0"/>
              </a:spcAft>
              <a:tabLst>
                <a:tab pos="1846580" algn="l"/>
              </a:tabLst>
            </a:pPr>
            <a:endParaRPr lang="en-US" sz="1800" dirty="0">
              <a:effectLst/>
              <a:latin typeface="Times New Roman 1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A7BB7-3094-40DE-9327-335C20A9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 marL="0" marR="1004570" algn="ctr">
              <a:spcBef>
                <a:spcPts val="235"/>
              </a:spcBef>
              <a:spcAft>
                <a:spcPts val="0"/>
              </a:spcAft>
            </a:pPr>
            <a:r>
              <a:rPr lang="en-US" sz="4400" b="1" i="1" dirty="0" err="1">
                <a:effectLst/>
                <a:latin typeface="LM Roman 17"/>
                <a:ea typeface="LM Roman 17"/>
                <a:cs typeface="LM Roman 17"/>
              </a:rPr>
              <a:t>Metodologia</a:t>
            </a:r>
            <a:r>
              <a:rPr lang="en-US" sz="4400" b="1" i="1" dirty="0">
                <a:effectLst/>
                <a:latin typeface="LM Roman 17"/>
                <a:ea typeface="LM Roman 17"/>
                <a:cs typeface="LM Roman 17"/>
              </a:rPr>
              <a:t> </a:t>
            </a:r>
            <a:br>
              <a:rPr lang="en-US" sz="4400" b="1" i="1" dirty="0">
                <a:effectLst/>
                <a:latin typeface="LM Roman 17"/>
                <a:ea typeface="LM Roman 17"/>
                <a:cs typeface="LM Roman 17"/>
              </a:rPr>
            </a:br>
            <a:r>
              <a:rPr lang="en-US" sz="4400" b="1" i="1" dirty="0">
                <a:effectLst/>
                <a:latin typeface="LM Roman 17"/>
                <a:ea typeface="LM Roman 17"/>
                <a:cs typeface="LM Roman 17"/>
              </a:rPr>
              <a:t>Agile-Scrum</a:t>
            </a:r>
            <a:br>
              <a:rPr lang="en-US" sz="1800" dirty="0">
                <a:effectLst/>
                <a:latin typeface="Times New Roman 1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	</a:t>
            </a:r>
            <a:endParaRPr lang="ro-RO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341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14B061-226C-48B0-8D4C-279B1954440B}"/>
              </a:ext>
            </a:extLst>
          </p:cNvPr>
          <p:cNvSpPr/>
          <p:nvPr/>
        </p:nvSpPr>
        <p:spPr>
          <a:xfrm>
            <a:off x="789057" y="0"/>
            <a:ext cx="9465365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pt-BR" sz="2100" b="1" i="1" u="sng" dirty="0">
              <a:latin typeface="Century Gothic (Body)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100" b="1" i="0" dirty="0">
                <a:effectLst/>
                <a:latin typeface="Century Gothic (Body)"/>
              </a:rPr>
              <a:t>Sprint Backlog</a:t>
            </a:r>
            <a:r>
              <a:rPr lang="en-US" sz="2100" b="0" i="0" dirty="0">
                <a:effectLst/>
                <a:latin typeface="Century Gothic (Body)"/>
              </a:rPr>
              <a:t> – O </a:t>
            </a:r>
            <a:r>
              <a:rPr lang="en-US" sz="2100" b="0" i="0" dirty="0" err="1">
                <a:effectLst/>
                <a:latin typeface="Century Gothic (Body)"/>
              </a:rPr>
              <a:t>listă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elemente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selectate</a:t>
            </a:r>
            <a:r>
              <a:rPr lang="en-US" sz="2100" b="0" i="0" dirty="0">
                <a:effectLst/>
                <a:latin typeface="Century Gothic (Body)"/>
              </a:rPr>
              <a:t> pentru </a:t>
            </a:r>
            <a:r>
              <a:rPr lang="en-US" sz="2100" b="0" i="0" dirty="0" err="1">
                <a:effectLst/>
                <a:latin typeface="Century Gothic (Body)"/>
              </a:rPr>
              <a:t>implementare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ciclul</a:t>
            </a:r>
            <a:r>
              <a:rPr lang="en-US" sz="2100" b="0" i="0" dirty="0">
                <a:effectLst/>
                <a:latin typeface="Century Gothic (Body)"/>
              </a:rPr>
              <a:t> actual de </a:t>
            </a:r>
            <a:r>
              <a:rPr lang="en-US" sz="2100" b="0" i="0" dirty="0" err="1">
                <a:effectLst/>
                <a:latin typeface="Century Gothic (Body)"/>
              </a:rPr>
              <a:t>lucru</a:t>
            </a:r>
            <a:r>
              <a:rPr lang="en-US" sz="2100" b="0" i="0" dirty="0">
                <a:effectLst/>
                <a:latin typeface="Century Gothic (Body)"/>
              </a:rPr>
              <a:t>, cum </a:t>
            </a:r>
            <a:r>
              <a:rPr lang="en-US" sz="2100" b="0" i="0" dirty="0" err="1">
                <a:effectLst/>
                <a:latin typeface="Century Gothic (Body)"/>
              </a:rPr>
              <a:t>ar</a:t>
            </a:r>
            <a:r>
              <a:rPr lang="en-US" sz="2100" b="0" i="0" dirty="0">
                <a:effectLst/>
                <a:latin typeface="Century Gothic (Body)"/>
              </a:rPr>
              <a:t> fi </a:t>
            </a:r>
            <a:r>
              <a:rPr lang="en-US" sz="2100" b="0" i="0" dirty="0" err="1">
                <a:effectLst/>
                <a:latin typeface="Century Gothic (Body)"/>
              </a:rPr>
              <a:t>modifcări</a:t>
            </a:r>
            <a:r>
              <a:rPr lang="en-US" sz="2100" b="0" i="0" dirty="0">
                <a:effectLst/>
                <a:latin typeface="Century Gothic (Body)"/>
              </a:rPr>
              <a:t> de bug-</a:t>
            </a:r>
            <a:r>
              <a:rPr lang="en-US" sz="2100" b="0" i="0" dirty="0" err="1">
                <a:effectLst/>
                <a:latin typeface="Century Gothic (Body)"/>
              </a:rPr>
              <a:t>uri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sau</a:t>
            </a:r>
            <a:r>
              <a:rPr lang="en-US" sz="2100" b="0" i="0" dirty="0">
                <a:effectLst/>
                <a:latin typeface="Century Gothic (Body)"/>
              </a:rPr>
              <a:t> user stories (</a:t>
            </a:r>
            <a:r>
              <a:rPr lang="en-US" sz="2100" b="0" i="0" dirty="0" err="1">
                <a:effectLst/>
                <a:latin typeface="Century Gothic (Body)"/>
              </a:rPr>
              <a:t>nevoile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utilizatorilor</a:t>
            </a:r>
            <a:r>
              <a:rPr lang="en-US" sz="2100" b="0" i="0" dirty="0">
                <a:effectLst/>
                <a:latin typeface="Century Gothic (Body)"/>
              </a:rPr>
              <a:t>). </a:t>
            </a:r>
            <a:r>
              <a:rPr lang="en-US" sz="2100" b="0" i="0" dirty="0" err="1">
                <a:effectLst/>
                <a:latin typeface="Century Gothic (Body)"/>
              </a:rPr>
              <a:t>Aceste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lucruri</a:t>
            </a:r>
            <a:r>
              <a:rPr lang="en-US" sz="2100" b="0" i="0" dirty="0">
                <a:effectLst/>
                <a:latin typeface="Century Gothic (Body)"/>
              </a:rPr>
              <a:t> se </a:t>
            </a:r>
            <a:r>
              <a:rPr lang="en-US" sz="2100" b="0" i="0" dirty="0" err="1">
                <a:effectLst/>
                <a:latin typeface="Century Gothic (Body)"/>
              </a:rPr>
              <a:t>stabilesc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înainte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fiecare</a:t>
            </a:r>
            <a:r>
              <a:rPr lang="en-US" sz="2100" b="0" i="0" dirty="0">
                <a:effectLst/>
                <a:latin typeface="Century Gothic (Body)"/>
              </a:rPr>
              <a:t> sprint.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100" dirty="0">
              <a:latin typeface="Century Gothic (Body)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100" b="1" i="0" dirty="0">
                <a:effectLst/>
                <a:latin typeface="Century Gothic (Body)"/>
              </a:rPr>
              <a:t>Increment (</a:t>
            </a:r>
            <a:r>
              <a:rPr lang="en-US" sz="2100" b="1" i="0" dirty="0" err="1">
                <a:effectLst/>
                <a:latin typeface="Century Gothic (Body)"/>
              </a:rPr>
              <a:t>Scopul</a:t>
            </a:r>
            <a:r>
              <a:rPr lang="en-US" sz="2100" b="1" i="0" dirty="0">
                <a:effectLst/>
                <a:latin typeface="Century Gothic (Body)"/>
              </a:rPr>
              <a:t> </a:t>
            </a:r>
            <a:r>
              <a:rPr lang="en-US" sz="2100" b="1" i="0" dirty="0" err="1">
                <a:effectLst/>
                <a:latin typeface="Century Gothic (Body)"/>
              </a:rPr>
              <a:t>Sprintului</a:t>
            </a:r>
            <a:r>
              <a:rPr lang="en-US" sz="2100" b="1" i="0" dirty="0">
                <a:effectLst/>
                <a:latin typeface="Century Gothic (Body)"/>
              </a:rPr>
              <a:t>)</a:t>
            </a:r>
            <a:r>
              <a:rPr lang="en-US" sz="2100" b="0" i="0" dirty="0">
                <a:effectLst/>
                <a:latin typeface="Century Gothic (Body)"/>
              </a:rPr>
              <a:t> – </a:t>
            </a:r>
            <a:r>
              <a:rPr lang="en-US" sz="2100" b="0" i="0" dirty="0" err="1">
                <a:effectLst/>
                <a:latin typeface="Century Gothic (Body)"/>
              </a:rPr>
              <a:t>Rezultatul</a:t>
            </a:r>
            <a:r>
              <a:rPr lang="en-US" sz="2100" b="0" i="0" dirty="0">
                <a:effectLst/>
                <a:latin typeface="Century Gothic (Body)"/>
              </a:rPr>
              <a:t> final al </a:t>
            </a:r>
            <a:r>
              <a:rPr lang="en-US" sz="2100" b="0" i="0" dirty="0" err="1">
                <a:effectLst/>
                <a:latin typeface="Century Gothic (Body)"/>
              </a:rPr>
              <a:t>sprintului</a:t>
            </a:r>
            <a:r>
              <a:rPr lang="en-US" sz="2100" b="0" i="0" dirty="0">
                <a:effectLst/>
                <a:latin typeface="Century Gothic (Body)"/>
              </a:rPr>
              <a:t> care trebuie </a:t>
            </a:r>
            <a:r>
              <a:rPr lang="en-US" sz="2100" b="0" i="0" dirty="0" err="1">
                <a:effectLst/>
                <a:latin typeface="Century Gothic (Body)"/>
              </a:rPr>
              <a:t>să</a:t>
            </a:r>
            <a:r>
              <a:rPr lang="en-US" sz="2100" b="0" i="0" dirty="0">
                <a:effectLst/>
                <a:latin typeface="Century Gothic (Body)"/>
              </a:rPr>
              <a:t> fie un </a:t>
            </a:r>
            <a:r>
              <a:rPr lang="en-US" sz="2100" b="0" i="0" dirty="0" err="1">
                <a:effectLst/>
                <a:latin typeface="Century Gothic (Body)"/>
              </a:rPr>
              <a:t>produs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utilizabil</a:t>
            </a:r>
            <a:r>
              <a:rPr lang="en-US" sz="2100" b="0" i="0" dirty="0">
                <a:effectLst/>
                <a:latin typeface="Century Gothic (Body)"/>
              </a:rPr>
              <a:t>.  </a:t>
            </a:r>
            <a:r>
              <a:rPr lang="en-US" sz="2100" b="0" i="0" dirty="0" err="1">
                <a:effectLst/>
                <a:latin typeface="Century Gothic (Body)"/>
              </a:rPr>
              <a:t>Acesta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poate</a:t>
            </a:r>
            <a:r>
              <a:rPr lang="en-US" sz="2100" b="0" i="0" dirty="0">
                <a:effectLst/>
                <a:latin typeface="Century Gothic (Body)"/>
              </a:rPr>
              <a:t> fi </a:t>
            </a:r>
            <a:r>
              <a:rPr lang="en-US" sz="2100" b="0" i="0" dirty="0" err="1">
                <a:effectLst/>
                <a:latin typeface="Century Gothic (Body)"/>
              </a:rPr>
              <a:t>diferit</a:t>
            </a:r>
            <a:r>
              <a:rPr lang="en-US" sz="2100" b="0" i="0" dirty="0">
                <a:effectLst/>
                <a:latin typeface="Century Gothic (Body)"/>
              </a:rPr>
              <a:t> de la </a:t>
            </a:r>
            <a:r>
              <a:rPr lang="en-US" sz="2100" b="0" i="0" dirty="0" err="1">
                <a:effectLst/>
                <a:latin typeface="Century Gothic (Body)"/>
              </a:rPr>
              <a:t>caz</a:t>
            </a:r>
            <a:r>
              <a:rPr lang="en-US" sz="2100" b="0" i="0" dirty="0">
                <a:effectLst/>
                <a:latin typeface="Century Gothic (Body)"/>
              </a:rPr>
              <a:t> la </a:t>
            </a:r>
            <a:r>
              <a:rPr lang="en-US" sz="2100" b="0" i="0" dirty="0" err="1">
                <a:effectLst/>
                <a:latin typeface="Century Gothic (Body)"/>
              </a:rPr>
              <a:t>caz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însă</a:t>
            </a:r>
            <a:r>
              <a:rPr lang="en-US" sz="2100" b="0" i="0" dirty="0">
                <a:effectLst/>
                <a:latin typeface="Century Gothic (Body)"/>
              </a:rPr>
              <a:t>, </a:t>
            </a:r>
            <a:r>
              <a:rPr lang="en-US" sz="2100" b="0" i="0" dirty="0" err="1">
                <a:effectLst/>
                <a:latin typeface="Century Gothic (Body)"/>
              </a:rPr>
              <a:t>cel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mai</a:t>
            </a:r>
            <a:r>
              <a:rPr lang="en-US" sz="2100" b="0" i="0" dirty="0">
                <a:effectLst/>
                <a:latin typeface="Century Gothic (Body)"/>
              </a:rPr>
              <a:t> important, </a:t>
            </a:r>
            <a:r>
              <a:rPr lang="en-US" sz="2100" b="0" i="0" dirty="0" err="1">
                <a:effectLst/>
                <a:latin typeface="Century Gothic (Body)"/>
              </a:rPr>
              <a:t>este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să</a:t>
            </a:r>
            <a:r>
              <a:rPr lang="en-US" sz="2100" b="0" i="0" dirty="0">
                <a:effectLst/>
                <a:latin typeface="Century Gothic (Body)"/>
              </a:rPr>
              <a:t> fie </a:t>
            </a:r>
            <a:r>
              <a:rPr lang="en-US" sz="2100" b="0" i="0" dirty="0" err="1">
                <a:effectLst/>
                <a:latin typeface="Century Gothic (Body)"/>
              </a:rPr>
              <a:t>foarte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clar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definit</a:t>
            </a:r>
            <a:r>
              <a:rPr lang="en-US" sz="2100" b="0" i="0" dirty="0">
                <a:effectLst/>
                <a:latin typeface="Century Gothic (Body)"/>
              </a:rPr>
              <a:t> de la </a:t>
            </a:r>
            <a:r>
              <a:rPr lang="en-US" sz="2100" b="0" i="0" dirty="0" err="1">
                <a:effectLst/>
                <a:latin typeface="Century Gothic (Body)"/>
              </a:rPr>
              <a:t>început</a:t>
            </a:r>
            <a:r>
              <a:rPr lang="en-US" sz="2100" b="0" i="0" dirty="0">
                <a:effectLst/>
                <a:latin typeface="Century Gothic (Body)"/>
              </a:rPr>
              <a:t>, pentru a </a:t>
            </a:r>
            <a:r>
              <a:rPr lang="en-US" sz="2100" b="0" i="0" dirty="0" err="1">
                <a:effectLst/>
                <a:latin typeface="Century Gothic (Body)"/>
              </a:rPr>
              <a:t>avea</a:t>
            </a:r>
            <a:r>
              <a:rPr lang="en-US" sz="2100" b="0" i="0" dirty="0">
                <a:effectLst/>
                <a:latin typeface="Century Gothic (Body)"/>
              </a:rPr>
              <a:t> o </a:t>
            </a:r>
            <a:r>
              <a:rPr lang="en-US" sz="2100" b="0" i="0" dirty="0" err="1">
                <a:effectLst/>
                <a:latin typeface="Century Gothic (Body)"/>
              </a:rPr>
              <a:t>înţelegere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clară</a:t>
            </a:r>
            <a:r>
              <a:rPr lang="en-US" sz="2100" b="0" i="0" dirty="0">
                <a:effectLst/>
                <a:latin typeface="Century Gothic (Body)"/>
              </a:rPr>
              <a:t> a </a:t>
            </a:r>
            <a:r>
              <a:rPr lang="en-US" sz="2100" b="0" i="0" dirty="0" err="1">
                <a:effectLst/>
                <a:latin typeface="Century Gothic (Body)"/>
              </a:rPr>
              <a:t>ceea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înseamnă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acel</a:t>
            </a:r>
            <a:r>
              <a:rPr lang="en-US" sz="2100" b="0" i="0" dirty="0">
                <a:effectLst/>
                <a:latin typeface="Century Gothic (Body)"/>
              </a:rPr>
              <a:t> scop.</a:t>
            </a:r>
            <a:endParaRPr lang="en-US" sz="2100" dirty="0">
              <a:latin typeface="Century Gothic (Body)"/>
            </a:endParaRPr>
          </a:p>
          <a:p>
            <a:pPr>
              <a:buClr>
                <a:srgbClr val="FF0000"/>
              </a:buClr>
            </a:pPr>
            <a:endParaRPr lang="ro-RO" altLang="en-US" sz="2100" dirty="0">
              <a:latin typeface="Century Gothic (Body)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F3F3F"/>
                </a:solidFill>
                <a:effectLst/>
                <a:latin typeface="Century Gothic (Body)"/>
              </a:rPr>
              <a:t>   </a:t>
            </a:r>
            <a:r>
              <a:rPr lang="en-US" sz="2100" b="1" i="1" u="sng" dirty="0" err="1">
                <a:effectLst/>
                <a:latin typeface="Century Gothic (Body)"/>
              </a:rPr>
              <a:t>Etapele</a:t>
            </a:r>
            <a:r>
              <a:rPr lang="en-US" sz="2100" b="1" i="1" u="sng" dirty="0">
                <a:effectLst/>
                <a:latin typeface="Century Gothic (Body)"/>
              </a:rPr>
              <a:t> </a:t>
            </a:r>
            <a:r>
              <a:rPr lang="en-US" sz="2100" b="1" i="1" u="sng" dirty="0" err="1">
                <a:effectLst/>
                <a:latin typeface="Century Gothic (Body)"/>
              </a:rPr>
              <a:t>metodei</a:t>
            </a:r>
            <a:r>
              <a:rPr lang="en-US" sz="2100" b="1" i="1" u="sng" dirty="0">
                <a:effectLst/>
                <a:latin typeface="Century Gothic (Body)"/>
              </a:rPr>
              <a:t> Scrum: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100" b="1" i="1" u="sng" dirty="0">
              <a:effectLst/>
              <a:latin typeface="Century Gothic (Body)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100" dirty="0">
                <a:latin typeface="Century Gothic (Body)"/>
              </a:rPr>
              <a:t> </a:t>
            </a:r>
            <a:r>
              <a:rPr lang="en-US" altLang="en-US" sz="2100" dirty="0" err="1">
                <a:latin typeface="Century Gothic (Body)"/>
              </a:rPr>
              <a:t>Organizarea</a:t>
            </a:r>
            <a:r>
              <a:rPr lang="en-US" altLang="en-US" sz="2100" dirty="0">
                <a:latin typeface="Century Gothic (Body)"/>
              </a:rPr>
              <a:t> backlog-</a:t>
            </a:r>
            <a:r>
              <a:rPr lang="en-US" altLang="en-US" sz="2100" dirty="0" err="1">
                <a:latin typeface="Century Gothic (Body)"/>
              </a:rPr>
              <a:t>ului</a:t>
            </a:r>
            <a:r>
              <a:rPr lang="en-US" altLang="en-US" sz="2100" dirty="0">
                <a:latin typeface="Century Gothic (Body)"/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Planificarea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Sprintului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Sprintul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100" b="0" i="0" dirty="0">
                <a:effectLst/>
                <a:latin typeface="Century Gothic (Body)"/>
              </a:rPr>
              <a:t> Stand Up </a:t>
            </a:r>
            <a:r>
              <a:rPr lang="en-US" sz="2100" b="0" i="0" dirty="0" err="1">
                <a:effectLst/>
                <a:latin typeface="Century Gothic (Body)"/>
              </a:rPr>
              <a:t>zilnic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Recenzie</a:t>
            </a:r>
            <a:r>
              <a:rPr lang="en-US" sz="2100" b="0" i="0" dirty="0">
                <a:effectLst/>
                <a:latin typeface="Century Gothic (Body)"/>
              </a:rPr>
              <a:t> a </a:t>
            </a:r>
            <a:r>
              <a:rPr lang="en-US" sz="2100" b="0" i="0" dirty="0" err="1">
                <a:effectLst/>
                <a:latin typeface="Century Gothic (Body)"/>
              </a:rPr>
              <a:t>Sprintului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Retrospectiva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Sprintului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altLang="en-US" sz="2400" dirty="0"/>
          </a:p>
          <a:p>
            <a:pPr marL="742950" indent="-7429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sz="3600" dirty="0">
              <a:effectLst/>
              <a:latin typeface="Times New Roman 1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2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14B061-226C-48B0-8D4C-279B1954440B}"/>
              </a:ext>
            </a:extLst>
          </p:cNvPr>
          <p:cNvSpPr/>
          <p:nvPr/>
        </p:nvSpPr>
        <p:spPr>
          <a:xfrm>
            <a:off x="789057" y="0"/>
            <a:ext cx="946536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200" b="1" i="1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3600" b="1" i="1" dirty="0"/>
              <a:t>  </a:t>
            </a:r>
            <a:r>
              <a:rPr lang="en-US" altLang="en-US" sz="3600" b="1" i="1" u="sng" dirty="0" err="1"/>
              <a:t>Metodologia</a:t>
            </a:r>
            <a:r>
              <a:rPr lang="en-US" altLang="en-US" sz="3600" b="1" i="1" u="sng" dirty="0"/>
              <a:t> Agile</a:t>
            </a:r>
          </a:p>
          <a:p>
            <a:pPr>
              <a:buClr>
                <a:srgbClr val="FF0000"/>
              </a:buClr>
            </a:pPr>
            <a:endParaRPr lang="en-US" sz="2800" b="1" i="1" u="sng" dirty="0"/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b="1" i="1" u="sng" dirty="0" err="1">
                <a:effectLst/>
                <a:latin typeface="Century Gothic (Body)"/>
                <a:cs typeface="Times New Roman" panose="02020603050405020304" pitchFamily="18" charset="0"/>
              </a:rPr>
              <a:t>Metodologia</a:t>
            </a:r>
            <a:r>
              <a:rPr lang="en-US" sz="2400" b="1" i="1" u="sng" dirty="0">
                <a:effectLst/>
                <a:latin typeface="Century Gothic (Body)"/>
                <a:cs typeface="Times New Roman" panose="02020603050405020304" pitchFamily="18" charset="0"/>
              </a:rPr>
              <a:t> Agile 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apărut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în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urma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unor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frustrări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faţă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de cum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decurgeau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în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anii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90, 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procesele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livrarea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produselor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software.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În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anul 2000, un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număr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specialişti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s-au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întălnit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pentru a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propune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un </a:t>
            </a:r>
            <a:r>
              <a:rPr lang="en-US" sz="2000" i="1" strike="noStrike" dirty="0">
                <a:effectLst/>
                <a:latin typeface="Century Gothic (Body)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manifest.</a:t>
            </a:r>
            <a:endParaRPr lang="en-US" sz="2000" i="1" dirty="0">
              <a:latin typeface="Century Gothic (Body)"/>
              <a:cs typeface="Times New Roman" panose="02020603050405020304" pitchFamily="18" charset="0"/>
            </a:endParaRP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Century Gothic (Body)"/>
              <a:cs typeface="Times New Roman" panose="02020603050405020304" pitchFamily="18" charset="0"/>
            </a:endParaRP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Acest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manifest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stă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baza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ceea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ce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cunoaştem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astăzi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drept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 </a:t>
            </a:r>
            <a:r>
              <a:rPr lang="en-US" sz="2000" b="1" i="1" dirty="0" err="1">
                <a:effectLst/>
                <a:latin typeface="Century Gothic (Body)"/>
                <a:cs typeface="Times New Roman" panose="02020603050405020304" pitchFamily="18" charset="0"/>
              </a:rPr>
              <a:t>metodologia</a:t>
            </a:r>
            <a:r>
              <a:rPr lang="en-US" sz="2000" b="1" i="1" dirty="0">
                <a:effectLst/>
                <a:latin typeface="Century Gothic (Body)"/>
                <a:cs typeface="Times New Roman" panose="02020603050405020304" pitchFamily="18" charset="0"/>
              </a:rPr>
              <a:t> Agile</a:t>
            </a:r>
            <a:r>
              <a:rPr lang="en-US" sz="2000" i="1" dirty="0">
                <a:effectLst/>
                <a:latin typeface="Century Gothic (Body)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şi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are la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bază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12 principii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şi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valori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 (Body)"/>
                <a:cs typeface="Times New Roman" panose="02020603050405020304" pitchFamily="18" charset="0"/>
              </a:rPr>
              <a:t>fundamentale</a:t>
            </a:r>
            <a:r>
              <a:rPr lang="en-US" sz="2000" dirty="0">
                <a:effectLst/>
                <a:latin typeface="Century Gothic (Body)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</a:pPr>
            <a:endParaRPr lang="en-US" sz="2800" b="1" i="1" u="sng" dirty="0"/>
          </a:p>
          <a:p>
            <a:pPr>
              <a:buClr>
                <a:srgbClr val="FF0000"/>
              </a:buClr>
            </a:pPr>
            <a:br>
              <a:rPr lang="en-US" sz="2400" b="1" i="1" u="sng" dirty="0"/>
            </a:br>
            <a:br>
              <a:rPr lang="en-US" sz="2200" b="1" i="1" dirty="0"/>
            </a:br>
            <a:endParaRPr lang="en-US" sz="2200" b="1" i="1" dirty="0"/>
          </a:p>
          <a:p>
            <a:pPr>
              <a:buClr>
                <a:srgbClr val="FF0000"/>
              </a:buClr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37865-1C95-42C5-B551-27D51F598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8" y="4038129"/>
            <a:ext cx="8776430" cy="23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14B061-226C-48B0-8D4C-279B1954440B}"/>
              </a:ext>
            </a:extLst>
          </p:cNvPr>
          <p:cNvSpPr/>
          <p:nvPr/>
        </p:nvSpPr>
        <p:spPr>
          <a:xfrm>
            <a:off x="789057" y="0"/>
            <a:ext cx="9465365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200" b="1" i="1" dirty="0"/>
          </a:p>
          <a:p>
            <a:pPr marL="742950" indent="-7429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b="1" i="1" u="sng" dirty="0" err="1">
                <a:effectLst/>
                <a:latin typeface="Century Gothic (Body)"/>
              </a:rPr>
              <a:t>Valorile</a:t>
            </a:r>
            <a:r>
              <a:rPr lang="en-US" sz="3600" b="1" i="1" u="sng" dirty="0">
                <a:effectLst/>
                <a:latin typeface="Century Gothic (Body)"/>
              </a:rPr>
              <a:t> </a:t>
            </a:r>
            <a:r>
              <a:rPr lang="en-US" sz="3600" b="1" i="1" u="sng" dirty="0" err="1">
                <a:effectLst/>
                <a:latin typeface="Century Gothic (Body)"/>
              </a:rPr>
              <a:t>fundamentale</a:t>
            </a:r>
            <a:r>
              <a:rPr lang="en-US" sz="3600" b="1" i="1" u="sng" dirty="0">
                <a:effectLst/>
                <a:latin typeface="Century Gothic (Body)"/>
              </a:rPr>
              <a:t> Agile sunt:</a:t>
            </a:r>
          </a:p>
          <a:p>
            <a:pPr marL="742950" indent="-742950">
              <a:buClr>
                <a:srgbClr val="FF0000"/>
              </a:buClr>
              <a:buFont typeface="+mj-lt"/>
              <a:buAutoNum type="arabicPeriod" startAt="2"/>
            </a:pPr>
            <a:endParaRPr lang="en-US" sz="3600" u="sng" dirty="0"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400" dirty="0" err="1">
                <a:effectLst/>
                <a:latin typeface="Century Gothic (Body)"/>
              </a:rPr>
              <a:t>Indivizii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şi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interacţiunea</a:t>
            </a:r>
            <a:r>
              <a:rPr lang="en-US" sz="2400" dirty="0">
                <a:effectLst/>
                <a:latin typeface="Century Gothic (Body)"/>
              </a:rPr>
              <a:t> sunt </a:t>
            </a:r>
            <a:r>
              <a:rPr lang="en-US" sz="2400" dirty="0" err="1">
                <a:effectLst/>
                <a:latin typeface="Century Gothic (Body)"/>
              </a:rPr>
              <a:t>mai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presus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decât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procesele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şi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instrumentele</a:t>
            </a:r>
            <a:r>
              <a:rPr lang="en-US" sz="240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endParaRPr lang="en-US" sz="240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400" dirty="0">
                <a:effectLst/>
                <a:latin typeface="Century Gothic (Body)"/>
              </a:rPr>
              <a:t>Software-ul </a:t>
            </a:r>
            <a:r>
              <a:rPr lang="en-US" sz="2400" dirty="0" err="1">
                <a:effectLst/>
                <a:latin typeface="Century Gothic (Body)"/>
              </a:rPr>
              <a:t>funcţionabil</a:t>
            </a:r>
            <a:r>
              <a:rPr lang="en-US" sz="2400" dirty="0">
                <a:effectLst/>
                <a:latin typeface="Century Gothic (Body)"/>
              </a:rPr>
              <a:t>  </a:t>
            </a:r>
            <a:r>
              <a:rPr lang="en-US" sz="2400" dirty="0" err="1">
                <a:effectLst/>
                <a:latin typeface="Century Gothic (Body)"/>
              </a:rPr>
              <a:t>este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mai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presus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decât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documentare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cuprinzătoare</a:t>
            </a:r>
            <a:r>
              <a:rPr lang="en-US" sz="240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endParaRPr lang="en-US" sz="240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400" dirty="0" err="1">
                <a:effectLst/>
                <a:latin typeface="Century Gothic (Body)"/>
              </a:rPr>
              <a:t>Colaborarea</a:t>
            </a:r>
            <a:r>
              <a:rPr lang="en-US" sz="2400" dirty="0">
                <a:effectLst/>
                <a:latin typeface="Century Gothic (Body)"/>
              </a:rPr>
              <a:t> cu </a:t>
            </a:r>
            <a:r>
              <a:rPr lang="en-US" sz="2400" dirty="0" err="1">
                <a:effectLst/>
                <a:latin typeface="Century Gothic (Body)"/>
              </a:rPr>
              <a:t>clienţii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este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mai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presus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decât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negocierea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contractelor</a:t>
            </a:r>
            <a:r>
              <a:rPr lang="en-US" sz="240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endParaRPr lang="en-US" sz="240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400" dirty="0" err="1">
                <a:effectLst/>
                <a:latin typeface="Century Gothic (Body)"/>
              </a:rPr>
              <a:t>Reacţia</a:t>
            </a:r>
            <a:r>
              <a:rPr lang="en-US" sz="2400" dirty="0">
                <a:effectLst/>
                <a:latin typeface="Century Gothic (Body)"/>
              </a:rPr>
              <a:t> la </a:t>
            </a:r>
            <a:r>
              <a:rPr lang="en-US" sz="2400" dirty="0" err="1">
                <a:effectLst/>
                <a:latin typeface="Century Gothic (Body)"/>
              </a:rPr>
              <a:t>schimbare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este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mai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presus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decât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urmărirea</a:t>
            </a:r>
            <a:r>
              <a:rPr lang="en-US" sz="2400" dirty="0">
                <a:effectLst/>
                <a:latin typeface="Century Gothic (Body)"/>
              </a:rPr>
              <a:t> </a:t>
            </a:r>
            <a:r>
              <a:rPr lang="en-US" sz="2400" dirty="0" err="1">
                <a:effectLst/>
                <a:latin typeface="Century Gothic (Body)"/>
              </a:rPr>
              <a:t>unui</a:t>
            </a:r>
            <a:r>
              <a:rPr lang="en-US" sz="2400" dirty="0">
                <a:effectLst/>
                <a:latin typeface="Century Gothic (Body)"/>
              </a:rPr>
              <a:t> plan fix.</a:t>
            </a:r>
          </a:p>
          <a:p>
            <a:pPr>
              <a:buClr>
                <a:schemeClr val="tx1">
                  <a:lumMod val="95000"/>
                </a:schemeClr>
              </a:buClr>
            </a:pPr>
            <a:br>
              <a:rPr lang="en-US" sz="3600" b="1" i="1" u="sng" dirty="0"/>
            </a:br>
            <a:br>
              <a:rPr lang="en-US" sz="2200" b="1" i="1" u="sng" dirty="0"/>
            </a:br>
            <a:endParaRPr lang="en-US" sz="2200" b="1" i="1" u="sng" dirty="0"/>
          </a:p>
          <a:p>
            <a:pPr>
              <a:buClr>
                <a:srgbClr val="FF0000"/>
              </a:buClr>
            </a:pPr>
            <a:br>
              <a:rPr lang="en-US" sz="2200" b="1" i="1" dirty="0"/>
            </a:br>
            <a:endParaRPr lang="en-US" sz="2200" b="1" i="1" dirty="0"/>
          </a:p>
          <a:p>
            <a:pPr>
              <a:buClr>
                <a:srgbClr val="FF0000"/>
              </a:buClr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14B061-226C-48B0-8D4C-279B1954440B}"/>
              </a:ext>
            </a:extLst>
          </p:cNvPr>
          <p:cNvSpPr/>
          <p:nvPr/>
        </p:nvSpPr>
        <p:spPr>
          <a:xfrm>
            <a:off x="789057" y="0"/>
            <a:ext cx="9465365" cy="1023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200" b="1" i="1" dirty="0"/>
          </a:p>
          <a:p>
            <a:pPr marL="742950" indent="-7429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b="1" i="1" u="sng" dirty="0" err="1">
                <a:effectLst/>
                <a:latin typeface="Century Gothic (Body)"/>
              </a:rPr>
              <a:t>Principiile</a:t>
            </a:r>
            <a:r>
              <a:rPr lang="en-US" sz="3600" b="1" i="1" u="sng" dirty="0">
                <a:effectLst/>
                <a:latin typeface="Century Gothic (Body)"/>
              </a:rPr>
              <a:t> Agile sunt:</a:t>
            </a:r>
          </a:p>
          <a:p>
            <a:pPr marL="742950" indent="-742950">
              <a:buClr>
                <a:srgbClr val="FF0000"/>
              </a:buClr>
              <a:buFont typeface="+mj-lt"/>
              <a:buAutoNum type="arabicPeriod" startAt="2"/>
            </a:pPr>
            <a:endParaRPr lang="en-US" sz="3600" u="sng" dirty="0"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100" b="0" i="0" dirty="0" err="1">
                <a:effectLst/>
                <a:latin typeface="Century Gothic (Body)"/>
              </a:rPr>
              <a:t>Prioritatea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este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satisfacţia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clientului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prin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livrarea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rapidă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continuă</a:t>
            </a:r>
            <a:r>
              <a:rPr lang="en-US" sz="2100" b="0" i="0" dirty="0">
                <a:effectLst/>
                <a:latin typeface="Century Gothic (Body)"/>
              </a:rPr>
              <a:t> de software </a:t>
            </a:r>
            <a:r>
              <a:rPr lang="en-US" sz="2100" b="0" i="0" dirty="0" err="1">
                <a:effectLst/>
                <a:latin typeface="Century Gothic (Body)"/>
              </a:rPr>
              <a:t>valoros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endParaRPr lang="en-US" sz="210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100" b="0" i="0" dirty="0" err="1">
                <a:effectLst/>
                <a:latin typeface="Century Gothic (Body)"/>
              </a:rPr>
              <a:t>Schimbarea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cerinţelor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este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binevenită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chiar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într</a:t>
            </a:r>
            <a:r>
              <a:rPr lang="en-US" sz="2100" b="0" i="0" dirty="0">
                <a:effectLst/>
                <a:latin typeface="Century Gothic (Body)"/>
              </a:rPr>
              <a:t>-o </a:t>
            </a:r>
            <a:r>
              <a:rPr lang="en-US" sz="2100" b="0" i="0" dirty="0" err="1">
                <a:effectLst/>
                <a:latin typeface="Century Gothic (Body)"/>
              </a:rPr>
              <a:t>fază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avansată</a:t>
            </a:r>
            <a:r>
              <a:rPr lang="en-US" sz="2100" b="0" i="0" dirty="0">
                <a:effectLst/>
                <a:latin typeface="Century Gothic (Body)"/>
              </a:rPr>
              <a:t> a </a:t>
            </a:r>
            <a:r>
              <a:rPr lang="en-US" sz="2100" b="0" i="0" dirty="0" err="1">
                <a:effectLst/>
                <a:latin typeface="Century Gothic (Body)"/>
              </a:rPr>
              <a:t>dezvoltării</a:t>
            </a:r>
            <a:r>
              <a:rPr lang="en-US" sz="2100" b="0" i="0" dirty="0">
                <a:effectLst/>
                <a:latin typeface="Century Gothic (Body)"/>
              </a:rPr>
              <a:t>. </a:t>
            </a:r>
            <a:r>
              <a:rPr lang="en-US" sz="2100" b="0" i="0" dirty="0" err="1">
                <a:effectLst/>
                <a:latin typeface="Century Gothic (Body)"/>
              </a:rPr>
              <a:t>Procesele</a:t>
            </a:r>
            <a:r>
              <a:rPr lang="en-US" sz="2100" b="0" i="0" dirty="0">
                <a:effectLst/>
                <a:latin typeface="Century Gothic (Body)"/>
              </a:rPr>
              <a:t> </a:t>
            </a:r>
            <a:r>
              <a:rPr lang="en-US" sz="2100" b="1" i="0" dirty="0" err="1">
                <a:effectLst/>
                <a:latin typeface="Century Gothic (Body)"/>
              </a:rPr>
              <a:t>metodologiei</a:t>
            </a:r>
            <a:r>
              <a:rPr lang="en-US" sz="2100" b="1" i="0" dirty="0">
                <a:effectLst/>
                <a:latin typeface="Century Gothic (Body)"/>
              </a:rPr>
              <a:t> agile</a:t>
            </a:r>
            <a:r>
              <a:rPr lang="en-US" sz="2100" b="0" i="0" dirty="0">
                <a:effectLst/>
                <a:latin typeface="Century Gothic (Body)"/>
              </a:rPr>
              <a:t> </a:t>
            </a:r>
            <a:r>
              <a:rPr lang="en-US" sz="2100" b="0" i="0" dirty="0" err="1">
                <a:effectLst/>
                <a:latin typeface="Century Gothic (Body)"/>
              </a:rPr>
              <a:t>valorifică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schimbarea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avantajul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competitiv</a:t>
            </a:r>
            <a:r>
              <a:rPr lang="en-US" sz="2100" b="0" i="0" dirty="0">
                <a:effectLst/>
                <a:latin typeface="Century Gothic (Body)"/>
              </a:rPr>
              <a:t> al </a:t>
            </a:r>
            <a:r>
              <a:rPr lang="en-US" sz="2100" b="0" i="0" dirty="0" err="1">
                <a:effectLst/>
                <a:latin typeface="Century Gothic (Body)"/>
              </a:rPr>
              <a:t>clientului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endParaRPr lang="en-US" sz="210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100" b="0" i="0" dirty="0" err="1">
                <a:effectLst/>
                <a:latin typeface="Century Gothic (Body)"/>
              </a:rPr>
              <a:t>Livrarea</a:t>
            </a:r>
            <a:r>
              <a:rPr lang="en-US" sz="2100" b="0" i="0" dirty="0">
                <a:effectLst/>
                <a:latin typeface="Century Gothic (Body)"/>
              </a:rPr>
              <a:t> de software </a:t>
            </a:r>
            <a:r>
              <a:rPr lang="en-US" sz="2100" b="0" i="0" dirty="0" err="1">
                <a:effectLst/>
                <a:latin typeface="Century Gothic (Body)"/>
              </a:rPr>
              <a:t>funcţional</a:t>
            </a:r>
            <a:r>
              <a:rPr lang="en-US" sz="2100" b="0" i="0" dirty="0">
                <a:effectLst/>
                <a:latin typeface="Century Gothic (Body)"/>
              </a:rPr>
              <a:t> se face </a:t>
            </a:r>
            <a:r>
              <a:rPr lang="en-US" sz="2100" b="0" i="0" dirty="0" err="1">
                <a:effectLst/>
                <a:latin typeface="Century Gothic (Body)"/>
              </a:rPr>
              <a:t>frecvent</a:t>
            </a:r>
            <a:r>
              <a:rPr lang="en-US" sz="2100" b="0" i="0" dirty="0">
                <a:effectLst/>
                <a:latin typeface="Century Gothic (Body)"/>
              </a:rPr>
              <a:t>, de </a:t>
            </a:r>
            <a:r>
              <a:rPr lang="en-US" sz="2100" b="0" i="0" dirty="0" err="1">
                <a:effectLst/>
                <a:latin typeface="Century Gothic (Body)"/>
              </a:rPr>
              <a:t>preferinţă</a:t>
            </a:r>
            <a:r>
              <a:rPr lang="en-US" sz="2100" b="0" i="0" dirty="0">
                <a:effectLst/>
                <a:latin typeface="Century Gothic (Body)"/>
              </a:rPr>
              <a:t> la </a:t>
            </a:r>
            <a:r>
              <a:rPr lang="en-US" sz="2100" b="0" i="0" dirty="0" err="1">
                <a:effectLst/>
                <a:latin typeface="Century Gothic (Body)"/>
              </a:rPr>
              <a:t>intervale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timp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cât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mai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mici</a:t>
            </a:r>
            <a:r>
              <a:rPr lang="en-US" sz="2100" b="0" i="0" dirty="0">
                <a:effectLst/>
                <a:latin typeface="Century Gothic (Body)"/>
              </a:rPr>
              <a:t>, de la </a:t>
            </a:r>
            <a:r>
              <a:rPr lang="en-US" sz="2100" b="0" i="0" dirty="0" err="1">
                <a:effectLst/>
                <a:latin typeface="Century Gothic (Body)"/>
              </a:rPr>
              <a:t>câteva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săptămâni</a:t>
            </a:r>
            <a:r>
              <a:rPr lang="en-US" sz="2100" b="0" i="0" dirty="0">
                <a:effectLst/>
                <a:latin typeface="Century Gothic (Body)"/>
              </a:rPr>
              <a:t> la </a:t>
            </a:r>
            <a:r>
              <a:rPr lang="en-US" sz="2100" b="0" i="0" dirty="0" err="1">
                <a:effectLst/>
                <a:latin typeface="Century Gothic (Body)"/>
              </a:rPr>
              <a:t>câteva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luni</a:t>
            </a:r>
            <a:endParaRPr lang="en-US" sz="2100" b="0" i="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endParaRPr lang="en-US" sz="210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100" b="0" i="0" dirty="0" err="1">
                <a:effectLst/>
                <a:latin typeface="Century Gothic (Body)"/>
              </a:rPr>
              <a:t>Oamenii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afaceri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dezvoltatorii</a:t>
            </a:r>
            <a:r>
              <a:rPr lang="en-US" sz="2100" b="0" i="0" dirty="0">
                <a:effectLst/>
                <a:latin typeface="Century Gothic (Body)"/>
              </a:rPr>
              <a:t> trebuie </a:t>
            </a:r>
            <a:r>
              <a:rPr lang="en-US" sz="2100" b="0" i="0" dirty="0" err="1">
                <a:effectLst/>
                <a:latin typeface="Century Gothic (Body)"/>
              </a:rPr>
              <a:t>să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colaboreze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zilnic</a:t>
            </a:r>
            <a:r>
              <a:rPr lang="en-US" sz="2100" b="0" i="0" dirty="0">
                <a:effectLst/>
                <a:latin typeface="Century Gothic (Body)"/>
              </a:rPr>
              <a:t> pe </a:t>
            </a:r>
            <a:r>
              <a:rPr lang="en-US" sz="2100" b="0" i="0" dirty="0" err="1">
                <a:effectLst/>
                <a:latin typeface="Century Gothic (Body)"/>
              </a:rPr>
              <a:t>parcursul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proiectului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endParaRPr lang="en-US" sz="2400" b="0" i="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100" b="0" i="0" dirty="0" err="1">
                <a:effectLst/>
                <a:latin typeface="Century Gothic (Body)"/>
              </a:rPr>
              <a:t>Construieşte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proiecte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jurul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oamenilor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motivaţi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>
              <a:buClr>
                <a:schemeClr val="tx1">
                  <a:lumMod val="95000"/>
                </a:schemeClr>
              </a:buClr>
            </a:pPr>
            <a:endParaRPr lang="en-US" b="0" i="0" dirty="0">
              <a:effectLst/>
              <a:latin typeface="Merriweather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endParaRPr lang="en-US" sz="2400" b="0" i="0" dirty="0">
              <a:solidFill>
                <a:srgbClr val="3F3F3F"/>
              </a:solidFill>
              <a:effectLst/>
              <a:latin typeface="Merriweather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endParaRPr lang="en-US" sz="2400" dirty="0">
              <a:effectLst/>
              <a:latin typeface="Merriweather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br>
              <a:rPr lang="en-US" sz="3600" b="1" i="1" u="sng" dirty="0"/>
            </a:br>
            <a:br>
              <a:rPr lang="en-US" sz="2200" b="1" i="1" u="sng" dirty="0"/>
            </a:br>
            <a:endParaRPr lang="en-US" sz="2200" b="1" i="1" u="sng" dirty="0"/>
          </a:p>
          <a:p>
            <a:pPr>
              <a:buClr>
                <a:srgbClr val="FF0000"/>
              </a:buClr>
            </a:pPr>
            <a:br>
              <a:rPr lang="en-US" sz="2200" b="1" i="1" dirty="0"/>
            </a:br>
            <a:endParaRPr lang="en-US" sz="2200" b="1" i="1" dirty="0"/>
          </a:p>
          <a:p>
            <a:pPr>
              <a:buClr>
                <a:srgbClr val="FF0000"/>
              </a:buClr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14B061-226C-48B0-8D4C-279B1954440B}"/>
              </a:ext>
            </a:extLst>
          </p:cNvPr>
          <p:cNvSpPr/>
          <p:nvPr/>
        </p:nvSpPr>
        <p:spPr>
          <a:xfrm>
            <a:off x="789057" y="0"/>
            <a:ext cx="9465365" cy="1007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sz="2100" b="0" i="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r>
              <a:rPr lang="en-US" sz="2100" b="0" i="0" dirty="0" err="1">
                <a:effectLst/>
                <a:latin typeface="Century Gothic (Body)"/>
              </a:rPr>
              <a:t>Oferă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mediul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propice</a:t>
            </a:r>
            <a:r>
              <a:rPr lang="en-US" sz="2100" b="0" i="0" dirty="0">
                <a:effectLst/>
                <a:latin typeface="Century Gothic (Body)"/>
              </a:rPr>
              <a:t> , </a:t>
            </a:r>
            <a:r>
              <a:rPr lang="en-US" sz="2100" b="0" i="0" dirty="0" err="1">
                <a:effectLst/>
                <a:latin typeface="Century Gothic (Body)"/>
              </a:rPr>
              <a:t>suportul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necesar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încrederea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obiectivele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vor</a:t>
            </a:r>
            <a:r>
              <a:rPr lang="en-US" sz="2100" b="0" i="0" dirty="0">
                <a:effectLst/>
                <a:latin typeface="Century Gothic (Body)"/>
              </a:rPr>
              <a:t> fi </a:t>
            </a:r>
            <a:r>
              <a:rPr lang="en-US" sz="2100" b="0" i="0" dirty="0" err="1">
                <a:effectLst/>
                <a:latin typeface="Century Gothic (Body)"/>
              </a:rPr>
              <a:t>atinse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endParaRPr lang="en-US" sz="2100" b="0" i="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r>
              <a:rPr lang="en-US" sz="2100" b="0" i="0" dirty="0" err="1">
                <a:effectLst/>
                <a:latin typeface="Century Gothic (Body)"/>
              </a:rPr>
              <a:t>Cea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mai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eficientă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metodă</a:t>
            </a:r>
            <a:r>
              <a:rPr lang="en-US" sz="2100" b="0" i="0" dirty="0">
                <a:effectLst/>
                <a:latin typeface="Century Gothic (Body)"/>
              </a:rPr>
              <a:t> de a </a:t>
            </a:r>
            <a:r>
              <a:rPr lang="en-US" sz="2100" b="0" i="0" dirty="0" err="1">
                <a:effectLst/>
                <a:latin typeface="Century Gothic (Body)"/>
              </a:rPr>
              <a:t>transmite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informaţii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înspre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interiorul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echipei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dezvoltare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este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comunicarea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faţă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faţă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endParaRPr lang="en-US" sz="2100" b="0" i="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r>
              <a:rPr lang="en-US" sz="2100" b="0" i="0" dirty="0">
                <a:effectLst/>
                <a:latin typeface="Century Gothic (Body)"/>
              </a:rPr>
              <a:t>Software </a:t>
            </a:r>
            <a:r>
              <a:rPr lang="en-US" sz="2100" b="0" i="0" dirty="0" err="1">
                <a:effectLst/>
                <a:latin typeface="Century Gothic (Body)"/>
              </a:rPr>
              <a:t>funcţional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este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principala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măsură</a:t>
            </a:r>
            <a:r>
              <a:rPr lang="en-US" sz="2100" b="0" i="0" dirty="0">
                <a:effectLst/>
                <a:latin typeface="Century Gothic (Body)"/>
              </a:rPr>
              <a:t> a </a:t>
            </a:r>
            <a:r>
              <a:rPr lang="en-US" sz="2100" b="0" i="0" dirty="0" err="1">
                <a:effectLst/>
                <a:latin typeface="Century Gothic (Body)"/>
              </a:rPr>
              <a:t>progresului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endParaRPr lang="en-US" sz="2100" b="0" i="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r>
              <a:rPr lang="it-IT" sz="2100" b="0" i="0" dirty="0">
                <a:effectLst/>
                <a:latin typeface="Century Gothic (Body)"/>
              </a:rPr>
              <a:t>Procesele </a:t>
            </a:r>
            <a:r>
              <a:rPr lang="it-IT" sz="2100" b="1" i="0" dirty="0">
                <a:effectLst/>
                <a:latin typeface="Century Gothic (Body)"/>
              </a:rPr>
              <a:t>metodologiei agile</a:t>
            </a:r>
            <a:r>
              <a:rPr lang="it-IT" sz="2100" b="0" i="0" dirty="0">
                <a:effectLst/>
                <a:latin typeface="Century Gothic (Body)"/>
              </a:rPr>
              <a:t> promovează dezvoltarea durabilă.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endParaRPr lang="it-IT" sz="2100" b="0" i="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r>
              <a:rPr lang="en-US" sz="2100" b="0" i="0" dirty="0" err="1">
                <a:effectLst/>
                <a:latin typeface="Century Gothic (Body)"/>
              </a:rPr>
              <a:t>Sponsorii</a:t>
            </a:r>
            <a:r>
              <a:rPr lang="en-US" sz="2100" b="0" i="0" dirty="0">
                <a:effectLst/>
                <a:latin typeface="Century Gothic (Body)"/>
              </a:rPr>
              <a:t>, </a:t>
            </a:r>
            <a:r>
              <a:rPr lang="en-US" sz="2100" b="0" i="0" dirty="0" err="1">
                <a:effectLst/>
                <a:latin typeface="Century Gothic (Body)"/>
              </a:rPr>
              <a:t>dezvoltatorii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utilizatorii</a:t>
            </a:r>
            <a:r>
              <a:rPr lang="en-US" sz="2100" b="0" i="0" dirty="0">
                <a:effectLst/>
                <a:latin typeface="Century Gothic (Body)"/>
              </a:rPr>
              <a:t> trebuie </a:t>
            </a:r>
            <a:r>
              <a:rPr lang="en-US" sz="2100" b="0" i="0" dirty="0" err="1">
                <a:effectLst/>
                <a:latin typeface="Century Gothic (Body)"/>
              </a:rPr>
              <a:t>să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poată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menţine</a:t>
            </a:r>
            <a:r>
              <a:rPr lang="en-US" sz="2100" b="0" i="0" dirty="0">
                <a:effectLst/>
                <a:latin typeface="Century Gothic (Body)"/>
              </a:rPr>
              <a:t> un </a:t>
            </a:r>
            <a:r>
              <a:rPr lang="en-US" sz="2100" b="0" i="0" dirty="0" err="1">
                <a:effectLst/>
                <a:latin typeface="Century Gothic (Body)"/>
              </a:rPr>
              <a:t>ritm</a:t>
            </a:r>
            <a:r>
              <a:rPr lang="en-US" sz="2100" b="0" i="0" dirty="0">
                <a:effectLst/>
                <a:latin typeface="Century Gothic (Body)"/>
              </a:rPr>
              <a:t> constant pe termen </a:t>
            </a:r>
            <a:r>
              <a:rPr lang="en-US" sz="2100" b="0" i="0" dirty="0" err="1">
                <a:effectLst/>
                <a:latin typeface="Century Gothic (Body)"/>
              </a:rPr>
              <a:t>nedefinit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endParaRPr lang="en-US" sz="2100" b="0" i="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r>
              <a:rPr lang="en-US" sz="2100" b="0" i="0" dirty="0" err="1">
                <a:effectLst/>
                <a:latin typeface="Century Gothic (Body)"/>
              </a:rPr>
              <a:t>Atenţia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continuă</a:t>
            </a:r>
            <a:r>
              <a:rPr lang="en-US" sz="2100" b="0" i="0" dirty="0">
                <a:effectLst/>
                <a:latin typeface="Century Gothic (Body)"/>
              </a:rPr>
              <a:t> pentru </a:t>
            </a:r>
            <a:r>
              <a:rPr lang="en-US" sz="2100" b="0" i="0" dirty="0" err="1">
                <a:effectLst/>
                <a:latin typeface="Century Gothic (Body)"/>
              </a:rPr>
              <a:t>excelenţă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tehnică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design bun </a:t>
            </a:r>
            <a:r>
              <a:rPr lang="en-US" sz="2100" b="0" i="0" dirty="0" err="1">
                <a:effectLst/>
                <a:latin typeface="Century Gothic (Body)"/>
              </a:rPr>
              <a:t>îmbunătăţeşte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agilitatea</a:t>
            </a:r>
            <a:endParaRPr lang="en-US" sz="2100" b="0" i="0" dirty="0">
              <a:effectLst/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endParaRPr lang="it-IT" sz="2100" dirty="0">
              <a:latin typeface="Century Gothic (Body)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r>
              <a:rPr lang="en-US" sz="2100" b="0" i="0" dirty="0" err="1">
                <a:effectLst/>
                <a:latin typeface="Century Gothic (Body)"/>
              </a:rPr>
              <a:t>Simplitatea</a:t>
            </a:r>
            <a:r>
              <a:rPr lang="en-US" sz="2100" b="0" i="0" dirty="0">
                <a:effectLst/>
                <a:latin typeface="Century Gothic (Body)"/>
              </a:rPr>
              <a:t>–</a:t>
            </a:r>
            <a:r>
              <a:rPr lang="en-US" sz="2100" b="0" i="0" dirty="0" err="1">
                <a:effectLst/>
                <a:latin typeface="Century Gothic (Body)"/>
              </a:rPr>
              <a:t>arta</a:t>
            </a:r>
            <a:r>
              <a:rPr lang="en-US" sz="2100" b="0" i="0" dirty="0">
                <a:effectLst/>
                <a:latin typeface="Century Gothic (Body)"/>
              </a:rPr>
              <a:t> de a </a:t>
            </a:r>
            <a:r>
              <a:rPr lang="en-US" sz="2100" b="0" i="0" dirty="0" err="1">
                <a:effectLst/>
                <a:latin typeface="Century Gothic (Body)"/>
              </a:rPr>
              <a:t>maximiza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cantitatea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muncă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nerealizată</a:t>
            </a:r>
            <a:r>
              <a:rPr lang="en-US" sz="2100" b="0" i="0" dirty="0">
                <a:effectLst/>
                <a:latin typeface="Century Gothic (Body)"/>
              </a:rPr>
              <a:t>–</a:t>
            </a:r>
            <a:r>
              <a:rPr lang="en-US" sz="2100" b="0" i="0" dirty="0" err="1">
                <a:effectLst/>
                <a:latin typeface="Century Gothic (Body)"/>
              </a:rPr>
              <a:t>este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esenţială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endParaRPr lang="en-US" sz="2400" b="0" i="0" dirty="0">
              <a:effectLst/>
              <a:latin typeface="Merriweather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endParaRPr lang="en-US" sz="2400" b="0" i="0" dirty="0">
              <a:solidFill>
                <a:srgbClr val="3F3F3F"/>
              </a:solidFill>
              <a:effectLst/>
              <a:latin typeface="Merriweather"/>
            </a:endParaRP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 startAt="6"/>
            </a:pPr>
            <a:endParaRPr lang="en-US" sz="2400" dirty="0">
              <a:effectLst/>
              <a:latin typeface="Merriweather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br>
              <a:rPr lang="en-US" sz="3600" b="1" i="1" u="sng" dirty="0"/>
            </a:br>
            <a:br>
              <a:rPr lang="en-US" sz="2200" b="1" i="1" u="sng" dirty="0"/>
            </a:br>
            <a:endParaRPr lang="en-US" sz="2200" b="1" i="1" u="sng" dirty="0"/>
          </a:p>
          <a:p>
            <a:pPr>
              <a:buClr>
                <a:srgbClr val="FF0000"/>
              </a:buClr>
            </a:pPr>
            <a:br>
              <a:rPr lang="en-US" sz="2200" b="1" i="1" dirty="0"/>
            </a:br>
            <a:endParaRPr lang="en-US" sz="2200" b="1" i="1" dirty="0"/>
          </a:p>
          <a:p>
            <a:pPr>
              <a:buClr>
                <a:srgbClr val="FF0000"/>
              </a:buClr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14B061-226C-48B0-8D4C-279B1954440B}"/>
              </a:ext>
            </a:extLst>
          </p:cNvPr>
          <p:cNvSpPr/>
          <p:nvPr/>
        </p:nvSpPr>
        <p:spPr>
          <a:xfrm>
            <a:off x="789057" y="0"/>
            <a:ext cx="946536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sz="2200" b="1" i="1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b="1" i="1" dirty="0"/>
              <a:t> </a:t>
            </a:r>
            <a:r>
              <a:rPr lang="en-US" altLang="en-US" sz="3600" b="1" i="1" u="sng" dirty="0" err="1">
                <a:latin typeface="Century Gothic (Body)"/>
              </a:rPr>
              <a:t>Exemple</a:t>
            </a:r>
            <a:r>
              <a:rPr lang="en-US" altLang="en-US" sz="3600" b="1" i="1" u="sng" dirty="0">
                <a:latin typeface="Century Gothic (Body)"/>
              </a:rPr>
              <a:t> de </a:t>
            </a:r>
            <a:r>
              <a:rPr lang="en-US" altLang="en-US" sz="3600" b="1" i="1" u="sng" dirty="0" err="1">
                <a:latin typeface="Century Gothic (Body)"/>
              </a:rPr>
              <a:t>metodologii</a:t>
            </a:r>
            <a:r>
              <a:rPr lang="en-US" altLang="en-US" sz="3600" b="1" i="1" u="sng" dirty="0">
                <a:latin typeface="Century Gothic (Body)"/>
              </a:rPr>
              <a:t> Agile:</a:t>
            </a:r>
          </a:p>
          <a:p>
            <a:pPr>
              <a:buClr>
                <a:srgbClr val="FF0000"/>
              </a:buClr>
            </a:pPr>
            <a:endParaRPr lang="en-US" sz="2800" b="1" i="1" u="sng" dirty="0">
              <a:latin typeface="Century Gothic (Body)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3200" b="1" i="1" dirty="0">
                <a:latin typeface="Century Gothic (Body)"/>
              </a:rPr>
              <a:t> </a:t>
            </a:r>
            <a:r>
              <a:rPr lang="en-US" sz="3200" b="1" i="1" u="sng" dirty="0" err="1">
                <a:latin typeface="Century Gothic (Body)"/>
              </a:rPr>
              <a:t>Metodologia</a:t>
            </a:r>
            <a:r>
              <a:rPr lang="en-US" sz="3200" b="1" i="1" u="sng" dirty="0">
                <a:latin typeface="Century Gothic (Body)"/>
              </a:rPr>
              <a:t> Kanban</a:t>
            </a:r>
          </a:p>
          <a:p>
            <a:pPr>
              <a:buClr>
                <a:srgbClr val="FF0000"/>
              </a:buClr>
            </a:pPr>
            <a:endParaRPr lang="en-US" sz="2800" b="1" i="1" u="sng" dirty="0"/>
          </a:p>
          <a:p>
            <a:pPr>
              <a:buClr>
                <a:srgbClr val="FF0000"/>
              </a:buClr>
            </a:pPr>
            <a:endParaRPr lang="en-US" sz="2800" b="1" i="1" u="sng" dirty="0"/>
          </a:p>
          <a:p>
            <a:pPr>
              <a:buClr>
                <a:srgbClr val="FF0000"/>
              </a:buClr>
            </a:pPr>
            <a:endParaRPr lang="en-US" sz="2800" b="1" i="1" u="sng" dirty="0"/>
          </a:p>
          <a:p>
            <a:pPr>
              <a:buClr>
                <a:srgbClr val="FF0000"/>
              </a:buClr>
            </a:pPr>
            <a:endParaRPr lang="en-US" sz="2800" b="1" i="1" u="sng" dirty="0"/>
          </a:p>
          <a:p>
            <a:pPr>
              <a:buClr>
                <a:srgbClr val="FF0000"/>
              </a:buClr>
            </a:pPr>
            <a:br>
              <a:rPr lang="en-US" sz="2400" b="1" i="1" u="sng" dirty="0"/>
            </a:br>
            <a:br>
              <a:rPr lang="en-US" sz="2200" b="1" i="1" dirty="0"/>
            </a:br>
            <a:endParaRPr lang="en-US" sz="2200" b="1" i="1" dirty="0"/>
          </a:p>
          <a:p>
            <a:pPr>
              <a:buClr>
                <a:srgbClr val="FF0000"/>
              </a:buClr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41479-93D8-498D-9302-25E09B3D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0" y="2109191"/>
            <a:ext cx="9650963" cy="44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14B061-226C-48B0-8D4C-279B1954440B}"/>
              </a:ext>
            </a:extLst>
          </p:cNvPr>
          <p:cNvSpPr/>
          <p:nvPr/>
        </p:nvSpPr>
        <p:spPr>
          <a:xfrm>
            <a:off x="789057" y="0"/>
            <a:ext cx="9465365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300" b="1" i="1" dirty="0">
              <a:latin typeface="Century Gothic (Body)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300" b="1" i="1" dirty="0">
                <a:effectLst/>
                <a:latin typeface="Century Gothic (Body)"/>
              </a:rPr>
              <a:t>Kanban </a:t>
            </a:r>
            <a:r>
              <a:rPr lang="en-US" sz="2300" b="0" i="0" dirty="0" err="1">
                <a:effectLst/>
                <a:latin typeface="Century Gothic (Body)"/>
              </a:rPr>
              <a:t>este</a:t>
            </a:r>
            <a:r>
              <a:rPr lang="en-US" sz="2300" b="0" i="0" dirty="0">
                <a:effectLst/>
                <a:latin typeface="Century Gothic (Body)"/>
              </a:rPr>
              <a:t> un instrument </a:t>
            </a:r>
            <a:r>
              <a:rPr lang="en-US" sz="2300" b="0" i="0" dirty="0" err="1">
                <a:effectLst/>
                <a:latin typeface="Century Gothic (Body)"/>
              </a:rPr>
              <a:t>vizual</a:t>
            </a:r>
            <a:r>
              <a:rPr lang="en-US" sz="2300" b="0" i="0" dirty="0">
                <a:effectLst/>
                <a:latin typeface="Century Gothic (Body)"/>
              </a:rPr>
              <a:t> de Project Management </a:t>
            </a:r>
            <a:r>
              <a:rPr lang="en-US" sz="2300" b="0" i="0" dirty="0" err="1">
                <a:effectLst/>
                <a:latin typeface="Century Gothic (Body)"/>
              </a:rPr>
              <a:t>folosit</a:t>
            </a:r>
            <a:r>
              <a:rPr lang="en-US" sz="2300" b="0" i="0" dirty="0">
                <a:effectLst/>
                <a:latin typeface="Century Gothic (Body)"/>
              </a:rPr>
              <a:t> pentru a </a:t>
            </a:r>
            <a:r>
              <a:rPr lang="en-US" sz="2300" b="0" i="0" dirty="0" err="1">
                <a:effectLst/>
                <a:latin typeface="Century Gothic (Body)"/>
              </a:rPr>
              <a:t>îmbunătăţi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fluxul</a:t>
            </a:r>
            <a:r>
              <a:rPr lang="en-US" sz="2300" b="0" i="0" dirty="0">
                <a:effectLst/>
                <a:latin typeface="Century Gothic (Body)"/>
              </a:rPr>
              <a:t> de </a:t>
            </a:r>
            <a:r>
              <a:rPr lang="en-US" sz="2300" b="0" i="0" dirty="0" err="1">
                <a:effectLst/>
                <a:latin typeface="Century Gothic (Body)"/>
              </a:rPr>
              <a:t>muncă</a:t>
            </a:r>
            <a:r>
              <a:rPr lang="en-US" sz="2300" b="0" i="0" dirty="0">
                <a:effectLst/>
                <a:latin typeface="Century Gothic (Body)"/>
              </a:rPr>
              <a:t>.</a:t>
            </a:r>
          </a:p>
          <a:p>
            <a:pPr marL="742950" indent="-7429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Century Gothic (Body)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300" i="0" dirty="0" err="1">
                <a:effectLst/>
                <a:latin typeface="Century Gothic (Body)"/>
              </a:rPr>
              <a:t>Acesta</a:t>
            </a:r>
            <a:r>
              <a:rPr lang="es-ES" sz="2300" i="0" dirty="0">
                <a:effectLst/>
                <a:latin typeface="Century Gothic (Body)"/>
              </a:rPr>
              <a:t> are la </a:t>
            </a:r>
            <a:r>
              <a:rPr lang="es-ES" sz="2300" i="0" dirty="0" err="1">
                <a:effectLst/>
                <a:latin typeface="Century Gothic (Body)"/>
              </a:rPr>
              <a:t>bază</a:t>
            </a:r>
            <a:r>
              <a:rPr lang="es-ES" sz="2300" i="0" dirty="0">
                <a:effectLst/>
                <a:latin typeface="Century Gothic (Body)"/>
              </a:rPr>
              <a:t> un </a:t>
            </a:r>
            <a:r>
              <a:rPr lang="es-ES" sz="2300" i="0" dirty="0" err="1">
                <a:effectLst/>
                <a:latin typeface="Century Gothic (Body)"/>
              </a:rPr>
              <a:t>panou</a:t>
            </a:r>
            <a:r>
              <a:rPr lang="es-ES" sz="2300" i="0" dirty="0">
                <a:effectLst/>
                <a:latin typeface="Century Gothic (Body)"/>
              </a:rPr>
              <a:t> de </a:t>
            </a:r>
            <a:r>
              <a:rPr lang="es-ES" sz="2300" i="0" dirty="0" err="1">
                <a:effectLst/>
                <a:latin typeface="Century Gothic (Body)"/>
              </a:rPr>
              <a:t>lucru</a:t>
            </a:r>
            <a:r>
              <a:rPr lang="es-ES" sz="2300" i="0" dirty="0">
                <a:effectLst/>
                <a:latin typeface="Century Gothic (Body)"/>
              </a:rPr>
              <a:t>, real </a:t>
            </a:r>
            <a:r>
              <a:rPr lang="es-ES" sz="2300" i="0" dirty="0" err="1">
                <a:effectLst/>
                <a:latin typeface="Century Gothic (Body)"/>
              </a:rPr>
              <a:t>sau</a:t>
            </a:r>
            <a:r>
              <a:rPr lang="es-ES" sz="2300" i="0" dirty="0">
                <a:effectLst/>
                <a:latin typeface="Century Gothic (Body)"/>
              </a:rPr>
              <a:t> virtual, </a:t>
            </a:r>
            <a:r>
              <a:rPr lang="es-ES" sz="2300" i="0" dirty="0" err="1">
                <a:effectLst/>
                <a:latin typeface="Century Gothic (Body)"/>
              </a:rPr>
              <a:t>care</a:t>
            </a:r>
            <a:r>
              <a:rPr lang="es-ES" sz="2300" i="0" dirty="0">
                <a:effectLst/>
                <a:latin typeface="Century Gothic (Body)"/>
              </a:rPr>
              <a:t> are </a:t>
            </a:r>
            <a:r>
              <a:rPr lang="es-ES" sz="2300" i="0" dirty="0" err="1">
                <a:effectLst/>
                <a:latin typeface="Century Gothic (Body)"/>
              </a:rPr>
              <a:t>patru</a:t>
            </a:r>
            <a:r>
              <a:rPr lang="es-ES" sz="2300" i="0" dirty="0">
                <a:effectLst/>
                <a:latin typeface="Century Gothic (Body)"/>
              </a:rPr>
              <a:t> </a:t>
            </a:r>
            <a:r>
              <a:rPr lang="es-ES" sz="2300" i="0" dirty="0" err="1">
                <a:effectLst/>
                <a:latin typeface="Century Gothic (Body)"/>
              </a:rPr>
              <a:t>etape</a:t>
            </a:r>
            <a:r>
              <a:rPr lang="es-ES" sz="2300" i="0" dirty="0">
                <a:effectLst/>
                <a:latin typeface="Century Gothic (Body)"/>
              </a:rPr>
              <a:t> </a:t>
            </a:r>
            <a:r>
              <a:rPr lang="es-ES" sz="2300" b="1" i="0" dirty="0">
                <a:effectLst/>
                <a:latin typeface="Century Gothic (Body)"/>
              </a:rPr>
              <a:t>:</a:t>
            </a:r>
          </a:p>
          <a:p>
            <a:pPr marL="742950" indent="-7429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300" u="sng" dirty="0">
              <a:latin typeface="Century Gothic (Body)"/>
            </a:endParaRPr>
          </a:p>
          <a:p>
            <a:pPr marL="742950" indent="-742950">
              <a:buClr>
                <a:srgbClr val="FF0000"/>
              </a:buClr>
              <a:buFont typeface="+mj-lt"/>
              <a:buAutoNum type="arabicPeriod"/>
            </a:pPr>
            <a:r>
              <a:rPr lang="en-US" sz="2300" b="0" i="0" dirty="0">
                <a:effectLst/>
                <a:latin typeface="Century Gothic (Body)"/>
              </a:rPr>
              <a:t>De </a:t>
            </a:r>
            <a:r>
              <a:rPr lang="en-US" sz="2300" b="0" i="0" dirty="0" err="1">
                <a:effectLst/>
                <a:latin typeface="Century Gothic (Body)"/>
              </a:rPr>
              <a:t>făcut</a:t>
            </a:r>
            <a:endParaRPr lang="en-US" sz="2300" dirty="0">
              <a:effectLst/>
              <a:latin typeface="Century Gothic (Body)"/>
            </a:endParaRPr>
          </a:p>
          <a:p>
            <a:pPr marL="742950" indent="-742950">
              <a:buClr>
                <a:srgbClr val="FF0000"/>
              </a:buClr>
              <a:buFont typeface="+mj-lt"/>
              <a:buAutoNum type="arabicPeriod"/>
            </a:pPr>
            <a:r>
              <a:rPr lang="en-US" sz="2300" b="0" i="0" dirty="0" err="1">
                <a:effectLst/>
                <a:latin typeface="Century Gothic (Body)"/>
              </a:rPr>
              <a:t>În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desfăşurare</a:t>
            </a:r>
            <a:endParaRPr lang="en-US" sz="2300" dirty="0">
              <a:effectLst/>
              <a:latin typeface="Century Gothic (Body)"/>
            </a:endParaRPr>
          </a:p>
          <a:p>
            <a:pPr marL="742950" indent="-742950">
              <a:buClr>
                <a:srgbClr val="FF0000"/>
              </a:buClr>
              <a:buFont typeface="+mj-lt"/>
              <a:buAutoNum type="arabicPeriod"/>
            </a:pPr>
            <a:r>
              <a:rPr lang="en-US" sz="2300" b="0" i="0" dirty="0">
                <a:effectLst/>
                <a:latin typeface="Century Gothic (Body)"/>
              </a:rPr>
              <a:t>De </a:t>
            </a:r>
            <a:r>
              <a:rPr lang="en-US" sz="2300" b="0" i="0" dirty="0" err="1">
                <a:effectLst/>
                <a:latin typeface="Century Gothic (Body)"/>
              </a:rPr>
              <a:t>revizuit</a:t>
            </a:r>
            <a:endParaRPr lang="en-US" sz="2300" dirty="0">
              <a:effectLst/>
              <a:latin typeface="Century Gothic (Body)"/>
            </a:endParaRPr>
          </a:p>
          <a:p>
            <a:pPr marL="742950" indent="-742950">
              <a:buClr>
                <a:srgbClr val="FF0000"/>
              </a:buClr>
              <a:buFont typeface="+mj-lt"/>
              <a:buAutoNum type="arabicPeriod"/>
            </a:pPr>
            <a:r>
              <a:rPr lang="en-US" sz="2300" b="0" i="0" dirty="0" err="1">
                <a:effectLst/>
                <a:latin typeface="Century Gothic (Body)"/>
              </a:rPr>
              <a:t>Terminat</a:t>
            </a:r>
            <a:endParaRPr lang="en-US" sz="2300" b="0" i="0" dirty="0">
              <a:effectLst/>
              <a:latin typeface="Century Gothic (Body)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2300" u="sng" dirty="0">
                <a:latin typeface="Century Gothic (Body)"/>
              </a:rPr>
              <a:t>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300" b="0" i="0" dirty="0" err="1">
                <a:effectLst/>
                <a:latin typeface="Century Gothic (Body)"/>
              </a:rPr>
              <a:t>Această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structură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poate</a:t>
            </a:r>
            <a:r>
              <a:rPr lang="en-US" sz="2300" b="0" i="0" dirty="0">
                <a:effectLst/>
                <a:latin typeface="Century Gothic (Body)"/>
              </a:rPr>
              <a:t> fi </a:t>
            </a:r>
            <a:r>
              <a:rPr lang="en-US" sz="2300" b="0" i="0" dirty="0" err="1">
                <a:effectLst/>
                <a:latin typeface="Century Gothic (Body)"/>
              </a:rPr>
              <a:t>modificată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în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funcţie</a:t>
            </a:r>
            <a:r>
              <a:rPr lang="en-US" sz="2300" b="0" i="0" dirty="0">
                <a:effectLst/>
                <a:latin typeface="Century Gothic (Body)"/>
              </a:rPr>
              <a:t> de </a:t>
            </a:r>
            <a:r>
              <a:rPr lang="en-US" sz="2300" b="0" i="0" dirty="0" err="1">
                <a:effectLst/>
                <a:latin typeface="Century Gothic (Body)"/>
              </a:rPr>
              <a:t>nivelul</a:t>
            </a:r>
            <a:r>
              <a:rPr lang="en-US" sz="2300" b="0" i="0" dirty="0">
                <a:effectLst/>
                <a:latin typeface="Century Gothic (Body)"/>
              </a:rPr>
              <a:t> de </a:t>
            </a:r>
            <a:r>
              <a:rPr lang="en-US" sz="2300" b="0" i="0" dirty="0" err="1">
                <a:effectLst/>
                <a:latin typeface="Century Gothic (Body)"/>
              </a:rPr>
              <a:t>muncă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şi</a:t>
            </a:r>
            <a:r>
              <a:rPr lang="en-US" sz="2300" b="0" i="0" dirty="0">
                <a:effectLst/>
                <a:latin typeface="Century Gothic (Body)"/>
              </a:rPr>
              <a:t> de </a:t>
            </a:r>
            <a:r>
              <a:rPr lang="en-US" sz="2300" b="0" i="0" dirty="0" err="1">
                <a:effectLst/>
                <a:latin typeface="Century Gothic (Body)"/>
              </a:rPr>
              <a:t>dimensiunea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echipei</a:t>
            </a:r>
            <a:r>
              <a:rPr lang="en-US" sz="2300" b="0" i="0" dirty="0">
                <a:effectLst/>
                <a:latin typeface="Century Gothic (Body)"/>
              </a:rPr>
              <a:t>. </a:t>
            </a:r>
            <a:r>
              <a:rPr lang="en-US" sz="2300" b="0" i="0" dirty="0" err="1">
                <a:effectLst/>
                <a:latin typeface="Century Gothic (Body)"/>
              </a:rPr>
              <a:t>Fiecare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etapă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conţine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nişte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carduri</a:t>
            </a:r>
            <a:r>
              <a:rPr lang="en-US" sz="2300" b="0" i="0" dirty="0">
                <a:effectLst/>
                <a:latin typeface="Century Gothic (Body)"/>
              </a:rPr>
              <a:t> care </a:t>
            </a:r>
            <a:r>
              <a:rPr lang="en-US" sz="2300" b="0" i="0" dirty="0" err="1">
                <a:effectLst/>
                <a:latin typeface="Century Gothic (Body)"/>
              </a:rPr>
              <a:t>reprezintă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sarcinile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membrilor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echipei</a:t>
            </a:r>
            <a:r>
              <a:rPr lang="en-US" sz="2300" b="0" i="0" dirty="0">
                <a:effectLst/>
                <a:latin typeface="Century Gothic (Body)"/>
              </a:rPr>
              <a:t>. El </a:t>
            </a:r>
            <a:r>
              <a:rPr lang="en-US" sz="2300" b="0" i="0" dirty="0" err="1">
                <a:effectLst/>
                <a:latin typeface="Century Gothic (Body)"/>
              </a:rPr>
              <a:t>este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folosit</a:t>
            </a:r>
            <a:r>
              <a:rPr lang="en-US" sz="2300" b="0" i="0" dirty="0">
                <a:effectLst/>
                <a:latin typeface="Century Gothic (Body)"/>
              </a:rPr>
              <a:t> pentru o </a:t>
            </a:r>
            <a:r>
              <a:rPr lang="en-US" sz="2300" b="0" i="0" dirty="0" err="1">
                <a:effectLst/>
                <a:latin typeface="Century Gothic (Body)"/>
              </a:rPr>
              <a:t>comunicare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transparentă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între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membrii</a:t>
            </a:r>
            <a:r>
              <a:rPr lang="en-US" sz="2300" b="0" i="0" dirty="0">
                <a:effectLst/>
                <a:latin typeface="Century Gothic (Body)"/>
              </a:rPr>
              <a:t> </a:t>
            </a:r>
            <a:r>
              <a:rPr lang="en-US" sz="2300" b="0" i="0" dirty="0" err="1">
                <a:effectLst/>
                <a:latin typeface="Century Gothic (Body)"/>
              </a:rPr>
              <a:t>echipei</a:t>
            </a:r>
            <a:r>
              <a:rPr lang="en-US" sz="2300" b="0" i="0" dirty="0">
                <a:effectLst/>
                <a:latin typeface="Century Gothic (Body)"/>
              </a:rPr>
              <a:t>.</a:t>
            </a:r>
            <a:br>
              <a:rPr lang="en-US" sz="2300" b="1" i="1" u="sng" dirty="0">
                <a:latin typeface="Century Gothic (Body)"/>
              </a:rPr>
            </a:br>
            <a:br>
              <a:rPr lang="en-US" sz="1600" b="1" i="1" u="sng" dirty="0"/>
            </a:br>
            <a:endParaRPr lang="en-US" sz="1600" b="1" i="1" u="sng" dirty="0"/>
          </a:p>
          <a:p>
            <a:pPr>
              <a:buClr>
                <a:srgbClr val="FF0000"/>
              </a:buClr>
            </a:pPr>
            <a:br>
              <a:rPr lang="en-US" sz="1600" b="1" i="1" dirty="0"/>
            </a:br>
            <a:endParaRPr lang="en-US" sz="1600" b="1" i="1" dirty="0"/>
          </a:p>
          <a:p>
            <a:pPr>
              <a:buClr>
                <a:srgbClr val="FF0000"/>
              </a:buClr>
            </a:pP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400" u="sng" dirty="0">
              <a:solidFill>
                <a:srgbClr val="3F3F3F"/>
              </a:solidFill>
              <a:latin typeface="Merriweather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9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14B061-226C-48B0-8D4C-279B1954440B}"/>
              </a:ext>
            </a:extLst>
          </p:cNvPr>
          <p:cNvSpPr/>
          <p:nvPr/>
        </p:nvSpPr>
        <p:spPr>
          <a:xfrm>
            <a:off x="789057" y="0"/>
            <a:ext cx="946536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sz="2200" b="1" i="1" dirty="0"/>
          </a:p>
          <a:p>
            <a:pPr marL="742950" indent="-742950">
              <a:buClr>
                <a:srgbClr val="FF0000"/>
              </a:buClr>
              <a:buFont typeface="+mj-lt"/>
              <a:buAutoNum type="arabicPeriod" startAt="2"/>
            </a:pPr>
            <a:r>
              <a:rPr lang="en-US" sz="3600" b="1" i="1" u="sng" dirty="0" err="1"/>
              <a:t>Metolodogia</a:t>
            </a:r>
            <a:r>
              <a:rPr lang="en-US" sz="3600" b="1" i="1" u="sng" dirty="0"/>
              <a:t> Scrum:</a:t>
            </a:r>
            <a:br>
              <a:rPr lang="en-US" sz="3600" b="1" i="1" u="sng" dirty="0"/>
            </a:br>
            <a:endParaRPr lang="en-US" sz="3600" b="1" i="1" u="sng" dirty="0"/>
          </a:p>
          <a:p>
            <a:pPr marL="742950" indent="-7429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ro-RO" altLang="en-US" sz="2400" dirty="0"/>
          </a:p>
          <a:p>
            <a:pPr>
              <a:buClr>
                <a:srgbClr val="FF0000"/>
              </a:buClr>
            </a:pPr>
            <a:endParaRPr lang="en-US" altLang="en-US" sz="2400" dirty="0"/>
          </a:p>
          <a:p>
            <a:pPr marL="742950" indent="-7429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sz="3600" dirty="0">
              <a:effectLst/>
              <a:latin typeface="Times New Roman 1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FF64767-879B-4054-A55F-46D91D419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216" y="1567949"/>
            <a:ext cx="9759200" cy="45307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8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14B061-226C-48B0-8D4C-279B1954440B}"/>
              </a:ext>
            </a:extLst>
          </p:cNvPr>
          <p:cNvSpPr/>
          <p:nvPr/>
        </p:nvSpPr>
        <p:spPr>
          <a:xfrm>
            <a:off x="789057" y="0"/>
            <a:ext cx="9465365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sz="3600" b="1" i="1" u="sng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100" b="1" i="0" dirty="0">
                <a:effectLst/>
                <a:latin typeface="Century Gothic (Body)"/>
              </a:rPr>
              <a:t>Scrum </a:t>
            </a:r>
            <a:r>
              <a:rPr lang="en-US" sz="2100" b="0" i="0" dirty="0" err="1">
                <a:effectLst/>
                <a:latin typeface="Century Gothic (Body)"/>
              </a:rPr>
              <a:t>este</a:t>
            </a:r>
            <a:r>
              <a:rPr lang="en-US" sz="2100" b="0" i="0" dirty="0">
                <a:effectLst/>
                <a:latin typeface="Century Gothic (Body)"/>
              </a:rPr>
              <a:t> un mod de </a:t>
            </a:r>
            <a:r>
              <a:rPr lang="en-US" sz="2100" b="0" i="0" dirty="0" err="1">
                <a:effectLst/>
                <a:latin typeface="Century Gothic (Body)"/>
              </a:rPr>
              <a:t>lucru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bazat</a:t>
            </a:r>
            <a:r>
              <a:rPr lang="en-US" sz="2100" b="0" i="0" dirty="0">
                <a:effectLst/>
                <a:latin typeface="Century Gothic (Body)"/>
              </a:rPr>
              <a:t> pe </a:t>
            </a:r>
            <a:r>
              <a:rPr lang="en-US" sz="2100" b="0" i="0" dirty="0" err="1">
                <a:effectLst/>
                <a:latin typeface="Century Gothic (Body)"/>
              </a:rPr>
              <a:t>principiile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metodolgiei</a:t>
            </a:r>
            <a:r>
              <a:rPr lang="en-US" sz="2100" b="0" i="0" dirty="0">
                <a:effectLst/>
                <a:latin typeface="Century Gothic (Body)"/>
              </a:rPr>
              <a:t> Agile, </a:t>
            </a:r>
            <a:r>
              <a:rPr lang="en-US" sz="2100" b="0" i="0" dirty="0" err="1">
                <a:effectLst/>
                <a:latin typeface="Century Gothic (Body)"/>
              </a:rPr>
              <a:t>folosite</a:t>
            </a:r>
            <a:r>
              <a:rPr lang="en-US" sz="2100" b="0" i="0" dirty="0">
                <a:effectLst/>
                <a:latin typeface="Century Gothic (Body)"/>
              </a:rPr>
              <a:t> pentru a </a:t>
            </a:r>
            <a:r>
              <a:rPr lang="en-US" sz="2100" b="0" i="0" dirty="0" err="1">
                <a:effectLst/>
                <a:latin typeface="Century Gothic (Body)"/>
              </a:rPr>
              <a:t>ajuta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echipa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incorporeze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acele</a:t>
            </a:r>
            <a:r>
              <a:rPr lang="en-US" sz="2100" b="0" i="0" dirty="0">
                <a:effectLst/>
                <a:latin typeface="Century Gothic (Body)"/>
              </a:rPr>
              <a:t> principii, </a:t>
            </a:r>
            <a:r>
              <a:rPr lang="en-US" sz="2100" b="0" i="0" dirty="0" err="1">
                <a:effectLst/>
                <a:latin typeface="Century Gothic (Body)"/>
              </a:rPr>
              <a:t>într</a:t>
            </a:r>
            <a:r>
              <a:rPr lang="en-US" sz="2100" b="0" i="0" dirty="0">
                <a:effectLst/>
                <a:latin typeface="Century Gothic (Body)"/>
              </a:rPr>
              <a:t>-un mod </a:t>
            </a:r>
            <a:r>
              <a:rPr lang="en-US" sz="2100" b="0" i="0" dirty="0" err="1">
                <a:effectLst/>
                <a:latin typeface="Century Gothic (Body)"/>
              </a:rPr>
              <a:t>structurat</a:t>
            </a:r>
            <a:r>
              <a:rPr lang="en-US" sz="2100" b="0" i="0" dirty="0">
                <a:effectLst/>
                <a:latin typeface="Century Gothic (Body)"/>
              </a:rPr>
              <a:t>, </a:t>
            </a:r>
            <a:r>
              <a:rPr lang="en-US" sz="2100" b="0" i="0" dirty="0" err="1">
                <a:effectLst/>
                <a:latin typeface="Century Gothic (Body)"/>
              </a:rPr>
              <a:t>în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procesele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muncă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comunicare</a:t>
            </a:r>
            <a:r>
              <a:rPr lang="en-US" sz="2100" b="0" i="0" dirty="0">
                <a:effectLst/>
                <a:latin typeface="Century Gothic (Body)"/>
              </a:rPr>
              <a:t>. </a:t>
            </a:r>
            <a:r>
              <a:rPr lang="en-US" sz="2100" b="1" i="0" dirty="0">
                <a:effectLst/>
                <a:latin typeface="Century Gothic (Body)"/>
              </a:rPr>
              <a:t>Scrum </a:t>
            </a:r>
            <a:r>
              <a:rPr lang="en-US" sz="2100" b="0" i="0" dirty="0" err="1">
                <a:effectLst/>
                <a:latin typeface="Century Gothic (Body)"/>
              </a:rPr>
              <a:t>este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structurat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aşa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fel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încât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permită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echipelor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să</a:t>
            </a:r>
            <a:r>
              <a:rPr lang="en-US" sz="2100" b="0" i="0" dirty="0">
                <a:effectLst/>
                <a:latin typeface="Century Gothic (Body)"/>
              </a:rPr>
              <a:t> se </a:t>
            </a:r>
            <a:r>
              <a:rPr lang="en-US" sz="2100" b="0" i="0" dirty="0" err="1">
                <a:effectLst/>
                <a:latin typeface="Century Gothic (Body)"/>
              </a:rPr>
              <a:t>adapteze</a:t>
            </a:r>
            <a:r>
              <a:rPr lang="en-US" sz="2100" b="0" i="0" dirty="0">
                <a:effectLst/>
                <a:latin typeface="Century Gothic (Body)"/>
              </a:rPr>
              <a:t> la </a:t>
            </a:r>
            <a:r>
              <a:rPr lang="en-US" sz="2100" b="0" i="0" dirty="0" err="1">
                <a:effectLst/>
                <a:latin typeface="Century Gothic (Body)"/>
              </a:rPr>
              <a:t>schimbări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la </a:t>
            </a:r>
            <a:r>
              <a:rPr lang="en-US" sz="2100" b="0" i="0" dirty="0" err="1">
                <a:effectLst/>
                <a:latin typeface="Century Gothic (Body)"/>
              </a:rPr>
              <a:t>cerinţele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utilizatorului</a:t>
            </a:r>
            <a:r>
              <a:rPr lang="en-US" sz="2100" b="0" i="0" dirty="0">
                <a:effectLst/>
                <a:latin typeface="Century Gothic (Body)"/>
              </a:rPr>
              <a:t>, </a:t>
            </a:r>
            <a:r>
              <a:rPr lang="en-US" sz="2100" b="0" i="0" dirty="0" err="1">
                <a:effectLst/>
                <a:latin typeface="Century Gothic (Body)"/>
              </a:rPr>
              <a:t>prin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reprioritizare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cicluri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scurte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lansare</a:t>
            </a:r>
            <a:r>
              <a:rPr lang="en-US" sz="2100" b="0" i="0" dirty="0">
                <a:effectLst/>
                <a:latin typeface="Century Gothic (Body)"/>
              </a:rPr>
              <a:t>, pentru </a:t>
            </a:r>
            <a:r>
              <a:rPr lang="en-US" sz="2100" b="0" i="0" dirty="0" err="1">
                <a:effectLst/>
                <a:latin typeface="Century Gothic (Body)"/>
              </a:rPr>
              <a:t>îmbunătăţire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învăţare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continuă</a:t>
            </a:r>
            <a:r>
              <a:rPr lang="en-US" sz="2100" b="0" i="0" dirty="0">
                <a:effectLst/>
                <a:latin typeface="Century Gothic (Body)"/>
              </a:rPr>
              <a:t>.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100" dirty="0">
              <a:latin typeface="Century Gothic (Body)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pt-BR" sz="2100" b="1" i="1" u="sng" dirty="0">
                <a:effectLst/>
                <a:latin typeface="Century Gothic (Body)"/>
              </a:rPr>
              <a:t>Metoda se foloseşte de trei instrumente: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pt-BR" sz="2100" b="1" i="1" u="sng" dirty="0">
              <a:latin typeface="Century Gothic (Body)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pt-BR" sz="2100" b="1" i="1" u="sng" dirty="0">
              <a:latin typeface="Century Gothic (Body)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100" b="1" i="0" dirty="0">
                <a:effectLst/>
                <a:latin typeface="Century Gothic (Body)"/>
              </a:rPr>
              <a:t>Product Backlog</a:t>
            </a:r>
            <a:r>
              <a:rPr lang="en-US" sz="2100" b="0" i="0" dirty="0">
                <a:effectLst/>
                <a:latin typeface="Century Gothic (Body)"/>
              </a:rPr>
              <a:t> – </a:t>
            </a:r>
            <a:r>
              <a:rPr lang="en-US" sz="2100" b="0" i="0" dirty="0" err="1">
                <a:effectLst/>
                <a:latin typeface="Century Gothic (Body)"/>
              </a:rPr>
              <a:t>Acesta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este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oarecum</a:t>
            </a:r>
            <a:r>
              <a:rPr lang="en-US" sz="2100" b="0" i="0" dirty="0">
                <a:effectLst/>
                <a:latin typeface="Century Gothic (Body)"/>
              </a:rPr>
              <a:t> o </a:t>
            </a:r>
            <a:r>
              <a:rPr lang="en-US" sz="2100" b="0" i="0" dirty="0" err="1">
                <a:effectLst/>
                <a:latin typeface="Century Gothic (Body)"/>
              </a:rPr>
              <a:t>listă</a:t>
            </a:r>
            <a:r>
              <a:rPr lang="en-US" sz="2100" b="0" i="0" dirty="0">
                <a:effectLst/>
                <a:latin typeface="Century Gothic (Body)"/>
              </a:rPr>
              <a:t> “To Do”, </a:t>
            </a:r>
            <a:r>
              <a:rPr lang="en-US" sz="2100" b="0" i="0" dirty="0" err="1">
                <a:effectLst/>
                <a:latin typeface="Century Gothic (Body)"/>
              </a:rPr>
              <a:t>organizată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către</a:t>
            </a:r>
            <a:r>
              <a:rPr lang="en-US" sz="2100" b="0" i="0" dirty="0">
                <a:effectLst/>
                <a:latin typeface="Century Gothic (Body)"/>
              </a:rPr>
              <a:t> Product Manager.  </a:t>
            </a:r>
            <a:r>
              <a:rPr lang="en-US" sz="2100" b="0" i="0" dirty="0" err="1">
                <a:effectLst/>
                <a:latin typeface="Century Gothic (Body)"/>
              </a:rPr>
              <a:t>Conţine</a:t>
            </a:r>
            <a:r>
              <a:rPr lang="en-US" sz="2100" b="0" i="0" dirty="0">
                <a:effectLst/>
                <a:latin typeface="Century Gothic (Body)"/>
              </a:rPr>
              <a:t> o </a:t>
            </a:r>
            <a:r>
              <a:rPr lang="en-US" sz="2100" b="0" i="0" dirty="0" err="1">
                <a:effectLst/>
                <a:latin typeface="Century Gothic (Body)"/>
              </a:rPr>
              <a:t>serie</a:t>
            </a:r>
            <a:r>
              <a:rPr lang="en-US" sz="2100" b="0" i="0" dirty="0">
                <a:effectLst/>
                <a:latin typeface="Century Gothic (Body)"/>
              </a:rPr>
              <a:t> de </a:t>
            </a:r>
            <a:r>
              <a:rPr lang="en-US" sz="2100" b="0" i="0" dirty="0" err="1">
                <a:effectLst/>
                <a:latin typeface="Century Gothic (Body)"/>
              </a:rPr>
              <a:t>trăsături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cerinţe</a:t>
            </a:r>
            <a:r>
              <a:rPr lang="en-US" sz="2100" b="0" i="0" dirty="0">
                <a:effectLst/>
                <a:latin typeface="Century Gothic (Body)"/>
              </a:rPr>
              <a:t> care </a:t>
            </a:r>
            <a:r>
              <a:rPr lang="en-US" sz="2100" b="0" i="0" dirty="0" err="1">
                <a:effectLst/>
                <a:latin typeface="Century Gothic (Body)"/>
              </a:rPr>
              <a:t>vor</a:t>
            </a:r>
            <a:r>
              <a:rPr lang="en-US" sz="2100" b="0" i="0" dirty="0">
                <a:effectLst/>
                <a:latin typeface="Century Gothic (Body)"/>
              </a:rPr>
              <a:t> fi incorporate </a:t>
            </a:r>
            <a:r>
              <a:rPr lang="en-US" sz="2100" b="0" i="0" dirty="0" err="1">
                <a:effectLst/>
                <a:latin typeface="Century Gothic (Body)"/>
              </a:rPr>
              <a:t>în</a:t>
            </a:r>
            <a:r>
              <a:rPr lang="en-US" sz="2100" b="0" i="0" dirty="0">
                <a:effectLst/>
                <a:latin typeface="Century Gothic (Body)"/>
              </a:rPr>
              <a:t> Sprint Backlog, </a:t>
            </a:r>
            <a:r>
              <a:rPr lang="en-US" sz="2100" b="0" i="0" dirty="0" err="1">
                <a:effectLst/>
                <a:latin typeface="Century Gothic (Body)"/>
              </a:rPr>
              <a:t>cel</a:t>
            </a:r>
            <a:r>
              <a:rPr lang="en-US" sz="2100" b="0" i="0" dirty="0">
                <a:effectLst/>
                <a:latin typeface="Century Gothic (Body)"/>
              </a:rPr>
              <a:t> de-al </a:t>
            </a:r>
            <a:r>
              <a:rPr lang="en-US" sz="2100" b="0" i="0" dirty="0" err="1">
                <a:effectLst/>
                <a:latin typeface="Century Gothic (Body)"/>
              </a:rPr>
              <a:t>doilea</a:t>
            </a:r>
            <a:r>
              <a:rPr lang="en-US" sz="2100" b="0" i="0" dirty="0">
                <a:effectLst/>
                <a:latin typeface="Century Gothic (Body)"/>
              </a:rPr>
              <a:t> instrument.  Product Backlog-ul trebuie </a:t>
            </a:r>
            <a:r>
              <a:rPr lang="en-US" sz="2100" b="0" i="0" dirty="0" err="1">
                <a:effectLst/>
                <a:latin typeface="Century Gothic (Body)"/>
              </a:rPr>
              <a:t>să</a:t>
            </a:r>
            <a:r>
              <a:rPr lang="en-US" sz="2100" b="0" i="0" dirty="0">
                <a:effectLst/>
                <a:latin typeface="Century Gothic (Body)"/>
              </a:rPr>
              <a:t> fie </a:t>
            </a:r>
            <a:r>
              <a:rPr lang="en-US" sz="2100" b="0" i="0" dirty="0" err="1">
                <a:effectLst/>
                <a:latin typeface="Century Gothic (Body)"/>
              </a:rPr>
              <a:t>menţinut</a:t>
            </a:r>
            <a:r>
              <a:rPr lang="en-US" sz="2100" b="0" i="0" dirty="0">
                <a:effectLst/>
                <a:latin typeface="Century Gothic (Body)"/>
              </a:rPr>
              <a:t>, </a:t>
            </a:r>
            <a:r>
              <a:rPr lang="en-US" sz="2100" b="0" i="0" dirty="0" err="1">
                <a:effectLst/>
                <a:latin typeface="Century Gothic (Body)"/>
              </a:rPr>
              <a:t>reviziuit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şi</a:t>
            </a:r>
            <a:r>
              <a:rPr lang="en-US" sz="2100" b="0" i="0" dirty="0">
                <a:effectLst/>
                <a:latin typeface="Century Gothic (Body)"/>
              </a:rPr>
              <a:t> </a:t>
            </a:r>
            <a:r>
              <a:rPr lang="en-US" sz="2100" b="0" i="0" dirty="0" err="1">
                <a:effectLst/>
                <a:latin typeface="Century Gothic (Body)"/>
              </a:rPr>
              <a:t>reprioritizat</a:t>
            </a:r>
            <a:r>
              <a:rPr lang="en-US" sz="2100" b="0" i="0" dirty="0">
                <a:effectLst/>
                <a:latin typeface="Century Gothic (Body)"/>
              </a:rPr>
              <a:t> constant de </a:t>
            </a:r>
            <a:r>
              <a:rPr lang="en-US" sz="2100" b="0" i="0" dirty="0" err="1">
                <a:effectLst/>
                <a:latin typeface="Century Gothic (Body)"/>
              </a:rPr>
              <a:t>către</a:t>
            </a:r>
            <a:r>
              <a:rPr lang="en-US" sz="2100" b="0" i="0" dirty="0">
                <a:effectLst/>
                <a:latin typeface="Century Gothic (Body)"/>
              </a:rPr>
              <a:t> Product Manager.</a:t>
            </a:r>
            <a:endParaRPr lang="pt-BR" sz="2100" b="1" i="1" u="sng" dirty="0">
              <a:effectLst/>
              <a:latin typeface="Century Gothic (Body)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Clr>
                <a:srgbClr val="FF0000"/>
              </a:buClr>
            </a:pPr>
            <a:endParaRPr lang="ro-RO" altLang="en-US" sz="2400" dirty="0"/>
          </a:p>
          <a:p>
            <a:pPr>
              <a:buClr>
                <a:srgbClr val="FF0000"/>
              </a:buClr>
            </a:pPr>
            <a:endParaRPr lang="en-US" altLang="en-US" sz="2400" dirty="0"/>
          </a:p>
          <a:p>
            <a:pPr marL="742950" indent="-7429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sz="3600" dirty="0">
              <a:effectLst/>
              <a:latin typeface="Times New Roman 1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8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681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Century Gothic</vt:lpstr>
      <vt:lpstr>Century Gothic (Body)</vt:lpstr>
      <vt:lpstr>LM Roman 17</vt:lpstr>
      <vt:lpstr>Merriweather</vt:lpstr>
      <vt:lpstr>Times New Roman</vt:lpstr>
      <vt:lpstr>Times New Roman 12</vt:lpstr>
      <vt:lpstr>Wingdings</vt:lpstr>
      <vt:lpstr>Wingdings 3</vt:lpstr>
      <vt:lpstr>Ion</vt:lpstr>
      <vt:lpstr>Metodologia  Agile-Scrum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Tehnologia LoRa</dc:title>
  <dc:creator>MATEI Marian-Alexandru (renexter)</dc:creator>
  <cp:lastModifiedBy>alexandru marian</cp:lastModifiedBy>
  <cp:revision>177</cp:revision>
  <dcterms:created xsi:type="dcterms:W3CDTF">2020-08-14T11:01:32Z</dcterms:created>
  <dcterms:modified xsi:type="dcterms:W3CDTF">2020-12-02T15:28:16Z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2020-08-14T11:02:15Z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cef667d4-e4f7-4290-b857-0000fbaa6160</vt:lpwstr>
  </property>
  <property fmtid="{D5CDD505-2E9C-101B-9397-08002B2CF9AE}" pid="8" name="MSIP_Label_fd1c0902-ed92-4fed-896d-2e7725de02d4_ContentBits">
    <vt:lpwstr>2</vt:lpwstr>
  </property>
</Properties>
</file>