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66" r:id="rId3"/>
    <p:sldId id="482" r:id="rId4"/>
    <p:sldId id="261" r:id="rId5"/>
    <p:sldId id="262" r:id="rId6"/>
    <p:sldId id="318" r:id="rId7"/>
    <p:sldId id="430" r:id="rId8"/>
    <p:sldId id="431" r:id="rId9"/>
    <p:sldId id="483" r:id="rId10"/>
    <p:sldId id="351" r:id="rId11"/>
    <p:sldId id="350" r:id="rId12"/>
    <p:sldId id="460" r:id="rId13"/>
    <p:sldId id="361" r:id="rId14"/>
    <p:sldId id="363" r:id="rId15"/>
    <p:sldId id="362" r:id="rId16"/>
    <p:sldId id="461" r:id="rId17"/>
    <p:sldId id="364" r:id="rId18"/>
    <p:sldId id="365" r:id="rId19"/>
    <p:sldId id="463" r:id="rId20"/>
    <p:sldId id="462" r:id="rId21"/>
    <p:sldId id="464" r:id="rId22"/>
    <p:sldId id="465" r:id="rId23"/>
    <p:sldId id="3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BA6AE-9175-4DC7-BB6A-E5E1E4467AC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5EE2D-251E-49AF-BFBA-5064D534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6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7">
            <a:extLst>
              <a:ext uri="{FF2B5EF4-FFF2-40B4-BE49-F238E27FC236}">
                <a16:creationId xmlns:a16="http://schemas.microsoft.com/office/drawing/2014/main" id="{96E2C04C-EFCB-45A5-ADC7-C835D63166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1E0D83-BECC-42D5-9894-F8B25C48CA55}" type="slidenum">
              <a:rPr lang="en-US" altLang="ro-RO"/>
              <a:pPr eaLnBrk="1" hangingPunct="1"/>
              <a:t>2</a:t>
            </a:fld>
            <a:endParaRPr lang="en-US" altLang="ro-RO"/>
          </a:p>
        </p:txBody>
      </p:sp>
      <p:sp>
        <p:nvSpPr>
          <p:cNvPr id="319491" name="Rectangle 2">
            <a:extLst>
              <a:ext uri="{FF2B5EF4-FFF2-40B4-BE49-F238E27FC236}">
                <a16:creationId xmlns:a16="http://schemas.microsoft.com/office/drawing/2014/main" id="{6855FF3F-EC65-47B8-B874-4FB7CC7B99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2" name="Rectangle 3">
            <a:extLst>
              <a:ext uri="{FF2B5EF4-FFF2-40B4-BE49-F238E27FC236}">
                <a16:creationId xmlns:a16="http://schemas.microsoft.com/office/drawing/2014/main" id="{5D14D3CE-6B02-41DB-AF2B-14627E1B7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ro-RO">
                <a:latin typeface="Arial" panose="020B0604020202020204" pitchFamily="34" charset="0"/>
              </a:rPr>
              <a:t>NOTE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Slide Image Placeholder 1">
            <a:extLst>
              <a:ext uri="{FF2B5EF4-FFF2-40B4-BE49-F238E27FC236}">
                <a16:creationId xmlns:a16="http://schemas.microsoft.com/office/drawing/2014/main" id="{631807C1-C13F-4C14-97D6-F7CB2C3812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0515" name="Notes Placeholder 2">
            <a:extLst>
              <a:ext uri="{FF2B5EF4-FFF2-40B4-BE49-F238E27FC236}">
                <a16:creationId xmlns:a16="http://schemas.microsoft.com/office/drawing/2014/main" id="{1C29910A-FEC8-4557-9CFF-67A6FA224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o-RO" altLang="ro-RO">
              <a:latin typeface="Arial" panose="020B0604020202020204" pitchFamily="34" charset="0"/>
            </a:endParaRPr>
          </a:p>
        </p:txBody>
      </p:sp>
      <p:sp>
        <p:nvSpPr>
          <p:cNvPr id="320516" name="Slide Number Placeholder 3">
            <a:extLst>
              <a:ext uri="{FF2B5EF4-FFF2-40B4-BE49-F238E27FC236}">
                <a16:creationId xmlns:a16="http://schemas.microsoft.com/office/drawing/2014/main" id="{C77DB473-3D30-4896-B196-1C67EE6CF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80C310-6C70-4266-B5A6-64F8CABB36E7}" type="slidenum">
              <a:rPr lang="en-US" altLang="ro-RO"/>
              <a:pPr eaLnBrk="1" hangingPunct="1"/>
              <a:t>6</a:t>
            </a:fld>
            <a:endParaRPr lang="en-US" alt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3E98-15DE-435D-88E9-BC059F2D8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30C89-8CAC-4763-BF55-4665545F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574A0-2C9D-432D-A594-ABCFE3C7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F80A-1B4F-464F-BF69-5B72A485AE3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09FF-F6E9-416D-A849-9EF7BAA4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09662-AEAE-43B9-A3D0-76AD83F3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082B-96F0-4096-8FC0-AA820F1AE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6E71-3298-4253-BF4A-C4374EA7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FA0EB-8921-4CFD-A112-87B82C307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7C9B2-3FB5-4C12-8B98-5D5187AA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F80A-1B4F-464F-BF69-5B72A485AE3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CDB7A-49BA-4D91-9318-868842E5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92B54-7FB2-45FC-A07D-1D20C842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082B-96F0-4096-8FC0-AA820F1AE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670D9-9CE7-4A10-9E43-421C65DEF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02315-B431-4B27-9936-A944350F0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F2125-9A2F-4E95-8BFE-F8D2E6A5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F80A-1B4F-464F-BF69-5B72A485AE3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1843-3383-48D7-BC0B-B9601795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7EE91-A6A2-4AD3-A444-27E0C818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082B-96F0-4096-8FC0-AA820F1AE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27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C31DB1-57C7-47B7-89C3-9235BCE8CFF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6BC81E4-5DB0-47C8-802B-1A8A04F5E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D21C59-6B11-49CE-BC34-8762391992F9}" type="slidenum">
              <a:rPr lang="en-US" altLang="ro-RO"/>
              <a:pPr/>
              <a:t>‹#›</a:t>
            </a:fld>
            <a:endParaRPr lang="en-US" altLang="ro-RO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5F6361C-E6AC-4687-AC24-6BB970369A9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1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745D-AF44-41D6-BC50-851787A2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C9E84-E574-42F4-A162-D89593FE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2D7BA-01CE-42AB-9369-533FC053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F80A-1B4F-464F-BF69-5B72A485AE3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6F3E1-9F39-492C-B142-EDB8AB6E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453F1-FC16-4C04-840D-5DF7E8A1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082B-96F0-4096-8FC0-AA820F1AE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0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0A72-3326-4E94-9005-77CC0FB5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ECB5B-0413-4C46-ADA2-A5527682D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B2674-0B59-478F-8035-2574459A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F80A-1B4F-464F-BF69-5B72A485AE3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CB7FA-14FF-42B7-9F56-27D76E49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C54CD-7E38-44F9-A021-38959E43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082B-96F0-4096-8FC0-AA820F1AE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6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7900-79B6-40EA-8C54-883B9150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71645-A58B-49A0-83B2-924204CF7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89A70-1348-4021-AB9E-3DF06BE36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B8355-5833-4B4C-BD18-888A752D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F80A-1B4F-464F-BF69-5B72A485AE3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8912F-DA65-4CD7-B2E9-B684B211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52EA2-F7FF-4925-8DDD-C0BA39EA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082B-96F0-4096-8FC0-AA820F1AE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3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21CD-324A-49D9-A045-91147AF1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F83EC-46B7-4F31-B465-3F3EB7E27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2F43B-5E4D-4529-9DEE-4D184BCF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7D4C0-E009-42CE-B388-14FAF85BC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9ABA8-CC41-4C28-9F11-34AD753BE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8CECC-DA2C-411B-B8E2-D14CB34C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F80A-1B4F-464F-BF69-5B72A485AE3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D0228-C827-405B-881A-FBBF0EBB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7FE28-47F2-4D3D-847E-4DB67FDD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082B-96F0-4096-8FC0-AA820F1AE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5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9A62-F60A-4E37-82C8-BD3C129E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71D1C-4C1F-40A2-B41A-A4755CE2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F80A-1B4F-464F-BF69-5B72A485AE3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7C065-4C58-4278-8F78-0DDE5D7E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E98A9-3166-4090-BAED-2FCB72DA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082B-96F0-4096-8FC0-AA820F1AE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1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1E929-8BE5-49E3-A251-C85D543F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F80A-1B4F-464F-BF69-5B72A485AE3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413B0-9E4A-4246-B9A8-72885BB2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2F9B8-B3E2-40D4-9FB6-05BFD010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082B-96F0-4096-8FC0-AA820F1AE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4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2542-B1B9-437D-8F00-EAB7C93F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99AE-1B7E-413C-9A91-1192C525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A10F1-3C43-4549-B785-2EAC79122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D65B1-2B1E-468C-B17F-BC1CE1F8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F80A-1B4F-464F-BF69-5B72A485AE3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F8F0E-D3DD-4C06-BA75-B2731B8E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E592C-4B13-4E39-95EF-2390CA84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082B-96F0-4096-8FC0-AA820F1AE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3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22B3-CFA0-400A-AB25-A63E14EC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2767B-DDB3-4538-9254-9E7EA6C18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BA3CC-2C78-458F-B76F-5760382DD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071C6-FD98-4E5F-B74B-925AE0FF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F80A-1B4F-464F-BF69-5B72A485AE3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C9D7E-667F-42C6-A391-870749AA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11C78-C823-4221-98B0-85936631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082B-96F0-4096-8FC0-AA820F1AE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0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9D527-811D-4E4C-9FB2-5D5FCE56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836C8-5074-4B16-AE9D-CD4894586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5B109-C7CB-4753-8BDD-E609C5FC5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F80A-1B4F-464F-BF69-5B72A485AE3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232F8-EA34-4BD6-9FA9-5E68AC286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DBE40-2B3E-4092-9F07-8FB99834C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D082B-96F0-4096-8FC0-AA820F1AE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8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../../../Csharp/BrokenChain/Broken.c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../../JAVA/FragileBase/FragileExtension.java" TargetMode="External"/><Relationship Id="rId2" Type="http://schemas.openxmlformats.org/officeDocument/2006/relationships/hyperlink" Target="../../../JAVA/FragileBase/Fragile.java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../../JAVA/FragileBase/BaseChanges/FragileExtension.class" TargetMode="External"/><Relationship Id="rId2" Type="http://schemas.openxmlformats.org/officeDocument/2006/relationships/hyperlink" Target="../../../JAVA/FragileBase/BaseChanges/Fragile.java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../../Csharp/Equals/eq.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F4E9-F460-4601-ABC2-D988216C0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FA3B1-1571-4F2F-913A-3B9CA006B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4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A3088EF2-BD09-44C6-9584-D69316F45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ro-RO" sz="2800"/>
              <a:t>C# is more of a “pure” object-oriented language.</a:t>
            </a:r>
            <a:br>
              <a:rPr lang="en-US" altLang="ro-RO" sz="2800"/>
            </a:br>
            <a:endParaRPr lang="en-US" altLang="ro-RO" sz="2800"/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25BFEF21-2517-49A2-A301-5E43BB998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066801"/>
            <a:ext cx="7772400" cy="36226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ro-RO" sz="1800"/>
              <a:t>Although it is based on C++, C# is more of a “pure” object-oriented language.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1800"/>
              <a:t>One of the primary goals of C# is safety, so many of the problems that plague programmers in C and C++ are not repeated in C#.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1800"/>
              <a:t>everything in C# is an object, even a C# program or an integer value.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1800"/>
              <a:t>there is a single consistent syntax used everywhere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1600"/>
              <a:t>C++: direct or indirect representation (a pointer)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1800"/>
              <a:t>the identifier you manipulate is actually a “reference” to an object.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1600"/>
              <a:t>a safe practice: always initialize a reference when you create it:</a:t>
            </a:r>
            <a:br>
              <a:rPr lang="en-US" altLang="ro-RO" sz="1600"/>
            </a:br>
            <a:r>
              <a:rPr lang="en-US" altLang="ro-RO" sz="1600">
                <a:latin typeface="Courier New" panose="02070309020205020404" pitchFamily="49" charset="0"/>
              </a:rPr>
              <a:t>string s = "asdf";</a:t>
            </a:r>
            <a:br>
              <a:rPr lang="en-US" altLang="ro-RO" sz="1600">
                <a:latin typeface="Courier New" panose="02070309020205020404" pitchFamily="49" charset="0"/>
              </a:rPr>
            </a:br>
            <a:r>
              <a:rPr lang="en-US" altLang="ro-RO" sz="1600"/>
              <a:t>or (better)</a:t>
            </a:r>
            <a:br>
              <a:rPr lang="en-US" altLang="ro-RO" sz="1600"/>
            </a:br>
            <a:r>
              <a:rPr lang="en-US" altLang="ro-RO" sz="1600">
                <a:latin typeface="Courier New" panose="02070309020205020404" pitchFamily="49" charset="0"/>
              </a:rPr>
              <a:t>string s = new string("asdf”);</a:t>
            </a:r>
            <a:br>
              <a:rPr lang="en-US" altLang="ro-RO" sz="1600">
                <a:latin typeface="Courier New" panose="02070309020205020404" pitchFamily="49" charset="0"/>
              </a:rPr>
            </a:br>
            <a:r>
              <a:rPr lang="en-US" altLang="ro-RO" sz="1600">
                <a:latin typeface="Courier New" panose="02070309020205020404" pitchFamily="49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1600"/>
              <a:t>//if not, possible error later: </a:t>
            </a:r>
            <a:r>
              <a:rPr lang="en-US" altLang="ro-RO" sz="1600" i="1"/>
              <a:t>use of unassigned local variable…</a:t>
            </a:r>
            <a:r>
              <a:rPr lang="en-US" altLang="ro-RO" sz="1600"/>
              <a:t> </a:t>
            </a:r>
            <a:br>
              <a:rPr lang="en-US" altLang="ro-RO" sz="1600">
                <a:latin typeface="Courier New" panose="02070309020205020404" pitchFamily="49" charset="0"/>
              </a:rPr>
            </a:br>
            <a:endParaRPr lang="en-US" altLang="ro-RO" sz="1600">
              <a:latin typeface="Courier New" panose="02070309020205020404" pitchFamily="49" charset="0"/>
            </a:endParaRPr>
          </a:p>
        </p:txBody>
      </p:sp>
      <p:sp>
        <p:nvSpPr>
          <p:cNvPr id="198660" name="Text Box 4">
            <a:extLst>
              <a:ext uri="{FF2B5EF4-FFF2-40B4-BE49-F238E27FC236}">
                <a16:creationId xmlns:a16="http://schemas.microsoft.com/office/drawing/2014/main" id="{5E08DA1C-3FC4-4BDB-ACDB-5B71AB288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508500"/>
            <a:ext cx="76962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ro-RO" sz="2400" noProof="1">
                <a:latin typeface="Courier New" panose="02070309020205020404" pitchFamily="49" charset="0"/>
                <a:cs typeface="Arial" panose="020B0604020202020204" pitchFamily="34" charset="0"/>
              </a:rPr>
              <a:t>10.ToString();</a:t>
            </a:r>
            <a:endParaRPr lang="en-US" altLang="ro-RO" sz="240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ro-RO" sz="2400" noProof="1">
                <a:latin typeface="Courier New" panose="02070309020205020404" pitchFamily="49" charset="0"/>
                <a:cs typeface="Arial" panose="020B0604020202020204" pitchFamily="34" charset="0"/>
              </a:rPr>
              <a:t>int </a:t>
            </a:r>
            <a:r>
              <a:rPr lang="en-US" altLang="ro-RO" sz="2400">
                <a:latin typeface="Courier New" panose="02070309020205020404" pitchFamily="49" charset="0"/>
                <a:cs typeface="Arial" panose="020B0604020202020204" pitchFamily="34" charset="0"/>
              </a:rPr>
              <a:t>i</a:t>
            </a:r>
            <a:r>
              <a:rPr lang="en-US" altLang="ro-RO" sz="2400" noProof="1">
                <a:latin typeface="Courier New" panose="02070309020205020404" pitchFamily="49" charset="0"/>
                <a:cs typeface="Arial" panose="020B0604020202020204" pitchFamily="34" charset="0"/>
              </a:rPr>
              <a:t>=0;</a:t>
            </a:r>
            <a:r>
              <a:rPr lang="en-US" altLang="ro-RO" sz="24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ro-RO" sz="2400" noProof="1">
                <a:latin typeface="Courier New" panose="02070309020205020404" pitchFamily="49" charset="0"/>
                <a:cs typeface="Arial" panose="020B0604020202020204" pitchFamily="34" charset="0"/>
              </a:rPr>
              <a:t>i.ToString();</a:t>
            </a:r>
            <a:r>
              <a:rPr lang="en-US" altLang="ro-RO" sz="24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ro-RO" sz="2400" noProof="1">
                <a:latin typeface="Courier New" panose="02070309020205020404" pitchFamily="49" charset="0"/>
                <a:cs typeface="Arial" panose="020B0604020202020204" pitchFamily="34" charset="0"/>
              </a:rPr>
              <a:t>i.GetType().ToString();</a:t>
            </a:r>
            <a:r>
              <a:rPr lang="en-US" altLang="ro-RO" sz="2400">
                <a:latin typeface="Courier New" panose="02070309020205020404" pitchFamily="49" charset="0"/>
                <a:cs typeface="Arial" panose="020B0604020202020204" pitchFamily="34" charset="0"/>
              </a:rPr>
              <a:t>//System.Int32</a:t>
            </a:r>
          </a:p>
          <a:p>
            <a:pPr eaLnBrk="1" hangingPunct="1"/>
            <a:r>
              <a:rPr lang="en-US" altLang="ro-RO" sz="2400" noProof="1">
                <a:latin typeface="Courier New" panose="02070309020205020404" pitchFamily="49" charset="0"/>
                <a:cs typeface="Arial" panose="020B0604020202020204" pitchFamily="34" charset="0"/>
              </a:rPr>
              <a:t>i = new int(); i = 1;</a:t>
            </a:r>
            <a:endParaRPr lang="en-US" altLang="ro-RO" sz="24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A3B483E3-F20F-4ECF-A2E4-97D787234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4159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ro-RO" sz="2800"/>
              <a:t>Value types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9FCD602A-48EC-46E9-A5F3-8936CF1E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1700" y="1524000"/>
            <a:ext cx="7810500" cy="3092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sz="2000"/>
              <a:t>Unlike “pure” object-oriented languages such as Smalltalk, C# does not insist that every variable must be an object.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2000"/>
              <a:t>the allocation of many small objects can be notoriously costly.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sz="2000"/>
              <a:t>C# goes a step beyond Java; not only are values (rather than classes) used for basic numeric types, developers can create new value types in the form of enumerations (</a:t>
            </a:r>
            <a:r>
              <a:rPr lang="en-US" altLang="ro-RO" sz="2000" b="1"/>
              <a:t>enum</a:t>
            </a:r>
            <a:r>
              <a:rPr lang="en-US" altLang="ro-RO" sz="2000"/>
              <a:t>s) and structures (</a:t>
            </a:r>
            <a:r>
              <a:rPr lang="en-US" altLang="ro-RO" sz="2000" b="1"/>
              <a:t>struct</a:t>
            </a:r>
            <a:r>
              <a:rPr lang="en-US" altLang="ro-RO" sz="2000"/>
              <a:t>s).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o-RO" sz="1800"/>
              <a:t>new value types have all the advantages of both value types and objects.</a:t>
            </a:r>
          </a:p>
          <a:p>
            <a:pPr eaLnBrk="1" hangingPunct="1">
              <a:lnSpc>
                <a:spcPct val="90000"/>
              </a:lnSpc>
            </a:pPr>
            <a:endParaRPr lang="en-US" altLang="ro-RO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403D-9D38-4FE9-B732-6B85929F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/>
              <a:t>Classes and inheritance</a:t>
            </a:r>
          </a:p>
        </p:txBody>
      </p:sp>
      <p:sp>
        <p:nvSpPr>
          <p:cNvPr id="253955" name="Text Placeholder 2">
            <a:extLst>
              <a:ext uri="{FF2B5EF4-FFF2-40B4-BE49-F238E27FC236}">
                <a16:creationId xmlns:a16="http://schemas.microsoft.com/office/drawing/2014/main" id="{7D51FF91-8EFB-4BA8-BD9D-2FE980E7B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o-RO" altLang="ro-RO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D4843855-8AE4-4AB3-A911-7EEA0B060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631825"/>
          </a:xfrm>
        </p:spPr>
        <p:txBody>
          <a:bodyPr/>
          <a:lstStyle/>
          <a:p>
            <a:pPr eaLnBrk="1" hangingPunct="1"/>
            <a:r>
              <a:rPr lang="en-US" altLang="ro-RO" sz="2800"/>
              <a:t>Classes and inheritance </a:t>
            </a:r>
            <a:r>
              <a:rPr lang="en-US" altLang="ro-RO" sz="1000"/>
              <a:t>(C# MSDN Training, module 9)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3517C5A9-D523-4266-982F-6EE0E9AC66C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125539"/>
            <a:ext cx="7102475" cy="507523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ro-RO" sz="1400"/>
              <a:t>A C# class can extend at most one class.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altLang="ro-RO" sz="1400"/>
              <a:t> Note: a struct does not support inheritance.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n-US" altLang="ro-RO" sz="140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ro-RO" sz="1400"/>
              <a:t>A derived class inherits everything from its base class </a:t>
            </a:r>
            <a:r>
              <a:rPr lang="en-US" altLang="ro-RO" sz="1400" i="1"/>
              <a:t>except for the base class constructors and destructors.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ro-RO" sz="1400"/>
              <a:t>A derived class cannot be more accessible than its base class.</a:t>
            </a:r>
            <a:br>
              <a:rPr lang="en-US" altLang="ro-RO" sz="1400"/>
            </a:br>
            <a:r>
              <a:rPr lang="en-US" altLang="ro-RO" sz="1400"/>
              <a:t>class Example{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400"/>
              <a:t>		private class NestedBase {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400"/>
              <a:t>		public class NestedDerived: NestedBase { } // Error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400"/>
              <a:t>	}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ro-RO" sz="1400"/>
              <a:t>Constructor declaration:</a:t>
            </a:r>
            <a:br>
              <a:rPr lang="en-US" altLang="ro-RO" sz="1400"/>
            </a:br>
            <a:r>
              <a:rPr lang="en-US" altLang="ro-RO" sz="1400"/>
              <a:t>To call a base class constructor from the derived class constructor, use the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400"/>
              <a:t>keyword </a:t>
            </a:r>
            <a:r>
              <a:rPr lang="en-US" altLang="ro-RO" sz="1400" b="1"/>
              <a:t>base</a:t>
            </a:r>
            <a:r>
              <a:rPr lang="en-US" altLang="ro-RO" sz="1400"/>
              <a:t>.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400"/>
              <a:t>	C(...): base(…) {...}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400"/>
              <a:t>	C(…){…} means C(...): base() {...}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ro-RO" sz="1400"/>
              <a:t>Constructor acces rules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400"/>
              <a:t>class NonDerivable{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400"/>
              <a:t>	private NonDerivable( ) { ...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40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400"/>
              <a:t>class Impossible: NonDerivable{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400"/>
              <a:t>	public Impossible( ) { ... } // Compile-time error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400"/>
              <a:t>}</a:t>
            </a:r>
          </a:p>
        </p:txBody>
      </p:sp>
      <p:sp>
        <p:nvSpPr>
          <p:cNvPr id="254980" name="AutoShape 7">
            <a:extLst>
              <a:ext uri="{FF2B5EF4-FFF2-40B4-BE49-F238E27FC236}">
                <a16:creationId xmlns:a16="http://schemas.microsoft.com/office/drawing/2014/main" id="{5C906420-0107-43FC-8E3D-5C11D79B6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4" y="2024063"/>
            <a:ext cx="2339975" cy="684212"/>
          </a:xfrm>
          <a:prstGeom prst="wedgeRoundRectCallout">
            <a:avLst>
              <a:gd name="adj1" fmla="val -141315"/>
              <a:gd name="adj2" fmla="val 7807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ro-RO" sz="1000"/>
              <a:t>Looks like private inheritance in C++</a:t>
            </a:r>
          </a:p>
          <a:p>
            <a:pPr algn="ctr"/>
            <a:r>
              <a:rPr lang="en-US" altLang="ro-RO" sz="1000"/>
              <a:t>C# has no private inheritance; all inheritance is public.</a:t>
            </a:r>
          </a:p>
        </p:txBody>
      </p:sp>
      <p:sp>
        <p:nvSpPr>
          <p:cNvPr id="254981" name="AutoShape 8">
            <a:extLst>
              <a:ext uri="{FF2B5EF4-FFF2-40B4-BE49-F238E27FC236}">
                <a16:creationId xmlns:a16="http://schemas.microsoft.com/office/drawing/2014/main" id="{00D86539-5E42-46D2-BCA9-D8111B5EC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1" y="3824288"/>
            <a:ext cx="2303463" cy="252412"/>
          </a:xfrm>
          <a:prstGeom prst="wedgeRoundRectCallout">
            <a:avLst>
              <a:gd name="adj1" fmla="val -179292"/>
              <a:gd name="adj2" fmla="val -51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ro-RO" sz="1200" i="1"/>
              <a:t>constructor initializer (:base)</a:t>
            </a:r>
          </a:p>
          <a:p>
            <a:pPr algn="ctr"/>
            <a:endParaRPr lang="en-US" altLang="ro-RO" sz="1200"/>
          </a:p>
        </p:txBody>
      </p:sp>
      <p:sp>
        <p:nvSpPr>
          <p:cNvPr id="254982" name="AutoShape 9">
            <a:extLst>
              <a:ext uri="{FF2B5EF4-FFF2-40B4-BE49-F238E27FC236}">
                <a16:creationId xmlns:a16="http://schemas.microsoft.com/office/drawing/2014/main" id="{A7896EF1-E958-4F0B-879A-6BD299855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4473575"/>
            <a:ext cx="2411412" cy="647700"/>
          </a:xfrm>
          <a:prstGeom prst="wedgeRoundRectCallout">
            <a:avLst>
              <a:gd name="adj1" fmla="val -136306"/>
              <a:gd name="adj2" fmla="val -392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o-RO" sz="1000"/>
              <a:t>there is no way for a derived class to call the base class constructor.</a:t>
            </a:r>
          </a:p>
          <a:p>
            <a:endParaRPr lang="en-US" altLang="ro-RO" sz="1000"/>
          </a:p>
          <a:p>
            <a:pPr algn="ctr"/>
            <a:endParaRPr lang="en-US" altLang="ro-RO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4B317496-184D-4FD4-99E4-32968A846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847725"/>
          </a:xfrm>
        </p:spPr>
        <p:txBody>
          <a:bodyPr/>
          <a:lstStyle/>
          <a:p>
            <a:pPr eaLnBrk="1" hangingPunct="1"/>
            <a:r>
              <a:rPr lang="en-US" altLang="ro-RO" sz="2800"/>
              <a:t>Scoping an identifier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306FE3DF-9619-4F5B-8D6D-A9EE9BBB2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41438"/>
            <a:ext cx="8229600" cy="452596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ro-RO" sz="1600"/>
              <a:t>You can use the keywords </a:t>
            </a:r>
            <a:r>
              <a:rPr lang="en-US" altLang="ro-RO" sz="1600" b="1">
                <a:latin typeface="Courier New" panose="02070309020205020404" pitchFamily="49" charset="0"/>
              </a:rPr>
              <a:t>base and this </a:t>
            </a:r>
            <a:r>
              <a:rPr lang="en-US" altLang="ro-RO" sz="1600"/>
              <a:t>to also qualify the scope of an identifier. </a:t>
            </a:r>
            <a:br>
              <a:rPr lang="en-US" altLang="ro-RO" sz="1600"/>
            </a:br>
            <a:r>
              <a:rPr lang="en-US" altLang="ro-RO" sz="1600"/>
              <a:t>This can be useful, since a derived class is permitted to declare members that have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600"/>
              <a:t>the same names as base class members.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600">
                <a:latin typeface="Courier New" panose="02070309020205020404" pitchFamily="49" charset="0"/>
              </a:rPr>
              <a:t>class Token{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600">
                <a:latin typeface="Courier New" panose="02070309020205020404" pitchFamily="49" charset="0"/>
              </a:rPr>
              <a:t>	protected string name;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6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600">
                <a:latin typeface="Courier New" panose="02070309020205020404" pitchFamily="49" charset="0"/>
              </a:rPr>
              <a:t>class CommentToken: Token{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600">
                <a:latin typeface="Courier New" panose="02070309020205020404" pitchFamily="49" charset="0"/>
              </a:rPr>
              <a:t>	int i=0;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600">
                <a:latin typeface="Courier New" panose="02070309020205020404" pitchFamily="49" charset="0"/>
              </a:rPr>
              <a:t>	public void Method(string name, int i){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600">
                <a:latin typeface="Courier New" panose="02070309020205020404" pitchFamily="49" charset="0"/>
              </a:rPr>
              <a:t>		base.name = name;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600">
                <a:latin typeface="Courier New" panose="02070309020205020404" pitchFamily="49" charset="0"/>
              </a:rPr>
              <a:t>		this.i=i;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60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6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ro-RO" sz="1600"/>
              <a:t>Unlike in C++, the name of the base class, such as </a:t>
            </a:r>
            <a:r>
              <a:rPr lang="en-US" altLang="ro-RO" sz="1600" b="1"/>
              <a:t>Token </a:t>
            </a:r>
            <a:r>
              <a:rPr lang="en-US" altLang="ro-RO" sz="1600"/>
              <a:t>in the example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600"/>
              <a:t>is not used (Token::name). 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ro-RO" sz="1600"/>
              <a:t>The keyword </a:t>
            </a:r>
            <a:r>
              <a:rPr lang="en-US" altLang="ro-RO" sz="1600" b="1"/>
              <a:t>base </a:t>
            </a:r>
            <a:r>
              <a:rPr lang="en-US" altLang="ro-RO" sz="1600"/>
              <a:t>unambiguously refers to the baseclass because in C# a class can extend one base class at most.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0E10FD50-2BF4-452A-A235-E4DCED902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595313"/>
          </a:xfrm>
        </p:spPr>
        <p:txBody>
          <a:bodyPr/>
          <a:lstStyle/>
          <a:p>
            <a:pPr eaLnBrk="1" hangingPunct="1"/>
            <a:r>
              <a:rPr lang="en-US" altLang="ro-RO" sz="2800"/>
              <a:t>Protected members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90A5C469-E4C5-4A91-9E1C-96AAD7548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12876"/>
            <a:ext cx="8229600" cy="44545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ro-RO" sz="1800"/>
              <a:t>Methods of a derived class can only access their own inherited </a:t>
            </a:r>
            <a:r>
              <a:rPr lang="en-US" altLang="ro-RO" sz="1800" b="1" i="1"/>
              <a:t>protected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800"/>
              <a:t>members.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1800"/>
              <a:t>They cannot access the protected members of the base class through references to the base class. </a:t>
            </a:r>
            <a:br>
              <a:rPr lang="en-US" altLang="ro-RO" sz="1800"/>
            </a:br>
            <a:r>
              <a:rPr lang="en-US" altLang="ro-RO" sz="1800"/>
              <a:t>class Token{protected string name;}</a:t>
            </a:r>
            <a:br>
              <a:rPr lang="en-US" altLang="ro-RO" sz="1800"/>
            </a:br>
            <a:r>
              <a:rPr lang="en-US" altLang="ro-RO" sz="1800"/>
              <a:t>class CommentToken: Token{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800"/>
              <a:t>		void AlsoFails(Token t){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800"/>
              <a:t>		 	Console.WriteLine(name); //OK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800"/>
              <a:t>			Console.WriteLine(t.name); // Compile-time error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800"/>
              <a:t>	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1800"/>
              <a:t>      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ro-RO" sz="1800"/>
          </a:p>
          <a:p>
            <a:pPr lvl="1" eaLnBrk="1" hangingPunct="1">
              <a:lnSpc>
                <a:spcPct val="80000"/>
              </a:lnSpc>
            </a:pPr>
            <a:r>
              <a:rPr lang="en-US" altLang="ro-RO" sz="1800"/>
              <a:t>Many coding guidelines recommend keeping </a:t>
            </a:r>
            <a:r>
              <a:rPr lang="en-US" altLang="ro-RO" sz="1800" b="1" i="1"/>
              <a:t>all data private</a:t>
            </a:r>
            <a:r>
              <a:rPr lang="en-US" altLang="ro-RO" sz="1800"/>
              <a:t> and using protected access only for methods.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1800"/>
              <a:t>protected access modifier cannot be used in a struct (structures does not support inheritance)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ro-RO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A5CD-29AD-459C-A45D-FF4D1880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/>
              <a:t>Versioning, explicit virtual chains, broken chains</a:t>
            </a:r>
          </a:p>
        </p:txBody>
      </p:sp>
      <p:sp>
        <p:nvSpPr>
          <p:cNvPr id="258051" name="Text Placeholder 2">
            <a:extLst>
              <a:ext uri="{FF2B5EF4-FFF2-40B4-BE49-F238E27FC236}">
                <a16:creationId xmlns:a16="http://schemas.microsoft.com/office/drawing/2014/main" id="{071E1FC5-133C-4D96-B493-14AC028F8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o-RO" altLang="ro-RO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2CBF695E-AA51-44D8-BC35-F3B50AD02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595313"/>
          </a:xfrm>
        </p:spPr>
        <p:txBody>
          <a:bodyPr/>
          <a:lstStyle/>
          <a:p>
            <a:pPr eaLnBrk="1" hangingPunct="1"/>
            <a:r>
              <a:rPr lang="en-US" altLang="ro-RO" sz="2800"/>
              <a:t>Implementing methods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9DD30EF2-CCB6-40DE-A9A0-5B3CE5657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8"/>
            <a:ext cx="8229600" cy="47418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ro-RO" sz="1800"/>
              <a:t>You can redefine the methods of a base class in a derived class when the methods of the base class have been designed for </a:t>
            </a:r>
            <a:r>
              <a:rPr lang="en-US" altLang="ro-RO" sz="1800" i="1"/>
              <a:t>overriding.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ro-RO" sz="1800"/>
              <a:t>A </a:t>
            </a:r>
            <a:r>
              <a:rPr lang="en-US" altLang="ro-RO" sz="1800" b="1"/>
              <a:t>virtual</a:t>
            </a:r>
            <a:r>
              <a:rPr lang="en-US" altLang="ro-RO" sz="1800"/>
              <a:t> method specifies an implementation of a method that can be polymorphically overridden in a derived class. 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ro-RO" sz="1600"/>
              <a:t>You cannot declare virtual methods as static (polymorphism works on objects, not on classes).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ro-RO" sz="1600"/>
              <a:t>You cannot declare virtual methods as private (they cannot be polymorphically overridden in a derived class). 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ro-RO" sz="1800"/>
              <a:t>An </a:t>
            </a:r>
            <a:r>
              <a:rPr lang="en-US" altLang="ro-RO" sz="1800" b="1"/>
              <a:t>override</a:t>
            </a:r>
            <a:r>
              <a:rPr lang="en-US" altLang="ro-RO" sz="1800"/>
              <a:t> method specifies another implementation  (or </a:t>
            </a:r>
            <a:r>
              <a:rPr lang="en-US" altLang="ro-RO" sz="1800" b="1" i="1"/>
              <a:t>version)</a:t>
            </a:r>
            <a:r>
              <a:rPr lang="en-US" altLang="ro-RO" sz="1800"/>
              <a:t> of a </a:t>
            </a:r>
            <a:r>
              <a:rPr lang="en-US" altLang="ro-RO" sz="1800" b="1"/>
              <a:t>virtual </a:t>
            </a:r>
            <a:r>
              <a:rPr lang="en-US" altLang="ro-RO" sz="1800"/>
              <a:t>method. 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ro-RO" sz="1600"/>
              <a:t>You can only override identical inherited virtual methods.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ro-RO" sz="1600"/>
              <a:t>You must match an override method with its associated virtual method 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en-US" altLang="ro-RO" sz="1400"/>
              <a:t>the same acces level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en-US" altLang="ro-RO" sz="1400"/>
              <a:t>the same return type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en-US" altLang="ro-RO" sz="1400"/>
              <a:t>the same signature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ro-RO" sz="1600"/>
              <a:t>You can override an override method.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ro-RO" sz="1600"/>
              <a:t>You cannot implicitly declare an override method as virtual.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ro-RO" sz="1600"/>
              <a:t>You cannot declare an override method as static or private.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45BECFA9-127E-4EDF-98A6-3CFFA0EAD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0088" y="252414"/>
            <a:ext cx="8229600" cy="631825"/>
          </a:xfrm>
        </p:spPr>
        <p:txBody>
          <a:bodyPr/>
          <a:lstStyle/>
          <a:p>
            <a:pPr eaLnBrk="1" hangingPunct="1"/>
            <a:r>
              <a:rPr lang="en-US" altLang="ro-RO" sz="2800"/>
              <a:t>Using new to broke a chain (hide methods)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E3DAF27-B3B4-4D99-84AC-2B3E8A844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0088" y="1160464"/>
            <a:ext cx="8229600" cy="5697537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namespace MyVeryFirstProgram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    using System;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    class 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        public virtual void M() { Console.Write("A");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    class B : 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        public override void M() { Console.Write("B");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    class C : B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        new public virtual void M() { Console.Write("C");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    class D : C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        public override void M() { Console.Write("D");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        static void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            D d = new D(); C c = d; B b = d; A a = 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            d.M(); c.M(); b.M(); a.M();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400" noProof="1"/>
              <a:t>}</a:t>
            </a:r>
            <a:endParaRPr lang="en-US" altLang="ro-RO" sz="1400"/>
          </a:p>
        </p:txBody>
      </p:sp>
      <p:sp>
        <p:nvSpPr>
          <p:cNvPr id="260100" name="AutoShape 4">
            <a:extLst>
              <a:ext uri="{FF2B5EF4-FFF2-40B4-BE49-F238E27FC236}">
                <a16:creationId xmlns:a16="http://schemas.microsoft.com/office/drawing/2014/main" id="{33D2125B-4378-43A7-98C5-21F2E5F48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776" y="1055689"/>
            <a:ext cx="2989263" cy="803275"/>
          </a:xfrm>
          <a:prstGeom prst="wedgeRoundRectCallout">
            <a:avLst>
              <a:gd name="adj1" fmla="val -87449"/>
              <a:gd name="adj2" fmla="val 6457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ro-RO">
                <a:hlinkClick r:id="rId2" action="ppaction://hlinkfile"/>
              </a:rPr>
              <a:t>The program </a:t>
            </a:r>
            <a:r>
              <a:rPr lang="en-US" altLang="ro-RO"/>
              <a:t>displayes:</a:t>
            </a:r>
          </a:p>
          <a:p>
            <a:pPr algn="ctr"/>
            <a:r>
              <a:rPr lang="en-US" altLang="ro-RO"/>
              <a:t>DDBB</a:t>
            </a:r>
          </a:p>
        </p:txBody>
      </p:sp>
      <p:sp>
        <p:nvSpPr>
          <p:cNvPr id="260101" name="TextBox 6">
            <a:extLst>
              <a:ext uri="{FF2B5EF4-FFF2-40B4-BE49-F238E27FC236}">
                <a16:creationId xmlns:a16="http://schemas.microsoft.com/office/drawing/2014/main" id="{B5B3E7AB-D1F6-4751-AAE5-AE70B76F0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2151064"/>
            <a:ext cx="876300" cy="369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o-RO"/>
              <a:t>A</a:t>
            </a:r>
          </a:p>
        </p:txBody>
      </p:sp>
      <p:sp>
        <p:nvSpPr>
          <p:cNvPr id="260102" name="TextBox 7">
            <a:extLst>
              <a:ext uri="{FF2B5EF4-FFF2-40B4-BE49-F238E27FC236}">
                <a16:creationId xmlns:a16="http://schemas.microsoft.com/office/drawing/2014/main" id="{1E59063C-A303-4DA9-8F04-51241A130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2516189"/>
            <a:ext cx="876300" cy="369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o-RO"/>
              <a:t>M()</a:t>
            </a:r>
          </a:p>
        </p:txBody>
      </p:sp>
      <p:grpSp>
        <p:nvGrpSpPr>
          <p:cNvPr id="260103" name="Group 9">
            <a:extLst>
              <a:ext uri="{FF2B5EF4-FFF2-40B4-BE49-F238E27FC236}">
                <a16:creationId xmlns:a16="http://schemas.microsoft.com/office/drawing/2014/main" id="{1026FCDA-DF32-48C9-BA37-0D4E06300888}"/>
              </a:ext>
            </a:extLst>
          </p:cNvPr>
          <p:cNvGrpSpPr>
            <a:grpSpLocks/>
          </p:cNvGrpSpPr>
          <p:nvPr/>
        </p:nvGrpSpPr>
        <p:grpSpPr bwMode="auto">
          <a:xfrm>
            <a:off x="7081838" y="3282951"/>
            <a:ext cx="876300" cy="735013"/>
            <a:chOff x="5959494" y="3867156"/>
            <a:chExt cx="876312" cy="734462"/>
          </a:xfrm>
        </p:grpSpPr>
        <p:sp>
          <p:nvSpPr>
            <p:cNvPr id="260120" name="TextBox 10">
              <a:extLst>
                <a:ext uri="{FF2B5EF4-FFF2-40B4-BE49-F238E27FC236}">
                  <a16:creationId xmlns:a16="http://schemas.microsoft.com/office/drawing/2014/main" id="{E41EE4B9-DA5D-4382-81E9-8FB7CECAF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9494" y="3867156"/>
              <a:ext cx="876312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ro-RO"/>
                <a:t>B</a:t>
              </a:r>
            </a:p>
          </p:txBody>
        </p:sp>
        <p:sp>
          <p:nvSpPr>
            <p:cNvPr id="260121" name="TextBox 11">
              <a:extLst>
                <a:ext uri="{FF2B5EF4-FFF2-40B4-BE49-F238E27FC236}">
                  <a16:creationId xmlns:a16="http://schemas.microsoft.com/office/drawing/2014/main" id="{D9621C47-9233-44E5-88E6-93D461609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9494" y="4232286"/>
              <a:ext cx="876312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ro-RO"/>
                <a:t>M()</a:t>
              </a:r>
            </a:p>
          </p:txBody>
        </p:sp>
      </p:grpSp>
      <p:grpSp>
        <p:nvGrpSpPr>
          <p:cNvPr id="260104" name="Group 12">
            <a:extLst>
              <a:ext uri="{FF2B5EF4-FFF2-40B4-BE49-F238E27FC236}">
                <a16:creationId xmlns:a16="http://schemas.microsoft.com/office/drawing/2014/main" id="{E55C2B16-09C2-4D0E-AB46-A9381F995F6E}"/>
              </a:ext>
            </a:extLst>
          </p:cNvPr>
          <p:cNvGrpSpPr>
            <a:grpSpLocks/>
          </p:cNvGrpSpPr>
          <p:nvPr/>
        </p:nvGrpSpPr>
        <p:grpSpPr bwMode="auto">
          <a:xfrm>
            <a:off x="7045325" y="4378326"/>
            <a:ext cx="876300" cy="735013"/>
            <a:chOff x="5959494" y="3867156"/>
            <a:chExt cx="876312" cy="734462"/>
          </a:xfrm>
        </p:grpSpPr>
        <p:sp>
          <p:nvSpPr>
            <p:cNvPr id="260118" name="TextBox 13">
              <a:extLst>
                <a:ext uri="{FF2B5EF4-FFF2-40B4-BE49-F238E27FC236}">
                  <a16:creationId xmlns:a16="http://schemas.microsoft.com/office/drawing/2014/main" id="{28ACA4FE-740F-4DBF-81B4-DD935402B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9494" y="3867156"/>
              <a:ext cx="876312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ro-RO"/>
                <a:t>C</a:t>
              </a:r>
            </a:p>
          </p:txBody>
        </p:sp>
        <p:sp>
          <p:nvSpPr>
            <p:cNvPr id="260119" name="TextBox 14">
              <a:extLst>
                <a:ext uri="{FF2B5EF4-FFF2-40B4-BE49-F238E27FC236}">
                  <a16:creationId xmlns:a16="http://schemas.microsoft.com/office/drawing/2014/main" id="{FDADE167-1F6F-4EE3-8B54-EF34AE400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9494" y="4232286"/>
              <a:ext cx="876312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ro-RO"/>
                <a:t>M()</a:t>
              </a:r>
            </a:p>
          </p:txBody>
        </p:sp>
      </p:grpSp>
      <p:grpSp>
        <p:nvGrpSpPr>
          <p:cNvPr id="260105" name="Group 15">
            <a:extLst>
              <a:ext uri="{FF2B5EF4-FFF2-40B4-BE49-F238E27FC236}">
                <a16:creationId xmlns:a16="http://schemas.microsoft.com/office/drawing/2014/main" id="{DD90434B-C682-4F65-8F31-86C7B307FEC3}"/>
              </a:ext>
            </a:extLst>
          </p:cNvPr>
          <p:cNvGrpSpPr>
            <a:grpSpLocks/>
          </p:cNvGrpSpPr>
          <p:nvPr/>
        </p:nvGrpSpPr>
        <p:grpSpPr bwMode="auto">
          <a:xfrm>
            <a:off x="7081838" y="5583238"/>
            <a:ext cx="876300" cy="735012"/>
            <a:chOff x="5959494" y="3867156"/>
            <a:chExt cx="876312" cy="734462"/>
          </a:xfrm>
        </p:grpSpPr>
        <p:sp>
          <p:nvSpPr>
            <p:cNvPr id="260116" name="TextBox 16">
              <a:extLst>
                <a:ext uri="{FF2B5EF4-FFF2-40B4-BE49-F238E27FC236}">
                  <a16:creationId xmlns:a16="http://schemas.microsoft.com/office/drawing/2014/main" id="{E73829E3-C824-4ABC-BE7F-DE440C79D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9494" y="3867156"/>
              <a:ext cx="876312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ro-RO"/>
                <a:t>D</a:t>
              </a:r>
            </a:p>
          </p:txBody>
        </p:sp>
        <p:sp>
          <p:nvSpPr>
            <p:cNvPr id="260117" name="TextBox 17">
              <a:extLst>
                <a:ext uri="{FF2B5EF4-FFF2-40B4-BE49-F238E27FC236}">
                  <a16:creationId xmlns:a16="http://schemas.microsoft.com/office/drawing/2014/main" id="{A0369473-B662-47E2-9E75-7BF57DC60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9494" y="4232286"/>
              <a:ext cx="876312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ro-RO"/>
                <a:t>M()</a:t>
              </a:r>
            </a:p>
          </p:txBody>
        </p:sp>
      </p:grpSp>
      <p:cxnSp>
        <p:nvCxnSpPr>
          <p:cNvPr id="260106" name="Straight Arrow Connector 19">
            <a:extLst>
              <a:ext uri="{FF2B5EF4-FFF2-40B4-BE49-F238E27FC236}">
                <a16:creationId xmlns:a16="http://schemas.microsoft.com/office/drawing/2014/main" id="{88740E53-4CCC-4890-B7D3-ACEC901F77FF}"/>
              </a:ext>
            </a:extLst>
          </p:cNvPr>
          <p:cNvCxnSpPr>
            <a:cxnSpLocks noChangeShapeType="1"/>
            <a:stCxn id="260120" idx="0"/>
            <a:endCxn id="260102" idx="2"/>
          </p:cNvCxnSpPr>
          <p:nvPr/>
        </p:nvCxnSpPr>
        <p:spPr bwMode="auto">
          <a:xfrm rot="5400000" flipH="1" flipV="1">
            <a:off x="7322345" y="3083720"/>
            <a:ext cx="3968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0107" name="Straight Arrow Connector 21">
            <a:extLst>
              <a:ext uri="{FF2B5EF4-FFF2-40B4-BE49-F238E27FC236}">
                <a16:creationId xmlns:a16="http://schemas.microsoft.com/office/drawing/2014/main" id="{DEB9630D-9B35-4786-A330-03A2498073EC}"/>
              </a:ext>
            </a:extLst>
          </p:cNvPr>
          <p:cNvCxnSpPr>
            <a:cxnSpLocks noChangeShapeType="1"/>
            <a:stCxn id="260118" idx="0"/>
            <a:endCxn id="260121" idx="2"/>
          </p:cNvCxnSpPr>
          <p:nvPr/>
        </p:nvCxnSpPr>
        <p:spPr bwMode="auto">
          <a:xfrm rot="5400000" flipH="1" flipV="1">
            <a:off x="7321551" y="4179888"/>
            <a:ext cx="360362" cy="365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0108" name="Straight Arrow Connector 23">
            <a:extLst>
              <a:ext uri="{FF2B5EF4-FFF2-40B4-BE49-F238E27FC236}">
                <a16:creationId xmlns:a16="http://schemas.microsoft.com/office/drawing/2014/main" id="{E481E3EB-7545-415D-B7BC-9FF0F22F6B3E}"/>
              </a:ext>
            </a:extLst>
          </p:cNvPr>
          <p:cNvCxnSpPr>
            <a:cxnSpLocks noChangeShapeType="1"/>
            <a:stCxn id="260116" idx="0"/>
            <a:endCxn id="260119" idx="2"/>
          </p:cNvCxnSpPr>
          <p:nvPr/>
        </p:nvCxnSpPr>
        <p:spPr bwMode="auto">
          <a:xfrm rot="16200000" flipV="1">
            <a:off x="7266782" y="5330032"/>
            <a:ext cx="469900" cy="365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0109" name="TextBox 27">
            <a:extLst>
              <a:ext uri="{FF2B5EF4-FFF2-40B4-BE49-F238E27FC236}">
                <a16:creationId xmlns:a16="http://schemas.microsoft.com/office/drawing/2014/main" id="{921556DC-1790-4BEF-BFB9-BD75F9288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3263" y="2516189"/>
            <a:ext cx="876300" cy="369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o-RO"/>
              <a:t>M()</a:t>
            </a:r>
          </a:p>
        </p:txBody>
      </p:sp>
      <p:sp>
        <p:nvSpPr>
          <p:cNvPr id="260110" name="TextBox 28">
            <a:extLst>
              <a:ext uri="{FF2B5EF4-FFF2-40B4-BE49-F238E27FC236}">
                <a16:creationId xmlns:a16="http://schemas.microsoft.com/office/drawing/2014/main" id="{EC5ECA08-4FB5-46C5-87ED-070A3142D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3263" y="3611564"/>
            <a:ext cx="876300" cy="369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o-RO"/>
              <a:t>M()</a:t>
            </a:r>
          </a:p>
        </p:txBody>
      </p:sp>
      <p:sp>
        <p:nvSpPr>
          <p:cNvPr id="260111" name="TextBox 29">
            <a:extLst>
              <a:ext uri="{FF2B5EF4-FFF2-40B4-BE49-F238E27FC236}">
                <a16:creationId xmlns:a16="http://schemas.microsoft.com/office/drawing/2014/main" id="{4FDF6757-5CA5-4ED9-AF94-73640AC6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3263" y="4743450"/>
            <a:ext cx="876300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o-RO"/>
              <a:t>M()</a:t>
            </a:r>
          </a:p>
        </p:txBody>
      </p:sp>
      <p:sp>
        <p:nvSpPr>
          <p:cNvPr id="260112" name="TextBox 30">
            <a:extLst>
              <a:ext uri="{FF2B5EF4-FFF2-40B4-BE49-F238E27FC236}">
                <a16:creationId xmlns:a16="http://schemas.microsoft.com/office/drawing/2014/main" id="{12BA5A37-351C-47AC-AB7B-FD1111DAF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3263" y="5875339"/>
            <a:ext cx="876300" cy="369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o-RO"/>
              <a:t>M()</a:t>
            </a:r>
          </a:p>
        </p:txBody>
      </p:sp>
      <p:cxnSp>
        <p:nvCxnSpPr>
          <p:cNvPr id="260113" name="Straight Arrow Connector 31">
            <a:extLst>
              <a:ext uri="{FF2B5EF4-FFF2-40B4-BE49-F238E27FC236}">
                <a16:creationId xmlns:a16="http://schemas.microsoft.com/office/drawing/2014/main" id="{B783E3CC-62D4-43B8-9B7B-BF1BE8E8D4DA}"/>
              </a:ext>
            </a:extLst>
          </p:cNvPr>
          <p:cNvCxnSpPr>
            <a:cxnSpLocks noChangeShapeType="1"/>
            <a:endCxn id="260109" idx="2"/>
          </p:cNvCxnSpPr>
          <p:nvPr/>
        </p:nvCxnSpPr>
        <p:spPr bwMode="auto">
          <a:xfrm rot="5400000" flipH="1" flipV="1">
            <a:off x="8382795" y="3228182"/>
            <a:ext cx="720725" cy="365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0114" name="Straight Arrow Connector 33">
            <a:extLst>
              <a:ext uri="{FF2B5EF4-FFF2-40B4-BE49-F238E27FC236}">
                <a16:creationId xmlns:a16="http://schemas.microsoft.com/office/drawing/2014/main" id="{10596FBA-932C-4A03-8A9A-537062921A8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8343901" y="5489576"/>
            <a:ext cx="725487" cy="365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0115" name="Rounded Rectangular Callout 36">
            <a:extLst>
              <a:ext uri="{FF2B5EF4-FFF2-40B4-BE49-F238E27FC236}">
                <a16:creationId xmlns:a16="http://schemas.microsoft.com/office/drawing/2014/main" id="{5A8255A6-D6B4-4379-A06D-33775B9E2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076" y="3903664"/>
            <a:ext cx="1241425" cy="949325"/>
          </a:xfrm>
          <a:prstGeom prst="wedgeRoundRectCallout">
            <a:avLst>
              <a:gd name="adj1" fmla="val -112204"/>
              <a:gd name="adj2" fmla="val -2366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o-RO" b="1"/>
              <a:t>Broken chain for M()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B0B3-B4B7-41DE-900D-DA92F166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/>
              <a:t>Fragile Base Class Problem</a:t>
            </a:r>
          </a:p>
        </p:txBody>
      </p:sp>
      <p:sp>
        <p:nvSpPr>
          <p:cNvPr id="261123" name="Text Placeholder 2">
            <a:extLst>
              <a:ext uri="{FF2B5EF4-FFF2-40B4-BE49-F238E27FC236}">
                <a16:creationId xmlns:a16="http://schemas.microsoft.com/office/drawing/2014/main" id="{BE997116-FD37-4408-AFB2-175BD1579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7F8B74F9-888F-4B92-B212-8EE5D3D47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ro-RO"/>
              <a:t>C#</a:t>
            </a:r>
            <a:endParaRPr lang="en-US" altLang="ro-RO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072C795-7DCD-4948-BBCA-2BCAA418A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Pite</a:t>
            </a:r>
            <a:r>
              <a:rPr lang="ro-RO" altLang="ro-RO"/>
              <a:t>şti </a:t>
            </a:r>
            <a:r>
              <a:rPr lang="en-US" altLang="ro-RO"/>
              <a:t>University </a:t>
            </a:r>
          </a:p>
          <a:p>
            <a:pPr eaLnBrk="1" hangingPunct="1"/>
            <a:r>
              <a:rPr lang="en-US" altLang="ro-RO"/>
              <a:t>University of Bucharest</a:t>
            </a:r>
          </a:p>
          <a:p>
            <a:pPr eaLnBrk="1" hangingPunct="1"/>
            <a:r>
              <a:rPr lang="en-US" altLang="ro-RO"/>
              <a:t>Spiru Haret University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itle 1">
            <a:extLst>
              <a:ext uri="{FF2B5EF4-FFF2-40B4-BE49-F238E27FC236}">
                <a16:creationId xmlns:a16="http://schemas.microsoft.com/office/drawing/2014/main" id="{DBFD53D8-B267-4022-B6F2-DBB70115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088" y="325438"/>
            <a:ext cx="8229600" cy="671512"/>
          </a:xfrm>
        </p:spPr>
        <p:txBody>
          <a:bodyPr/>
          <a:lstStyle/>
          <a:p>
            <a:pPr eaLnBrk="1" hangingPunct="1"/>
            <a:r>
              <a:rPr lang="en-US" altLang="ro-RO" sz="2800"/>
              <a:t>Fragile base class problem</a:t>
            </a:r>
          </a:p>
        </p:txBody>
      </p:sp>
      <p:sp>
        <p:nvSpPr>
          <p:cNvPr id="262147" name="Text Placeholder 2">
            <a:extLst>
              <a:ext uri="{FF2B5EF4-FFF2-40B4-BE49-F238E27FC236}">
                <a16:creationId xmlns:a16="http://schemas.microsoft.com/office/drawing/2014/main" id="{D1926CD3-F3E9-406F-AE52-9945BA75E9F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006600" y="2187576"/>
            <a:ext cx="4038600" cy="445452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ro-RO" sz="1800">
                <a:hlinkClick r:id="rId2" action="ppaction://hlinkfile"/>
              </a:rPr>
              <a:t>Java example:</a:t>
            </a:r>
            <a:br>
              <a:rPr lang="en-US" altLang="ro-RO" sz="1800"/>
            </a:br>
            <a:endParaRPr lang="en-US" altLang="ro-RO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class BaseClass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    public void display()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        System.out.println("BaseClass.display()");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    public void callMultipleTimes(int n)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        for (int c1 = 0; c1 &lt; n; c1++)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            display();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 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ro-RO" sz="12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public class Fragile{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	public static void main(String args[] 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		BaseClass b= new BaseClass();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		b.callMultipleTimes(3);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}</a:t>
            </a:r>
          </a:p>
          <a:p>
            <a:pPr eaLnBrk="1" hangingPunct="1"/>
            <a:endParaRPr lang="en-US" altLang="ro-RO" sz="1800"/>
          </a:p>
        </p:txBody>
      </p:sp>
      <p:sp>
        <p:nvSpPr>
          <p:cNvPr id="262148" name="TextBox 4">
            <a:extLst>
              <a:ext uri="{FF2B5EF4-FFF2-40B4-BE49-F238E27FC236}">
                <a16:creationId xmlns:a16="http://schemas.microsoft.com/office/drawing/2014/main" id="{ED12129F-AF95-481C-AB55-5D3A3BA0F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214" y="909638"/>
            <a:ext cx="2994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o-RO" b="1"/>
              <a:t>Changes in base class </a:t>
            </a:r>
            <a:r>
              <a:rPr lang="en-US" altLang="ro-RO"/>
              <a:t>implementation, </a:t>
            </a:r>
            <a:r>
              <a:rPr lang="en-US" altLang="ro-RO" b="1"/>
              <a:t>causing a problem in the subclass</a:t>
            </a:r>
            <a:r>
              <a:rPr lang="en-US" altLang="ro-RO"/>
              <a:t>.</a:t>
            </a:r>
          </a:p>
          <a:p>
            <a:endParaRPr lang="en-US" altLang="ro-RO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0D852C-22BC-4918-960A-AAC1FCFD53BC}"/>
              </a:ext>
            </a:extLst>
          </p:cNvPr>
          <p:cNvSpPr txBox="1">
            <a:spLocks/>
          </p:cNvSpPr>
          <p:nvPr/>
        </p:nvSpPr>
        <p:spPr bwMode="auto">
          <a:xfrm>
            <a:off x="6388100" y="1019176"/>
            <a:ext cx="4038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200" kern="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kern="0" dirty="0"/>
          </a:p>
        </p:txBody>
      </p:sp>
      <p:sp>
        <p:nvSpPr>
          <p:cNvPr id="262150" name="Content Placeholder 3">
            <a:extLst>
              <a:ext uri="{FF2B5EF4-FFF2-40B4-BE49-F238E27FC236}">
                <a16:creationId xmlns:a16="http://schemas.microsoft.com/office/drawing/2014/main" id="{4B30CF64-E583-4C90-A7CE-E43579176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2201"/>
            <a:ext cx="4038600" cy="53308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>
                <a:hlinkClick r:id="rId3" action="ppaction://hlinkfile"/>
              </a:rPr>
              <a:t>An extension:</a:t>
            </a:r>
            <a:endParaRPr lang="en-US" altLang="ro-RO" sz="12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class DerivedClass extends  BaseClass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    public void display() { //overriding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	counter++;	// new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        System.out.println("DerivedClass.display()");// modified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    public int counter=0;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ro-RO" sz="12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ro-RO" sz="12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ro-RO" sz="12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ro-RO" sz="12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public class FragileExtension{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	public static void main(String args[] 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		DerivedClass b= new DerivedClass();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		b.callMultipleTimes(3);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		System.out.println(b.counter);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		b.callMultipleTimes(3);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		System.out.println(b.counter);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}</a:t>
            </a:r>
          </a:p>
        </p:txBody>
      </p:sp>
      <p:sp>
        <p:nvSpPr>
          <p:cNvPr id="262151" name="Rounded Rectangular Callout 7">
            <a:extLst>
              <a:ext uri="{FF2B5EF4-FFF2-40B4-BE49-F238E27FC236}">
                <a16:creationId xmlns:a16="http://schemas.microsoft.com/office/drawing/2014/main" id="{91726DEA-73E2-4084-94A5-319C64CDC66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067675" y="3100388"/>
            <a:ext cx="2336800" cy="1022350"/>
          </a:xfrm>
          <a:prstGeom prst="wedgeRoundRectCallout">
            <a:avLst>
              <a:gd name="adj1" fmla="val 1394"/>
              <a:gd name="adj2" fmla="val -235685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o-RO"/>
              <a:t>Changes, to count displays</a:t>
            </a:r>
          </a:p>
        </p:txBody>
      </p:sp>
      <p:sp>
        <p:nvSpPr>
          <p:cNvPr id="262152" name="Rectangular Callout 8">
            <a:extLst>
              <a:ext uri="{FF2B5EF4-FFF2-40B4-BE49-F238E27FC236}">
                <a16:creationId xmlns:a16="http://schemas.microsoft.com/office/drawing/2014/main" id="{F05ADF20-AEBC-427A-BDBB-69F010FDF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14" y="6057901"/>
            <a:ext cx="2630487" cy="612775"/>
          </a:xfrm>
          <a:prstGeom prst="wedgeRectCallout">
            <a:avLst>
              <a:gd name="adj1" fmla="val 31500"/>
              <a:gd name="adj2" fmla="val -12229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o-RO"/>
              <a:t>FragileExtension</a:t>
            </a:r>
          </a:p>
          <a:p>
            <a:r>
              <a:rPr lang="en-US" altLang="ro-RO"/>
              <a:t>displays 3 and 6 etc.</a:t>
            </a:r>
          </a:p>
        </p:txBody>
      </p:sp>
      <p:sp>
        <p:nvSpPr>
          <p:cNvPr id="262153" name="Oval Callout 9">
            <a:extLst>
              <a:ext uri="{FF2B5EF4-FFF2-40B4-BE49-F238E27FC236}">
                <a16:creationId xmlns:a16="http://schemas.microsoft.com/office/drawing/2014/main" id="{562506E5-C9FE-4B1A-9B3E-DF1FEDC4A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1" y="3976689"/>
            <a:ext cx="2301875" cy="1131887"/>
          </a:xfrm>
          <a:prstGeom prst="wedgeEllipseCallout">
            <a:avLst>
              <a:gd name="adj1" fmla="val 161366"/>
              <a:gd name="adj2" fmla="val -5832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o-RO"/>
              <a:t>What if BaseClass changes?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itle 1">
            <a:extLst>
              <a:ext uri="{FF2B5EF4-FFF2-40B4-BE49-F238E27FC236}">
                <a16:creationId xmlns:a16="http://schemas.microsoft.com/office/drawing/2014/main" id="{7365C079-B9C1-48FA-8710-B773ED6E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890588"/>
          </a:xfrm>
        </p:spPr>
        <p:txBody>
          <a:bodyPr/>
          <a:lstStyle/>
          <a:p>
            <a:pPr eaLnBrk="1" hangingPunct="1"/>
            <a:r>
              <a:rPr lang="en-US" altLang="ro-RO" sz="2800"/>
              <a:t>Base class changes  causing problems</a:t>
            </a:r>
          </a:p>
        </p:txBody>
      </p:sp>
      <p:sp>
        <p:nvSpPr>
          <p:cNvPr id="263171" name="Text Placeholder 2">
            <a:extLst>
              <a:ext uri="{FF2B5EF4-FFF2-40B4-BE49-F238E27FC236}">
                <a16:creationId xmlns:a16="http://schemas.microsoft.com/office/drawing/2014/main" id="{F99AE19E-6942-40EE-A6ED-2B15D040A22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079625" y="1384300"/>
            <a:ext cx="4038600" cy="41989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2000">
                <a:hlinkClick r:id="rId2" action="ppaction://hlinkfile"/>
              </a:rPr>
              <a:t>A new version of the  base class</a:t>
            </a:r>
            <a:endParaRPr lang="en-US" altLang="ro-RO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class BaseClass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    public void display()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        System.out.println("BaseClass.display()");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    public void callMultipleTimes(int n)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        for (int c1 = 0; c1 &lt; n; c1++)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 b="1"/>
              <a:t>        System.out.println("BaseClass.display()");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 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20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ro-RO"/>
          </a:p>
        </p:txBody>
      </p:sp>
      <p:sp>
        <p:nvSpPr>
          <p:cNvPr id="263172" name="Content Placeholder 3">
            <a:extLst>
              <a:ext uri="{FF2B5EF4-FFF2-40B4-BE49-F238E27FC236}">
                <a16:creationId xmlns:a16="http://schemas.microsoft.com/office/drawing/2014/main" id="{7C7D3D38-0AD9-445A-81CD-1945C7935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81200"/>
            <a:ext cx="4038600" cy="29083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/>
              <a:t>  </a:t>
            </a:r>
          </a:p>
        </p:txBody>
      </p:sp>
      <p:sp>
        <p:nvSpPr>
          <p:cNvPr id="263173" name="Rounded Rectangular Callout 4">
            <a:extLst>
              <a:ext uri="{FF2B5EF4-FFF2-40B4-BE49-F238E27FC236}">
                <a16:creationId xmlns:a16="http://schemas.microsoft.com/office/drawing/2014/main" id="{13156C8F-CB30-458D-BCB4-8B094B159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4" y="4378326"/>
            <a:ext cx="1900237" cy="912813"/>
          </a:xfrm>
          <a:prstGeom prst="wedgeRoundRectCallout">
            <a:avLst>
              <a:gd name="adj1" fmla="val -9708"/>
              <a:gd name="adj2" fmla="val -208690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o-RO"/>
              <a:t>Change: no call to display()</a:t>
            </a:r>
          </a:p>
        </p:txBody>
      </p:sp>
      <p:sp>
        <p:nvSpPr>
          <p:cNvPr id="263174" name="Rectangular Callout 5">
            <a:extLst>
              <a:ext uri="{FF2B5EF4-FFF2-40B4-BE49-F238E27FC236}">
                <a16:creationId xmlns:a16="http://schemas.microsoft.com/office/drawing/2014/main" id="{C7FC22CD-E40F-4A96-900D-5FE43BDB0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514" y="3575050"/>
            <a:ext cx="3468687" cy="2592388"/>
          </a:xfrm>
          <a:prstGeom prst="wedgeRectCallout">
            <a:avLst>
              <a:gd name="adj1" fmla="val -26255"/>
              <a:gd name="adj2" fmla="val -12207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o-RO" sz="2000"/>
              <a:t>The same</a:t>
            </a:r>
            <a:r>
              <a:rPr lang="en-US" altLang="ro-RO" sz="2000">
                <a:hlinkClick r:id="rId3" action="ppaction://hlinkfile"/>
              </a:rPr>
              <a:t> </a:t>
            </a:r>
          </a:p>
          <a:p>
            <a:r>
              <a:rPr lang="en-US" altLang="ro-RO" sz="2000">
                <a:hlinkClick r:id="rId3" action="ppaction://hlinkfile"/>
              </a:rPr>
              <a:t>FragileExtension .class </a:t>
            </a:r>
            <a:endParaRPr lang="en-US" altLang="ro-RO" sz="2000"/>
          </a:p>
          <a:p>
            <a:r>
              <a:rPr lang="en-US" altLang="ro-RO" sz="2000"/>
              <a:t>(no need for compilation ),</a:t>
            </a:r>
          </a:p>
          <a:p>
            <a:r>
              <a:rPr lang="en-US" altLang="ro-RO" sz="2000"/>
              <a:t>with the new version of BaseClass.class</a:t>
            </a:r>
          </a:p>
          <a:p>
            <a:r>
              <a:rPr lang="en-US" altLang="ro-RO" sz="2000"/>
              <a:t>displays 0 and 0 etc.!</a:t>
            </a:r>
          </a:p>
          <a:p>
            <a:r>
              <a:rPr lang="en-US" altLang="ro-RO" sz="2000"/>
              <a:t>No counting!</a:t>
            </a:r>
          </a:p>
          <a:p>
            <a:endParaRPr lang="en-US" altLang="ro-RO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itle 1">
            <a:extLst>
              <a:ext uri="{FF2B5EF4-FFF2-40B4-BE49-F238E27FC236}">
                <a16:creationId xmlns:a16="http://schemas.microsoft.com/office/drawing/2014/main" id="{EB9113F4-83D0-4730-94C4-AEA6BA3F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57201"/>
            <a:ext cx="8229600" cy="12922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ro-RO"/>
              <a:t>Explanation: lack of the hierarchy contract</a:t>
            </a:r>
          </a:p>
        </p:txBody>
      </p:sp>
      <p:sp>
        <p:nvSpPr>
          <p:cNvPr id="264195" name="Content Placeholder 2">
            <a:extLst>
              <a:ext uri="{FF2B5EF4-FFF2-40B4-BE49-F238E27FC236}">
                <a16:creationId xmlns:a16="http://schemas.microsoft.com/office/drawing/2014/main" id="{F4C17B9B-099A-4B27-B051-49C0C8CB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How to forbid some changes?</a:t>
            </a:r>
            <a:br>
              <a:rPr lang="en-US" altLang="ro-RO"/>
            </a:br>
            <a:r>
              <a:rPr lang="en-US" altLang="ro-RO"/>
              <a:t>??????????????????</a:t>
            </a:r>
          </a:p>
          <a:p>
            <a:pPr eaLnBrk="1" hangingPunct="1"/>
            <a:r>
              <a:rPr lang="en-US" altLang="ro-RO"/>
              <a:t>C# approach for fragile base class problem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592C14BD-8056-4115-819C-EBD88D673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739775"/>
          </a:xfrm>
        </p:spPr>
        <p:txBody>
          <a:bodyPr/>
          <a:lstStyle/>
          <a:p>
            <a:pPr eaLnBrk="1" hangingPunct="1"/>
            <a:r>
              <a:rPr lang="en-US" altLang="ro-RO" sz="2800"/>
              <a:t>Exercise: Spot the bugs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FFD5E903-1FCB-4FF3-A9D0-FC73475076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04926"/>
            <a:ext cx="8229600" cy="45624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800" noProof="1"/>
              <a:t>class Base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800" noProof="1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800" noProof="1"/>
              <a:t>    public void Alpha() { ...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800" noProof="1"/>
              <a:t>    public virtual void Beta() { ...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800" noProof="1"/>
              <a:t>    public virtual void Gamma(int i) { ...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800" noProof="1"/>
              <a:t>    public virtual void Delta() { ...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800" noProof="1"/>
              <a:t>    private virtual void Epsilon() { ...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800" noProof="1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800" noProof="1"/>
              <a:t>class Derived : Base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800" noProof="1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800" noProof="1"/>
              <a:t>    public override void Alpha() { ...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800" noProof="1"/>
              <a:t>    protected override void Beta() { ...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800" noProof="1"/>
              <a:t>    public override void Gamma(double d) { ...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800" noProof="1"/>
              <a:t>    public override int Delta() { ...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800" noProof="1"/>
              <a:t>}</a:t>
            </a:r>
            <a:endParaRPr lang="en-US" altLang="ro-RO" sz="1800"/>
          </a:p>
        </p:txBody>
      </p:sp>
      <p:sp>
        <p:nvSpPr>
          <p:cNvPr id="265220" name="AutoShape 4">
            <a:extLst>
              <a:ext uri="{FF2B5EF4-FFF2-40B4-BE49-F238E27FC236}">
                <a16:creationId xmlns:a16="http://schemas.microsoft.com/office/drawing/2014/main" id="{A0416FD2-0E4C-474F-954D-2C4973B8A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0" y="1484313"/>
            <a:ext cx="3671888" cy="609600"/>
          </a:xfrm>
          <a:prstGeom prst="wedgeRoundRectCallout">
            <a:avLst>
              <a:gd name="adj1" fmla="val -68333"/>
              <a:gd name="adj2" fmla="val 22682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ro-RO" sz="1000"/>
              <a:t>Error: 'Base.Epsilon()': virtual or abstract members cannot be private	</a:t>
            </a:r>
          </a:p>
        </p:txBody>
      </p:sp>
      <p:sp>
        <p:nvSpPr>
          <p:cNvPr id="265221" name="AutoShape 5">
            <a:extLst>
              <a:ext uri="{FF2B5EF4-FFF2-40B4-BE49-F238E27FC236}">
                <a16:creationId xmlns:a16="http://schemas.microsoft.com/office/drawing/2014/main" id="{4D8D14E3-BB94-4C8C-91BF-C3D8E7358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76588"/>
            <a:ext cx="3671888" cy="609600"/>
          </a:xfrm>
          <a:prstGeom prst="wedgeRoundRectCallout">
            <a:avLst>
              <a:gd name="adj1" fmla="val -74037"/>
              <a:gd name="adj2" fmla="val 12239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ro-RO" sz="1000"/>
              <a:t>Error: 'Derived.Alpha()': cannot override inherited member 'Base.Alpha()' because it is not marked virtual, abstract, or override		</a:t>
            </a:r>
          </a:p>
        </p:txBody>
      </p:sp>
      <p:sp>
        <p:nvSpPr>
          <p:cNvPr id="265222" name="AutoShape 6">
            <a:extLst>
              <a:ext uri="{FF2B5EF4-FFF2-40B4-BE49-F238E27FC236}">
                <a16:creationId xmlns:a16="http://schemas.microsoft.com/office/drawing/2014/main" id="{610E76A4-1C1B-452F-AF89-63265847F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4149725"/>
            <a:ext cx="3671888" cy="609600"/>
          </a:xfrm>
          <a:prstGeom prst="wedgeRoundRectCallout">
            <a:avLst>
              <a:gd name="adj1" fmla="val -68764"/>
              <a:gd name="adj2" fmla="val 911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ro-RO" sz="1000"/>
              <a:t>Error: 'Derived.Beta()': cannot change access modifiers when overriding 'public' inherited member 'Base.Beta()'	</a:t>
            </a:r>
          </a:p>
        </p:txBody>
      </p:sp>
      <p:sp>
        <p:nvSpPr>
          <p:cNvPr id="265223" name="AutoShape 7">
            <a:extLst>
              <a:ext uri="{FF2B5EF4-FFF2-40B4-BE49-F238E27FC236}">
                <a16:creationId xmlns:a16="http://schemas.microsoft.com/office/drawing/2014/main" id="{012F360D-2A2F-4208-B40B-7146B0EDA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0" y="5157788"/>
            <a:ext cx="3671888" cy="431800"/>
          </a:xfrm>
          <a:prstGeom prst="wedgeRoundRectCallout">
            <a:avLst>
              <a:gd name="adj1" fmla="val -61500"/>
              <a:gd name="adj2" fmla="val -12904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ro-RO" sz="1000"/>
              <a:t>Error: 'Derived.Gamma(double)': no suitable method found to override	</a:t>
            </a:r>
          </a:p>
        </p:txBody>
      </p:sp>
      <p:sp>
        <p:nvSpPr>
          <p:cNvPr id="265224" name="AutoShape 8">
            <a:extLst>
              <a:ext uri="{FF2B5EF4-FFF2-40B4-BE49-F238E27FC236}">
                <a16:creationId xmlns:a16="http://schemas.microsoft.com/office/drawing/2014/main" id="{30AD9C3C-5350-45BB-9AB8-FB68DEAEA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5697538"/>
            <a:ext cx="3671888" cy="431800"/>
          </a:xfrm>
          <a:prstGeom prst="wedgeRoundRectCallout">
            <a:avLst>
              <a:gd name="adj1" fmla="val 23630"/>
              <a:gd name="adj2" fmla="val -19558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ro-RO" sz="1000"/>
              <a:t>Error: 'Derived.Delta()': return type must be 'void' to match overridden member 'Base.Delta()'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DE3534E-D235-4933-A8CB-DAAA5A88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57201"/>
            <a:ext cx="8229600" cy="963613"/>
          </a:xfrm>
        </p:spPr>
        <p:txBody>
          <a:bodyPr/>
          <a:lstStyle/>
          <a:p>
            <a:pPr eaLnBrk="1" hangingPunct="1"/>
            <a:r>
              <a:rPr lang="en-US" altLang="ro-RO" sz="2800"/>
              <a:t>The Development Platform: </a:t>
            </a:r>
            <a:br>
              <a:rPr lang="en-US" altLang="ro-RO" sz="2800"/>
            </a:br>
            <a:r>
              <a:rPr lang="en-US" altLang="ro-RO" sz="2800"/>
              <a:t>the Microsoft  .NET Framework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59AD39D2-C120-4B75-A3B8-1F6DE1A8B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66864"/>
            <a:ext cx="8229600" cy="3140075"/>
          </a:xfrm>
        </p:spPr>
        <p:txBody>
          <a:bodyPr/>
          <a:lstStyle/>
          <a:p>
            <a:pPr eaLnBrk="1" hangingPunct="1"/>
            <a:r>
              <a:rPr lang="en-US" altLang="ro-RO" sz="1800"/>
              <a:t>The .NET Framework consists of two parts:</a:t>
            </a:r>
          </a:p>
          <a:p>
            <a:pPr lvl="1" eaLnBrk="1" hangingPunct="1"/>
            <a:r>
              <a:rPr lang="en-US" altLang="ro-RO" sz="1800"/>
              <a:t> the common language runtime </a:t>
            </a:r>
            <a:r>
              <a:rPr lang="en-US" altLang="ro-RO" sz="1800" b="1"/>
              <a:t>(CLR) </a:t>
            </a:r>
          </a:p>
          <a:p>
            <a:pPr lvl="2" eaLnBrk="1" hangingPunct="1"/>
            <a:r>
              <a:rPr lang="en-US" altLang="ro-RO" sz="1800"/>
              <a:t>file loader, </a:t>
            </a:r>
          </a:p>
          <a:p>
            <a:pPr lvl="2" eaLnBrk="1" hangingPunct="1"/>
            <a:r>
              <a:rPr lang="en-US" altLang="ro-RO" sz="1800"/>
              <a:t>garbage collector), </a:t>
            </a:r>
          </a:p>
          <a:p>
            <a:pPr lvl="2" eaLnBrk="1" hangingPunct="1"/>
            <a:r>
              <a:rPr lang="en-US" altLang="ro-RO" sz="1800"/>
              <a:t>security system (code access security),  and so on.</a:t>
            </a:r>
          </a:p>
          <a:p>
            <a:pPr lvl="1" eaLnBrk="1" hangingPunct="1"/>
            <a:r>
              <a:rPr lang="en-US" altLang="ro-RO" sz="1800"/>
              <a:t>Framework Class Library </a:t>
            </a:r>
            <a:r>
              <a:rPr lang="en-US" altLang="ro-RO" sz="1800" b="1"/>
              <a:t>(FCL).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FBF00CE-CA73-4357-821C-CB031EC96B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History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2936B01-F2EB-4BA1-B5C0-01EA60D16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1800"/>
              <a:t>The principal inventors: Anders Hejlsberg, Scott Wiltamuth, Peter Golde</a:t>
            </a:r>
          </a:p>
          <a:p>
            <a:pPr eaLnBrk="1" hangingPunct="1"/>
            <a:r>
              <a:rPr lang="en-US" altLang="ro-RO" sz="1800"/>
              <a:t>ECMA Technical Committee 39 (TC39) Task Group 2(TG2) is responsible for the standardization of the language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3F3191F3-AEFA-4662-8E65-D551058EA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3933826"/>
            <a:ext cx="18716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/>
              <a:t>Turbo Pascal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6D917EB5-D392-4F7F-B76B-42A839477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3933826"/>
            <a:ext cx="649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/>
              <a:t>C++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00101C21-025A-4391-B681-23D5FAC71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3933826"/>
            <a:ext cx="1511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/>
              <a:t>Objective C</a:t>
            </a:r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E91DC155-D9CF-41DD-A2FE-E72C3147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3933826"/>
            <a:ext cx="1008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/>
              <a:t>Modula</a:t>
            </a: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879CACF2-DBF2-4C55-A035-BC9729134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9" y="4724401"/>
            <a:ext cx="14763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/>
              <a:t>Delphi (designed by Anders Hejlsberg)</a:t>
            </a:r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B8B84E7D-28C1-4FC8-A8DA-045B05A6D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4652963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/>
              <a:t>Java</a:t>
            </a:r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BAC2EEC3-5A08-42DD-994F-A6FEB6759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425" y="5445126"/>
            <a:ext cx="165735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/>
              <a:t>C#</a:t>
            </a:r>
          </a:p>
          <a:p>
            <a:pPr>
              <a:spcBef>
                <a:spcPct val="50000"/>
              </a:spcBef>
            </a:pPr>
            <a:r>
              <a:rPr lang="en-US" altLang="ro-RO"/>
              <a:t>(year 2000)</a:t>
            </a:r>
          </a:p>
        </p:txBody>
      </p:sp>
      <p:sp>
        <p:nvSpPr>
          <p:cNvPr id="5131" name="Line 11">
            <a:extLst>
              <a:ext uri="{FF2B5EF4-FFF2-40B4-BE49-F238E27FC236}">
                <a16:creationId xmlns:a16="http://schemas.microsoft.com/office/drawing/2014/main" id="{6D4C5ABE-2066-409D-A632-204AA530F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292601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5132" name="Line 12">
            <a:extLst>
              <a:ext uri="{FF2B5EF4-FFF2-40B4-BE49-F238E27FC236}">
                <a16:creationId xmlns:a16="http://schemas.microsoft.com/office/drawing/2014/main" id="{66C7200A-34B6-4173-B5D0-F638830D6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292600"/>
            <a:ext cx="12954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5133" name="Line 13">
            <a:extLst>
              <a:ext uri="{FF2B5EF4-FFF2-40B4-BE49-F238E27FC236}">
                <a16:creationId xmlns:a16="http://schemas.microsoft.com/office/drawing/2014/main" id="{FE2B70B7-0479-4826-BDA4-3A0E387A0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3" y="42926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FD3DE49D-37E1-4A8D-8C64-6547C2FB28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2263" y="4292600"/>
            <a:ext cx="10795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52ABB6A2-36AE-4E3C-8519-57FACEB31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5013325"/>
            <a:ext cx="18716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5136" name="Line 16">
            <a:extLst>
              <a:ext uri="{FF2B5EF4-FFF2-40B4-BE49-F238E27FC236}">
                <a16:creationId xmlns:a16="http://schemas.microsoft.com/office/drawing/2014/main" id="{669C7520-3523-41A7-B826-BECF5CFF27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9738" y="5013325"/>
            <a:ext cx="8636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5137" name="Line 17">
            <a:extLst>
              <a:ext uri="{FF2B5EF4-FFF2-40B4-BE49-F238E27FC236}">
                <a16:creationId xmlns:a16="http://schemas.microsoft.com/office/drawing/2014/main" id="{9B35E560-7F73-4E43-8E3E-3589EC840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4088" y="4292601"/>
            <a:ext cx="539750" cy="1116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2466C23-5907-4BBF-9B9B-37BB6D3E4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1228725"/>
          </a:xfrm>
        </p:spPr>
        <p:txBody>
          <a:bodyPr/>
          <a:lstStyle/>
          <a:p>
            <a:pPr eaLnBrk="1" hangingPunct="1"/>
            <a:r>
              <a:rPr lang="en-US" altLang="ro-RO" sz="2700"/>
              <a:t>Compiling a .Net compatible language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705FE38-02DA-4A64-8C84-B4E517DEA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9650" y="1916113"/>
            <a:ext cx="7696200" cy="4038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300"/>
              <a:t>Portability              (bad)                                                                               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o-RO" sz="1300"/>
              <a:t>Efficiency               (good)                                                                                                               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2E69E314-B4BA-4E15-97C6-A2142DD3C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2492376"/>
            <a:ext cx="1727200" cy="2841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 sz="1200"/>
              <a:t>Java program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EC5E3B44-B543-46BE-AC59-7D507D217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2924176"/>
            <a:ext cx="1439862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ro-RO" sz="1200"/>
              <a:t>C/C++ compiler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ro-RO" sz="1200"/>
              <a:t>for machine A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1DBE67FC-F6E1-402C-95C1-951484BD5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3789364"/>
            <a:ext cx="2398712" cy="276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 sz="1200"/>
              <a:t>(persistent)Code for machine A</a:t>
            </a:r>
          </a:p>
        </p:txBody>
      </p:sp>
      <p:sp>
        <p:nvSpPr>
          <p:cNvPr id="7175" name="Line 8">
            <a:extLst>
              <a:ext uri="{FF2B5EF4-FFF2-40B4-BE49-F238E27FC236}">
                <a16:creationId xmlns:a16="http://schemas.microsoft.com/office/drawing/2014/main" id="{0CED0C1D-05A7-4477-9D20-E8E60640E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3357564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176" name="Line 10">
            <a:extLst>
              <a:ext uri="{FF2B5EF4-FFF2-40B4-BE49-F238E27FC236}">
                <a16:creationId xmlns:a16="http://schemas.microsoft.com/office/drawing/2014/main" id="{720B7D3F-BEA1-4E86-B26D-2E5D21743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4076700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177" name="Text Box 11">
            <a:extLst>
              <a:ext uri="{FF2B5EF4-FFF2-40B4-BE49-F238E27FC236}">
                <a16:creationId xmlns:a16="http://schemas.microsoft.com/office/drawing/2014/main" id="{0D11D97F-5997-4B99-8BB5-044A46E60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5445126"/>
            <a:ext cx="719137" cy="2841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 sz="1200"/>
              <a:t>results</a:t>
            </a:r>
          </a:p>
        </p:txBody>
      </p:sp>
      <p:sp>
        <p:nvSpPr>
          <p:cNvPr id="7178" name="Line 12">
            <a:extLst>
              <a:ext uri="{FF2B5EF4-FFF2-40B4-BE49-F238E27FC236}">
                <a16:creationId xmlns:a16="http://schemas.microsoft.com/office/drawing/2014/main" id="{DF709B61-60EE-4085-A57F-4424E9F34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179" name="Text Box 13">
            <a:extLst>
              <a:ext uri="{FF2B5EF4-FFF2-40B4-BE49-F238E27FC236}">
                <a16:creationId xmlns:a16="http://schemas.microsoft.com/office/drawing/2014/main" id="{48F3F01A-D7F3-43D9-BD5B-0A7D35EAB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2492376"/>
            <a:ext cx="1296988" cy="2841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 sz="1200"/>
              <a:t>C/C++ program</a:t>
            </a:r>
          </a:p>
        </p:txBody>
      </p:sp>
      <p:sp>
        <p:nvSpPr>
          <p:cNvPr id="7180" name="Text Box 14">
            <a:extLst>
              <a:ext uri="{FF2B5EF4-FFF2-40B4-BE49-F238E27FC236}">
                <a16:creationId xmlns:a16="http://schemas.microsoft.com/office/drawing/2014/main" id="{57A33B9D-7EC1-4218-8A93-CE774E934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2924176"/>
            <a:ext cx="12954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 sz="1200"/>
              <a:t>Java compiler</a:t>
            </a:r>
          </a:p>
        </p:txBody>
      </p:sp>
      <p:sp>
        <p:nvSpPr>
          <p:cNvPr id="7181" name="Line 15">
            <a:extLst>
              <a:ext uri="{FF2B5EF4-FFF2-40B4-BE49-F238E27FC236}">
                <a16:creationId xmlns:a16="http://schemas.microsoft.com/office/drawing/2014/main" id="{780B4B0D-E8B1-43B3-B600-EB990BAB3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8" y="2781301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182" name="Line 18">
            <a:extLst>
              <a:ext uri="{FF2B5EF4-FFF2-40B4-BE49-F238E27FC236}">
                <a16:creationId xmlns:a16="http://schemas.microsoft.com/office/drawing/2014/main" id="{AA9D9DBF-6717-44A7-9E8A-3D99E057B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5734051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183" name="Line 19">
            <a:extLst>
              <a:ext uri="{FF2B5EF4-FFF2-40B4-BE49-F238E27FC236}">
                <a16:creationId xmlns:a16="http://schemas.microsoft.com/office/drawing/2014/main" id="{1AF175E9-91F7-4564-B33D-4D844FFC8A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1089" y="587692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184" name="Line 20">
            <a:extLst>
              <a:ext uri="{FF2B5EF4-FFF2-40B4-BE49-F238E27FC236}">
                <a16:creationId xmlns:a16="http://schemas.microsoft.com/office/drawing/2014/main" id="{C795BFEE-2879-4119-9F9B-A293CFBFA3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1088" y="4941889"/>
            <a:ext cx="0" cy="93503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185" name="Text Box 22">
            <a:extLst>
              <a:ext uri="{FF2B5EF4-FFF2-40B4-BE49-F238E27FC236}">
                <a16:creationId xmlns:a16="http://schemas.microsoft.com/office/drawing/2014/main" id="{B48E8B32-DF1A-43A0-B7A0-5DCB9AFD9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3357564"/>
            <a:ext cx="2374900" cy="3778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ro-RO" sz="1200"/>
              <a:t>Java machine- free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ro-RO" sz="1200"/>
              <a:t>intermediate code (byte code)</a:t>
            </a:r>
          </a:p>
        </p:txBody>
      </p:sp>
      <p:sp>
        <p:nvSpPr>
          <p:cNvPr id="7186" name="Line 23">
            <a:extLst>
              <a:ext uri="{FF2B5EF4-FFF2-40B4-BE49-F238E27FC236}">
                <a16:creationId xmlns:a16="http://schemas.microsoft.com/office/drawing/2014/main" id="{22695729-6332-48CE-B9D2-A1AF716AE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8" y="3213101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187" name="Line 25">
            <a:extLst>
              <a:ext uri="{FF2B5EF4-FFF2-40B4-BE49-F238E27FC236}">
                <a16:creationId xmlns:a16="http://schemas.microsoft.com/office/drawing/2014/main" id="{D60818CD-4D7E-4B3F-B50A-8AA4547EC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2781300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188" name="Line 27">
            <a:extLst>
              <a:ext uri="{FF2B5EF4-FFF2-40B4-BE49-F238E27FC236}">
                <a16:creationId xmlns:a16="http://schemas.microsoft.com/office/drawing/2014/main" id="{81110BD8-6E43-47BF-A87C-1DA71126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2781300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189" name="Line 28">
            <a:extLst>
              <a:ext uri="{FF2B5EF4-FFF2-40B4-BE49-F238E27FC236}">
                <a16:creationId xmlns:a16="http://schemas.microsoft.com/office/drawing/2014/main" id="{43A2E27B-9075-4FFE-A4B6-7986A35BC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2997200"/>
            <a:ext cx="215900" cy="0"/>
          </a:xfrm>
          <a:prstGeom prst="line">
            <a:avLst/>
          </a:prstGeom>
          <a:noFill/>
          <a:ln w="9525" cap="rnd">
            <a:solidFill>
              <a:srgbClr val="FF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190" name="Text Box 29">
            <a:extLst>
              <a:ext uri="{FF2B5EF4-FFF2-40B4-BE49-F238E27FC236}">
                <a16:creationId xmlns:a16="http://schemas.microsoft.com/office/drawing/2014/main" id="{14A4E98C-6B6A-49A5-B775-F685B1661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6" y="3933826"/>
            <a:ext cx="1368425" cy="33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ro-RO" sz="1200"/>
              <a:t>Java virtual machine for A</a:t>
            </a:r>
          </a:p>
        </p:txBody>
      </p:sp>
      <p:sp>
        <p:nvSpPr>
          <p:cNvPr id="7191" name="Text Box 32">
            <a:extLst>
              <a:ext uri="{FF2B5EF4-FFF2-40B4-BE49-F238E27FC236}">
                <a16:creationId xmlns:a16="http://schemas.microsoft.com/office/drawing/2014/main" id="{2252C50C-9185-426B-8D91-0675187BB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5445126"/>
            <a:ext cx="935037" cy="2841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 sz="1200"/>
              <a:t>results</a:t>
            </a:r>
          </a:p>
        </p:txBody>
      </p:sp>
      <p:sp>
        <p:nvSpPr>
          <p:cNvPr id="7192" name="Line 34">
            <a:extLst>
              <a:ext uri="{FF2B5EF4-FFF2-40B4-BE49-F238E27FC236}">
                <a16:creationId xmlns:a16="http://schemas.microsoft.com/office/drawing/2014/main" id="{278EF5EC-87DC-44FA-BE50-1174481E9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8" y="566102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193" name="Line 35">
            <a:extLst>
              <a:ext uri="{FF2B5EF4-FFF2-40B4-BE49-F238E27FC236}">
                <a16:creationId xmlns:a16="http://schemas.microsoft.com/office/drawing/2014/main" id="{F1934382-2592-46D8-93B2-D53916E908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58054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194" name="Line 38">
            <a:extLst>
              <a:ext uri="{FF2B5EF4-FFF2-40B4-BE49-F238E27FC236}">
                <a16:creationId xmlns:a16="http://schemas.microsoft.com/office/drawing/2014/main" id="{14136A6D-A2B4-4091-91F9-B23658965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9" y="378936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195" name="Line 39">
            <a:extLst>
              <a:ext uri="{FF2B5EF4-FFF2-40B4-BE49-F238E27FC236}">
                <a16:creationId xmlns:a16="http://schemas.microsoft.com/office/drawing/2014/main" id="{27224BF8-E67F-45F6-8B9F-3C09C1E98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163" y="37893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196" name="Line 41">
            <a:extLst>
              <a:ext uri="{FF2B5EF4-FFF2-40B4-BE49-F238E27FC236}">
                <a16:creationId xmlns:a16="http://schemas.microsoft.com/office/drawing/2014/main" id="{6B870ABC-B679-4BE0-AB4D-87C682AE3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1" y="4292600"/>
            <a:ext cx="576263" cy="0"/>
          </a:xfrm>
          <a:prstGeom prst="line">
            <a:avLst/>
          </a:prstGeom>
          <a:noFill/>
          <a:ln w="9525" cap="rnd">
            <a:solidFill>
              <a:srgbClr val="FF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197" name="Text Box 43">
            <a:extLst>
              <a:ext uri="{FF2B5EF4-FFF2-40B4-BE49-F238E27FC236}">
                <a16:creationId xmlns:a16="http://schemas.microsoft.com/office/drawing/2014/main" id="{4ACAEABF-FF9A-4616-9610-9A6403ACA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492376"/>
            <a:ext cx="1079500" cy="2841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 sz="1200"/>
              <a:t>C# program</a:t>
            </a:r>
          </a:p>
        </p:txBody>
      </p:sp>
      <p:sp>
        <p:nvSpPr>
          <p:cNvPr id="7198" name="Text Box 44">
            <a:extLst>
              <a:ext uri="{FF2B5EF4-FFF2-40B4-BE49-F238E27FC236}">
                <a16:creationId xmlns:a16="http://schemas.microsoft.com/office/drawing/2014/main" id="{B0E218FD-9809-4B6F-B976-7751528DE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2924176"/>
            <a:ext cx="147478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 sz="1200"/>
              <a:t>C# compiler (csc)</a:t>
            </a:r>
          </a:p>
        </p:txBody>
      </p:sp>
      <p:sp>
        <p:nvSpPr>
          <p:cNvPr id="7199" name="Text Box 45">
            <a:extLst>
              <a:ext uri="{FF2B5EF4-FFF2-40B4-BE49-F238E27FC236}">
                <a16:creationId xmlns:a16="http://schemas.microsoft.com/office/drawing/2014/main" id="{68FC3624-4AB6-43F4-823D-5B078479A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3357563"/>
            <a:ext cx="2449512" cy="330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ro-RO" sz="1000"/>
              <a:t>Language free and machine- free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ro-RO" sz="1000"/>
              <a:t>intermediate code (MSIL)+ Metadata</a:t>
            </a:r>
          </a:p>
        </p:txBody>
      </p:sp>
      <p:sp>
        <p:nvSpPr>
          <p:cNvPr id="7200" name="Text Box 46">
            <a:extLst>
              <a:ext uri="{FF2B5EF4-FFF2-40B4-BE49-F238E27FC236}">
                <a16:creationId xmlns:a16="http://schemas.microsoft.com/office/drawing/2014/main" id="{1EB13745-18BE-4053-8186-74915D119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3933826"/>
            <a:ext cx="1439862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ro-RO" sz="1200"/>
              <a:t>JIT compiler for 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ro-RO" sz="1200"/>
              <a:t>(first run)</a:t>
            </a:r>
          </a:p>
        </p:txBody>
      </p:sp>
      <p:sp>
        <p:nvSpPr>
          <p:cNvPr id="7201" name="Text Box 47">
            <a:extLst>
              <a:ext uri="{FF2B5EF4-FFF2-40B4-BE49-F238E27FC236}">
                <a16:creationId xmlns:a16="http://schemas.microsoft.com/office/drawing/2014/main" id="{1CA797F2-DB90-49D1-9CC0-9F51E8F86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938" y="4365626"/>
            <a:ext cx="2178050" cy="276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 sz="1200"/>
              <a:t>(volatile)Code for machine A</a:t>
            </a:r>
          </a:p>
        </p:txBody>
      </p:sp>
      <p:sp>
        <p:nvSpPr>
          <p:cNvPr id="7202" name="Line 48">
            <a:extLst>
              <a:ext uri="{FF2B5EF4-FFF2-40B4-BE49-F238E27FC236}">
                <a16:creationId xmlns:a16="http://schemas.microsoft.com/office/drawing/2014/main" id="{6F57A098-52A1-4211-B144-C6CC3310E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9963" y="2781301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03" name="Text Box 52">
            <a:extLst>
              <a:ext uri="{FF2B5EF4-FFF2-40B4-BE49-F238E27FC236}">
                <a16:creationId xmlns:a16="http://schemas.microsoft.com/office/drawing/2014/main" id="{4BF7945A-720D-4F83-84CF-B2CE0EC33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3" y="4941889"/>
            <a:ext cx="2303462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ro-RO" sz="1200"/>
              <a:t>Runtime environment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ro-RO" sz="1200"/>
              <a:t>machine A (subsequent runs)</a:t>
            </a:r>
          </a:p>
        </p:txBody>
      </p:sp>
      <p:sp>
        <p:nvSpPr>
          <p:cNvPr id="7204" name="Text Box 53">
            <a:extLst>
              <a:ext uri="{FF2B5EF4-FFF2-40B4-BE49-F238E27FC236}">
                <a16:creationId xmlns:a16="http://schemas.microsoft.com/office/drawing/2014/main" id="{071DA5CC-D9B9-43B5-8A7B-CEA960414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9" y="5445126"/>
            <a:ext cx="719137" cy="2841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 sz="1200"/>
              <a:t>results</a:t>
            </a:r>
          </a:p>
        </p:txBody>
      </p:sp>
      <p:sp>
        <p:nvSpPr>
          <p:cNvPr id="7205" name="Line 55">
            <a:extLst>
              <a:ext uri="{FF2B5EF4-FFF2-40B4-BE49-F238E27FC236}">
                <a16:creationId xmlns:a16="http://schemas.microsoft.com/office/drawing/2014/main" id="{15B59BDB-CA41-4898-BCB1-DD70B2D09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8388" y="458152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06" name="Line 56">
            <a:extLst>
              <a:ext uri="{FF2B5EF4-FFF2-40B4-BE49-F238E27FC236}">
                <a16:creationId xmlns:a16="http://schemas.microsoft.com/office/drawing/2014/main" id="{87E842E0-09FC-4D58-938B-47A6CB577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8388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07" name="Line 57">
            <a:extLst>
              <a:ext uri="{FF2B5EF4-FFF2-40B4-BE49-F238E27FC236}">
                <a16:creationId xmlns:a16="http://schemas.microsoft.com/office/drawing/2014/main" id="{6A4ADAC4-CB6D-42E1-95B4-063C4C48CB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8388" y="566102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08" name="Line 58">
            <a:extLst>
              <a:ext uri="{FF2B5EF4-FFF2-40B4-BE49-F238E27FC236}">
                <a16:creationId xmlns:a16="http://schemas.microsoft.com/office/drawing/2014/main" id="{8A7C28AB-2E2D-4EE5-ADD5-1B6117CB09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9964" y="580548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09" name="Line 59">
            <a:extLst>
              <a:ext uri="{FF2B5EF4-FFF2-40B4-BE49-F238E27FC236}">
                <a16:creationId xmlns:a16="http://schemas.microsoft.com/office/drawing/2014/main" id="{A17FE06C-89CF-43B1-9ACC-3D49719F9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933826"/>
            <a:ext cx="0" cy="1871663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10" name="Line 60">
            <a:extLst>
              <a:ext uri="{FF2B5EF4-FFF2-40B4-BE49-F238E27FC236}">
                <a16:creationId xmlns:a16="http://schemas.microsoft.com/office/drawing/2014/main" id="{8B876B8A-B084-4C6C-A654-0C9F70431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9963" y="4941888"/>
            <a:ext cx="0" cy="8636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11" name="Line 62">
            <a:extLst>
              <a:ext uri="{FF2B5EF4-FFF2-40B4-BE49-F238E27FC236}">
                <a16:creationId xmlns:a16="http://schemas.microsoft.com/office/drawing/2014/main" id="{38675ACD-EF95-45D4-8E30-44182F7E8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8388" y="3789363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12" name="Line 63">
            <a:extLst>
              <a:ext uri="{FF2B5EF4-FFF2-40B4-BE49-F238E27FC236}">
                <a16:creationId xmlns:a16="http://schemas.microsoft.com/office/drawing/2014/main" id="{5B0276E0-5413-441D-B4F0-1315333CA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8250" y="3789364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13" name="Line 64">
            <a:extLst>
              <a:ext uri="{FF2B5EF4-FFF2-40B4-BE49-F238E27FC236}">
                <a16:creationId xmlns:a16="http://schemas.microsoft.com/office/drawing/2014/main" id="{6BA39DF7-03BC-4681-A073-03FBFA0CE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5726" y="3789363"/>
            <a:ext cx="576263" cy="0"/>
          </a:xfrm>
          <a:prstGeom prst="line">
            <a:avLst/>
          </a:prstGeom>
          <a:noFill/>
          <a:ln w="9525" cap="rnd">
            <a:solidFill>
              <a:srgbClr val="FF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14" name="Line 66">
            <a:extLst>
              <a:ext uri="{FF2B5EF4-FFF2-40B4-BE49-F238E27FC236}">
                <a16:creationId xmlns:a16="http://schemas.microsoft.com/office/drawing/2014/main" id="{0993F78F-241F-430A-932D-4F8920F1E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8388" y="3716339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15" name="Line 67">
            <a:extLst>
              <a:ext uri="{FF2B5EF4-FFF2-40B4-BE49-F238E27FC236}">
                <a16:creationId xmlns:a16="http://schemas.microsoft.com/office/drawing/2014/main" id="{45702384-BE43-4CD5-A358-BB571179C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5" y="32131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16" name="Text Box 68">
            <a:extLst>
              <a:ext uri="{FF2B5EF4-FFF2-40B4-BE49-F238E27FC236}">
                <a16:creationId xmlns:a16="http://schemas.microsoft.com/office/drawing/2014/main" id="{823D6235-456D-4462-A26E-429813DD1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9" y="2492376"/>
            <a:ext cx="1081087" cy="2841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 sz="1200"/>
              <a:t>VB program</a:t>
            </a:r>
          </a:p>
        </p:txBody>
      </p:sp>
      <p:sp>
        <p:nvSpPr>
          <p:cNvPr id="7217" name="Text Box 69">
            <a:extLst>
              <a:ext uri="{FF2B5EF4-FFF2-40B4-BE49-F238E27FC236}">
                <a16:creationId xmlns:a16="http://schemas.microsoft.com/office/drawing/2014/main" id="{E0635FEA-A6EC-4C9E-8E70-0A0FA1B38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9" y="2924176"/>
            <a:ext cx="115093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 sz="1200"/>
              <a:t>VB compiler</a:t>
            </a:r>
          </a:p>
        </p:txBody>
      </p:sp>
      <p:sp>
        <p:nvSpPr>
          <p:cNvPr id="7218" name="Line 71">
            <a:extLst>
              <a:ext uri="{FF2B5EF4-FFF2-40B4-BE49-F238E27FC236}">
                <a16:creationId xmlns:a16="http://schemas.microsoft.com/office/drawing/2014/main" id="{E856CE14-ABDD-4DE3-BAE2-4C71FEBA1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1625" y="2781301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19" name="Line 72">
            <a:extLst>
              <a:ext uri="{FF2B5EF4-FFF2-40B4-BE49-F238E27FC236}">
                <a16:creationId xmlns:a16="http://schemas.microsoft.com/office/drawing/2014/main" id="{6AC2261B-42FF-41BC-9F4F-9BEAB43E22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64651" y="3213101"/>
            <a:ext cx="3603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20" name="Line 73">
            <a:extLst>
              <a:ext uri="{FF2B5EF4-FFF2-40B4-BE49-F238E27FC236}">
                <a16:creationId xmlns:a16="http://schemas.microsoft.com/office/drawing/2014/main" id="{8C3E69A3-EB09-47A8-B23E-CE6CC7CA7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6226" y="2781300"/>
            <a:ext cx="792163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21" name="Line 75">
            <a:extLst>
              <a:ext uri="{FF2B5EF4-FFF2-40B4-BE49-F238E27FC236}">
                <a16:creationId xmlns:a16="http://schemas.microsoft.com/office/drawing/2014/main" id="{23DF3B8D-AC26-47A1-A399-95C362E0F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0551" y="3933825"/>
            <a:ext cx="576263" cy="0"/>
          </a:xfrm>
          <a:prstGeom prst="line">
            <a:avLst/>
          </a:prstGeom>
          <a:noFill/>
          <a:ln w="9525" cap="rnd">
            <a:solidFill>
              <a:srgbClr val="FF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22" name="Line 77">
            <a:extLst>
              <a:ext uri="{FF2B5EF4-FFF2-40B4-BE49-F238E27FC236}">
                <a16:creationId xmlns:a16="http://schemas.microsoft.com/office/drawing/2014/main" id="{F4FEE633-E603-448D-92BA-6820A8881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8388" y="4292601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23" name="Text Box 78">
            <a:extLst>
              <a:ext uri="{FF2B5EF4-FFF2-40B4-BE49-F238E27FC236}">
                <a16:creationId xmlns:a16="http://schemas.microsoft.com/office/drawing/2014/main" id="{085DEF11-47EA-4191-B0BE-50F72488F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8" y="5948363"/>
            <a:ext cx="5778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o-RO" sz="1400"/>
              <a:t>JIT= Just In Time compilation;  MSIL=MicroSoft Intermediate Language</a:t>
            </a:r>
          </a:p>
        </p:txBody>
      </p:sp>
      <p:sp>
        <p:nvSpPr>
          <p:cNvPr id="7224" name="Text Box 79">
            <a:extLst>
              <a:ext uri="{FF2B5EF4-FFF2-40B4-BE49-F238E27FC236}">
                <a16:creationId xmlns:a16="http://schemas.microsoft.com/office/drawing/2014/main" id="{A8BA9075-55D4-4817-8858-1B8C280A5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3068639"/>
            <a:ext cx="7921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 sz="1200"/>
              <a:t>Another machine</a:t>
            </a:r>
          </a:p>
        </p:txBody>
      </p:sp>
      <p:sp>
        <p:nvSpPr>
          <p:cNvPr id="7225" name="Text Box 80">
            <a:extLst>
              <a:ext uri="{FF2B5EF4-FFF2-40B4-BE49-F238E27FC236}">
                <a16:creationId xmlns:a16="http://schemas.microsoft.com/office/drawing/2014/main" id="{9FE9E680-C657-4DCB-B8AA-1ADE83333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4076701"/>
            <a:ext cx="7921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 sz="1200"/>
              <a:t>Another machine</a:t>
            </a:r>
          </a:p>
        </p:txBody>
      </p:sp>
      <p:sp>
        <p:nvSpPr>
          <p:cNvPr id="7226" name="Text Box 81">
            <a:extLst>
              <a:ext uri="{FF2B5EF4-FFF2-40B4-BE49-F238E27FC236}">
                <a16:creationId xmlns:a16="http://schemas.microsoft.com/office/drawing/2014/main" id="{46059876-3279-4C64-9641-9A8D509DB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5013" y="4076701"/>
            <a:ext cx="7921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o-RO" sz="1200"/>
              <a:t>Another machine</a:t>
            </a:r>
          </a:p>
        </p:txBody>
      </p:sp>
      <p:sp>
        <p:nvSpPr>
          <p:cNvPr id="7227" name="Line 82">
            <a:extLst>
              <a:ext uri="{FF2B5EF4-FFF2-40B4-BE49-F238E27FC236}">
                <a16:creationId xmlns:a16="http://schemas.microsoft.com/office/drawing/2014/main" id="{BA876B52-1A2B-4356-98BF-90B22D036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3573463"/>
            <a:ext cx="0" cy="2303462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28" name="Line 83">
            <a:extLst>
              <a:ext uri="{FF2B5EF4-FFF2-40B4-BE49-F238E27FC236}">
                <a16:creationId xmlns:a16="http://schemas.microsoft.com/office/drawing/2014/main" id="{54981E54-8A05-42C0-AAEE-E30655183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163" y="4581526"/>
            <a:ext cx="0" cy="12239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29" name="Line 86">
            <a:extLst>
              <a:ext uri="{FF2B5EF4-FFF2-40B4-BE49-F238E27FC236}">
                <a16:creationId xmlns:a16="http://schemas.microsoft.com/office/drawing/2014/main" id="{03ECFF14-20FB-4930-B5BA-80A841754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6813" y="4581525"/>
            <a:ext cx="0" cy="12954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30" name="Text Box 89">
            <a:extLst>
              <a:ext uri="{FF2B5EF4-FFF2-40B4-BE49-F238E27FC236}">
                <a16:creationId xmlns:a16="http://schemas.microsoft.com/office/drawing/2014/main" id="{DBDF7724-6502-4137-AB29-E271DF968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1" y="4941889"/>
            <a:ext cx="1655763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ro-RO" sz="1200"/>
              <a:t>Runtime environment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ro-RO" sz="1200"/>
              <a:t>machine A</a:t>
            </a:r>
          </a:p>
        </p:txBody>
      </p:sp>
      <p:sp>
        <p:nvSpPr>
          <p:cNvPr id="7231" name="Text Box 90">
            <a:extLst>
              <a:ext uri="{FF2B5EF4-FFF2-40B4-BE49-F238E27FC236}">
                <a16:creationId xmlns:a16="http://schemas.microsoft.com/office/drawing/2014/main" id="{BF3385A3-B17C-4324-8053-3D446C12A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4941889"/>
            <a:ext cx="1655762" cy="37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ro-RO" sz="1200"/>
              <a:t>Runtime environment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ro-RO" sz="1200"/>
              <a:t>machine A</a:t>
            </a:r>
          </a:p>
        </p:txBody>
      </p:sp>
      <p:sp>
        <p:nvSpPr>
          <p:cNvPr id="7232" name="Line 92">
            <a:extLst>
              <a:ext uri="{FF2B5EF4-FFF2-40B4-BE49-F238E27FC236}">
                <a16:creationId xmlns:a16="http://schemas.microsoft.com/office/drawing/2014/main" id="{CC788F96-3D70-461E-9ACF-4E6DDB2E5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8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33" name="Line 93">
            <a:extLst>
              <a:ext uri="{FF2B5EF4-FFF2-40B4-BE49-F238E27FC236}">
                <a16:creationId xmlns:a16="http://schemas.microsoft.com/office/drawing/2014/main" id="{8D844C91-AFE8-4D71-B1AC-372ED34C5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2781301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34" name="Line 94">
            <a:extLst>
              <a:ext uri="{FF2B5EF4-FFF2-40B4-BE49-F238E27FC236}">
                <a16:creationId xmlns:a16="http://schemas.microsoft.com/office/drawing/2014/main" id="{70EAC108-B635-4551-B232-37923B09A0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8" y="3716339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35" name="Line 95">
            <a:extLst>
              <a:ext uri="{FF2B5EF4-FFF2-40B4-BE49-F238E27FC236}">
                <a16:creationId xmlns:a16="http://schemas.microsoft.com/office/drawing/2014/main" id="{B4D1BE3E-D861-4D71-9542-6054E619B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93382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36" name="Line 96">
            <a:extLst>
              <a:ext uri="{FF2B5EF4-FFF2-40B4-BE49-F238E27FC236}">
                <a16:creationId xmlns:a16="http://schemas.microsoft.com/office/drawing/2014/main" id="{87924DF2-B80D-47C3-B224-33A3BF7DD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8" y="42926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37" name="Line 98">
            <a:extLst>
              <a:ext uri="{FF2B5EF4-FFF2-40B4-BE49-F238E27FC236}">
                <a16:creationId xmlns:a16="http://schemas.microsoft.com/office/drawing/2014/main" id="{D22CA28C-B340-4243-B4E2-D3755A4A7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8" y="49418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38" name="Line 99">
            <a:extLst>
              <a:ext uri="{FF2B5EF4-FFF2-40B4-BE49-F238E27FC236}">
                <a16:creationId xmlns:a16="http://schemas.microsoft.com/office/drawing/2014/main" id="{78BF8A6F-C078-4527-9E15-27F1D141D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9963" y="49418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39" name="Line 101">
            <a:extLst>
              <a:ext uri="{FF2B5EF4-FFF2-40B4-BE49-F238E27FC236}">
                <a16:creationId xmlns:a16="http://schemas.microsoft.com/office/drawing/2014/main" id="{855A5744-CF3A-4D8B-A404-3E5CD81D5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4" y="2060575"/>
            <a:ext cx="287337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40" name="Line 103">
            <a:extLst>
              <a:ext uri="{FF2B5EF4-FFF2-40B4-BE49-F238E27FC236}">
                <a16:creationId xmlns:a16="http://schemas.microsoft.com/office/drawing/2014/main" id="{8FB806DC-D8F2-49BB-ADC6-788F417EB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4" y="2276475"/>
            <a:ext cx="287337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41" name="Line 104">
            <a:extLst>
              <a:ext uri="{FF2B5EF4-FFF2-40B4-BE49-F238E27FC236}">
                <a16:creationId xmlns:a16="http://schemas.microsoft.com/office/drawing/2014/main" id="{FF3D6BAC-346D-449A-A807-8EF75BB54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3839" y="2276475"/>
            <a:ext cx="287337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42" name="Line 105">
            <a:extLst>
              <a:ext uri="{FF2B5EF4-FFF2-40B4-BE49-F238E27FC236}">
                <a16:creationId xmlns:a16="http://schemas.microsoft.com/office/drawing/2014/main" id="{E53D747F-7DF7-4186-B445-359AD63A9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3839" y="2060575"/>
            <a:ext cx="287337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43" name="Line 106">
            <a:extLst>
              <a:ext uri="{FF2B5EF4-FFF2-40B4-BE49-F238E27FC236}">
                <a16:creationId xmlns:a16="http://schemas.microsoft.com/office/drawing/2014/main" id="{A8A190E9-2F09-41EA-A6D0-1E2C2C0BC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3564" y="2060575"/>
            <a:ext cx="287337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44" name="Line 107">
            <a:extLst>
              <a:ext uri="{FF2B5EF4-FFF2-40B4-BE49-F238E27FC236}">
                <a16:creationId xmlns:a16="http://schemas.microsoft.com/office/drawing/2014/main" id="{F97A8750-DCAF-4EEA-BE59-8629E64F0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3564" y="2276475"/>
            <a:ext cx="287337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45" name="Rounded Rectangular Callout 76">
            <a:extLst>
              <a:ext uri="{FF2B5EF4-FFF2-40B4-BE49-F238E27FC236}">
                <a16:creationId xmlns:a16="http://schemas.microsoft.com/office/drawing/2014/main" id="{1D9EA987-56A3-42C7-B4ED-08A2570DA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650" y="1201739"/>
            <a:ext cx="2154238" cy="839787"/>
          </a:xfrm>
          <a:prstGeom prst="wedgeRoundRectCallout">
            <a:avLst>
              <a:gd name="adj1" fmla="val -48190"/>
              <a:gd name="adj2" fmla="val 163810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o-RO" sz="1200"/>
              <a:t>&gt;csc /help</a:t>
            </a:r>
          </a:p>
          <a:p>
            <a:r>
              <a:rPr lang="en-US" altLang="ro-RO" sz="1200"/>
              <a:t>or</a:t>
            </a:r>
          </a:p>
          <a:p>
            <a:r>
              <a:rPr lang="en-US" altLang="ro-RO" sz="1200"/>
              <a:t>&gt;csc /?</a:t>
            </a:r>
          </a:p>
          <a:p>
            <a:r>
              <a:rPr lang="en-US" altLang="ro-RO" sz="1200"/>
              <a:t>for Compiler Options</a:t>
            </a:r>
          </a:p>
        </p:txBody>
      </p:sp>
      <p:sp>
        <p:nvSpPr>
          <p:cNvPr id="7246" name="Line 60">
            <a:extLst>
              <a:ext uri="{FF2B5EF4-FFF2-40B4-BE49-F238E27FC236}">
                <a16:creationId xmlns:a16="http://schemas.microsoft.com/office/drawing/2014/main" id="{CB25C681-B0F6-407F-A996-9082D28B52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6475" y="4113213"/>
            <a:ext cx="395288" cy="792162"/>
          </a:xfrm>
          <a:prstGeom prst="line">
            <a:avLst/>
          </a:prstGeom>
          <a:noFill/>
          <a:ln w="28575">
            <a:solidFill>
              <a:srgbClr val="3333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47" name="Line 99">
            <a:extLst>
              <a:ext uri="{FF2B5EF4-FFF2-40B4-BE49-F238E27FC236}">
                <a16:creationId xmlns:a16="http://schemas.microsoft.com/office/drawing/2014/main" id="{66296AF9-C412-4671-A24F-823ACD1D9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6838" y="41132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  <p:sp>
        <p:nvSpPr>
          <p:cNvPr id="7248" name="Line 60">
            <a:extLst>
              <a:ext uri="{FF2B5EF4-FFF2-40B4-BE49-F238E27FC236}">
                <a16:creationId xmlns:a16="http://schemas.microsoft.com/office/drawing/2014/main" id="{EF4315B2-8C3C-4D8B-B3E0-FB34D0F31B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51988" y="3968751"/>
            <a:ext cx="0" cy="612775"/>
          </a:xfrm>
          <a:prstGeom prst="line">
            <a:avLst/>
          </a:prstGeom>
          <a:noFill/>
          <a:ln w="28575">
            <a:solidFill>
              <a:srgbClr val="3333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4D6F928-6FAB-464B-BFE7-41EDB9B37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55000" cy="342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ro-RO" sz="2800" b="1"/>
              <a:t>C# and Java</a:t>
            </a:r>
            <a:br>
              <a:rPr lang="en-US" altLang="ro-RO" sz="2800"/>
            </a:br>
            <a:endParaRPr lang="en-US" altLang="ro-RO" sz="280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EFF037D-6EF8-4067-B575-0D9B9A3C3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800100"/>
            <a:ext cx="8229600" cy="60579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o-RO" sz="2000"/>
              <a:t>Below is a list of features C# and Java share, which are intended to improve on C++. </a:t>
            </a:r>
            <a:r>
              <a:rPr lang="en-US" altLang="ro-RO" sz="2000">
                <a:hlinkClick r:id="rId3" action="ppaction://hlinkfile"/>
              </a:rPr>
              <a:t>[1]</a:t>
            </a:r>
            <a:br>
              <a:rPr lang="en-US" altLang="ro-RO" sz="2000"/>
            </a:br>
            <a:endParaRPr lang="en-US" altLang="ro-RO" sz="200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ro-RO" sz="2000"/>
              <a:t>Compiles into </a:t>
            </a:r>
            <a:r>
              <a:rPr lang="en-US" altLang="ro-RO" sz="2000" i="1"/>
              <a:t>machine-independent language</a:t>
            </a:r>
            <a:r>
              <a:rPr lang="en-US" altLang="ro-RO" sz="2000"/>
              <a:t>-independent code which runs in a managed execution environment. </a:t>
            </a:r>
            <a:br>
              <a:rPr lang="en-US" altLang="ro-RO" sz="2000"/>
            </a:br>
            <a:endParaRPr lang="en-US" altLang="ro-RO" sz="200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ro-RO" sz="2000" i="1"/>
              <a:t>Garbage Collection </a:t>
            </a:r>
            <a:r>
              <a:rPr lang="en-US" altLang="ro-RO" sz="2000"/>
              <a:t>coupled with the </a:t>
            </a:r>
            <a:r>
              <a:rPr lang="en-US" altLang="ro-RO" sz="2000" i="1"/>
              <a:t>elimination of pointers </a:t>
            </a:r>
            <a:r>
              <a:rPr lang="en-US" altLang="ro-RO" sz="2000"/>
              <a:t>(in C# </a:t>
            </a:r>
            <a:r>
              <a:rPr lang="en-US" altLang="ro-RO" sz="2000" i="1"/>
              <a:t>restricted use </a:t>
            </a:r>
            <a:r>
              <a:rPr lang="en-US" altLang="ro-RO" sz="2000"/>
              <a:t>is permitted within code marked unsafe) </a:t>
            </a:r>
            <a:br>
              <a:rPr lang="en-US" altLang="ro-RO" sz="2000"/>
            </a:br>
            <a:endParaRPr lang="en-US" altLang="ro-RO" sz="200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ro-RO" sz="2000"/>
              <a:t>Powerful </a:t>
            </a:r>
            <a:r>
              <a:rPr lang="en-US" altLang="ro-RO" sz="2000" i="1"/>
              <a:t>reflection</a:t>
            </a:r>
            <a:r>
              <a:rPr lang="en-US" altLang="ro-RO" sz="2000"/>
              <a:t> capabilities </a:t>
            </a:r>
            <a:br>
              <a:rPr lang="en-US" altLang="ro-RO" sz="2000"/>
            </a:br>
            <a:endParaRPr lang="en-US" altLang="ro-RO" sz="200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ro-RO" sz="2000"/>
              <a:t>No header files, all code scoped to packages or assemblies, no problems declaring one class before another with </a:t>
            </a:r>
            <a:r>
              <a:rPr lang="en-US" altLang="ro-RO" sz="2000" i="1"/>
              <a:t>circular dependencies </a:t>
            </a:r>
            <a:br>
              <a:rPr lang="en-US" altLang="ro-RO" sz="2000"/>
            </a:br>
            <a:endParaRPr lang="en-US" altLang="ro-RO" sz="200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ro-RO" sz="2000"/>
              <a:t>Classes all descend from </a:t>
            </a:r>
            <a:r>
              <a:rPr lang="en-US" altLang="ro-RO" sz="2000" i="1"/>
              <a:t>Object</a:t>
            </a:r>
            <a:r>
              <a:rPr lang="en-US" altLang="ro-RO" sz="2000"/>
              <a:t> and must be </a:t>
            </a:r>
            <a:r>
              <a:rPr lang="en-US" altLang="ro-RO" sz="2000" i="1"/>
              <a:t>allocated on the heap </a:t>
            </a:r>
            <a:r>
              <a:rPr lang="en-US" altLang="ro-RO" sz="2000"/>
              <a:t>with new keyword </a:t>
            </a:r>
            <a:br>
              <a:rPr lang="en-US" altLang="ro-RO" sz="2000"/>
            </a:br>
            <a:endParaRPr lang="en-US" altLang="ro-RO" sz="200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ro-RO" sz="2000" i="1"/>
              <a:t>Thread support </a:t>
            </a:r>
            <a:r>
              <a:rPr lang="en-US" altLang="ro-RO" sz="2000"/>
              <a:t>by putting a lock on objects when entering code marked as locked/synchronized </a:t>
            </a:r>
            <a:br>
              <a:rPr lang="en-US" altLang="ro-RO" sz="2000"/>
            </a:br>
            <a:endParaRPr lang="en-US" altLang="ro-RO" sz="200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ro-RO" sz="2000"/>
              <a:t>Interfaces, with </a:t>
            </a:r>
            <a:r>
              <a:rPr lang="en-US" altLang="ro-RO" sz="2000" i="1"/>
              <a:t>multiple-inheritance of interfaces</a:t>
            </a:r>
            <a:r>
              <a:rPr lang="en-US" altLang="ro-RO" sz="2000"/>
              <a:t>, </a:t>
            </a:r>
            <a:r>
              <a:rPr lang="en-US" altLang="ro-RO" sz="2000" i="1"/>
              <a:t>single inheritance of implementations 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8D4E5F63-DC08-4612-97BF-797D4A2AA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457201"/>
            <a:ext cx="8183563" cy="703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ro-RO" sz="2800"/>
              <a:t>Common Type System (4/4): </a:t>
            </a:r>
            <a:br>
              <a:rPr lang="en-US" altLang="ro-RO" sz="2800"/>
            </a:br>
            <a:r>
              <a:rPr lang="en-US" altLang="ro-RO" sz="2800"/>
              <a:t>predefined System.Object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3A59594E-7FCF-4823-888F-2F39B351D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92264"/>
            <a:ext cx="8229600" cy="42751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o-RO" sz="2000"/>
              <a:t>Here's another CTS rule. All types must (ultimately) inherit from a predefined type: </a:t>
            </a:r>
            <a:r>
              <a:rPr lang="en-US" altLang="ro-RO" sz="2000" b="1"/>
              <a:t>System.Object.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000"/>
              <a:t>This </a:t>
            </a:r>
            <a:r>
              <a:rPr lang="en-US" altLang="ro-RO" sz="2000" b="1"/>
              <a:t>Object </a:t>
            </a:r>
            <a:r>
              <a:rPr lang="en-US" altLang="ro-RO" sz="2000"/>
              <a:t>is the root of all other types and therefore guarantees that every type instance has a minimum set of behaviors.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o-RO" sz="2000"/>
              <a:t>Specifically, the </a:t>
            </a:r>
            <a:r>
              <a:rPr lang="en-US" altLang="ro-RO" sz="2000" b="1"/>
              <a:t>System.Object </a:t>
            </a:r>
            <a:r>
              <a:rPr lang="en-US" altLang="ro-RO" sz="2000"/>
              <a:t>type allows you to do the following: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1800"/>
              <a:t>Compare two instances for equality</a:t>
            </a:r>
            <a:r>
              <a:rPr lang="en-US" altLang="ro-RO" sz="1800" b="1" i="1"/>
              <a:t>.</a:t>
            </a:r>
            <a:br>
              <a:rPr lang="en-US" altLang="ro-RO" sz="1800" b="1" i="1"/>
            </a:br>
            <a:r>
              <a:rPr lang="en-US" altLang="ro-RO" sz="1800" b="1" i="1"/>
              <a:t>(public virtual bool object.Equals(object obj))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1800"/>
              <a:t>Obtain a hash code for the instance</a:t>
            </a:r>
            <a:r>
              <a:rPr lang="en-US" altLang="ro-RO" sz="1800" b="1" i="1"/>
              <a:t>.</a:t>
            </a:r>
            <a:br>
              <a:rPr lang="en-US" altLang="ro-RO" sz="1800" b="1" i="1"/>
            </a:br>
            <a:r>
              <a:rPr lang="en-US" altLang="ro-RO" sz="1800" b="1" i="1"/>
              <a:t>(public virtual int object.GetHashCode())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1800"/>
              <a:t>Query the true type of an instance</a:t>
            </a:r>
            <a:r>
              <a:rPr lang="en-US" altLang="ro-RO" sz="1800" b="1" i="1"/>
              <a:t>.</a:t>
            </a:r>
            <a:br>
              <a:rPr lang="en-US" altLang="ro-RO" sz="1800" b="1" i="1"/>
            </a:br>
            <a:r>
              <a:rPr lang="en-US" altLang="ro-RO" sz="1800" b="1" i="1"/>
              <a:t>(public System.Type object.GetType()); </a:t>
            </a:r>
            <a:r>
              <a:rPr lang="en-US" altLang="ro-RO" sz="1800"/>
              <a:t>it is  </a:t>
            </a:r>
            <a:r>
              <a:rPr lang="en-US" altLang="ro-RO" sz="1800" b="1" i="1"/>
              <a:t>not </a:t>
            </a:r>
            <a:r>
              <a:rPr lang="en-US" altLang="ro-RO" sz="1800"/>
              <a:t>virtual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1800"/>
              <a:t>Perform a shallow (bitwise) copy of the instance.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o-RO" sz="1800"/>
              <a:t>Obtain a string representation of the instance's object's current state</a:t>
            </a:r>
            <a:r>
              <a:rPr lang="en-US" altLang="ro-RO" sz="1800" b="1" i="1"/>
              <a:t>.(string object.ToString())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AD1AFF73-3005-41F6-A221-4709C3DC0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2775" y="188913"/>
            <a:ext cx="8229600" cy="595312"/>
          </a:xfrm>
        </p:spPr>
        <p:txBody>
          <a:bodyPr/>
          <a:lstStyle/>
          <a:p>
            <a:pPr eaLnBrk="1" hangingPunct="1"/>
            <a:r>
              <a:rPr lang="en-US" altLang="ro-RO" sz="2800"/>
              <a:t>Example: System.Object (1/3)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04045463-D4B7-4966-A9C1-792DD8060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728664"/>
            <a:ext cx="7175500" cy="576103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600" noProof="1">
                <a:hlinkClick r:id="rId2" action="ppaction://hlinkfile"/>
              </a:rPr>
              <a:t>// file </a:t>
            </a:r>
            <a:endParaRPr lang="ro-RO" altLang="ro-RO" sz="1600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000" noProof="1"/>
              <a:t> </a:t>
            </a:r>
            <a:r>
              <a:rPr lang="ro-RO" altLang="ro-RO" sz="1600" noProof="1"/>
              <a:t>using System;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o-RO" altLang="ro-RO" sz="1600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600" noProof="1"/>
              <a:t>    // The Point class is derived from System.Object.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600" noProof="1"/>
              <a:t>    class Point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600" noProof="1"/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600" noProof="1"/>
              <a:t>        public int x,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o-RO" altLang="ro-RO" sz="1600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600" noProof="1"/>
              <a:t>        public Point(int x, int y)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600" noProof="1"/>
              <a:t>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600" noProof="1"/>
              <a:t>            this.x = 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600" noProof="1"/>
              <a:t>            this.y =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600" noProof="1"/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o-RO" altLang="ro-RO" sz="1600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600" noProof="1"/>
              <a:t>        public override bool Equals(object obj)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600" noProof="1"/>
              <a:t>    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600" noProof="1"/>
              <a:t>            // If this and obj do not refer to the same type, then they are not equal.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600" noProof="1"/>
              <a:t>            if (obj.GetType() != this.GetType()) return false;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o-RO" altLang="ro-RO" sz="1600" noProof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600" noProof="1"/>
              <a:t>            // Return true if  x and y fields match.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600" noProof="1"/>
              <a:t>            Point other = (Point)obj;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600" noProof="1"/>
              <a:t>            return (this.x == other.x) &amp;&amp; (this.y == other.y);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600" noProof="1"/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altLang="ro-RO" sz="1600" noProof="1"/>
              <a:t>        </a:t>
            </a:r>
            <a:endParaRPr lang="en-US" altLang="ro-RO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>
            <a:extLst>
              <a:ext uri="{FF2B5EF4-FFF2-40B4-BE49-F238E27FC236}">
                <a16:creationId xmlns:a16="http://schemas.microsoft.com/office/drawing/2014/main" id="{E15DF647-F063-4627-8E58-BD1B5C8B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57201"/>
            <a:ext cx="8229600" cy="561975"/>
          </a:xfrm>
        </p:spPr>
        <p:txBody>
          <a:bodyPr/>
          <a:lstStyle/>
          <a:p>
            <a:pPr eaLnBrk="1" hangingPunct="1"/>
            <a:r>
              <a:rPr lang="en-US" altLang="ro-RO" sz="2800"/>
              <a:t>Overriding Equals</a:t>
            </a:r>
          </a:p>
        </p:txBody>
      </p:sp>
      <p:sp>
        <p:nvSpPr>
          <p:cNvPr id="145411" name="Content Placeholder 2">
            <a:extLst>
              <a:ext uri="{FF2B5EF4-FFF2-40B4-BE49-F238E27FC236}">
                <a16:creationId xmlns:a16="http://schemas.microsoft.com/office/drawing/2014/main" id="{9762396B-3C8C-4742-8F83-027AEC805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55688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ro-RO" sz="1100"/>
              <a:t>using System;</a:t>
            </a:r>
          </a:p>
          <a:p>
            <a:pPr eaLnBrk="1" hangingPunct="1"/>
            <a:r>
              <a:rPr lang="en-US" altLang="ro-RO" sz="1100"/>
              <a:t>using System.Collections.Generic;</a:t>
            </a:r>
          </a:p>
          <a:p>
            <a:pPr eaLnBrk="1" hangingPunct="1"/>
            <a:r>
              <a:rPr lang="en-US" altLang="ro-RO" sz="1100"/>
              <a:t>using System.Linq;</a:t>
            </a:r>
          </a:p>
          <a:p>
            <a:pPr eaLnBrk="1" hangingPunct="1"/>
            <a:r>
              <a:rPr lang="en-US" altLang="ro-RO" sz="1100"/>
              <a:t>using System.Text;</a:t>
            </a:r>
          </a:p>
          <a:p>
            <a:pPr eaLnBrk="1" hangingPunct="1"/>
            <a:endParaRPr lang="en-US" altLang="ro-RO" sz="1100"/>
          </a:p>
          <a:p>
            <a:pPr eaLnBrk="1" hangingPunct="1"/>
            <a:r>
              <a:rPr lang="en-US" altLang="ro-RO" sz="1100"/>
              <a:t>namespace Equals</a:t>
            </a:r>
          </a:p>
          <a:p>
            <a:pPr eaLnBrk="1" hangingPunct="1"/>
            <a:r>
              <a:rPr lang="en-US" altLang="ro-RO" sz="1100"/>
              <a:t>{</a:t>
            </a:r>
          </a:p>
          <a:p>
            <a:pPr eaLnBrk="1" hangingPunct="1"/>
            <a:r>
              <a:rPr lang="en-US" altLang="ro-RO" sz="1100"/>
              <a:t>    class C</a:t>
            </a:r>
          </a:p>
          <a:p>
            <a:pPr eaLnBrk="1" hangingPunct="1"/>
            <a:r>
              <a:rPr lang="en-US" altLang="ro-RO" sz="1100"/>
              <a:t>    {</a:t>
            </a:r>
          </a:p>
          <a:p>
            <a:pPr eaLnBrk="1" hangingPunct="1"/>
            <a:r>
              <a:rPr lang="en-US" altLang="ro-RO" sz="1100"/>
              <a:t>        int x = 0;</a:t>
            </a:r>
          </a:p>
          <a:p>
            <a:pPr eaLnBrk="1" hangingPunct="1"/>
            <a:r>
              <a:rPr lang="en-US" altLang="ro-RO" sz="1100"/>
              <a:t>    }</a:t>
            </a:r>
          </a:p>
          <a:p>
            <a:pPr eaLnBrk="1" hangingPunct="1"/>
            <a:r>
              <a:rPr lang="en-US" altLang="ro-RO" sz="1100"/>
              <a:t>    class CO</a:t>
            </a:r>
          </a:p>
          <a:p>
            <a:pPr eaLnBrk="1" hangingPunct="1"/>
            <a:r>
              <a:rPr lang="en-US" altLang="ro-RO" sz="1100"/>
              <a:t>    {</a:t>
            </a:r>
          </a:p>
          <a:p>
            <a:pPr eaLnBrk="1" hangingPunct="1"/>
            <a:r>
              <a:rPr lang="en-US" altLang="ro-RO" sz="1100"/>
              <a:t>        C c;</a:t>
            </a:r>
          </a:p>
          <a:p>
            <a:pPr eaLnBrk="1" hangingPunct="1"/>
            <a:r>
              <a:rPr lang="en-US" altLang="ro-RO" sz="1100"/>
              <a:t>        int x = 0;</a:t>
            </a:r>
          </a:p>
          <a:p>
            <a:pPr eaLnBrk="1" hangingPunct="1"/>
            <a:r>
              <a:rPr lang="es-ES" altLang="ro-RO" sz="1100"/>
              <a:t>        public CO(C y) { c = y; }</a:t>
            </a:r>
          </a:p>
          <a:p>
            <a:pPr eaLnBrk="1" hangingPunct="1"/>
            <a:r>
              <a:rPr lang="en-US" altLang="ro-RO" sz="1100"/>
              <a:t>        public override bool Equals(object obj) {</a:t>
            </a:r>
          </a:p>
          <a:p>
            <a:pPr eaLnBrk="1" hangingPunct="1"/>
            <a:r>
              <a:rPr lang="en-US" altLang="ro-RO" sz="1100"/>
              <a:t>            if (obj == null) return false;</a:t>
            </a:r>
          </a:p>
          <a:p>
            <a:pPr eaLnBrk="1" hangingPunct="1"/>
            <a:r>
              <a:rPr lang="en-US" altLang="ro-RO" sz="1100"/>
              <a:t>            if (this.GetType() != obj.GetType()) return false;</a:t>
            </a:r>
          </a:p>
          <a:p>
            <a:pPr eaLnBrk="1" hangingPunct="1"/>
            <a:r>
              <a:rPr lang="en-US" altLang="ro-RO" sz="1100"/>
              <a:t>            // now, the same type</a:t>
            </a:r>
          </a:p>
          <a:p>
            <a:pPr eaLnBrk="1" hangingPunct="1"/>
            <a:r>
              <a:rPr lang="en-US" altLang="ro-RO" sz="1100"/>
              <a:t>            CO co = (CO)obj; // no exception</a:t>
            </a:r>
          </a:p>
          <a:p>
            <a:pPr eaLnBrk="1" hangingPunct="1"/>
            <a:r>
              <a:rPr lang="en-US" altLang="ro-RO" sz="1100"/>
              <a:t>            // compare reference types</a:t>
            </a:r>
          </a:p>
          <a:p>
            <a:pPr eaLnBrk="1" hangingPunct="1"/>
            <a:r>
              <a:rPr lang="en-US" altLang="ro-RO" sz="1100"/>
              <a:t>            if (!Object.Equals(c,co.c)) return false;</a:t>
            </a:r>
          </a:p>
          <a:p>
            <a:pPr eaLnBrk="1" hangingPunct="1"/>
            <a:r>
              <a:rPr lang="en-US" altLang="ro-RO" sz="1100"/>
              <a:t>            if (!x.Equals(co.x))return false;</a:t>
            </a:r>
          </a:p>
          <a:p>
            <a:pPr eaLnBrk="1" hangingPunct="1"/>
            <a:r>
              <a:rPr lang="en-US" altLang="ro-RO" sz="1100"/>
              <a:t>            return true;</a:t>
            </a:r>
          </a:p>
          <a:p>
            <a:pPr eaLnBrk="1" hangingPunct="1"/>
            <a:r>
              <a:rPr lang="en-US" altLang="ro-RO" sz="1100"/>
              <a:t>        }</a:t>
            </a:r>
          </a:p>
          <a:p>
            <a:pPr eaLnBrk="1" hangingPunct="1"/>
            <a:endParaRPr lang="en-US" altLang="ro-RO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ro-R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2533</Words>
  <Application>Microsoft Office PowerPoint</Application>
  <PresentationFormat>Widescreen</PresentationFormat>
  <Paragraphs>354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C#</vt:lpstr>
      <vt:lpstr>The Development Platform:  the Microsoft  .NET Framework</vt:lpstr>
      <vt:lpstr>History</vt:lpstr>
      <vt:lpstr>Compiling a .Net compatible language</vt:lpstr>
      <vt:lpstr>C# and Java </vt:lpstr>
      <vt:lpstr>Common Type System (4/4):  predefined System.Object</vt:lpstr>
      <vt:lpstr>Example: System.Object (1/3)</vt:lpstr>
      <vt:lpstr>Overriding Equals</vt:lpstr>
      <vt:lpstr>C# is more of a “pure” object-oriented language. </vt:lpstr>
      <vt:lpstr>Value types</vt:lpstr>
      <vt:lpstr>Classes and inheritance</vt:lpstr>
      <vt:lpstr>Classes and inheritance (C# MSDN Training, module 9)</vt:lpstr>
      <vt:lpstr>Scoping an identifier</vt:lpstr>
      <vt:lpstr>Protected members</vt:lpstr>
      <vt:lpstr>Versioning, explicit virtual chains, broken chains</vt:lpstr>
      <vt:lpstr>Implementing methods</vt:lpstr>
      <vt:lpstr>Using new to broke a chain (hide methods)</vt:lpstr>
      <vt:lpstr>Fragile Base Class Problem</vt:lpstr>
      <vt:lpstr>Fragile base class problem</vt:lpstr>
      <vt:lpstr>Base class changes  causing problems</vt:lpstr>
      <vt:lpstr>Explanation: lack of the hierarchy contract</vt:lpstr>
      <vt:lpstr>Exercise: Spot the bugs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Balanescu</dc:creator>
  <cp:lastModifiedBy>Tudor Balanescu</cp:lastModifiedBy>
  <cp:revision>1</cp:revision>
  <dcterms:created xsi:type="dcterms:W3CDTF">2020-05-27T14:49:11Z</dcterms:created>
  <dcterms:modified xsi:type="dcterms:W3CDTF">2020-05-27T14:58:03Z</dcterms:modified>
</cp:coreProperties>
</file>