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660"/>
  </p:normalViewPr>
  <p:slideViewPr>
    <p:cSldViewPr snapToGrid="0">
      <p:cViewPr varScale="1">
        <p:scale>
          <a:sx n="59" d="100"/>
          <a:sy n="59" d="100"/>
        </p:scale>
        <p:origin x="2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manthsrikar.p.lv\Downloads\work_ord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[work_order.xlsx]Sheet2!PivotTable7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 between services and payment</a:t>
            </a:r>
          </a:p>
        </c:rich>
      </c:tx>
      <c:layout>
        <c:manualLayout>
          <c:xMode val="edge"/>
          <c:yMode val="edge"/>
          <c:x val="0.17377689726439838"/>
          <c:y val="3.22325515141843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Sheet2!$J$3:$J$4</c:f>
              <c:strCache>
                <c:ptCount val="1"/>
                <c:pt idx="0">
                  <c:v>Account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07F-4B37-BEF1-22B0259FAA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07F-4B37-BEF1-22B0259FAA1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07F-4B37-BEF1-22B0259FAA1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07F-4B37-BEF1-22B0259FAA1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07F-4B37-BEF1-22B0259FAA1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Sheet2!$I$5:$I$10</c:f>
              <c:strCache>
                <c:ptCount val="5"/>
                <c:pt idx="0">
                  <c:v>Assess</c:v>
                </c:pt>
                <c:pt idx="1">
                  <c:v>Deliver</c:v>
                </c:pt>
                <c:pt idx="2">
                  <c:v>Install</c:v>
                </c:pt>
                <c:pt idx="3">
                  <c:v>Repair</c:v>
                </c:pt>
                <c:pt idx="4">
                  <c:v>Replace</c:v>
                </c:pt>
              </c:strCache>
            </c:strRef>
          </c:cat>
          <c:val>
            <c:numRef>
              <c:f>Sheet2!$J$5:$J$10</c:f>
              <c:numCache>
                <c:formatCode>0.00%</c:formatCode>
                <c:ptCount val="5"/>
                <c:pt idx="0">
                  <c:v>0.17799999999999999</c:v>
                </c:pt>
                <c:pt idx="1">
                  <c:v>0.1</c:v>
                </c:pt>
                <c:pt idx="2">
                  <c:v>2.4E-2</c:v>
                </c:pt>
                <c:pt idx="3">
                  <c:v>2.4E-2</c:v>
                </c:pt>
                <c:pt idx="4">
                  <c:v>0.115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07F-4B37-BEF1-22B0259FAA18}"/>
            </c:ext>
          </c:extLst>
        </c:ser>
        <c:ser>
          <c:idx val="1"/>
          <c:order val="1"/>
          <c:tx>
            <c:strRef>
              <c:f>Sheet2!$K$3:$K$4</c:f>
              <c:strCache>
                <c:ptCount val="1"/>
                <c:pt idx="0">
                  <c:v>C.O.D.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Sheet2!$I$5:$I$10</c:f>
              <c:strCache>
                <c:ptCount val="5"/>
                <c:pt idx="0">
                  <c:v>Assess</c:v>
                </c:pt>
                <c:pt idx="1">
                  <c:v>Deliver</c:v>
                </c:pt>
                <c:pt idx="2">
                  <c:v>Install</c:v>
                </c:pt>
                <c:pt idx="3">
                  <c:v>Repair</c:v>
                </c:pt>
                <c:pt idx="4">
                  <c:v>Replace</c:v>
                </c:pt>
              </c:strCache>
            </c:strRef>
          </c:cat>
          <c:val>
            <c:numRef>
              <c:f>Sheet2!$K$5:$K$10</c:f>
              <c:numCache>
                <c:formatCode>0.00%</c:formatCode>
                <c:ptCount val="5"/>
                <c:pt idx="0">
                  <c:v>0.14799999999999999</c:v>
                </c:pt>
                <c:pt idx="1">
                  <c:v>0.06</c:v>
                </c:pt>
                <c:pt idx="2">
                  <c:v>2.5000000000000001E-2</c:v>
                </c:pt>
                <c:pt idx="3">
                  <c:v>5.0999999999999997E-2</c:v>
                </c:pt>
                <c:pt idx="4">
                  <c:v>9.7000000000000003E-2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107F-4B37-BEF1-22B0259FAA18}"/>
            </c:ext>
          </c:extLst>
        </c:ser>
        <c:ser>
          <c:idx val="2"/>
          <c:order val="2"/>
          <c:tx>
            <c:strRef>
              <c:f>Sheet2!$L$3:$L$4</c:f>
              <c:strCache>
                <c:ptCount val="1"/>
                <c:pt idx="0">
                  <c:v>Credit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Sheet2!$I$5:$I$10</c:f>
              <c:strCache>
                <c:ptCount val="5"/>
                <c:pt idx="0">
                  <c:v>Assess</c:v>
                </c:pt>
                <c:pt idx="1">
                  <c:v>Deliver</c:v>
                </c:pt>
                <c:pt idx="2">
                  <c:v>Install</c:v>
                </c:pt>
                <c:pt idx="3">
                  <c:v>Repair</c:v>
                </c:pt>
                <c:pt idx="4">
                  <c:v>Replace</c:v>
                </c:pt>
              </c:strCache>
            </c:strRef>
          </c:cat>
          <c:val>
            <c:numRef>
              <c:f>Sheet2!$L$5:$L$10</c:f>
              <c:numCache>
                <c:formatCode>0.00%</c:formatCode>
                <c:ptCount val="5"/>
                <c:pt idx="0">
                  <c:v>2E-3</c:v>
                </c:pt>
                <c:pt idx="1">
                  <c:v>0</c:v>
                </c:pt>
                <c:pt idx="2">
                  <c:v>0</c:v>
                </c:pt>
                <c:pt idx="3">
                  <c:v>1E-3</c:v>
                </c:pt>
                <c:pt idx="4">
                  <c:v>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107F-4B37-BEF1-22B0259FAA18}"/>
            </c:ext>
          </c:extLst>
        </c:ser>
        <c:ser>
          <c:idx val="3"/>
          <c:order val="3"/>
          <c:tx>
            <c:strRef>
              <c:f>Sheet2!$M$3:$M$4</c:f>
              <c:strCache>
                <c:ptCount val="1"/>
                <c:pt idx="0">
                  <c:v>P.O.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Sheet2!$I$5:$I$10</c:f>
              <c:strCache>
                <c:ptCount val="5"/>
                <c:pt idx="0">
                  <c:v>Assess</c:v>
                </c:pt>
                <c:pt idx="1">
                  <c:v>Deliver</c:v>
                </c:pt>
                <c:pt idx="2">
                  <c:v>Install</c:v>
                </c:pt>
                <c:pt idx="3">
                  <c:v>Repair</c:v>
                </c:pt>
                <c:pt idx="4">
                  <c:v>Replace</c:v>
                </c:pt>
              </c:strCache>
            </c:strRef>
          </c:cat>
          <c:val>
            <c:numRef>
              <c:f>Sheet2!$M$5:$M$10</c:f>
              <c:numCache>
                <c:formatCode>0.00%</c:formatCode>
                <c:ptCount val="5"/>
                <c:pt idx="0">
                  <c:v>6.6000000000000003E-2</c:v>
                </c:pt>
                <c:pt idx="1">
                  <c:v>0.02</c:v>
                </c:pt>
                <c:pt idx="2">
                  <c:v>8.9999999999999993E-3</c:v>
                </c:pt>
                <c:pt idx="3">
                  <c:v>6.0000000000000001E-3</c:v>
                </c:pt>
                <c:pt idx="4">
                  <c:v>3.1E-2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107F-4B37-BEF1-22B0259FAA18}"/>
            </c:ext>
          </c:extLst>
        </c:ser>
        <c:ser>
          <c:idx val="4"/>
          <c:order val="4"/>
          <c:tx>
            <c:strRef>
              <c:f>Sheet2!$N$3:$N$4</c:f>
              <c:strCache>
                <c:ptCount val="1"/>
                <c:pt idx="0">
                  <c:v>Warranty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Sheet2!$I$5:$I$10</c:f>
              <c:strCache>
                <c:ptCount val="5"/>
                <c:pt idx="0">
                  <c:v>Assess</c:v>
                </c:pt>
                <c:pt idx="1">
                  <c:v>Deliver</c:v>
                </c:pt>
                <c:pt idx="2">
                  <c:v>Install</c:v>
                </c:pt>
                <c:pt idx="3">
                  <c:v>Repair</c:v>
                </c:pt>
                <c:pt idx="4">
                  <c:v>Replace</c:v>
                </c:pt>
              </c:strCache>
            </c:strRef>
          </c:cat>
          <c:val>
            <c:numRef>
              <c:f>Sheet2!$N$5:$N$10</c:f>
              <c:numCache>
                <c:formatCode>0.00%</c:formatCode>
                <c:ptCount val="5"/>
                <c:pt idx="0">
                  <c:v>1.2999999999999999E-2</c:v>
                </c:pt>
                <c:pt idx="1">
                  <c:v>0.01</c:v>
                </c:pt>
                <c:pt idx="2">
                  <c:v>5.0000000000000001E-3</c:v>
                </c:pt>
                <c:pt idx="3">
                  <c:v>4.0000000000000001E-3</c:v>
                </c:pt>
                <c:pt idx="4">
                  <c:v>8.9999999999999993E-3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107F-4B37-BEF1-22B0259FAA1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101B-0523-D738-2568-30D6CDE2E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57472-BFB0-107E-CC2B-F2C112080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AFE5-E3F4-4701-5081-BA2915EC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AC8E-350A-4BDE-AC83-F771A811C95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D36B-5B62-D12E-ACB2-2AE17FAB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6A9BA-5121-8F32-C0F4-F08E891E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92CB-1586-4BF2-B87D-3913F402E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98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F1D3D-6EA2-BCAE-AC16-7BC513F5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BE4D1-E5C4-B0E0-5042-5C61EC47A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E4F68-AF79-83B4-FA79-2C497EA6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AC8E-350A-4BDE-AC83-F771A811C95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4086-AE3C-6943-BB87-C1186399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9AC57-8781-750D-B26A-2B1F2B18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92CB-1586-4BF2-B87D-3913F402E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31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4C9FD-CBF0-2290-3B3F-BC0387821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7D300-C60A-B534-7F6B-F6CD6518D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2259F-C312-D84B-691F-370FC9C1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AC8E-350A-4BDE-AC83-F771A811C95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61B14-8F26-7FC9-B575-1A63F63C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6173-ABE5-D0A0-3A7A-E3645625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92CB-1586-4BF2-B87D-3913F402E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06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1876-C0B4-D815-F201-ABC62EE9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1E499-00CD-E392-62F9-AC5D740D3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33DC7-DF17-077E-4BFF-3962B0E4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AC8E-350A-4BDE-AC83-F771A811C95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E848D-F7C1-89A1-0CE8-8BFF4147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7343-DF48-6C2C-50D0-EE2E65C9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92CB-1586-4BF2-B87D-3913F402E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82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096C-C6D6-D326-05E1-949C2AB4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1897D-A7A7-8760-E585-08133CFDE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204B5-7F02-1E65-E7AC-76E720407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AC8E-350A-4BDE-AC83-F771A811C95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90FA6-5DB8-192B-F0F6-C276B947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1444A-E1AA-9472-B597-E56A5380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92CB-1586-4BF2-B87D-3913F402E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75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7CC2-3A43-F66A-04C4-E4A0452F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488A-0620-E280-E5CD-5E0DE245A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90059-D01E-794B-6C4E-41B8E9368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BD7CA-59AE-06DE-8593-171BB3D7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AC8E-350A-4BDE-AC83-F771A811C95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98CEB-66EE-DD71-94E6-5C2553D0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2AD50-9AB3-DA48-9929-6FAC0BF6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92CB-1586-4BF2-B87D-3913F402E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95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4CD9-F5B1-BC54-F85D-F8D370A8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4902D-FBAB-E57A-9CEF-8D1C979C1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8811B-D98F-2ECB-8885-FE4010F10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2EF7A-A59E-373F-C74F-8B2E47544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7B758-0584-EBB5-18F0-2108F7028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D9D92-B1D7-62E0-C9BD-E4278A88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AC8E-350A-4BDE-AC83-F771A811C95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8FEA88-E609-08BC-8882-9CCD386B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C5DFA-EB75-C587-0F3D-92E79F43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92CB-1586-4BF2-B87D-3913F402E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9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F51C-6015-D928-FB02-E794CFE4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248A4-75B1-FBC5-51BD-6B709CF4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AC8E-350A-4BDE-AC83-F771A811C95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99871-BDB5-61B1-F40C-AF6434D1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00D24-8326-2510-2645-DB258249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92CB-1586-4BF2-B87D-3913F402E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19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EB09E-C7E5-4ABE-7D6E-DF805192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AC8E-350A-4BDE-AC83-F771A811C95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50AD2-1001-0C42-D017-587415C8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F59A4-A13C-DCD8-0666-68F6BC13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92CB-1586-4BF2-B87D-3913F402E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23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F31D-F882-C528-B028-6BECFCD0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DC81-A724-45E2-2847-AECC9A285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3AE42-3107-BA67-CFAF-A1439E819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533E7-E5CC-E685-1C0A-F1E45280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AC8E-350A-4BDE-AC83-F771A811C95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DE4CC-8941-F34C-8B60-99D13B86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FF9DB-F02E-B461-9B04-A743988A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92CB-1586-4BF2-B87D-3913F402E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13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9E6-91EC-479E-227E-CE359684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1BA4D-91D9-A6CE-0FAF-91AD0C0C3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1B083-AAC1-EFF4-223A-3AEA6BF76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DC1FF-DDC0-65A7-CF00-9B99C34E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AC8E-350A-4BDE-AC83-F771A811C95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66573-2A52-784B-F082-1358E2AA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5AF99-122C-2DE5-5521-F3C727A4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92CB-1586-4BF2-B87D-3913F402E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13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A1ED8-6B0F-DACD-22A9-30CBE8C8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6BECD-ACA8-2D19-B9CF-4D1E50740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3A122-497D-B686-C325-CEBC6AB27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89AC8E-350A-4BDE-AC83-F771A811C95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70D75-3752-5BF2-39BF-CF9C97B0D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67EE-22D4-1A2E-D97B-2E9EB9C5B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7B92CB-1586-4BF2-B87D-3913F402E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92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08D5-AB26-0C6B-787F-32D5EDC7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97984"/>
          </a:xfrm>
        </p:spPr>
        <p:txBody>
          <a:bodyPr>
            <a:normAutofit/>
          </a:bodyPr>
          <a:lstStyle/>
          <a:p>
            <a:r>
              <a:rPr lang="en-IN" dirty="0"/>
              <a:t>Question 1)</a:t>
            </a:r>
            <a:br>
              <a:rPr lang="en-IN" dirty="0"/>
            </a:br>
            <a:r>
              <a:rPr lang="en-IN" dirty="0"/>
              <a:t>due to the absence of every </a:t>
            </a:r>
            <a:r>
              <a:rPr lang="en-IN" dirty="0" err="1"/>
              <a:t>workdate</a:t>
            </a:r>
            <a:r>
              <a:rPr lang="en-IN" dirty="0"/>
              <a:t>,</a:t>
            </a:r>
            <a:br>
              <a:rPr lang="en-IN" dirty="0"/>
            </a:br>
            <a:r>
              <a:rPr lang="en-IN" dirty="0"/>
              <a:t>average is unable to calculated.</a:t>
            </a:r>
            <a:br>
              <a:rPr lang="en-IN" dirty="0"/>
            </a:br>
            <a:r>
              <a:rPr lang="en-IN" dirty="0"/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4B387C-C218-01A6-A1AD-5F97A3102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7156" y="3663109"/>
            <a:ext cx="2057687" cy="676369"/>
          </a:xfrm>
        </p:spPr>
      </p:pic>
    </p:spTree>
    <p:extLst>
      <p:ext uri="{BB962C8B-B14F-4D97-AF65-F5344CB8AC3E}">
        <p14:creationId xmlns:p14="http://schemas.microsoft.com/office/powerpoint/2010/main" val="415765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4EF4-9E1B-BF96-AEF6-7010FAAB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63886" cy="4881789"/>
          </a:xfrm>
        </p:spPr>
        <p:txBody>
          <a:bodyPr>
            <a:normAutofit/>
          </a:bodyPr>
          <a:lstStyle/>
          <a:p>
            <a:r>
              <a:rPr lang="en-IN" dirty="0"/>
              <a:t>Question 2)</a:t>
            </a:r>
            <a:br>
              <a:rPr lang="en-IN" dirty="0"/>
            </a:br>
            <a:br>
              <a:rPr lang="en-IN" dirty="0"/>
            </a:br>
            <a:r>
              <a:rPr lang="en-IN" sz="3100" dirty="0"/>
              <a:t>Northwest has the highest number of rush jobs.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2A7B51-B19D-4578-8A57-1009DFC6E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8833" y="948158"/>
            <a:ext cx="3574109" cy="4298756"/>
          </a:xfrm>
        </p:spPr>
      </p:pic>
    </p:spTree>
    <p:extLst>
      <p:ext uri="{BB962C8B-B14F-4D97-AF65-F5344CB8AC3E}">
        <p14:creationId xmlns:p14="http://schemas.microsoft.com/office/powerpoint/2010/main" val="102043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0D05-BB43-A3A8-183C-30DB09D4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21075"/>
          </a:xfrm>
        </p:spPr>
        <p:txBody>
          <a:bodyPr>
            <a:normAutofit fontScale="90000"/>
          </a:bodyPr>
          <a:lstStyle/>
          <a:p>
            <a:r>
              <a:rPr lang="en-IN" dirty="0"/>
              <a:t>Question 3)</a:t>
            </a:r>
            <a:br>
              <a:rPr lang="en-IN" dirty="0"/>
            </a:br>
            <a:br>
              <a:rPr lang="en-IN" dirty="0"/>
            </a:br>
            <a:r>
              <a:rPr lang="en-IN" sz="3100" dirty="0"/>
              <a:t>Yes, there is a difference between the average of labour hours of Rush and non-rush jobs.</a:t>
            </a:r>
            <a:br>
              <a:rPr lang="en-IN" sz="3100" dirty="0"/>
            </a:br>
            <a:r>
              <a:rPr lang="en-IN" sz="3100" dirty="0"/>
              <a:t>Rush-jobs have 0.59 of average labour hours.</a:t>
            </a:r>
            <a:br>
              <a:rPr lang="en-IN" sz="3100" dirty="0"/>
            </a:br>
            <a:r>
              <a:rPr lang="en-IN" sz="3100" dirty="0"/>
              <a:t>Non-Rush jobs have 0.79 of average labour hours.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E687B1-3D29-396E-E9EF-F55B7B905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915" y="3429000"/>
            <a:ext cx="5192056" cy="2162210"/>
          </a:xfrm>
        </p:spPr>
      </p:pic>
    </p:spTree>
    <p:extLst>
      <p:ext uri="{BB962C8B-B14F-4D97-AF65-F5344CB8AC3E}">
        <p14:creationId xmlns:p14="http://schemas.microsoft.com/office/powerpoint/2010/main" val="392982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CA55-5381-25AC-6697-9776B45A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079F8-76A3-C220-F2B9-6F8621D3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18" y="2607923"/>
            <a:ext cx="3640038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There is distribution of payment type across different services.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38D0EE-C224-1EBD-8F63-23A82084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933" y="538002"/>
            <a:ext cx="6276848" cy="2305372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333F2F4-43AF-B2FC-0B28-64D986C059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5280351"/>
              </p:ext>
            </p:extLst>
          </p:nvPr>
        </p:nvGraphicFramePr>
        <p:xfrm>
          <a:off x="5050972" y="3167905"/>
          <a:ext cx="6481210" cy="3592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8462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123D-AAC7-AE7B-1B48-64DEB7CB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5)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77E30F-279A-EBC1-25FE-A22C87F9C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635" y="1825625"/>
            <a:ext cx="10316729" cy="4351338"/>
          </a:xfrm>
        </p:spPr>
      </p:pic>
    </p:spTree>
    <p:extLst>
      <p:ext uri="{BB962C8B-B14F-4D97-AF65-F5344CB8AC3E}">
        <p14:creationId xmlns:p14="http://schemas.microsoft.com/office/powerpoint/2010/main" val="360977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2AD8-9C3A-ADE1-BD1B-A44C54A7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251"/>
            <a:ext cx="10515600" cy="804437"/>
          </a:xfrm>
        </p:spPr>
        <p:txBody>
          <a:bodyPr>
            <a:normAutofit fontScale="90000"/>
          </a:bodyPr>
          <a:lstStyle/>
          <a:p>
            <a:r>
              <a:rPr lang="en-IN" dirty="0"/>
              <a:t>Question 6)</a:t>
            </a:r>
            <a:br>
              <a:rPr lang="en-IN" dirty="0"/>
            </a:br>
            <a:br>
              <a:rPr lang="en-IN" dirty="0"/>
            </a:br>
            <a:r>
              <a:rPr lang="en-IN" sz="2700" dirty="0"/>
              <a:t>No, there is no relationship between the costs of parts and techs.</a:t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E061D3-129B-C50D-27AD-278A45C54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A91516-C512-BC11-A2F2-2538F26D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517" y="2323165"/>
            <a:ext cx="9126224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5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2DA9-AC1C-0952-1BB7-7BEBCE53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E2DF0-382E-F65B-0966-A41297422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most common type service requested in each district is coloured respectively.</a:t>
            </a:r>
          </a:p>
          <a:p>
            <a:r>
              <a:rPr lang="en-IN" dirty="0"/>
              <a:t>Most of the district use Assess service.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BC3C8-EE8E-D7E1-261A-38D3A11DA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030" y="3092001"/>
            <a:ext cx="5896798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0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53FD-07DD-CD8D-ED8E-D02A010B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50418"/>
          </a:xfrm>
        </p:spPr>
        <p:txBody>
          <a:bodyPr>
            <a:normAutofit/>
          </a:bodyPr>
          <a:lstStyle/>
          <a:p>
            <a:r>
              <a:rPr lang="en-IN" sz="2800" dirty="0"/>
              <a:t>Question 8)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Yes, there is difference in payment type with warranty labour and without warranty labour.</a:t>
            </a:r>
            <a:br>
              <a:rPr lang="en-IN" sz="2800" dirty="0"/>
            </a:br>
            <a:r>
              <a:rPr lang="en-IN" sz="2800" dirty="0"/>
              <a:t>Warranty labour were </a:t>
            </a:r>
            <a:r>
              <a:rPr lang="en-IN" sz="2800" dirty="0" err="1"/>
              <a:t>payed</a:t>
            </a:r>
            <a:r>
              <a:rPr lang="en-IN" sz="2800" dirty="0"/>
              <a:t> in warranty payment type.</a:t>
            </a:r>
            <a:br>
              <a:rPr lang="en-IN" sz="2800" dirty="0"/>
            </a:br>
            <a:r>
              <a:rPr lang="en-IN" sz="2800" dirty="0"/>
              <a:t>Others were in another types.</a:t>
            </a:r>
            <a:br>
              <a:rPr lang="en-IN" sz="2800" dirty="0"/>
            </a:br>
            <a:br>
              <a:rPr lang="en-IN" sz="2800" dirty="0"/>
            </a:br>
            <a:br>
              <a:rPr lang="en-IN" dirty="0"/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C6C2D1-82E6-E4FD-E175-C5B95A04A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174" y="4471318"/>
            <a:ext cx="7116168" cy="1476581"/>
          </a:xfrm>
        </p:spPr>
      </p:pic>
    </p:spTree>
    <p:extLst>
      <p:ext uri="{BB962C8B-B14F-4D97-AF65-F5344CB8AC3E}">
        <p14:creationId xmlns:p14="http://schemas.microsoft.com/office/powerpoint/2010/main" val="246996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668ABC-7DBB-F436-4B99-D2C04D66B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20" y="1401186"/>
            <a:ext cx="9145276" cy="4991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F416F1-B089-5312-175C-C87F69337538}"/>
              </a:ext>
            </a:extLst>
          </p:cNvPr>
          <p:cNvSpPr txBox="1"/>
          <p:nvPr/>
        </p:nvSpPr>
        <p:spPr>
          <a:xfrm>
            <a:off x="1317171" y="280351"/>
            <a:ext cx="8316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9)</a:t>
            </a:r>
          </a:p>
          <a:p>
            <a:r>
              <a:rPr lang="en-IN" dirty="0"/>
              <a:t> A dashboard for the work order Dataset</a:t>
            </a:r>
          </a:p>
          <a:p>
            <a:r>
              <a:rPr lang="en-IN" dirty="0"/>
              <a:t>A dashboard containing values of segments, service, which access every graph.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006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213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Question 1) due to the absence of every workdate, average is unable to calculated.  </vt:lpstr>
      <vt:lpstr>Question 2)  Northwest has the highest number of rush jobs.    </vt:lpstr>
      <vt:lpstr>Question 3)  Yes, there is a difference between the average of labour hours of Rush and non-rush jobs. Rush-jobs have 0.59 of average labour hours. Non-Rush jobs have 0.79 of average labour hours. </vt:lpstr>
      <vt:lpstr>Question 4)</vt:lpstr>
      <vt:lpstr>Question 5)</vt:lpstr>
      <vt:lpstr>Question 6)  No, there is no relationship between the costs of parts and techs. </vt:lpstr>
      <vt:lpstr>Question 7)</vt:lpstr>
      <vt:lpstr>Question 8)  Yes, there is difference in payment type with warranty labour and without warranty labour. Warranty labour were payed in warranty payment type. Others were in another types.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1) </dc:title>
  <dc:creator>Hemanthsrikar Patchalla</dc:creator>
  <cp:lastModifiedBy>Hemanthsrikar Patchalla</cp:lastModifiedBy>
  <cp:revision>7</cp:revision>
  <dcterms:created xsi:type="dcterms:W3CDTF">2024-04-02T09:38:03Z</dcterms:created>
  <dcterms:modified xsi:type="dcterms:W3CDTF">2024-04-02T11:17:10Z</dcterms:modified>
</cp:coreProperties>
</file>