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61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1" r:id="rId13"/>
    <p:sldId id="262" r:id="rId14"/>
    <p:sldId id="294" r:id="rId15"/>
    <p:sldId id="272" r:id="rId16"/>
    <p:sldId id="278" r:id="rId17"/>
    <p:sldId id="295" r:id="rId18"/>
    <p:sldId id="296" r:id="rId19"/>
    <p:sldId id="274" r:id="rId20"/>
    <p:sldId id="273" r:id="rId21"/>
    <p:sldId id="275" r:id="rId22"/>
    <p:sldId id="306" r:id="rId23"/>
    <p:sldId id="305" r:id="rId24"/>
    <p:sldId id="301" r:id="rId25"/>
    <p:sldId id="302" r:id="rId26"/>
    <p:sldId id="303" r:id="rId27"/>
    <p:sldId id="304" r:id="rId28"/>
    <p:sldId id="283" r:id="rId29"/>
    <p:sldId id="279" r:id="rId30"/>
    <p:sldId id="298" r:id="rId31"/>
    <p:sldId id="299" r:id="rId32"/>
    <p:sldId id="300" r:id="rId33"/>
    <p:sldId id="308" r:id="rId34"/>
    <p:sldId id="280" r:id="rId35"/>
    <p:sldId id="310" r:id="rId36"/>
    <p:sldId id="281" r:id="rId37"/>
    <p:sldId id="311" r:id="rId38"/>
    <p:sldId id="277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83" autoAdjust="0"/>
  </p:normalViewPr>
  <p:slideViewPr>
    <p:cSldViewPr snapToGrid="0">
      <p:cViewPr varScale="1">
        <p:scale>
          <a:sx n="102" d="100"/>
          <a:sy n="102" d="100"/>
        </p:scale>
        <p:origin x="21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3526.tx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2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Eve</a:t>
            </a:r>
            <a:r>
              <a:rPr lang="pt-PT" baseline="0" dirty="0"/>
              <a:t> is a passive attacker.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another party (usually named Eve in cryptology publications, Eve being a third-party who is considered to be an eavesdropper) had been listening in on the exchange, </a:t>
            </a:r>
          </a:p>
          <a:p>
            <a:r>
              <a:rPr lang="en-US" dirty="0"/>
              <a:t>it would be computationally difficult for that person to determine the common secret color; in fact, when using large numbers rather than colors, </a:t>
            </a:r>
          </a:p>
          <a:p>
            <a:r>
              <a:rPr lang="en-US" dirty="0"/>
              <a:t>this action is impossible for modern supercomputers to do in a reasonable amount of time.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1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protocol uses the multiplicative group of integers modulo p, where p is prime, and g is a primitive root modulo p. </a:t>
            </a:r>
          </a:p>
          <a:p>
            <a:r>
              <a:rPr lang="en-US" dirty="0"/>
              <a:t>These two values are chosen in this way to ensure that the resulting shared secret can take on any value from 1 to p–1.</a:t>
            </a:r>
          </a:p>
          <a:p>
            <a:endParaRPr lang="en-US" dirty="0"/>
          </a:p>
          <a:p>
            <a:r>
              <a:rPr lang="en-US" dirty="0"/>
              <a:t>Once Alice and Bob compute the shared secret they can use it as an encryption key, known only to them, for sending messages across the same open communications channel.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6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Solving the DLP is one method of finding the shared key, but that’s not the precise problem that Eve needs to 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7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secrecy is a property of secure communication protocols in which compromise of long-term keys does not compromise past session keys. </a:t>
            </a:r>
          </a:p>
          <a:p>
            <a:r>
              <a:rPr lang="en-US" dirty="0"/>
              <a:t>Forward secrecy protects past sessions against future compromises of secret keys or passwords. If forward secrecy is utilized, </a:t>
            </a:r>
          </a:p>
          <a:p>
            <a:r>
              <a:rPr lang="en-US" dirty="0"/>
              <a:t>encrypted communications and sessions recorded in the past cannot be retrieved and decrypted should long-term secret keys or passwords be compromised in the future, </a:t>
            </a:r>
          </a:p>
          <a:p>
            <a:r>
              <a:rPr lang="en-US" dirty="0"/>
              <a:t>even if the adversary actively interfered.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7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safe prime is a prime number of the form 2p + 1, where p is also a prime.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hlinkClick r:id="rId3"/>
              </a:rPr>
              <a:t>https://www.ietf.org/rfc/rfc3526.txt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–Hellman is used to secure a variety of Internet services. However, research published in October 2015 </a:t>
            </a:r>
          </a:p>
          <a:p>
            <a:r>
              <a:rPr lang="en-US" dirty="0"/>
              <a:t>suggests that the parameters in use for many D-H Internet applications at that time are not strong enough to prevent compromise by very well-funded attackers, </a:t>
            </a:r>
          </a:p>
          <a:p>
            <a:r>
              <a:rPr lang="en-US" dirty="0"/>
              <a:t>such as the security services of large governments.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0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NSA can use specialized hardware</a:t>
            </a:r>
            <a:r>
              <a:rPr lang="en-GB" baseline="0" dirty="0"/>
              <a:t> to speed up the process of breaking DH.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The first public key cryptosystem was the RSA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8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4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She may chose p and g herself, or</a:t>
            </a:r>
            <a:r>
              <a:rPr lang="pt-PT" baseline="0" dirty="0"/>
              <a:t> they may have been preselected by some party such as an industry panel or government agency.</a:t>
            </a:r>
          </a:p>
          <a:p>
            <a:r>
              <a:rPr lang="pt-PT" baseline="0" dirty="0"/>
              <a:t>The private key a is 1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 a ≤ p –</a:t>
            </a:r>
            <a:r>
              <a:rPr lang="pt-P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</a:t>
            </a:r>
            <a:endParaRPr lang="pt-PT" baseline="0" dirty="0"/>
          </a:p>
          <a:p>
            <a:r>
              <a:rPr lang="pt-PT" baseline="0" dirty="0"/>
              <a:t>Bob’s message m is called plaintext, (c1, c2) is called ciphertext.</a:t>
            </a:r>
          </a:p>
          <a:p>
            <a:r>
              <a:rPr lang="pt-PT" baseline="0" dirty="0"/>
              <a:t>The number k is called an ephemeral key, since it exists only for the purposes of encrypting a single message.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strength of a one-way function is based on the time needed to reverse it: easy to reverse with small prime numbers, hard with big prime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hlig%E2%80%93Hellman_algorithm" TargetMode="External"/><Relationship Id="rId3" Type="http://schemas.openxmlformats.org/officeDocument/2006/relationships/hyperlink" Target="https://en.wikipedia.org/wiki/Diffie%E2%80%93Hellman_key_exchange" TargetMode="External"/><Relationship Id="rId7" Type="http://schemas.openxmlformats.org/officeDocument/2006/relationships/hyperlink" Target="https://weakdh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ylength.com/en/compare/" TargetMode="External"/><Relationship Id="rId5" Type="http://schemas.openxmlformats.org/officeDocument/2006/relationships/hyperlink" Target="https://www.ietf.org/rfc/rfc3526.txt" TargetMode="External"/><Relationship Id="rId4" Type="http://schemas.openxmlformats.org/officeDocument/2006/relationships/hyperlink" Target="https://en.wikipedia.org/wiki/ElGamal_encryption" TargetMode="External"/><Relationship Id="rId9" Type="http://schemas.openxmlformats.org/officeDocument/2006/relationships/hyperlink" Target="https://en.wikipedia.org/wiki/General_number_field_sieve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73225"/>
            <a:ext cx="9604310" cy="176629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Diffie-Hellman key exchange</a:t>
            </a:r>
            <a:br>
              <a:rPr lang="en-US" sz="4400" dirty="0"/>
            </a:br>
            <a:r>
              <a:rPr lang="en-US" sz="4400" dirty="0">
                <a:solidFill>
                  <a:schemeClr val="accent1"/>
                </a:solidFill>
              </a:rPr>
              <a:t>&amp;</a:t>
            </a:r>
            <a:br>
              <a:rPr lang="en-US" sz="4400" dirty="0"/>
            </a:br>
            <a:r>
              <a:rPr lang="en-US" sz="4400" dirty="0" err="1"/>
              <a:t>ElGamal</a:t>
            </a:r>
            <a:r>
              <a:rPr lang="en-US" sz="4400" dirty="0"/>
              <a:t> public key cryptosystem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009801"/>
          </a:xfrm>
        </p:spPr>
        <p:txBody>
          <a:bodyPr>
            <a:normAutofit/>
          </a:bodyPr>
          <a:lstStyle/>
          <a:p>
            <a:r>
              <a:rPr lang="en-US" dirty="0"/>
              <a:t>Paulo Martins</a:t>
            </a:r>
          </a:p>
          <a:p>
            <a:r>
              <a:rPr lang="en-US" dirty="0"/>
              <a:t>Pedro Trindade</a:t>
            </a:r>
          </a:p>
          <a:p>
            <a:r>
              <a:rPr lang="en-US" dirty="0"/>
              <a:t>Patrick Cunha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Discrete Logarithm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549253"/>
            <a:ext cx="9727735" cy="25167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r>
              <a:rPr lang="en-US" dirty="0"/>
              <a:t>Used for the construction of the public key, based in a finite field </a:t>
            </a:r>
            <a:r>
              <a:rPr lang="en-US" dirty="0" err="1"/>
              <a:t>F</a:t>
            </a:r>
            <a:r>
              <a:rPr lang="en-US" sz="900" dirty="0" err="1"/>
              <a:t>p</a:t>
            </a:r>
            <a:r>
              <a:rPr lang="en-US" dirty="0"/>
              <a:t> with a prime number of elements.</a:t>
            </a:r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Definition. Let g be a primitive root for </a:t>
            </a:r>
            <a:r>
              <a:rPr lang="en-US" dirty="0" err="1"/>
              <a:t>F</a:t>
            </a:r>
            <a:r>
              <a:rPr lang="en-US" sz="900" dirty="0" err="1"/>
              <a:t>p</a:t>
            </a:r>
            <a:r>
              <a:rPr lang="en-US" dirty="0"/>
              <a:t> and let h be a nonzero element of F</a:t>
            </a:r>
            <a:r>
              <a:rPr lang="en-US" sz="900" dirty="0"/>
              <a:t>p</a:t>
            </a:r>
            <a:r>
              <a:rPr lang="en-US" dirty="0"/>
              <a:t>. The Discrete Logarithm Problem (DLP) is the problem of finding an exponent x such that.</a:t>
            </a:r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rgbClr val="92D050"/>
                </a:solidFill>
              </a:rPr>
              <a:t>x</a:t>
            </a:r>
            <a:r>
              <a:rPr lang="pt-PT" b="1" i="1" dirty="0">
                <a:solidFill>
                  <a:schemeClr val="tx2"/>
                </a:solidFill>
              </a:rPr>
              <a:t> </a:t>
            </a:r>
            <a:r>
              <a:rPr lang="pt-PT" dirty="0"/>
              <a:t>≡</a:t>
            </a:r>
            <a:r>
              <a:rPr lang="pt-PT" b="1" i="1" dirty="0">
                <a:solidFill>
                  <a:schemeClr val="tx2"/>
                </a:solidFill>
              </a:rPr>
              <a:t> </a:t>
            </a:r>
            <a:r>
              <a:rPr lang="pt-PT" b="1" i="1" dirty="0">
                <a:solidFill>
                  <a:srgbClr val="0070C0"/>
                </a:solidFill>
              </a:rPr>
              <a:t>h</a:t>
            </a:r>
            <a:r>
              <a:rPr lang="pt-PT" b="1" i="1" dirty="0">
                <a:solidFill>
                  <a:schemeClr val="tx2"/>
                </a:solidFill>
              </a:rPr>
              <a:t> 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>
                <a:solidFill>
                  <a:schemeClr val="tx2"/>
                </a:solidFill>
              </a:rPr>
              <a:t>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875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155792"/>
          </a:xfrm>
        </p:spPr>
        <p:txBody>
          <a:bodyPr/>
          <a:lstStyle/>
          <a:p>
            <a:r>
              <a:rPr lang="pt-PT" dirty="0"/>
              <a:t>The Diffie-Hellman key exchange is a method of securely exchanging cryptographic keys over an insecure communication channel.</a:t>
            </a:r>
          </a:p>
          <a:p>
            <a:r>
              <a:rPr lang="pt-PT" dirty="0"/>
              <a:t>It relies on the difficulty of the </a:t>
            </a:r>
            <a:r>
              <a:rPr lang="pt-PT" b="1" dirty="0"/>
              <a:t>discrete logarithm problem</a:t>
            </a:r>
            <a:r>
              <a:rPr lang="pt-PT" dirty="0"/>
              <a:t>.</a:t>
            </a:r>
          </a:p>
          <a:p>
            <a:r>
              <a:rPr lang="pt-PT" dirty="0"/>
              <a:t>It </a:t>
            </a:r>
            <a:r>
              <a:rPr lang="en-US" dirty="0"/>
              <a:t>is a non-authenticated key-agreement protocol but provides the basis for a variety of authentication protocols such as the </a:t>
            </a:r>
            <a:r>
              <a:rPr lang="en-US" b="1" dirty="0"/>
              <a:t>Station-to-Station</a:t>
            </a:r>
            <a:r>
              <a:rPr lang="en-US" dirty="0"/>
              <a:t> </a:t>
            </a:r>
            <a:r>
              <a:rPr lang="en-US" b="1" dirty="0"/>
              <a:t>(STS) </a:t>
            </a:r>
            <a:r>
              <a:rPr lang="en-US" dirty="0"/>
              <a:t>protocol.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1759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92174"/>
            <a:ext cx="1238887" cy="1240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13" y="1824178"/>
            <a:ext cx="1238887" cy="1176943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2534287" y="2412650"/>
            <a:ext cx="7123426" cy="0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9" y="3965510"/>
            <a:ext cx="1394662" cy="139466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02220" y="2412650"/>
            <a:ext cx="0" cy="155286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8184" y="3033126"/>
            <a:ext cx="7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Alice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9638" y="30331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Bob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4894" y="53645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Eve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19000" y="195083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Insecure channel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pic>
        <p:nvPicPr>
          <p:cNvPr id="14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20" y="1393795"/>
            <a:ext cx="3204359" cy="456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5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4075"/>
              </p:ext>
            </p:extLst>
          </p:nvPr>
        </p:nvGraphicFramePr>
        <p:xfrm>
          <a:off x="1608084" y="939722"/>
          <a:ext cx="2772756" cy="4915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</a:t>
                      </a:r>
                      <a:r>
                        <a:rPr lang="pt-PT" sz="1400" baseline="0" dirty="0"/>
                        <a:t> and Bob agree on a prime number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and a generator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such that: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is a primitive root of</a:t>
                      </a:r>
                      <a:r>
                        <a:rPr lang="pt-PT" sz="1400" b="0" i="0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&gt;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generates</a:t>
                      </a:r>
                      <a:r>
                        <a:rPr lang="pt-PT" sz="1400" baseline="0" dirty="0"/>
                        <a:t> a random number (</a:t>
                      </a:r>
                      <a:r>
                        <a:rPr lang="pt-PT" sz="1400" i="1" baseline="0" dirty="0"/>
                        <a:t>private key</a:t>
                      </a:r>
                      <a:r>
                        <a:rPr lang="pt-PT" sz="1400" baseline="0" dirty="0"/>
                        <a:t>) </a:t>
                      </a:r>
                      <a:r>
                        <a:rPr lang="pt-PT" sz="1400" b="1" i="1" baseline="0" dirty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pt-PT" sz="1400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pt-PT" sz="1400" baseline="0" dirty="0">
                          <a:solidFill>
                            <a:schemeClr val="tx2"/>
                          </a:solidFill>
                        </a:rPr>
                        <a:t>and computes:</a:t>
                      </a:r>
                    </a:p>
                    <a:p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sends </a:t>
                      </a:r>
                      <a:r>
                        <a:rPr lang="pt-PT" sz="1400" b="1" i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dirty="0"/>
                        <a:t> to 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computes the shared</a:t>
                      </a:r>
                      <a:r>
                        <a:rPr lang="pt-PT" sz="1400" baseline="0" dirty="0"/>
                        <a:t> key </a:t>
                      </a: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pt-PT" sz="1400" b="1" i="1" baseline="0" dirty="0"/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="1" i="1" baseline="0" dirty="0"/>
                        <a:t>)</a:t>
                      </a:r>
                      <a:endParaRPr lang="pt-PT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69330"/>
              </p:ext>
            </p:extLst>
          </p:nvPr>
        </p:nvGraphicFramePr>
        <p:xfrm>
          <a:off x="4644967" y="939721"/>
          <a:ext cx="2772756" cy="49290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2526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105594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pt-PT" sz="1400" b="1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18702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105594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pt-PT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105594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76964"/>
              </p:ext>
            </p:extLst>
          </p:nvPr>
        </p:nvGraphicFramePr>
        <p:xfrm>
          <a:off x="7681850" y="939723"/>
          <a:ext cx="2772756" cy="4915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</a:t>
                      </a:r>
                      <a:r>
                        <a:rPr lang="pt-PT" sz="1400" baseline="0" dirty="0"/>
                        <a:t> and Bob agree on a prime number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and a generator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such that: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is a primitive root of</a:t>
                      </a:r>
                      <a:r>
                        <a:rPr lang="pt-PT" sz="1400" b="0" i="0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&gt;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Bob generates</a:t>
                      </a:r>
                      <a:r>
                        <a:rPr lang="pt-PT" sz="1400" baseline="0" dirty="0"/>
                        <a:t> a random number (</a:t>
                      </a:r>
                      <a:r>
                        <a:rPr lang="pt-PT" sz="1400" i="1" baseline="0" dirty="0"/>
                        <a:t>private key</a:t>
                      </a:r>
                      <a:r>
                        <a:rPr lang="pt-PT" sz="1400" baseline="0" dirty="0"/>
                        <a:t>) </a:t>
                      </a:r>
                      <a:r>
                        <a:rPr lang="pt-PT" sz="1400" b="1" i="1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pt-PT" sz="1400" baseline="0" dirty="0">
                          <a:solidFill>
                            <a:schemeClr val="tx2"/>
                          </a:solidFill>
                        </a:rPr>
                        <a:t>and computes:</a:t>
                      </a:r>
                    </a:p>
                    <a:p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Bob sends </a:t>
                      </a:r>
                      <a:r>
                        <a:rPr lang="pt-PT" sz="1400" b="1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dirty="0"/>
                        <a:t> to 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Bob computes the shared</a:t>
                      </a:r>
                      <a:r>
                        <a:rPr lang="pt-PT" sz="1400" baseline="0" dirty="0"/>
                        <a:t> key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pt-PT" sz="1400" b="1" i="1" baseline="0" dirty="0"/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="1" i="1" baseline="0" dirty="0"/>
                        <a:t>)</a:t>
                      </a:r>
                      <a:endParaRPr lang="pt-PT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8" y="96379"/>
            <a:ext cx="609189" cy="610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61" y="74597"/>
            <a:ext cx="653767" cy="6537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68" y="118160"/>
            <a:ext cx="642320" cy="61020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380840" y="2003367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0310" y="1737151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310" y="2903912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310" y="407067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310" y="513598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80839" y="4258110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37642" y="5787359"/>
            <a:ext cx="6787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pt-PT" b="1" i="1" baseline="30000" dirty="0">
                <a:solidFill>
                  <a:srgbClr val="92D050"/>
                </a:solidFill>
              </a:rPr>
              <a:t>a</a:t>
            </a:r>
            <a:r>
              <a:rPr lang="pt-PT" b="1" i="1" dirty="0"/>
              <a:t> 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   =   (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b="1" i="1" baseline="30000" dirty="0">
                <a:solidFill>
                  <a:srgbClr val="92D050"/>
                </a:solidFill>
              </a:rPr>
              <a:t>a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   =   (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rgbClr val="92D050"/>
                </a:solidFill>
              </a:rPr>
              <a:t>a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   =   </a:t>
            </a:r>
            <a:r>
              <a:rPr lang="pt-PT" b="1" i="1" dirty="0">
                <a:solidFill>
                  <a:srgbClr val="FF0000"/>
                </a:solidFill>
              </a:rPr>
              <a:t>A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/>
              <a:t> 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</a:t>
            </a:r>
          </a:p>
          <a:p>
            <a:endParaRPr lang="pt-PT" b="1" i="1" baseline="30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82906"/>
              </p:ext>
            </p:extLst>
          </p:nvPr>
        </p:nvGraphicFramePr>
        <p:xfrm>
          <a:off x="1608084" y="939722"/>
          <a:ext cx="2772756" cy="47794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= 941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 = 627</a:t>
                      </a:r>
                      <a:endParaRPr lang="pt-PT" sz="1400" b="0" i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rgbClr val="92D050"/>
                          </a:solidFill>
                        </a:rPr>
                        <a:t>a = 347</a:t>
                      </a:r>
                    </a:p>
                    <a:p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390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627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347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941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sends </a:t>
                      </a:r>
                      <a:r>
                        <a:rPr lang="pt-PT" sz="1400" b="1" i="1" dirty="0">
                          <a:solidFill>
                            <a:srgbClr val="FF0000"/>
                          </a:solidFill>
                        </a:rPr>
                        <a:t>390</a:t>
                      </a:r>
                      <a:r>
                        <a:rPr lang="pt-PT" sz="1400" dirty="0"/>
                        <a:t> to 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computes the shared</a:t>
                      </a:r>
                      <a:r>
                        <a:rPr lang="pt-PT" sz="1400" baseline="0" dirty="0"/>
                        <a:t> key </a:t>
                      </a: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691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347</a:t>
                      </a:r>
                      <a:r>
                        <a:rPr lang="pt-PT" sz="1400" b="1" i="1" baseline="0" dirty="0"/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941</a:t>
                      </a:r>
                      <a:r>
                        <a:rPr lang="pt-PT" sz="1400" b="1" i="1" baseline="0" dirty="0"/>
                        <a:t>)</a:t>
                      </a:r>
                      <a:r>
                        <a:rPr lang="pt-PT" sz="1400" b="0" i="0" baseline="0" dirty="0"/>
                        <a:t>, which is </a:t>
                      </a:r>
                      <a:r>
                        <a:rPr lang="pt-PT" sz="1400" b="1" i="0" baseline="0" dirty="0"/>
                        <a:t>470</a:t>
                      </a:r>
                      <a:r>
                        <a:rPr lang="pt-PT" sz="1400" b="0" i="0" baseline="0" dirty="0"/>
                        <a:t>.</a:t>
                      </a:r>
                      <a:endParaRPr lang="pt-PT" sz="1400" b="1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45620"/>
              </p:ext>
            </p:extLst>
          </p:nvPr>
        </p:nvGraphicFramePr>
        <p:xfrm>
          <a:off x="4644967" y="939721"/>
          <a:ext cx="2772756" cy="47794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39953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108117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941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627</a:t>
                      </a:r>
                      <a:endParaRPr lang="pt-PT" sz="1400" b="1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108117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108117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390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691</a:t>
                      </a:r>
                      <a:endParaRPr lang="pt-PT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5554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97326"/>
              </p:ext>
            </p:extLst>
          </p:nvPr>
        </p:nvGraphicFramePr>
        <p:xfrm>
          <a:off x="7681850" y="939723"/>
          <a:ext cx="2772756" cy="47794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= 941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 = 627</a:t>
                      </a:r>
                      <a:endParaRPr lang="pt-PT" sz="1400" b="0" i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 = 781</a:t>
                      </a:r>
                    </a:p>
                    <a:p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691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627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781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941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Bob sends </a:t>
                      </a:r>
                      <a:r>
                        <a:rPr lang="pt-PT" sz="1400" b="1" i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691</a:t>
                      </a:r>
                      <a:r>
                        <a:rPr lang="pt-PT" sz="1400" dirty="0"/>
                        <a:t> to 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Bob computes the shared</a:t>
                      </a:r>
                      <a:r>
                        <a:rPr lang="pt-PT" sz="1400" baseline="0" dirty="0"/>
                        <a:t> key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390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781</a:t>
                      </a:r>
                      <a:r>
                        <a:rPr lang="pt-PT" sz="1400" b="1" i="1" baseline="0" dirty="0"/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941</a:t>
                      </a:r>
                      <a:r>
                        <a:rPr lang="pt-PT" sz="1400" b="1" i="1" baseline="0" dirty="0"/>
                        <a:t>)</a:t>
                      </a:r>
                      <a:r>
                        <a:rPr lang="pt-PT" sz="1400" b="0" i="0" baseline="0" dirty="0"/>
                        <a:t>, which is </a:t>
                      </a:r>
                      <a:r>
                        <a:rPr lang="pt-PT" sz="1400" b="1" i="0" baseline="0" dirty="0"/>
                        <a:t>470</a:t>
                      </a:r>
                      <a:r>
                        <a:rPr lang="pt-PT" sz="1400" b="0" i="0" baseline="0" dirty="0"/>
                        <a:t>.</a:t>
                      </a:r>
                      <a:endParaRPr lang="pt-PT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8" y="96379"/>
            <a:ext cx="609189" cy="610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61" y="74597"/>
            <a:ext cx="653767" cy="653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68" y="118160"/>
            <a:ext cx="642320" cy="6102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80840" y="2003367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0310" y="1737151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310" y="2903912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310" y="407067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310" y="513598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0839" y="4258110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6111" y="5790148"/>
            <a:ext cx="9650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>
                <a:solidFill>
                  <a:schemeClr val="accent5">
                    <a:lumMod val="75000"/>
                  </a:schemeClr>
                </a:solidFill>
              </a:rPr>
              <a:t>691</a:t>
            </a:r>
            <a:r>
              <a:rPr lang="pt-PT" b="1" i="1" baseline="30000" dirty="0">
                <a:solidFill>
                  <a:srgbClr val="92D050"/>
                </a:solidFill>
              </a:rPr>
              <a:t>347</a:t>
            </a:r>
            <a:r>
              <a:rPr lang="pt-PT" b="1" i="1" dirty="0"/>
              <a:t> 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/>
              <a:t>)   =   (</a:t>
            </a:r>
            <a:r>
              <a:rPr lang="pt-PT" b="1" i="1" dirty="0">
                <a:solidFill>
                  <a:srgbClr val="0070C0"/>
                </a:solidFill>
              </a:rPr>
              <a:t>627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781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b="1" i="1" baseline="30000" dirty="0">
                <a:solidFill>
                  <a:srgbClr val="92D050"/>
                </a:solidFill>
              </a:rPr>
              <a:t>347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/>
              <a:t>)   =   (</a:t>
            </a:r>
            <a:r>
              <a:rPr lang="pt-PT" b="1" i="1" dirty="0">
                <a:solidFill>
                  <a:srgbClr val="0070C0"/>
                </a:solidFill>
              </a:rPr>
              <a:t>627</a:t>
            </a:r>
            <a:r>
              <a:rPr lang="pt-PT" b="1" i="1" baseline="30000" dirty="0">
                <a:solidFill>
                  <a:srgbClr val="92D050"/>
                </a:solidFill>
              </a:rPr>
              <a:t>347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781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/>
              <a:t>)   =   </a:t>
            </a:r>
            <a:r>
              <a:rPr lang="pt-PT" b="1" i="1" dirty="0">
                <a:solidFill>
                  <a:srgbClr val="FF0000"/>
                </a:solidFill>
              </a:rPr>
              <a:t>390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781</a:t>
            </a:r>
            <a:r>
              <a:rPr lang="pt-PT" b="1" i="1" dirty="0"/>
              <a:t> 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/>
              <a:t>)</a:t>
            </a:r>
          </a:p>
          <a:p>
            <a:endParaRPr lang="pt-PT" b="1" i="1" baseline="30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759474"/>
          </a:xfrm>
        </p:spPr>
        <p:txBody>
          <a:bodyPr>
            <a:normAutofit/>
          </a:bodyPr>
          <a:lstStyle/>
          <a:p>
            <a:pPr lvl="0">
              <a:buFont typeface="Arial"/>
              <a:buChar char="▪"/>
            </a:pPr>
            <a:r>
              <a:rPr lang="en-US" dirty="0"/>
              <a:t>In this example, Eve can reconstitute Alice’s and Bob’s shared secret if she can solve either: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pt-PT" b="1" i="1" dirty="0">
                <a:solidFill>
                  <a:srgbClr val="0070C0"/>
                </a:solidFill>
              </a:rPr>
              <a:t>627</a:t>
            </a:r>
            <a:r>
              <a:rPr lang="pt-PT" b="1" i="1" baseline="30000" dirty="0">
                <a:solidFill>
                  <a:srgbClr val="92D050"/>
                </a:solidFill>
              </a:rPr>
              <a:t>a </a:t>
            </a:r>
            <a:r>
              <a:rPr lang="pt-PT" dirty="0"/>
              <a:t>≡ </a:t>
            </a:r>
            <a:r>
              <a:rPr lang="pt-PT" b="1" i="1" dirty="0">
                <a:solidFill>
                  <a:srgbClr val="FF0000"/>
                </a:solidFill>
              </a:rPr>
              <a:t>390</a:t>
            </a:r>
            <a:r>
              <a:rPr lang="pt-PT" dirty="0"/>
              <a:t> </a:t>
            </a:r>
            <a:r>
              <a:rPr lang="pt-PT" b="1" i="1" dirty="0">
                <a:solidFill>
                  <a:schemeClr val="tx2"/>
                </a:solidFill>
              </a:rPr>
              <a:t>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dirty="0">
                <a:solidFill>
                  <a:schemeClr val="tx2"/>
                </a:solidFill>
              </a:rPr>
              <a:t> or </a:t>
            </a:r>
            <a:r>
              <a:rPr lang="pt-PT" b="1" i="1" dirty="0">
                <a:solidFill>
                  <a:srgbClr val="0070C0"/>
                </a:solidFill>
              </a:rPr>
              <a:t>627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>
                <a:solidFill>
                  <a:schemeClr val="tx2"/>
                </a:solidFill>
              </a:rPr>
              <a:t> </a:t>
            </a:r>
            <a:r>
              <a:rPr lang="pt-PT" dirty="0"/>
              <a:t>≡ </a:t>
            </a:r>
            <a:r>
              <a:rPr lang="pt-PT" b="1" i="1" dirty="0">
                <a:solidFill>
                  <a:schemeClr val="accent5">
                    <a:lumMod val="75000"/>
                  </a:schemeClr>
                </a:solidFill>
              </a:rPr>
              <a:t>691 </a:t>
            </a:r>
            <a:r>
              <a:rPr lang="pt-PT" b="1" i="1" dirty="0">
                <a:solidFill>
                  <a:schemeClr val="tx2"/>
                </a:solidFill>
              </a:rPr>
              <a:t>(mod </a:t>
            </a:r>
            <a:r>
              <a:rPr lang="pt-PT" b="1" i="1" dirty="0">
                <a:solidFill>
                  <a:schemeClr val="accent1"/>
                </a:solidFill>
              </a:rPr>
              <a:t>941</a:t>
            </a:r>
            <a:r>
              <a:rPr lang="pt-PT" b="1" i="1" dirty="0">
                <a:solidFill>
                  <a:schemeClr val="tx2"/>
                </a:solidFill>
              </a:rPr>
              <a:t>)</a:t>
            </a:r>
            <a:r>
              <a:rPr lang="pt-PT" dirty="0">
                <a:solidFill>
                  <a:schemeClr val="tx2"/>
                </a:solidFill>
              </a:rPr>
              <a:t>.</a:t>
            </a:r>
            <a:endParaRPr lang="pt-PT" b="1" i="1" baseline="30000" dirty="0">
              <a:solidFill>
                <a:srgbClr val="92D050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r>
              <a:rPr lang="en-US" dirty="0"/>
              <a:t>If Eve can solve the DLP, then she can compute the secret exponents </a:t>
            </a:r>
            <a:r>
              <a:rPr lang="pt-PT" b="1" i="1" dirty="0">
                <a:solidFill>
                  <a:srgbClr val="92D050"/>
                </a:solidFill>
              </a:rPr>
              <a:t>a</a:t>
            </a:r>
            <a:r>
              <a:rPr lang="en-US" dirty="0"/>
              <a:t> and/or </a:t>
            </a:r>
            <a:r>
              <a:rPr lang="pt-PT" b="1" i="1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dirty="0"/>
              <a:t> from the intercepted values of </a:t>
            </a:r>
            <a:r>
              <a:rPr lang="pt-PT" b="1" i="1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pt-PT" b="1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, making it easy for her to compute the shared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Eve’s dilemma</a:t>
            </a:r>
          </a:p>
        </p:txBody>
      </p:sp>
    </p:spTree>
    <p:extLst>
      <p:ext uri="{BB962C8B-B14F-4D97-AF65-F5344CB8AC3E}">
        <p14:creationId xmlns:p14="http://schemas.microsoft.com/office/powerpoint/2010/main" val="32595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981202"/>
            <a:ext cx="9313417" cy="19427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There is another problem called </a:t>
            </a:r>
            <a:r>
              <a:rPr lang="en-US" i="1" dirty="0" err="1"/>
              <a:t>Diffie</a:t>
            </a:r>
            <a:r>
              <a:rPr lang="en-US" i="1" dirty="0"/>
              <a:t>-Hellman Problem</a:t>
            </a:r>
            <a:r>
              <a:rPr lang="en-US" dirty="0"/>
              <a:t> (</a:t>
            </a:r>
            <a:r>
              <a:rPr lang="en-US" b="1" dirty="0"/>
              <a:t>DHP</a:t>
            </a:r>
            <a:r>
              <a:rPr lang="en-US" dirty="0"/>
              <a:t>), no harder than the </a:t>
            </a:r>
            <a:r>
              <a:rPr lang="en-US" b="1" dirty="0"/>
              <a:t>DLP</a:t>
            </a:r>
            <a:r>
              <a:rPr lang="en-US" dirty="0"/>
              <a:t> that Eve could solve to find the shared key: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en-US" b="1" dirty="0"/>
              <a:t>Definition.</a:t>
            </a:r>
            <a:r>
              <a:rPr lang="en-US" dirty="0"/>
              <a:t> Let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en-US" dirty="0"/>
              <a:t> be a prime number and 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en-US" dirty="0"/>
              <a:t> an integer. The </a:t>
            </a:r>
            <a:r>
              <a:rPr lang="en-US" b="1" dirty="0"/>
              <a:t>DHP</a:t>
            </a:r>
            <a:r>
              <a:rPr lang="en-US" dirty="0"/>
              <a:t> is the problem of computing the value of 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rgbClr val="92D050"/>
                </a:solidFill>
              </a:rPr>
              <a:t>a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</a:t>
            </a:r>
            <a:r>
              <a:rPr lang="pt-PT" dirty="0"/>
              <a:t> from the known values of 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rgbClr val="92D050"/>
                </a:solidFill>
              </a:rPr>
              <a:t>a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</a:t>
            </a:r>
            <a:r>
              <a:rPr lang="pt-PT" dirty="0"/>
              <a:t> and </a:t>
            </a:r>
            <a:r>
              <a:rPr lang="pt-PT" b="1" i="1" dirty="0">
                <a:solidFill>
                  <a:srgbClr val="0070C0"/>
                </a:solidFill>
              </a:rPr>
              <a:t>g</a:t>
            </a:r>
            <a:r>
              <a:rPr lang="pt-PT" b="1" i="1" baseline="300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pt-PT" b="1" i="1" dirty="0">
                <a:solidFill>
                  <a:srgbClr val="92D050"/>
                </a:solidFill>
              </a:rPr>
              <a:t> </a:t>
            </a:r>
            <a:r>
              <a:rPr lang="pt-PT" b="1" i="1" dirty="0"/>
              <a:t>(mod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b="1" i="1" dirty="0"/>
              <a:t>)</a:t>
            </a:r>
            <a:r>
              <a:rPr lang="pt-PT" dirty="0"/>
              <a:t>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 err="1"/>
              <a:t>Diffie</a:t>
            </a:r>
            <a:r>
              <a:rPr lang="en-US" dirty="0"/>
              <a:t>-Hellman Problem</a:t>
            </a:r>
          </a:p>
        </p:txBody>
      </p:sp>
    </p:spTree>
    <p:extLst>
      <p:ext uri="{BB962C8B-B14F-4D97-AF65-F5344CB8AC3E}">
        <p14:creationId xmlns:p14="http://schemas.microsoft.com/office/powerpoint/2010/main" val="5428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75947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buFont typeface="Arial"/>
              <a:buChar char="▪"/>
            </a:pPr>
            <a:r>
              <a:rPr lang="en-US" dirty="0"/>
              <a:t>Secure if values are chosen properly and with adequate lengths: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r>
              <a:rPr lang="en-US" dirty="0"/>
              <a:t>Recommended size for modulus: </a:t>
            </a:r>
            <a:r>
              <a:rPr lang="en-US" b="1" dirty="0"/>
              <a:t>2048 bits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r>
              <a:rPr lang="en-US" dirty="0"/>
              <a:t>Recommended size for private key: </a:t>
            </a:r>
            <a:r>
              <a:rPr lang="en-US" b="1" dirty="0"/>
              <a:t>256 bits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r>
              <a:rPr lang="en-US" dirty="0"/>
              <a:t>The key exchange by itself </a:t>
            </a:r>
            <a:r>
              <a:rPr lang="en-US" b="1" dirty="0"/>
              <a:t>does not provide authentication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/>
              <a:buChar char="▪"/>
            </a:pPr>
            <a:r>
              <a:rPr lang="en-US" dirty="0"/>
              <a:t>It can be used to achieve </a:t>
            </a:r>
            <a:r>
              <a:rPr lang="en-US" b="1" dirty="0"/>
              <a:t>forward secrecy </a:t>
            </a:r>
            <a:r>
              <a:rPr lang="en-US" dirty="0"/>
              <a:t>and it is a frequent choice for such protocols, because of its </a:t>
            </a:r>
            <a:r>
              <a:rPr lang="en-US" b="1" dirty="0"/>
              <a:t>fast key generation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5782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Implementation details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734968"/>
            <a:ext cx="9601200" cy="368928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Prime numbers:</a:t>
            </a:r>
          </a:p>
          <a:p>
            <a:pPr lvl="1"/>
            <a:r>
              <a:rPr lang="pt-PT" dirty="0"/>
              <a:t>Can be generated.</a:t>
            </a:r>
          </a:p>
          <a:p>
            <a:pPr lvl="1"/>
            <a:r>
              <a:rPr lang="pt-PT" dirty="0"/>
              <a:t>‘Safe primes’ from already established standards should be used (</a:t>
            </a:r>
            <a:r>
              <a:rPr lang="pt-PT" b="1" dirty="0"/>
              <a:t>RFC 3526</a:t>
            </a:r>
            <a:r>
              <a:rPr lang="pt-PT" dirty="0"/>
              <a:t>).</a:t>
            </a:r>
          </a:p>
          <a:p>
            <a:r>
              <a:rPr lang="pt-PT" dirty="0"/>
              <a:t>Primitive roots:</a:t>
            </a:r>
          </a:p>
          <a:p>
            <a:pPr lvl="1"/>
            <a:r>
              <a:rPr lang="pt-PT" dirty="0"/>
              <a:t>If the prime number was generated, find a primitive root of </a:t>
            </a:r>
            <a:r>
              <a:rPr lang="pt-PT" b="1" dirty="0"/>
              <a:t>F</a:t>
            </a:r>
            <a:r>
              <a:rPr lang="pt-PT" b="1" baseline="-25000" dirty="0"/>
              <a:t>p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Use the generator associated with the prime from already established standards. The most common generator is </a:t>
            </a:r>
            <a:r>
              <a:rPr lang="pt-PT" b="1" dirty="0"/>
              <a:t>2.</a:t>
            </a:r>
            <a:endParaRPr lang="pt-PT" dirty="0"/>
          </a:p>
          <a:p>
            <a:r>
              <a:rPr lang="pt-PT" dirty="0"/>
              <a:t>Secret keys:</a:t>
            </a:r>
          </a:p>
          <a:p>
            <a:pPr lvl="1"/>
            <a:r>
              <a:rPr lang="pt-PT" dirty="0"/>
              <a:t>Must be randomly generated and have an appopriate length. Sizes also defined in standards.</a:t>
            </a:r>
          </a:p>
        </p:txBody>
      </p:sp>
    </p:spTree>
    <p:extLst>
      <p:ext uri="{BB962C8B-B14F-4D97-AF65-F5344CB8AC3E}">
        <p14:creationId xmlns:p14="http://schemas.microsoft.com/office/powerpoint/2010/main" val="11095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The birth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77987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The concept of public key encryption was originally discovered by James Ellis while working at the GCHQ in </a:t>
            </a:r>
            <a:r>
              <a:rPr lang="en-US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1969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Malcolm Williamson and Clifford Cocks </a:t>
            </a:r>
            <a:r>
              <a:rPr lang="en-US" dirty="0"/>
              <a:t>discovered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the </a:t>
            </a:r>
            <a:r>
              <a:rPr lang="en-US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Diffie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-Hellman key exchange algorithm while working at </a:t>
            </a:r>
            <a:r>
              <a:rPr lang="en-US" dirty="0"/>
              <a:t>the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GCHQ in </a:t>
            </a:r>
            <a:r>
              <a:rPr lang="en-US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1974</a:t>
            </a:r>
            <a:r>
              <a:rPr lang="en-US" dirty="0"/>
              <a:t>, before its rediscovery and public dissemination.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60" y="4102158"/>
            <a:ext cx="1301330" cy="1102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4102158"/>
            <a:ext cx="1104900" cy="110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45" y="4102158"/>
            <a:ext cx="1103861" cy="11038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608" y="5296973"/>
            <a:ext cx="11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James Ellis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609" y="5296974"/>
            <a:ext cx="186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Malcolm Williamson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7339" y="5296975"/>
            <a:ext cx="128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Clifford Cocks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Attacks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1924975"/>
          </a:xfrm>
        </p:spPr>
        <p:txBody>
          <a:bodyPr>
            <a:normAutofit lnSpcReduction="10000"/>
          </a:bodyPr>
          <a:lstStyle/>
          <a:p>
            <a:pPr marL="228600" lvl="1" indent="-228600">
              <a:spcBef>
                <a:spcPts val="0"/>
              </a:spcBef>
              <a:buSzPct val="111111"/>
              <a:buFont typeface="Arial"/>
              <a:buChar char="▪"/>
            </a:pPr>
            <a:r>
              <a:rPr lang="en-US" sz="2000" dirty="0"/>
              <a:t>P</a:t>
            </a:r>
            <a:r>
              <a:rPr lang="pt-PT" sz="2000" dirty="0"/>
              <a:t>ohlig–Hellman algorithm.</a:t>
            </a:r>
            <a:endParaRPr lang="en-US" sz="2000" dirty="0"/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 marL="228600" lvl="1" indent="-228600">
              <a:spcBef>
                <a:spcPts val="0"/>
              </a:spcBef>
              <a:buFont typeface="Arial"/>
              <a:buChar char="▪"/>
            </a:pPr>
            <a:r>
              <a:rPr lang="en-US" sz="2000" dirty="0"/>
              <a:t>N</a:t>
            </a:r>
            <a:r>
              <a:rPr lang="pt-PT" sz="2000" dirty="0"/>
              <a:t>umber field sieve algorithm.</a:t>
            </a:r>
          </a:p>
          <a:p>
            <a:pPr marL="228600" lvl="1" indent="-228600">
              <a:spcBef>
                <a:spcPts val="0"/>
              </a:spcBef>
              <a:buFont typeface="Arial"/>
              <a:buChar char="▪"/>
            </a:pPr>
            <a:endParaRPr lang="en-US" sz="2000" dirty="0"/>
          </a:p>
          <a:p>
            <a:pPr marL="228600" lvl="1" indent="-228600">
              <a:spcBef>
                <a:spcPts val="0"/>
              </a:spcBef>
              <a:buFont typeface="Arial"/>
              <a:buChar char="▪"/>
            </a:pPr>
            <a:r>
              <a:rPr lang="en-US" sz="2000" dirty="0"/>
              <a:t>Ma</a:t>
            </a:r>
            <a:r>
              <a:rPr lang="pt-PT" sz="2000" dirty="0"/>
              <a:t>n-in-the-middle attack (</a:t>
            </a:r>
            <a:r>
              <a:rPr lang="pt-PT" sz="2000" b="1" dirty="0"/>
              <a:t>MITM</a:t>
            </a:r>
            <a:r>
              <a:rPr lang="pt-PT" sz="2000" dirty="0"/>
              <a:t>).</a:t>
            </a:r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Fa</a:t>
            </a:r>
            <a:r>
              <a:rPr lang="pt-PT" dirty="0"/>
              <a:t>ulty implementations (</a:t>
            </a:r>
            <a:r>
              <a:rPr lang="pt-PT" b="1" dirty="0"/>
              <a:t>logjam attack</a:t>
            </a:r>
            <a:r>
              <a:rPr lang="pt-PT" dirty="0"/>
              <a:t>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4774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was discovered by Roland Silver, but first published by Stephen </a:t>
            </a:r>
            <a:r>
              <a:rPr lang="en-US" dirty="0" err="1"/>
              <a:t>Pohlig</a:t>
            </a:r>
            <a:r>
              <a:rPr lang="en-US" dirty="0"/>
              <a:t> and Martin Hellman.</a:t>
            </a:r>
          </a:p>
          <a:p>
            <a:r>
              <a:rPr lang="en-US" dirty="0"/>
              <a:t>Special-purpose algorithm for computing discrete logarithms in a multiplicative group whose order is a smooth integer.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pt-PT" dirty="0" err="1"/>
              <a:t>ohlig</a:t>
            </a:r>
            <a:r>
              <a:rPr lang="pt-PT" dirty="0"/>
              <a:t>–</a:t>
            </a:r>
            <a:r>
              <a:rPr lang="pt-PT" dirty="0" err="1"/>
              <a:t>Hellman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4855917" y="3886200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rgbClr val="D15A3E"/>
                </a:solidFill>
                <a:latin typeface="Arial" panose="020B0604020202020204" pitchFamily="34" charset="0"/>
              </a:rPr>
              <a:t>Input</a:t>
            </a:r>
            <a:r>
              <a:rPr lang="pt-PT" dirty="0">
                <a:solidFill>
                  <a:srgbClr val="252525"/>
                </a:solidFill>
                <a:latin typeface="Arial" panose="020B0604020202020204" pitchFamily="34" charset="0"/>
              </a:rPr>
              <a:t>: Integers </a:t>
            </a:r>
            <a:r>
              <a:rPr lang="pt-PT" i="1" dirty="0">
                <a:solidFill>
                  <a:srgbClr val="252525"/>
                </a:solidFill>
                <a:latin typeface="Arial" panose="020B0604020202020204" pitchFamily="34" charset="0"/>
              </a:rPr>
              <a:t>p</a:t>
            </a:r>
            <a:r>
              <a:rPr lang="pt-PT" dirty="0">
                <a:solidFill>
                  <a:srgbClr val="252525"/>
                </a:solidFill>
                <a:latin typeface="Arial" panose="020B0604020202020204" pitchFamily="34" charset="0"/>
              </a:rPr>
              <a:t>, </a:t>
            </a:r>
            <a:r>
              <a:rPr lang="pt-PT" i="1" dirty="0">
                <a:solidFill>
                  <a:srgbClr val="252525"/>
                </a:solidFill>
                <a:latin typeface="Arial" panose="020B0604020202020204" pitchFamily="34" charset="0"/>
              </a:rPr>
              <a:t>g</a:t>
            </a:r>
            <a:r>
              <a:rPr lang="pt-PT" dirty="0">
                <a:solidFill>
                  <a:srgbClr val="252525"/>
                </a:solidFill>
                <a:latin typeface="Arial" panose="020B0604020202020204" pitchFamily="34" charset="0"/>
              </a:rPr>
              <a:t>, </a:t>
            </a:r>
            <a:r>
              <a:rPr lang="pt-PT" i="1" dirty="0">
                <a:solidFill>
                  <a:srgbClr val="252525"/>
                </a:solidFill>
                <a:latin typeface="Arial" panose="020B0604020202020204" pitchFamily="34" charset="0"/>
              </a:rPr>
              <a:t>e</a:t>
            </a:r>
            <a:r>
              <a:rPr lang="pt-PT" dirty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7" name="Retângulo 6"/>
          <p:cNvSpPr/>
          <p:nvPr/>
        </p:nvSpPr>
        <p:spPr>
          <a:xfrm>
            <a:off x="3106993" y="4377035"/>
            <a:ext cx="71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15A3E"/>
                </a:solidFill>
                <a:latin typeface="Arial" panose="020B0604020202020204" pitchFamily="34" charset="0"/>
              </a:rPr>
              <a:t>Output: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An Integer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, such that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e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≡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g</a:t>
            </a:r>
            <a:r>
              <a:rPr lang="en-US" i="1" baseline="30000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(mod </a:t>
            </a:r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) (if one exists).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general number field sieve (GNFS) is the most efficient classical algorithm known for factoring integers larger than 10</a:t>
                </a:r>
                <a:r>
                  <a:rPr lang="en-US" baseline="30000" dirty="0"/>
                  <a:t>100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If you try factoring with brute force the complexity is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pt-PT" i="1"/>
                        </m:ctrlPr>
                      </m:sSupPr>
                      <m:e>
                        <m:r>
                          <a:rPr lang="en-US" i="1"/>
                          <m:t>2</m:t>
                        </m:r>
                      </m:e>
                      <m:sup>
                        <m:f>
                          <m:fPr>
                            <m:ctrlPr>
                              <a:rPr lang="pt-PT" i="1"/>
                            </m:ctrlPr>
                          </m:fPr>
                          <m:num>
                            <m:r>
                              <a:rPr lang="en-US" i="1"/>
                              <m:t>𝑏</m:t>
                            </m:r>
                          </m:num>
                          <m:den>
                            <m:r>
                              <a:rPr lang="en-US" i="1"/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/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en-US" dirty="0"/>
                  <a:t>Using </a:t>
                </a:r>
                <a:r>
                  <a:rPr lang="en-US" b="1" dirty="0"/>
                  <a:t>GNFS</a:t>
                </a:r>
                <a:r>
                  <a:rPr lang="en-US" dirty="0"/>
                  <a:t> the complexity is exponential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/>
                        </m:ctrlPr>
                      </m:sSupPr>
                      <m:e>
                        <m:r>
                          <a:rPr lang="en-US" i="1"/>
                          <m:t>𝑏</m:t>
                        </m:r>
                      </m:e>
                      <m:sup>
                        <m:f>
                          <m:fPr>
                            <m:ctrlPr>
                              <a:rPr lang="pt-PT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pt-PT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pt-PT" i="1"/>
                            </m:ctrlPr>
                          </m:sSupPr>
                          <m:e>
                            <m:r>
                              <a:rPr lang="en-US" i="1"/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pt-PT" i="1"/>
                                </m:ctrlPr>
                              </m:fPr>
                              <m:num>
                                <m:r>
                                  <a:rPr lang="en-US" i="1"/>
                                  <m:t>2</m:t>
                                </m:r>
                              </m:num>
                              <m:den>
                                <m:r>
                                  <a:rPr lang="en-US" i="1"/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n this form:</a:t>
                </a:r>
                <a:endParaRPr lang="en-GB" dirty="0"/>
              </a:p>
            </p:txBody>
          </p:sp>
        </mc:Choice>
        <mc:Fallback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General number field sieve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4287477"/>
            <a:ext cx="3105150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5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399" y="1960911"/>
            <a:ext cx="9601200" cy="3809999"/>
          </a:xfrm>
        </p:spPr>
        <p:txBody>
          <a:bodyPr/>
          <a:lstStyle/>
          <a:p>
            <a:r>
              <a:rPr lang="en-GB" dirty="0"/>
              <a:t>Since there’s no authentication mechanism in the </a:t>
            </a:r>
            <a:r>
              <a:rPr lang="en-GB" dirty="0" err="1"/>
              <a:t>Diffie</a:t>
            </a:r>
            <a:r>
              <a:rPr lang="en-GB" dirty="0"/>
              <a:t>-Hellman key exchange, Eve can become an active attacker and impersonate Alice, Bob or both.</a:t>
            </a:r>
          </a:p>
          <a:p>
            <a:r>
              <a:rPr lang="en-GB" dirty="0"/>
              <a:t>This attack can be prevented with the use of digital signatures.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Man-in-the-middle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3801902"/>
            <a:ext cx="1238887" cy="1240952"/>
          </a:xfrm>
          <a:prstGeom prst="rect">
            <a:avLst/>
          </a:prstGeom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11" y="3865911"/>
            <a:ext cx="1238887" cy="1176943"/>
          </a:xfrm>
          <a:prstGeom prst="rect">
            <a:avLst/>
          </a:prstGeom>
        </p:spPr>
      </p:pic>
      <p:pic>
        <p:nvPicPr>
          <p:cNvPr id="9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8" y="3727855"/>
            <a:ext cx="1394662" cy="1394662"/>
          </a:xfrm>
          <a:prstGeom prst="rect">
            <a:avLst/>
          </a:prstGeom>
        </p:spPr>
      </p:pic>
      <p:sp>
        <p:nvSpPr>
          <p:cNvPr id="11" name="TextBox 22"/>
          <p:cNvSpPr txBox="1"/>
          <p:nvPr/>
        </p:nvSpPr>
        <p:spPr>
          <a:xfrm>
            <a:off x="1558182" y="5364252"/>
            <a:ext cx="7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Alice</a:t>
            </a:r>
          </a:p>
        </p:txBody>
      </p:sp>
      <p:sp>
        <p:nvSpPr>
          <p:cNvPr id="12" name="TextBox 23"/>
          <p:cNvSpPr txBox="1"/>
          <p:nvPr/>
        </p:nvSpPr>
        <p:spPr>
          <a:xfrm>
            <a:off x="9979636" y="53645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Bob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5804894" y="53645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Eve</a:t>
            </a:r>
          </a:p>
        </p:txBody>
      </p:sp>
      <p:cxnSp>
        <p:nvCxnSpPr>
          <p:cNvPr id="18" name="Conexão reta unidirecional 17"/>
          <p:cNvCxnSpPr/>
          <p:nvPr/>
        </p:nvCxnSpPr>
        <p:spPr>
          <a:xfrm>
            <a:off x="2534284" y="4879578"/>
            <a:ext cx="2864383" cy="28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/>
          <p:cNvCxnSpPr/>
          <p:nvPr/>
        </p:nvCxnSpPr>
        <p:spPr>
          <a:xfrm>
            <a:off x="2534284" y="4128424"/>
            <a:ext cx="2864383" cy="280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>
            <a:off x="6793326" y="4879578"/>
            <a:ext cx="2864383" cy="280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/>
          <p:cNvCxnSpPr/>
          <p:nvPr/>
        </p:nvCxnSpPr>
        <p:spPr>
          <a:xfrm>
            <a:off x="6793326" y="4125616"/>
            <a:ext cx="2864383" cy="28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433523" y="4305199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Diffie-Hellman key exchange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637550" y="4284818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3759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Logjam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the ever increasing computational power, it becomes feasible to break implementations that use primes with an inadequate size.</a:t>
            </a:r>
          </a:p>
          <a:p>
            <a:r>
              <a:rPr lang="en-US" dirty="0"/>
              <a:t>The Logjam attack allows a man-in-the-middle attacker to downgrade vulnerable TLS connections to 512-bit export-grade cryptography. This allows the attacker to read and modify any data passed over the connection.</a:t>
            </a:r>
          </a:p>
          <a:p>
            <a:r>
              <a:rPr lang="en-US" dirty="0"/>
              <a:t>Are we safe with 1024 bit primes?</a:t>
            </a:r>
            <a:endParaRPr lang="en-GB" dirty="0"/>
          </a:p>
        </p:txBody>
      </p:sp>
      <p:sp>
        <p:nvSpPr>
          <p:cNvPr id="4" name="TextBox 6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29084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14" y="1213870"/>
            <a:ext cx="6701326" cy="4711870"/>
          </a:xfrm>
        </p:spPr>
      </p:pic>
      <p:sp>
        <p:nvSpPr>
          <p:cNvPr id="5" name="TextBox 6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4677" y="353962"/>
            <a:ext cx="9601200" cy="584354"/>
          </a:xfrm>
        </p:spPr>
        <p:txBody>
          <a:bodyPr/>
          <a:lstStyle/>
          <a:p>
            <a:pPr algn="ctr"/>
            <a:r>
              <a:rPr lang="en-GB" dirty="0"/>
              <a:t>Logjam</a:t>
            </a:r>
          </a:p>
        </p:txBody>
      </p:sp>
    </p:spTree>
    <p:extLst>
      <p:ext uri="{BB962C8B-B14F-4D97-AF65-F5344CB8AC3E}">
        <p14:creationId xmlns:p14="http://schemas.microsoft.com/office/powerpoint/2010/main" val="15529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44677" y="353962"/>
            <a:ext cx="9601200" cy="584354"/>
          </a:xfrm>
        </p:spPr>
        <p:txBody>
          <a:bodyPr/>
          <a:lstStyle/>
          <a:p>
            <a:pPr algn="ctr"/>
            <a:r>
              <a:rPr lang="en-GB" dirty="0"/>
              <a:t>Logjam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7" y="1135011"/>
            <a:ext cx="11528323" cy="489953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8185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534355"/>
          </a:xfrm>
        </p:spPr>
        <p:txBody>
          <a:bodyPr>
            <a:normAutofit/>
          </a:bodyPr>
          <a:lstStyle/>
          <a:p>
            <a:r>
              <a:rPr lang="pt-PT" dirty="0"/>
              <a:t>Used to provide PFS in TLS ephemeral modes.</a:t>
            </a:r>
          </a:p>
          <a:p>
            <a:r>
              <a:rPr lang="pt-PT" dirty="0"/>
              <a:t>SSH.</a:t>
            </a:r>
          </a:p>
          <a:p>
            <a:r>
              <a:rPr lang="pt-PT" dirty="0"/>
              <a:t>IPSec.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2624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25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dirty="0"/>
              <a:t>Proposed by Taher ElGamal in </a:t>
            </a:r>
            <a:r>
              <a:rPr lang="pt-PT" b="1" dirty="0"/>
              <a:t>1985</a:t>
            </a:r>
            <a:r>
              <a:rPr lang="pt-PT" dirty="0"/>
              <a:t>.</a:t>
            </a:r>
            <a:endParaRPr lang="pt-PT" b="1" dirty="0"/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Based on the </a:t>
            </a:r>
            <a:r>
              <a:rPr lang="pt-PT" b="1" dirty="0"/>
              <a:t>discrete logarithm problem</a:t>
            </a:r>
            <a:r>
              <a:rPr lang="pt-PT" dirty="0"/>
              <a:t>.</a:t>
            </a: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Closely related to the </a:t>
            </a:r>
            <a:r>
              <a:rPr lang="pt-PT" b="1" dirty="0"/>
              <a:t>Diffie-Hellman key exchange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ElGamal public key cryptosystem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699" y="6201294"/>
            <a:ext cx="38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63" y="3936294"/>
            <a:ext cx="1304671" cy="1957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3103" y="5893517"/>
            <a:ext cx="140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Taher ElGamal</a:t>
            </a:r>
          </a:p>
        </p:txBody>
      </p:sp>
    </p:spTree>
    <p:extLst>
      <p:ext uri="{BB962C8B-B14F-4D97-AF65-F5344CB8AC3E}">
        <p14:creationId xmlns:p14="http://schemas.microsoft.com/office/powerpoint/2010/main" val="23642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315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PT" dirty="0"/>
              <a:t>The Diffie-Hellman key exchange algorithm does not achieve the full goal of being a </a:t>
            </a:r>
            <a:r>
              <a:rPr lang="pt-PT" b="1" dirty="0"/>
              <a:t>public key cryptosystem</a:t>
            </a:r>
            <a:r>
              <a:rPr lang="pt-PT" dirty="0"/>
              <a:t>.</a:t>
            </a:r>
            <a:endParaRPr lang="pt-PT" b="1" dirty="0"/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pt-PT" dirty="0"/>
              <a:t>A cryptosystem permits the exchange of specific information, not just a random string of bits.</a:t>
            </a: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pt-PT" dirty="0"/>
              <a:t>With the use of an </a:t>
            </a:r>
            <a:r>
              <a:rPr lang="pt-PT" b="1" dirty="0"/>
              <a:t>encoding scheme</a:t>
            </a:r>
            <a:r>
              <a:rPr lang="pt-PT" dirty="0"/>
              <a:t>, a plaintext or ciphertext may be viewed as a sequence of bits (usually blocks of 8 bits).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ElGamal public key cryptosystem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699" y="6201294"/>
            <a:ext cx="38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5455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The birth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83313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Whitfield </a:t>
            </a:r>
            <a:r>
              <a:rPr lang="en-US" dirty="0" err="1"/>
              <a:t>Diffie</a:t>
            </a:r>
            <a:r>
              <a:rPr lang="en-US" dirty="0"/>
              <a:t> and Martin Hellman published their now famous paper “</a:t>
            </a:r>
            <a:r>
              <a:rPr lang="en-US" i="1" dirty="0"/>
              <a:t>New Directions in Cryptography</a:t>
            </a:r>
            <a:r>
              <a:rPr lang="en-US" dirty="0"/>
              <a:t>” in </a:t>
            </a:r>
            <a:r>
              <a:rPr lang="en-US" b="1" dirty="0"/>
              <a:t>1976</a:t>
            </a:r>
            <a:r>
              <a:rPr lang="en-US" dirty="0"/>
              <a:t>, making several groundbreaking contributions to this new field.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Indeed their paper begins with a call to arms: </a:t>
            </a:r>
            <a:r>
              <a:rPr lang="en-US" b="1" dirty="0"/>
              <a:t>“</a:t>
            </a:r>
            <a:r>
              <a:rPr lang="en-US" b="1" i="1" dirty="0"/>
              <a:t>We stand today on the brink of a revolution in cryptography.”</a:t>
            </a: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52" y="4086592"/>
            <a:ext cx="878378" cy="1097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73" y="4085439"/>
            <a:ext cx="942108" cy="10991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5767" y="5263419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Whitfield Diffie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3769" y="5263419"/>
            <a:ext cx="137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accent1"/>
                </a:solidFill>
              </a:rPr>
              <a:t>Martin Hellman</a:t>
            </a:r>
          </a:p>
        </p:txBody>
      </p:sp>
    </p:spTree>
    <p:extLst>
      <p:ext uri="{BB962C8B-B14F-4D97-AF65-F5344CB8AC3E}">
        <p14:creationId xmlns:p14="http://schemas.microsoft.com/office/powerpoint/2010/main" val="10168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2173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dirty="0"/>
              <a:t>Method of converting one sort of data into another sort of data (e.g. text into numbers).</a:t>
            </a:r>
            <a:endParaRPr lang="pt-PT" b="1" dirty="0"/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Both the encoding and decoding functions are </a:t>
            </a:r>
            <a:r>
              <a:rPr lang="en-US" b="1" dirty="0"/>
              <a:t>public knowledge </a:t>
            </a:r>
            <a:r>
              <a:rPr lang="en-US" dirty="0"/>
              <a:t>and </a:t>
            </a:r>
            <a:r>
              <a:rPr lang="en-US" b="1" dirty="0"/>
              <a:t>easy to compute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pt-PT" dirty="0"/>
              <a:t>Most commonly used encoding scheme is the </a:t>
            </a:r>
            <a:r>
              <a:rPr lang="pt-PT" b="1" dirty="0"/>
              <a:t>ASCII</a:t>
            </a:r>
            <a:r>
              <a:rPr lang="pt-PT" dirty="0"/>
              <a:t> code.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Encoding schemes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699" y="6201294"/>
            <a:ext cx="38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8938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ASCII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699" y="6201294"/>
            <a:ext cx="386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24" y="1213769"/>
            <a:ext cx="5093152" cy="48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1" y="620129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7071"/>
              </p:ext>
            </p:extLst>
          </p:nvPr>
        </p:nvGraphicFramePr>
        <p:xfrm>
          <a:off x="1536569" y="938747"/>
          <a:ext cx="2844271" cy="48398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271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453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178974">
                <a:tc>
                  <a:txBody>
                    <a:bodyPr/>
                    <a:lstStyle/>
                    <a:p>
                      <a:r>
                        <a:rPr lang="pt-PT" sz="1400" dirty="0"/>
                        <a:t>Alice</a:t>
                      </a:r>
                      <a:r>
                        <a:rPr lang="pt-PT" sz="1400" baseline="0" dirty="0"/>
                        <a:t> and Bob agree on a prime number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and a generator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such that: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is a primitive root of</a:t>
                      </a:r>
                      <a:r>
                        <a:rPr lang="pt-PT" sz="1400" b="0" i="0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&gt;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289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/>
                        <a:t>Alice generates</a:t>
                      </a:r>
                      <a:r>
                        <a:rPr lang="pt-PT" sz="1400" baseline="0" dirty="0"/>
                        <a:t> a random number (</a:t>
                      </a:r>
                      <a:r>
                        <a:rPr lang="pt-PT" sz="1400" i="1" baseline="0" dirty="0"/>
                        <a:t>private key</a:t>
                      </a:r>
                      <a:r>
                        <a:rPr lang="pt-PT" sz="1400" baseline="0" dirty="0"/>
                        <a:t>) </a:t>
                      </a:r>
                      <a:r>
                        <a:rPr lang="pt-PT" sz="1400" b="1" i="1" baseline="0" dirty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 and computes:</a:t>
                      </a:r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a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pt-PT" sz="1400" b="0" i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i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Alice then sends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 to Bob</a:t>
                      </a:r>
                      <a:endParaRPr lang="pt-PT" sz="1400" b="1" i="1" baseline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835904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Alice receives </a:t>
                      </a:r>
                      <a:r>
                        <a:rPr lang="pt-PT" sz="1400" dirty="0"/>
                        <a:t>(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PT" sz="1400" dirty="0"/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38875">
                <a:tc>
                  <a:txBody>
                    <a:bodyPr/>
                    <a:lstStyle/>
                    <a:p>
                      <a:r>
                        <a:rPr lang="pt-PT" sz="1400" dirty="0"/>
                        <a:t>Alice computes</a:t>
                      </a:r>
                      <a:endParaRPr kumimoji="0" lang="pt-PT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 =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72877"/>
              </p:ext>
            </p:extLst>
          </p:nvPr>
        </p:nvGraphicFramePr>
        <p:xfrm>
          <a:off x="4644967" y="939721"/>
          <a:ext cx="2772756" cy="48330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2877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176740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p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pt-PT" sz="1400" b="1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357460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E2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Eve sees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829559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aseline="0" dirty="0"/>
                        <a:t>and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40467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87926"/>
              </p:ext>
            </p:extLst>
          </p:nvPr>
        </p:nvGraphicFramePr>
        <p:xfrm>
          <a:off x="7681850" y="938747"/>
          <a:ext cx="2772756" cy="48248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2926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207844">
                <a:tc>
                  <a:txBody>
                    <a:bodyPr/>
                    <a:lstStyle/>
                    <a:p>
                      <a:r>
                        <a:rPr lang="pt-PT" sz="1400" dirty="0"/>
                        <a:t>Alice</a:t>
                      </a:r>
                      <a:r>
                        <a:rPr lang="pt-PT" sz="1400" baseline="0" dirty="0"/>
                        <a:t> and Bob agree on a prime number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and a generator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such that: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is a primitive root of</a:t>
                      </a:r>
                      <a:r>
                        <a:rPr lang="pt-PT" sz="1400" b="0" i="0" baseline="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</a:p>
                    <a:p>
                      <a:pPr marL="285750" indent="-285750"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  <a:effectLst/>
                        </a:rPr>
                        <a:t> &gt;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336267">
                <a:tc>
                  <a:txBody>
                    <a:bodyPr/>
                    <a:lstStyle/>
                    <a:p>
                      <a:r>
                        <a:rPr lang="pt-PT" sz="1400" b="0" i="0" baseline="0" dirty="0">
                          <a:solidFill>
                            <a:schemeClr val="tx2"/>
                          </a:solidFill>
                        </a:rPr>
                        <a:t>Bob uses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A,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m</a:t>
                      </a:r>
                      <a:r>
                        <a:rPr lang="pt-PT" sz="1400" b="0" i="0" baseline="0" dirty="0">
                          <a:solidFill>
                            <a:schemeClr val="tx2"/>
                          </a:solidFill>
                        </a:rPr>
                        <a:t> and </a:t>
                      </a:r>
                      <a:r>
                        <a:rPr lang="pt-PT" sz="1400" b="1" i="1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 </a:t>
                      </a:r>
                      <a:r>
                        <a:rPr lang="pt-PT" sz="1400" b="0" i="0" baseline="0" dirty="0">
                          <a:solidFill>
                            <a:schemeClr val="tx2"/>
                          </a:solidFill>
                        </a:rPr>
                        <a:t>and calculates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g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(mod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15A3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pt-PT" sz="1400" b="1" i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m *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(mod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15A3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pt-PT" sz="1400" b="1" i="1" baseline="30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859104">
                <a:tc>
                  <a:txBody>
                    <a:bodyPr/>
                    <a:lstStyle/>
                    <a:p>
                      <a:r>
                        <a:rPr lang="pt-PT" sz="1400" dirty="0"/>
                        <a:t>Bob sends (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PT" sz="1400" dirty="0"/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PT" sz="1400" dirty="0"/>
                        <a:t>to 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99236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8" y="96379"/>
            <a:ext cx="609189" cy="61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61" y="74597"/>
            <a:ext cx="653767" cy="653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68" y="118160"/>
            <a:ext cx="642320" cy="6102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80840" y="2003367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310" y="1737151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310" y="2903912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310" y="407067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310" y="513598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80840" y="3273244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80840" y="4372332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701" y="620129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44528"/>
              </p:ext>
            </p:extLst>
          </p:nvPr>
        </p:nvGraphicFramePr>
        <p:xfrm>
          <a:off x="1608084" y="939722"/>
          <a:ext cx="2772756" cy="4869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= 467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 = 2</a:t>
                      </a:r>
                      <a:endParaRPr lang="pt-PT" sz="1400" b="0" i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18027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rgbClr val="92D050"/>
                          </a:solidFill>
                        </a:rPr>
                        <a:t>a = 153</a:t>
                      </a:r>
                    </a:p>
                    <a:p>
                      <a:endParaRPr lang="pt-PT" sz="1400" baseline="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224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pt-PT" sz="1400" b="1" i="1" baseline="30000" dirty="0">
                          <a:solidFill>
                            <a:srgbClr val="92D050"/>
                          </a:solidFill>
                        </a:rPr>
                        <a:t>153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467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87</a:t>
                      </a: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57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Alice computes</a:t>
                      </a:r>
                      <a:endParaRPr kumimoji="0" lang="pt-PT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= 367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467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pt-PT" sz="14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367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</a:t>
                      </a:r>
                      <a:r>
                        <a:rPr lang="pt-PT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467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= 14</a:t>
                      </a:r>
                    </a:p>
                    <a:p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 = 331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57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 (mod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467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72762"/>
              </p:ext>
            </p:extLst>
          </p:nvPr>
        </p:nvGraphicFramePr>
        <p:xfrm>
          <a:off x="4644967" y="939721"/>
          <a:ext cx="2772756" cy="48438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399538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108117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</a:rPr>
                        <a:t>467</a:t>
                      </a:r>
                      <a:r>
                        <a:rPr lang="pt-PT" sz="1400" baseline="0" dirty="0"/>
                        <a:t> and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pt-PT" sz="1400" b="1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172517">
                <a:tc>
                  <a:txBody>
                    <a:bodyPr/>
                    <a:lstStyle/>
                    <a:p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E2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Eve sees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108117">
                <a:tc>
                  <a:txBody>
                    <a:bodyPr/>
                    <a:lstStyle/>
                    <a:p>
                      <a:r>
                        <a:rPr lang="pt-PT" sz="1400" dirty="0"/>
                        <a:t>Eve</a:t>
                      </a:r>
                      <a:r>
                        <a:rPr lang="pt-PT" sz="1400" baseline="0" dirty="0"/>
                        <a:t> sees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87</a:t>
                      </a: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aseline="0" dirty="0"/>
                        <a:t>and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pt-PT" sz="14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57</a:t>
                      </a:r>
                      <a:endParaRPr lang="pt-PT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5554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37138"/>
              </p:ext>
            </p:extLst>
          </p:nvPr>
        </p:nvGraphicFramePr>
        <p:xfrm>
          <a:off x="7681850" y="939723"/>
          <a:ext cx="2772756" cy="48476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2756">
                  <a:extLst>
                    <a:ext uri="{9D8B030D-6E8A-4147-A177-3AD203B41FA5}">
                      <a16:colId xmlns:a16="http://schemas.microsoft.com/office/drawing/2014/main" val="406497741"/>
                    </a:ext>
                  </a:extLst>
                </a:gridCol>
              </a:tblGrid>
              <a:tr h="4192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2895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chemeClr val="accent1"/>
                          </a:solidFill>
                          <a:effectLst/>
                        </a:rPr>
                        <a:t>p = 467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70C0"/>
                          </a:solidFill>
                          <a:effectLst/>
                        </a:rPr>
                        <a:t>g = 2</a:t>
                      </a:r>
                      <a:endParaRPr lang="pt-PT" sz="1400" b="0" i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91742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A = 224                         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m = 331</a:t>
                      </a:r>
                    </a:p>
                    <a:p>
                      <a:r>
                        <a:rPr lang="pt-PT" sz="1400" b="1" i="1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 = 197</a:t>
                      </a:r>
                    </a:p>
                    <a:p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pt-PT" sz="1400" b="1" i="1" kern="1200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</a:t>
                      </a:r>
                      <a:r>
                        <a:rPr lang="pt-PT" sz="1400" b="1" i="1" baseline="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197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(mod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15A3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pt-PT" sz="1400" b="1" i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r>
                        <a:rPr lang="pt-PT" sz="1400" b="1" i="1" kern="1200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≡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331 * 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224</a:t>
                      </a:r>
                      <a:r>
                        <a:rPr lang="pt-PT" sz="1400" b="1" i="1" baseline="30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197</a:t>
                      </a:r>
                      <a:r>
                        <a:rPr lang="pt-PT" sz="1400" b="1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(mod </a:t>
                      </a:r>
                      <a:r>
                        <a:rPr kumimoji="0" lang="pt-PT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15A3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467</a:t>
                      </a:r>
                      <a:r>
                        <a:rPr lang="pt-PT" sz="1400" b="1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pt-PT" sz="1400" b="1" i="1" baseline="30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07186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r>
                        <a:rPr lang="pt-PT" sz="1400" dirty="0"/>
                        <a:t>Bob sends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PT" sz="1400" dirty="0"/>
                        <a:t> and </a:t>
                      </a:r>
                      <a:r>
                        <a:rPr lang="pt-PT" sz="1400" b="1" i="1" baseline="0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pt-PT" sz="1400" b="1" i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PT" sz="1400" b="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400" dirty="0"/>
                        <a:t>to 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9979"/>
                  </a:ext>
                </a:extLst>
              </a:tr>
              <a:tr h="109003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9129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8" y="96379"/>
            <a:ext cx="609189" cy="610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61" y="74597"/>
            <a:ext cx="653767" cy="6537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68" y="118160"/>
            <a:ext cx="642320" cy="6102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380840" y="2003367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310" y="1737151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310" y="2903912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310" y="407067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0310" y="5135983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Step 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80840" y="2991285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80840" y="4174368"/>
            <a:ext cx="3301010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 the ElGamal cryptosystem the plaintext message </a:t>
            </a:r>
            <a:r>
              <a:rPr lang="pt-PT" b="1" dirty="0"/>
              <a:t>m</a:t>
            </a:r>
            <a:r>
              <a:rPr lang="pt-PT" dirty="0"/>
              <a:t> is an integer between 2 and </a:t>
            </a:r>
            <a:r>
              <a:rPr lang="pt-PT" b="1" i="1" dirty="0">
                <a:solidFill>
                  <a:schemeClr val="accent1"/>
                </a:solidFill>
              </a:rPr>
              <a:t>p</a:t>
            </a:r>
            <a:r>
              <a:rPr lang="pt-PT" dirty="0"/>
              <a:t> – 1.</a:t>
            </a:r>
          </a:p>
          <a:p>
            <a:r>
              <a:rPr lang="pt-PT" dirty="0"/>
              <a:t>The ciphertext integers </a:t>
            </a:r>
            <a:r>
              <a:rPr lang="pt-PT" b="1" i="1" dirty="0">
                <a:solidFill>
                  <a:srgbClr val="00B050"/>
                </a:solidFill>
              </a:rPr>
              <a:t>c</a:t>
            </a:r>
            <a:r>
              <a:rPr lang="pt-PT" b="1" i="1" baseline="-25000" dirty="0">
                <a:solidFill>
                  <a:srgbClr val="00B050"/>
                </a:solidFill>
              </a:rPr>
              <a:t>1</a:t>
            </a:r>
            <a:r>
              <a:rPr lang="pt-PT" dirty="0"/>
              <a:t> and </a:t>
            </a:r>
            <a:r>
              <a:rPr lang="pt-PT" b="1" i="1" dirty="0">
                <a:solidFill>
                  <a:srgbClr val="00B050"/>
                </a:solidFill>
              </a:rPr>
              <a:t>c</a:t>
            </a:r>
            <a:r>
              <a:rPr lang="pt-PT" b="1" i="1" baseline="-25000" dirty="0">
                <a:solidFill>
                  <a:srgbClr val="00B050"/>
                </a:solidFill>
              </a:rPr>
              <a:t>2</a:t>
            </a:r>
            <a:r>
              <a:rPr lang="pt-PT" dirty="0"/>
              <a:t> are in the same range.</a:t>
            </a:r>
          </a:p>
          <a:p>
            <a:r>
              <a:rPr lang="pt-PT" dirty="0"/>
              <a:t>In general, it takes </a:t>
            </a:r>
            <a:r>
              <a:rPr lang="pt-PT" b="1" dirty="0"/>
              <a:t>twice</a:t>
            </a:r>
            <a:r>
              <a:rPr lang="pt-PT" dirty="0"/>
              <a:t> as many bits to write down the ciphertext compared to the plaintext.</a:t>
            </a:r>
          </a:p>
          <a:p>
            <a:r>
              <a:rPr lang="pt-PT" dirty="0"/>
              <a:t>ElGamal has a </a:t>
            </a:r>
            <a:r>
              <a:rPr lang="pt-PT" b="1" dirty="0"/>
              <a:t>2-to-1 message expansion</a:t>
            </a:r>
            <a:r>
              <a:rPr lang="pt-PT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Efficiency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27315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the Diffie-Hellman key exchange algorithm, the ElGamal public key cryptosystem relies on the fact that the </a:t>
            </a:r>
            <a:r>
              <a:rPr lang="pt-PT" b="1" dirty="0"/>
              <a:t>Diffie-Hellman Problem </a:t>
            </a:r>
            <a:r>
              <a:rPr lang="pt-PT" dirty="0"/>
              <a:t>and more so the </a:t>
            </a:r>
            <a:r>
              <a:rPr lang="pt-PT" b="1" dirty="0"/>
              <a:t>Discrete Logarithm Problem </a:t>
            </a:r>
            <a:r>
              <a:rPr lang="pt-PT" dirty="0"/>
              <a:t>are hard to solve.</a:t>
            </a:r>
          </a:p>
          <a:p>
            <a:r>
              <a:rPr lang="pt-PT" dirty="0"/>
              <a:t>In conclusion, the ElGamal cryptosystem is at least as hard to attack as its </a:t>
            </a:r>
            <a:r>
              <a:rPr lang="pt-PT" b="1" dirty="0"/>
              <a:t>underlying problem</a:t>
            </a:r>
            <a:r>
              <a:rPr lang="pt-PT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2231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 attack in which Eve has access to an </a:t>
            </a:r>
            <a:r>
              <a:rPr lang="pt-PT" b="1" dirty="0"/>
              <a:t>oracle</a:t>
            </a:r>
            <a:r>
              <a:rPr lang="pt-PT" dirty="0"/>
              <a:t> that decrypts arbitrary ciphertexts.</a:t>
            </a:r>
            <a:endParaRPr lang="pt-PT" b="1" dirty="0"/>
          </a:p>
          <a:p>
            <a:r>
              <a:rPr lang="pt-PT" dirty="0"/>
              <a:t>The ElGamal cryptosystem is proven to be secure agaisnt chosen ciphertext attacks if one assumes that the </a:t>
            </a:r>
            <a:r>
              <a:rPr lang="pt-PT" b="1" dirty="0"/>
              <a:t>Diffie-Hellman Problem</a:t>
            </a:r>
            <a:r>
              <a:rPr lang="pt-PT" dirty="0"/>
              <a:t> is hard.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attack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ElGamal public key cryptosystem</a:t>
            </a:r>
          </a:p>
        </p:txBody>
      </p:sp>
    </p:spTree>
    <p:extLst>
      <p:ext uri="{BB962C8B-B14F-4D97-AF65-F5344CB8AC3E}">
        <p14:creationId xmlns:p14="http://schemas.microsoft.com/office/powerpoint/2010/main" val="3335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1501"/>
            <a:ext cx="9601200" cy="4080370"/>
          </a:xfrm>
        </p:spPr>
        <p:txBody>
          <a:bodyPr>
            <a:normAutofit lnSpcReduction="10000"/>
          </a:bodyPr>
          <a:lstStyle/>
          <a:p>
            <a:r>
              <a:rPr lang="pt-PT" dirty="0">
                <a:hlinkClick r:id="rId3"/>
              </a:rPr>
              <a:t>https://en.wikipedia.org/wiki/Diffie%E2%80%93Hellman_key_exchange</a:t>
            </a:r>
            <a:endParaRPr lang="pt-PT" dirty="0"/>
          </a:p>
          <a:p>
            <a:r>
              <a:rPr lang="pt-PT" dirty="0">
                <a:hlinkClick r:id="rId4"/>
              </a:rPr>
              <a:t>https://en.wikipedia.org/wiki/ElGamal_encryption</a:t>
            </a:r>
            <a:endParaRPr lang="pt-PT" dirty="0"/>
          </a:p>
          <a:p>
            <a:r>
              <a:rPr lang="pt-PT" dirty="0">
                <a:hlinkClick r:id="rId5"/>
              </a:rPr>
              <a:t>https://www.ietf.org/rfc/rfc3526.txt</a:t>
            </a:r>
            <a:endParaRPr lang="pt-PT" dirty="0"/>
          </a:p>
          <a:p>
            <a:r>
              <a:rPr lang="pt-PT" dirty="0">
                <a:hlinkClick r:id="rId6"/>
              </a:rPr>
              <a:t>https://www.keylength.com/en/compare/</a:t>
            </a:r>
            <a:endParaRPr lang="pt-PT" dirty="0"/>
          </a:p>
          <a:p>
            <a:r>
              <a:rPr lang="pt-PT" dirty="0">
                <a:hlinkClick r:id="rId7"/>
              </a:rPr>
              <a:t>https://weakdh.org/</a:t>
            </a:r>
            <a:endParaRPr lang="pt-PT" dirty="0"/>
          </a:p>
          <a:p>
            <a:r>
              <a:rPr lang="pt-PT" dirty="0">
                <a:hlinkClick r:id="rId8"/>
              </a:rPr>
              <a:t>https://en.wikipedia.org/wiki/Pohlig%E2%80%93Hellman_algorithm</a:t>
            </a:r>
            <a:endParaRPr lang="pt-PT" dirty="0"/>
          </a:p>
          <a:p>
            <a:r>
              <a:rPr lang="pt-PT" dirty="0">
                <a:hlinkClick r:id="rId9"/>
              </a:rPr>
              <a:t>https://en.wikipedia.org/wiki/General_number_field_sieve</a:t>
            </a:r>
            <a:endParaRPr lang="pt-PT" dirty="0"/>
          </a:p>
          <a:p>
            <a:r>
              <a:rPr lang="pt-PT" i="1" dirty="0"/>
              <a:t>An Introduction to Mathematical Cryptography </a:t>
            </a:r>
            <a:r>
              <a:rPr lang="pt-PT" dirty="0"/>
              <a:t>(by Jeffrey Hoffstein, Jill Pipher, J.H. Silverman)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233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23" y="1636252"/>
            <a:ext cx="6157353" cy="4104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85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The birth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77987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The first important contribution of </a:t>
            </a:r>
            <a:r>
              <a:rPr lang="en-US" dirty="0" err="1"/>
              <a:t>Diffie</a:t>
            </a:r>
            <a:r>
              <a:rPr lang="en-US" dirty="0"/>
              <a:t> and Hellman in their paper was the definition of a </a:t>
            </a:r>
            <a:r>
              <a:rPr lang="en-US" i="1" dirty="0"/>
              <a:t>Public Key Cryptosystem</a:t>
            </a:r>
            <a:r>
              <a:rPr lang="en-US" dirty="0"/>
              <a:t> (</a:t>
            </a:r>
            <a:r>
              <a:rPr lang="en-US" b="1" dirty="0"/>
              <a:t>PKC</a:t>
            </a:r>
            <a:r>
              <a:rPr lang="en-US" dirty="0"/>
              <a:t>) and its associated components: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en-US" dirty="0"/>
              <a:t>One-way functions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en-US" dirty="0"/>
              <a:t>Trapdoor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pic>
        <p:nvPicPr>
          <p:cNvPr id="9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125" y="3615337"/>
            <a:ext cx="3133725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One-way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699973"/>
          </a:xfrm>
        </p:spPr>
        <p:txBody>
          <a:bodyPr>
            <a:normAutofit/>
          </a:bodyPr>
          <a:lstStyle/>
          <a:p>
            <a:pPr lvl="0">
              <a:buFont typeface="Arial"/>
              <a:buChar char="▪"/>
            </a:pPr>
            <a:r>
              <a:rPr lang="en-US" dirty="0"/>
              <a:t>A one-way function is an invertible function that is easy to compute, but whose inverse is difficult to compute.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It is difficult to compute the inverse if any algorithm used to do so in a reasonable amount of time (e.g., less than the age of the universe) will almost certainly fail.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68530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Trapdoor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566807"/>
          </a:xfrm>
        </p:spPr>
        <p:txBody>
          <a:bodyPr>
            <a:normAutofit/>
          </a:bodyPr>
          <a:lstStyle/>
          <a:p>
            <a:pPr lvl="0">
              <a:buFont typeface="Arial"/>
              <a:buChar char="▪"/>
            </a:pPr>
            <a:r>
              <a:rPr lang="en-US" dirty="0"/>
              <a:t>The trapdoor is a piece of auxiliary information that allows the inverse of a one-way function to be easily computed.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There is a vast chasm separating the idea of a one-way trapdoor function and the actual construction of such a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34309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Public Key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5"/>
            <a:ext cx="9601200" cy="2632128"/>
          </a:xfrm>
        </p:spPr>
        <p:txBody>
          <a:bodyPr>
            <a:normAutofit/>
          </a:bodyPr>
          <a:lstStyle/>
          <a:p>
            <a:pPr lvl="0">
              <a:buFont typeface="Arial"/>
              <a:buChar char="▪"/>
            </a:pPr>
            <a:r>
              <a:rPr lang="en-US" dirty="0"/>
              <a:t>The key consists of two pieces: a private key (</a:t>
            </a:r>
            <a:r>
              <a:rPr lang="en-US" dirty="0" err="1"/>
              <a:t>k</a:t>
            </a:r>
            <a:r>
              <a:rPr lang="en-US" sz="900" dirty="0" err="1"/>
              <a:t>priv</a:t>
            </a:r>
            <a:r>
              <a:rPr lang="en-US" dirty="0"/>
              <a:t>) and a public key (</a:t>
            </a:r>
            <a:r>
              <a:rPr lang="en-US" dirty="0" err="1"/>
              <a:t>k</a:t>
            </a:r>
            <a:r>
              <a:rPr lang="en-US" sz="900" dirty="0" err="1"/>
              <a:t>pub</a:t>
            </a:r>
            <a:r>
              <a:rPr lang="en-US" dirty="0"/>
              <a:t>), computed by applying a key-creation algorithm to </a:t>
            </a:r>
            <a:r>
              <a:rPr lang="en-US" dirty="0" err="1"/>
              <a:t>k</a:t>
            </a:r>
            <a:r>
              <a:rPr lang="en-US" sz="900" dirty="0" err="1"/>
              <a:t>priv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For each public/private key: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en-US" dirty="0"/>
              <a:t>An encryption algorithm (</a:t>
            </a:r>
            <a:r>
              <a:rPr lang="en-US" dirty="0" err="1"/>
              <a:t>e</a:t>
            </a:r>
            <a:r>
              <a:rPr lang="en-US" sz="1200" dirty="0" err="1"/>
              <a:t>k</a:t>
            </a:r>
            <a:r>
              <a:rPr lang="en-US" sz="900" dirty="0" err="1"/>
              <a:t>pub</a:t>
            </a:r>
            <a:r>
              <a:rPr lang="en-US" dirty="0"/>
              <a:t>), public knowledge and easy to compute.</a:t>
            </a:r>
          </a:p>
          <a:p>
            <a:pPr lvl="1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1">
              <a:spcBef>
                <a:spcPts val="0"/>
              </a:spcBef>
              <a:buFont typeface="Arial"/>
              <a:buChar char="▪"/>
            </a:pPr>
            <a:r>
              <a:rPr lang="en-US" dirty="0"/>
              <a:t>A corresponding decryption algorithm (</a:t>
            </a:r>
            <a:r>
              <a:rPr lang="en-US" dirty="0" err="1"/>
              <a:t>d</a:t>
            </a:r>
            <a:r>
              <a:rPr lang="en-US" sz="1100" dirty="0" err="1"/>
              <a:t>k</a:t>
            </a:r>
            <a:r>
              <a:rPr lang="en-US" sz="800" dirty="0" err="1"/>
              <a:t>priv</a:t>
            </a:r>
            <a:r>
              <a:rPr lang="en-US" dirty="0"/>
              <a:t>), easily computable by someone who knows </a:t>
            </a:r>
            <a:r>
              <a:rPr lang="en-US" dirty="0" err="1"/>
              <a:t>k</a:t>
            </a:r>
            <a:r>
              <a:rPr lang="en-US" sz="800" dirty="0" err="1"/>
              <a:t>priv</a:t>
            </a:r>
            <a:r>
              <a:rPr lang="en-US" dirty="0"/>
              <a:t>, difficult for someone who knows only </a:t>
            </a:r>
            <a:r>
              <a:rPr lang="en-US" dirty="0" err="1"/>
              <a:t>k</a:t>
            </a:r>
            <a:r>
              <a:rPr lang="en-US" sz="800" dirty="0" err="1"/>
              <a:t>pub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2875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Public Key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49254"/>
            <a:ext cx="9601200" cy="134486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ct val="111111"/>
              <a:buFont typeface="Arial"/>
              <a:buChar char="▪"/>
            </a:pPr>
            <a:r>
              <a:rPr lang="en-US" dirty="0"/>
              <a:t>The function used to create </a:t>
            </a:r>
            <a:r>
              <a:rPr lang="en-US" dirty="0" err="1"/>
              <a:t>k</a:t>
            </a:r>
            <a:r>
              <a:rPr lang="en-US" sz="1000" dirty="0" err="1"/>
              <a:t>pub</a:t>
            </a:r>
            <a:r>
              <a:rPr lang="en-US" dirty="0"/>
              <a:t> from </a:t>
            </a:r>
            <a:r>
              <a:rPr lang="en-US" dirty="0" err="1"/>
              <a:t>k</a:t>
            </a:r>
            <a:r>
              <a:rPr lang="en-US" sz="1000" dirty="0" err="1"/>
              <a:t>priv</a:t>
            </a:r>
            <a:r>
              <a:rPr lang="en-US" dirty="0"/>
              <a:t> must be difficult to invert.</a:t>
            </a:r>
          </a:p>
          <a:p>
            <a:pPr lvl="0"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 lvl="0">
              <a:spcBef>
                <a:spcPts val="0"/>
              </a:spcBef>
              <a:buFont typeface="Arial"/>
              <a:buChar char="▪"/>
            </a:pPr>
            <a:r>
              <a:rPr lang="en-US" dirty="0"/>
              <a:t>The private key </a:t>
            </a:r>
            <a:r>
              <a:rPr lang="en-US" dirty="0" err="1"/>
              <a:t>k</a:t>
            </a:r>
            <a:r>
              <a:rPr lang="en-US" sz="900" dirty="0" err="1"/>
              <a:t>priv</a:t>
            </a:r>
            <a:r>
              <a:rPr lang="en-US" dirty="0"/>
              <a:t> can be considered the </a:t>
            </a:r>
            <a:r>
              <a:rPr lang="en-US" i="1" dirty="0"/>
              <a:t>trapdoor information</a:t>
            </a:r>
            <a:r>
              <a:rPr lang="en-US" dirty="0"/>
              <a:t> to this one-way function, because without </a:t>
            </a:r>
            <a:r>
              <a:rPr lang="en-US" dirty="0" err="1"/>
              <a:t>k</a:t>
            </a:r>
            <a:r>
              <a:rPr lang="en-US" sz="900" dirty="0" err="1"/>
              <a:t>priv</a:t>
            </a:r>
            <a:r>
              <a:rPr lang="en-US" dirty="0"/>
              <a:t>, it is very hard to compute the inverse function </a:t>
            </a:r>
            <a:r>
              <a:rPr lang="en-US" sz="1800" dirty="0" err="1"/>
              <a:t>e</a:t>
            </a:r>
            <a:r>
              <a:rPr lang="en-US" sz="1200" dirty="0" err="1"/>
              <a:t>k</a:t>
            </a:r>
            <a:r>
              <a:rPr lang="en-US" sz="900" dirty="0" err="1"/>
              <a:t>pub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  <p:pic>
        <p:nvPicPr>
          <p:cNvPr id="6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3532865"/>
            <a:ext cx="2857500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2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0945"/>
            <a:ext cx="9601200" cy="814965"/>
          </a:xfrm>
        </p:spPr>
        <p:txBody>
          <a:bodyPr/>
          <a:lstStyle/>
          <a:p>
            <a:pPr algn="ctr"/>
            <a:r>
              <a:rPr lang="en-US" dirty="0"/>
              <a:t>Public Key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549253"/>
            <a:ext cx="9727735" cy="25167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r>
              <a:rPr lang="en-US" dirty="0"/>
              <a:t>Despite years of research it is still not know whether one-way functions really exist.</a:t>
            </a:r>
          </a:p>
          <a:p>
            <a:pPr>
              <a:spcBef>
                <a:spcPts val="0"/>
              </a:spcBef>
              <a:buSzPct val="111111"/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 err="1"/>
              <a:t>Diffie</a:t>
            </a:r>
            <a:r>
              <a:rPr lang="en-US" dirty="0"/>
              <a:t> and Hellman made several suggestions in their paper for one-way functions, but did not produce an example of a </a:t>
            </a:r>
            <a:r>
              <a:rPr lang="en-US" b="1" dirty="0"/>
              <a:t>PKC</a:t>
            </a:r>
            <a:r>
              <a:rPr lang="en-US" dirty="0"/>
              <a:t>, mainly for the lack of finding the right trapdoor information.</a:t>
            </a:r>
          </a:p>
          <a:p>
            <a:pPr>
              <a:spcBef>
                <a:spcPts val="0"/>
              </a:spcBef>
              <a:buFont typeface="Arial"/>
              <a:buChar char="▪"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▪"/>
            </a:pPr>
            <a:r>
              <a:rPr lang="en-US" dirty="0"/>
              <a:t>They did, however, describe a public key method (</a:t>
            </a:r>
            <a:r>
              <a:rPr lang="en-US" b="1" dirty="0" err="1"/>
              <a:t>Diffie</a:t>
            </a:r>
            <a:r>
              <a:rPr lang="en-US" b="1" dirty="0"/>
              <a:t>-Hellman key exchange</a:t>
            </a:r>
            <a:r>
              <a:rPr lang="en-US" dirty="0"/>
              <a:t>), based on the assumption that the discrete logarithm problem is difficult to solve.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701" y="6201294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Diffie-Hellman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35341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2622</Words>
  <Application>Microsoft Office PowerPoint</Application>
  <PresentationFormat>Widescreen</PresentationFormat>
  <Paragraphs>364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Cambria Math</vt:lpstr>
      <vt:lpstr>Diamond Grid 16x9</vt:lpstr>
      <vt:lpstr>Diffie-Hellman key exchange &amp; ElGamal public key cryptosystem</vt:lpstr>
      <vt:lpstr>The birth of public key cryptography</vt:lpstr>
      <vt:lpstr>The birth of public key cryptography</vt:lpstr>
      <vt:lpstr>The birth of public key cryptography</vt:lpstr>
      <vt:lpstr>One-way functions</vt:lpstr>
      <vt:lpstr>Trapdoor information</vt:lpstr>
      <vt:lpstr>Public Key Cryptosystem</vt:lpstr>
      <vt:lpstr>Public Key Cryptosystem</vt:lpstr>
      <vt:lpstr>Public Key Cryptosystem</vt:lpstr>
      <vt:lpstr>Discrete Logarithm Problem</vt:lpstr>
      <vt:lpstr>Diffie-Hellman key exchange</vt:lpstr>
      <vt:lpstr>How does it work?</vt:lpstr>
      <vt:lpstr>How does it work?</vt:lpstr>
      <vt:lpstr>PowerPoint Presentation</vt:lpstr>
      <vt:lpstr>PowerPoint Presentation</vt:lpstr>
      <vt:lpstr>Eve’s dilemma</vt:lpstr>
      <vt:lpstr>Diffie-Hellman Problem</vt:lpstr>
      <vt:lpstr>Security</vt:lpstr>
      <vt:lpstr>Implementation details</vt:lpstr>
      <vt:lpstr>Attacks</vt:lpstr>
      <vt:lpstr>Pohlig–Hellman algorithm</vt:lpstr>
      <vt:lpstr>General number field sieve</vt:lpstr>
      <vt:lpstr>Man-in-the-middle</vt:lpstr>
      <vt:lpstr>Logjam</vt:lpstr>
      <vt:lpstr>Logjam</vt:lpstr>
      <vt:lpstr>Logjam</vt:lpstr>
      <vt:lpstr>Applications</vt:lpstr>
      <vt:lpstr>ElGamal public key cryptosystem</vt:lpstr>
      <vt:lpstr>ElGamal public key cryptosystem</vt:lpstr>
      <vt:lpstr>Encoding schemes</vt:lpstr>
      <vt:lpstr>ASCII Table</vt:lpstr>
      <vt:lpstr>PowerPoint Presentation</vt:lpstr>
      <vt:lpstr>PowerPoint Presentation</vt:lpstr>
      <vt:lpstr>Efficiency</vt:lpstr>
      <vt:lpstr>Security</vt:lpstr>
      <vt:lpstr>Chosen ciphertext attack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2016-04-09T15:12:12Z</dcterms:created>
  <dcterms:modified xsi:type="dcterms:W3CDTF">2016-04-15T02:00:32Z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