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9" r:id="rId5"/>
    <p:sldId id="260" r:id="rId6"/>
    <p:sldId id="257" r:id="rId7"/>
    <p:sldId id="258" r:id="rId8"/>
    <p:sldId id="262" r:id="rId9"/>
    <p:sldId id="261" r:id="rId10"/>
    <p:sldId id="263" r:id="rId11"/>
    <p:sldId id="264" r:id="rId12"/>
    <p:sldId id="296" r:id="rId13"/>
    <p:sldId id="297" r:id="rId14"/>
    <p:sldId id="298" r:id="rId15"/>
    <p:sldId id="299" r:id="rId16"/>
    <p:sldId id="278" r:id="rId17"/>
    <p:sldId id="311" r:id="rId18"/>
    <p:sldId id="303" r:id="rId19"/>
    <p:sldId id="304" r:id="rId20"/>
    <p:sldId id="316" r:id="rId21"/>
    <p:sldId id="318" r:id="rId22"/>
    <p:sldId id="319" r:id="rId23"/>
    <p:sldId id="320" r:id="rId24"/>
    <p:sldId id="305" r:id="rId25"/>
    <p:sldId id="308" r:id="rId26"/>
    <p:sldId id="306" r:id="rId27"/>
    <p:sldId id="309" r:id="rId28"/>
    <p:sldId id="312" r:id="rId29"/>
    <p:sldId id="313" r:id="rId30"/>
    <p:sldId id="314" r:id="rId31"/>
    <p:sldId id="315" r:id="rId32"/>
    <p:sldId id="268" r:id="rId33"/>
    <p:sldId id="302" r:id="rId34"/>
    <p:sldId id="307" r:id="rId35"/>
    <p:sldId id="310" r:id="rId36"/>
    <p:sldId id="321" r:id="rId37"/>
    <p:sldId id="317" r:id="rId38"/>
    <p:sldId id="322" r:id="rId39"/>
    <p:sldId id="323" r:id="rId40"/>
    <p:sldId id="324" r:id="rId41"/>
    <p:sldId id="325" r:id="rId42"/>
    <p:sldId id="301" r:id="rId43"/>
  </p:sldIdLst>
  <p:sldSz cx="9144000" cy="5143500" type="screen16x9"/>
  <p:notesSz cx="6858000" cy="9144000"/>
  <p:embeddedFontLst>
    <p:embeddedFont>
      <p:font typeface="Sniglet" panose="04070505030100020000"/>
      <p:regular r:id="rId47"/>
    </p:embeddedFont>
    <p:embeddedFont>
      <p:font typeface="Dosis"/>
      <p:regular r:id="rId48"/>
    </p:embeddedFont>
    <p:embeddedFont>
      <p:font typeface="Consolas" panose="020B060902020403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FA78245-F04A-4819-98CB-A0784EEE988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font" Target="fonts/font6.fntdata"/><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2.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8"/>
        <p:cNvGrpSpPr/>
        <p:nvPr/>
      </p:nvGrpSpPr>
      <p:grpSpPr>
        <a:xfrm>
          <a:off x="0" y="0"/>
          <a:ext cx="0" cy="0"/>
          <a:chOff x="0" y="0"/>
          <a:chExt cx="0" cy="0"/>
        </a:xfrm>
      </p:grpSpPr>
      <p:sp>
        <p:nvSpPr>
          <p:cNvPr id="749" name="Google Shape;7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3"/>
        <p:cNvGrpSpPr/>
        <p:nvPr/>
      </p:nvGrpSpPr>
      <p:grpSpPr>
        <a:xfrm>
          <a:off x="0" y="0"/>
          <a:ext cx="0" cy="0"/>
          <a:chOff x="0" y="0"/>
          <a:chExt cx="0" cy="0"/>
        </a:xfrm>
      </p:grpSpPr>
      <p:sp>
        <p:nvSpPr>
          <p:cNvPr id="544" name="Google Shape;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9"/>
        <p:cNvGrpSpPr/>
        <p:nvPr/>
      </p:nvGrpSpPr>
      <p:grpSpPr>
        <a:xfrm>
          <a:off x="0" y="0"/>
          <a:ext cx="0" cy="0"/>
          <a:chOff x="0" y="0"/>
          <a:chExt cx="0" cy="0"/>
        </a:xfrm>
      </p:grpSpPr>
      <p:sp>
        <p:nvSpPr>
          <p:cNvPr id="550" name="Google Shape;55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8"/>
        <p:cNvGrpSpPr/>
        <p:nvPr/>
      </p:nvGrpSpPr>
      <p:grpSpPr>
        <a:xfrm>
          <a:off x="0" y="0"/>
          <a:ext cx="0" cy="0"/>
          <a:chOff x="0" y="0"/>
          <a:chExt cx="0" cy="0"/>
        </a:xfrm>
      </p:grpSpPr>
      <p:sp>
        <p:nvSpPr>
          <p:cNvPr id="749" name="Google Shape;7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5"/>
        <p:cNvGrpSpPr/>
        <p:nvPr/>
      </p:nvGrpSpPr>
      <p:grpSpPr>
        <a:xfrm>
          <a:off x="0" y="0"/>
          <a:ext cx="0" cy="0"/>
          <a:chOff x="0" y="0"/>
          <a:chExt cx="0" cy="0"/>
        </a:xfrm>
      </p:grpSpPr>
      <p:sp>
        <p:nvSpPr>
          <p:cNvPr id="536" name="Google Shape;53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2"/>
              </a:buClr>
              <a:buSzPts val="4800"/>
              <a:buNone/>
              <a:defRPr sz="4800" b="0">
                <a:solidFill>
                  <a:schemeClr val="dk2"/>
                </a:solidFill>
              </a:defRPr>
            </a:lvl1pPr>
            <a:lvl2pPr lvl="1" algn="r">
              <a:spcBef>
                <a:spcPts val="0"/>
              </a:spcBef>
              <a:spcAft>
                <a:spcPts val="0"/>
              </a:spcAft>
              <a:buClr>
                <a:schemeClr val="dk2"/>
              </a:buClr>
              <a:buSzPts val="4800"/>
              <a:buNone/>
              <a:defRPr sz="4800" b="0">
                <a:solidFill>
                  <a:schemeClr val="dk2"/>
                </a:solidFill>
              </a:defRPr>
            </a:lvl2pPr>
            <a:lvl3pPr lvl="2" algn="r">
              <a:spcBef>
                <a:spcPts val="0"/>
              </a:spcBef>
              <a:spcAft>
                <a:spcPts val="0"/>
              </a:spcAft>
              <a:buClr>
                <a:schemeClr val="dk2"/>
              </a:buClr>
              <a:buSzPts val="4800"/>
              <a:buNone/>
              <a:defRPr sz="4800" b="0">
                <a:solidFill>
                  <a:schemeClr val="dk2"/>
                </a:solidFill>
              </a:defRPr>
            </a:lvl3pPr>
            <a:lvl4pPr lvl="3" algn="r">
              <a:spcBef>
                <a:spcPts val="0"/>
              </a:spcBef>
              <a:spcAft>
                <a:spcPts val="0"/>
              </a:spcAft>
              <a:buClr>
                <a:schemeClr val="dk2"/>
              </a:buClr>
              <a:buSzPts val="4800"/>
              <a:buNone/>
              <a:defRPr sz="4800" b="0">
                <a:solidFill>
                  <a:schemeClr val="dk2"/>
                </a:solidFill>
              </a:defRPr>
            </a:lvl4pPr>
            <a:lvl5pPr lvl="4" algn="r">
              <a:spcBef>
                <a:spcPts val="0"/>
              </a:spcBef>
              <a:spcAft>
                <a:spcPts val="0"/>
              </a:spcAft>
              <a:buClr>
                <a:schemeClr val="dk2"/>
              </a:buClr>
              <a:buSzPts val="4800"/>
              <a:buNone/>
              <a:defRPr sz="4800" b="0">
                <a:solidFill>
                  <a:schemeClr val="dk2"/>
                </a:solidFill>
              </a:defRPr>
            </a:lvl5pPr>
            <a:lvl6pPr lvl="5" algn="r">
              <a:spcBef>
                <a:spcPts val="0"/>
              </a:spcBef>
              <a:spcAft>
                <a:spcPts val="0"/>
              </a:spcAft>
              <a:buClr>
                <a:schemeClr val="dk2"/>
              </a:buClr>
              <a:buSzPts val="4800"/>
              <a:buNone/>
              <a:defRPr sz="4800" b="0">
                <a:solidFill>
                  <a:schemeClr val="dk2"/>
                </a:solidFill>
              </a:defRPr>
            </a:lvl6pPr>
            <a:lvl7pPr lvl="6" algn="r">
              <a:spcBef>
                <a:spcPts val="0"/>
              </a:spcBef>
              <a:spcAft>
                <a:spcPts val="0"/>
              </a:spcAft>
              <a:buClr>
                <a:schemeClr val="dk2"/>
              </a:buClr>
              <a:buSzPts val="4800"/>
              <a:buNone/>
              <a:defRPr sz="4800" b="0">
                <a:solidFill>
                  <a:schemeClr val="dk2"/>
                </a:solidFill>
              </a:defRPr>
            </a:lvl7pPr>
            <a:lvl8pPr lvl="7" algn="r">
              <a:spcBef>
                <a:spcPts val="0"/>
              </a:spcBef>
              <a:spcAft>
                <a:spcPts val="0"/>
              </a:spcAft>
              <a:buClr>
                <a:schemeClr val="dk2"/>
              </a:buClr>
              <a:buSzPts val="4800"/>
              <a:buNone/>
              <a:defRPr sz="4800" b="0">
                <a:solidFill>
                  <a:schemeClr val="dk2"/>
                </a:solidFill>
              </a:defRPr>
            </a:lvl8pPr>
            <a:lvl9pPr lvl="8" algn="r">
              <a:spcBef>
                <a:spcPts val="0"/>
              </a:spcBef>
              <a:spcAft>
                <a:spcPts val="0"/>
              </a:spcAft>
              <a:buClr>
                <a:schemeClr val="dk2"/>
              </a:buClr>
              <a:buSzPts val="4800"/>
              <a:buNone/>
              <a:defRPr sz="4800" b="0">
                <a:solidFill>
                  <a:schemeClr val="dk2"/>
                </a:solidFill>
              </a:defRPr>
            </a:lvl9pPr>
          </a:lstStyle>
          <a:p/>
        </p:txBody>
      </p:sp>
      <p:sp>
        <p:nvSpPr>
          <p:cNvPr id="163" name="Google Shape;163;p2"/>
          <p:cNvSpPr/>
          <p:nvPr/>
        </p:nvSpPr>
        <p:spPr>
          <a:xfrm>
            <a:off x="723692" y="42200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58319" y="30532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25101" y="34224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078045" y="31283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01648" y="32857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364459" y="33468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551116" y="31255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19881" y="39948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644912" y="40365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16542" y="31861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347361" y="31861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681615" y="48135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146421" y="45087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146430" y="31044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262207" y="47295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376372" y="47290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08716" y="44293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7975391" y="30532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570785" y="40282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247060" y="40948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16944" y="40828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859713" y="34174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07038" y="42139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15839" y="45095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18184" y="39663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496794" y="30214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453205" y="37059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866011" y="47428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669805" y="46143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3210935" y="1661762"/>
            <a:ext cx="5301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sz="3700" b="0"/>
            </a:lvl1pPr>
            <a:lvl2pPr lvl="1" algn="r" rtl="0">
              <a:spcBef>
                <a:spcPts val="0"/>
              </a:spcBef>
              <a:spcAft>
                <a:spcPts val="0"/>
              </a:spcAft>
              <a:buSzPts val="3700"/>
              <a:buNone/>
              <a:defRPr sz="3700" b="0"/>
            </a:lvl2pPr>
            <a:lvl3pPr lvl="2" algn="r" rtl="0">
              <a:spcBef>
                <a:spcPts val="0"/>
              </a:spcBef>
              <a:spcAft>
                <a:spcPts val="0"/>
              </a:spcAft>
              <a:buSzPts val="3700"/>
              <a:buNone/>
              <a:defRPr sz="3700" b="0"/>
            </a:lvl3pPr>
            <a:lvl4pPr lvl="3" algn="r" rtl="0">
              <a:spcBef>
                <a:spcPts val="0"/>
              </a:spcBef>
              <a:spcAft>
                <a:spcPts val="0"/>
              </a:spcAft>
              <a:buSzPts val="3700"/>
              <a:buNone/>
              <a:defRPr sz="3700" b="0"/>
            </a:lvl4pPr>
            <a:lvl5pPr lvl="4" algn="r" rtl="0">
              <a:spcBef>
                <a:spcPts val="0"/>
              </a:spcBef>
              <a:spcAft>
                <a:spcPts val="0"/>
              </a:spcAft>
              <a:buSzPts val="3700"/>
              <a:buNone/>
              <a:defRPr sz="3700" b="0"/>
            </a:lvl5pPr>
            <a:lvl6pPr lvl="5" algn="r" rtl="0">
              <a:spcBef>
                <a:spcPts val="0"/>
              </a:spcBef>
              <a:spcAft>
                <a:spcPts val="0"/>
              </a:spcAft>
              <a:buSzPts val="3700"/>
              <a:buNone/>
              <a:defRPr sz="3700" b="0"/>
            </a:lvl6pPr>
            <a:lvl7pPr lvl="6" algn="r" rtl="0">
              <a:spcBef>
                <a:spcPts val="0"/>
              </a:spcBef>
              <a:spcAft>
                <a:spcPts val="0"/>
              </a:spcAft>
              <a:buSzPts val="3700"/>
              <a:buNone/>
              <a:defRPr sz="3700" b="0"/>
            </a:lvl7pPr>
            <a:lvl8pPr lvl="7" algn="r" rtl="0">
              <a:spcBef>
                <a:spcPts val="0"/>
              </a:spcBef>
              <a:spcAft>
                <a:spcPts val="0"/>
              </a:spcAft>
              <a:buSzPts val="3700"/>
              <a:buNone/>
              <a:defRPr sz="3700" b="0"/>
            </a:lvl8pPr>
            <a:lvl9pPr lvl="8" algn="r" rtl="0">
              <a:spcBef>
                <a:spcPts val="0"/>
              </a:spcBef>
              <a:spcAft>
                <a:spcPts val="0"/>
              </a:spcAft>
              <a:buSzPts val="3700"/>
              <a:buNone/>
              <a:defRPr sz="3700" b="0"/>
            </a:lvl9pPr>
          </a:lstStyle>
          <a:p/>
        </p:txBody>
      </p:sp>
      <p:sp>
        <p:nvSpPr>
          <p:cNvPr id="194" name="Google Shape;194;p3"/>
          <p:cNvSpPr txBox="1">
            <a:spLocks noGrp="1"/>
          </p:cNvSpPr>
          <p:nvPr>
            <p:ph type="subTitle" idx="1"/>
          </p:nvPr>
        </p:nvSpPr>
        <p:spPr>
          <a:xfrm>
            <a:off x="3210885" y="2864177"/>
            <a:ext cx="5301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3000">
                <a:solidFill>
                  <a:srgbClr val="1C4587"/>
                </a:solidFill>
              </a:defRPr>
            </a:lvl2pPr>
            <a:lvl3pPr lvl="2" algn="r" rtl="0">
              <a:spcBef>
                <a:spcPts val="0"/>
              </a:spcBef>
              <a:spcAft>
                <a:spcPts val="0"/>
              </a:spcAft>
              <a:buClr>
                <a:srgbClr val="1C4587"/>
              </a:buClr>
              <a:buSzPts val="3000"/>
              <a:buNone/>
              <a:defRPr sz="3000">
                <a:solidFill>
                  <a:srgbClr val="1C4587"/>
                </a:solidFill>
              </a:defRPr>
            </a:lvl3pPr>
            <a:lvl4pPr lvl="3" algn="r" rtl="0">
              <a:spcBef>
                <a:spcPts val="0"/>
              </a:spcBef>
              <a:spcAft>
                <a:spcPts val="0"/>
              </a:spcAft>
              <a:buClr>
                <a:srgbClr val="1C4587"/>
              </a:buClr>
              <a:buSzPts val="3000"/>
              <a:buNone/>
              <a:defRPr sz="3000">
                <a:solidFill>
                  <a:srgbClr val="1C4587"/>
                </a:solidFill>
              </a:defRPr>
            </a:lvl4pPr>
            <a:lvl5pPr lvl="4" algn="r" rtl="0">
              <a:spcBef>
                <a:spcPts val="0"/>
              </a:spcBef>
              <a:spcAft>
                <a:spcPts val="0"/>
              </a:spcAft>
              <a:buClr>
                <a:srgbClr val="1C4587"/>
              </a:buClr>
              <a:buSzPts val="3000"/>
              <a:buNone/>
              <a:defRPr sz="3000">
                <a:solidFill>
                  <a:srgbClr val="1C4587"/>
                </a:solidFill>
              </a:defRPr>
            </a:lvl5pPr>
            <a:lvl6pPr lvl="5" algn="r" rtl="0">
              <a:spcBef>
                <a:spcPts val="0"/>
              </a:spcBef>
              <a:spcAft>
                <a:spcPts val="0"/>
              </a:spcAft>
              <a:buClr>
                <a:srgbClr val="1C4587"/>
              </a:buClr>
              <a:buSzPts val="3000"/>
              <a:buNone/>
              <a:defRPr sz="3000">
                <a:solidFill>
                  <a:srgbClr val="1C4587"/>
                </a:solidFill>
              </a:defRPr>
            </a:lvl6pPr>
            <a:lvl7pPr lvl="6" algn="r" rtl="0">
              <a:spcBef>
                <a:spcPts val="0"/>
              </a:spcBef>
              <a:spcAft>
                <a:spcPts val="0"/>
              </a:spcAft>
              <a:buClr>
                <a:srgbClr val="1C4587"/>
              </a:buClr>
              <a:buSzPts val="3000"/>
              <a:buNone/>
              <a:defRPr sz="3000">
                <a:solidFill>
                  <a:srgbClr val="1C4587"/>
                </a:solidFill>
              </a:defRPr>
            </a:lvl7pPr>
            <a:lvl8pPr lvl="7" algn="r" rtl="0">
              <a:spcBef>
                <a:spcPts val="0"/>
              </a:spcBef>
              <a:spcAft>
                <a:spcPts val="0"/>
              </a:spcAft>
              <a:buClr>
                <a:srgbClr val="1C4587"/>
              </a:buClr>
              <a:buSzPts val="3000"/>
              <a:buNone/>
              <a:defRPr sz="3000">
                <a:solidFill>
                  <a:srgbClr val="1C4587"/>
                </a:solidFill>
              </a:defRPr>
            </a:lvl8pPr>
            <a:lvl9pPr lvl="8" algn="r" rtl="0">
              <a:spcBef>
                <a:spcPts val="0"/>
              </a:spcBef>
              <a:spcAft>
                <a:spcPts val="0"/>
              </a:spcAft>
              <a:buClr>
                <a:srgbClr val="1C4587"/>
              </a:buClr>
              <a:buSzPts val="3000"/>
              <a:buNone/>
              <a:defRPr sz="3000">
                <a:solidFill>
                  <a:srgbClr val="1C4587"/>
                </a:solidFill>
              </a:defRPr>
            </a:lvl9pPr>
          </a:lstStyle>
          <a:p/>
        </p:txBody>
      </p:sp>
      <p:sp>
        <p:nvSpPr>
          <p:cNvPr id="195" name="Google Shape;195;p3"/>
          <p:cNvSpPr/>
          <p:nvPr/>
        </p:nvSpPr>
        <p:spPr>
          <a:xfrm>
            <a:off x="4412080" y="4661638"/>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6" name="Google Shape;196;p3"/>
          <p:cNvSpPr/>
          <p:nvPr/>
        </p:nvSpPr>
        <p:spPr>
          <a:xfrm>
            <a:off x="3968826" y="4000288"/>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7" name="Google Shape;197;p3"/>
          <p:cNvSpPr/>
          <p:nvPr/>
        </p:nvSpPr>
        <p:spPr>
          <a:xfrm>
            <a:off x="6283364"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8" name="Google Shape;198;p3"/>
          <p:cNvSpPr/>
          <p:nvPr/>
        </p:nvSpPr>
        <p:spPr>
          <a:xfrm>
            <a:off x="57465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9" name="Google Shape;199;p3"/>
          <p:cNvSpPr/>
          <p:nvPr/>
        </p:nvSpPr>
        <p:spPr>
          <a:xfrm>
            <a:off x="70636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0" name="Google Shape;200;p3"/>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1" name="Google Shape;201;p3"/>
          <p:cNvSpPr/>
          <p:nvPr/>
        </p:nvSpPr>
        <p:spPr>
          <a:xfrm>
            <a:off x="65815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2" name="Google Shape;202;p3"/>
          <p:cNvSpPr/>
          <p:nvPr/>
        </p:nvSpPr>
        <p:spPr>
          <a:xfrm>
            <a:off x="65071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3" name="Google Shape;203;p3"/>
          <p:cNvSpPr/>
          <p:nvPr/>
        </p:nvSpPr>
        <p:spPr>
          <a:xfrm>
            <a:off x="55010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4" name="Google Shape;204;p3"/>
          <p:cNvSpPr/>
          <p:nvPr/>
        </p:nvSpPr>
        <p:spPr>
          <a:xfrm>
            <a:off x="52015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5" name="Google Shape;205;p3"/>
          <p:cNvSpPr/>
          <p:nvPr/>
        </p:nvSpPr>
        <p:spPr>
          <a:xfrm>
            <a:off x="4765584"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6" name="Google Shape;206;p3"/>
          <p:cNvSpPr/>
          <p:nvPr/>
        </p:nvSpPr>
        <p:spPr>
          <a:xfrm>
            <a:off x="55218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7" name="Google Shape;207;p3"/>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8" name="Google Shape;208;p3"/>
          <p:cNvSpPr/>
          <p:nvPr/>
        </p:nvSpPr>
        <p:spPr>
          <a:xfrm>
            <a:off x="8052577"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9" name="Google Shape;209;p3"/>
          <p:cNvSpPr/>
          <p:nvPr/>
        </p:nvSpPr>
        <p:spPr>
          <a:xfrm>
            <a:off x="6984573"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0" name="Google Shape;210;p3"/>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1" name="Google Shape;211;p3"/>
          <p:cNvSpPr/>
          <p:nvPr/>
        </p:nvSpPr>
        <p:spPr>
          <a:xfrm>
            <a:off x="61607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2" name="Google Shape;212;p3"/>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3" name="Google Shape;213;p3"/>
          <p:cNvSpPr/>
          <p:nvPr/>
        </p:nvSpPr>
        <p:spPr>
          <a:xfrm>
            <a:off x="48922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4" name="Google Shape;214;p3"/>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5" name="Google Shape;215;p3"/>
          <p:cNvSpPr/>
          <p:nvPr/>
        </p:nvSpPr>
        <p:spPr>
          <a:xfrm>
            <a:off x="4489179" y="4206693"/>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6" name="Google Shape;216;p3"/>
          <p:cNvSpPr/>
          <p:nvPr/>
        </p:nvSpPr>
        <p:spPr>
          <a:xfrm rot="1920548">
            <a:off x="7236726"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7" name="Google Shape;217;p3"/>
          <p:cNvSpPr/>
          <p:nvPr/>
        </p:nvSpPr>
        <p:spPr>
          <a:xfrm>
            <a:off x="82632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8" name="Google Shape;218;p3"/>
          <p:cNvSpPr/>
          <p:nvPr/>
        </p:nvSpPr>
        <p:spPr>
          <a:xfrm rot="-5400000">
            <a:off x="76843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9" name="Google Shape;219;p3"/>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0" name="Google Shape;220;p3"/>
          <p:cNvSpPr/>
          <p:nvPr/>
        </p:nvSpPr>
        <p:spPr>
          <a:xfrm>
            <a:off x="50595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1" name="Google Shape;221;p3"/>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2" name="Google Shape;222;p3"/>
          <p:cNvSpPr/>
          <p:nvPr/>
        </p:nvSpPr>
        <p:spPr>
          <a:xfrm>
            <a:off x="1482765"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3" name="Google Shape;223;p3"/>
          <p:cNvSpPr/>
          <p:nvPr/>
        </p:nvSpPr>
        <p:spPr>
          <a:xfrm>
            <a:off x="9459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4" name="Google Shape;224;p3"/>
          <p:cNvSpPr/>
          <p:nvPr/>
        </p:nvSpPr>
        <p:spPr>
          <a:xfrm>
            <a:off x="22630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5" name="Google Shape;225;p3"/>
          <p:cNvSpPr/>
          <p:nvPr/>
        </p:nvSpPr>
        <p:spPr>
          <a:xfrm>
            <a:off x="17809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6" name="Google Shape;226;p3"/>
          <p:cNvSpPr/>
          <p:nvPr/>
        </p:nvSpPr>
        <p:spPr>
          <a:xfrm>
            <a:off x="17065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7" name="Google Shape;227;p3"/>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8" name="Google Shape;228;p3"/>
          <p:cNvSpPr/>
          <p:nvPr/>
        </p:nvSpPr>
        <p:spPr>
          <a:xfrm>
            <a:off x="4009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9" name="Google Shape;229;p3"/>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0" name="Google Shape;230;p3"/>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1" name="Google Shape;231;p3"/>
          <p:cNvSpPr/>
          <p:nvPr/>
        </p:nvSpPr>
        <p:spPr>
          <a:xfrm>
            <a:off x="32519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2" name="Google Shape;232;p3"/>
          <p:cNvSpPr/>
          <p:nvPr/>
        </p:nvSpPr>
        <p:spPr>
          <a:xfrm>
            <a:off x="3251978"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3" name="Google Shape;233;p3"/>
          <p:cNvSpPr/>
          <p:nvPr/>
        </p:nvSpPr>
        <p:spPr>
          <a:xfrm>
            <a:off x="2183974"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4" name="Google Shape;234;p3"/>
          <p:cNvSpPr/>
          <p:nvPr/>
        </p:nvSpPr>
        <p:spPr>
          <a:xfrm>
            <a:off x="39491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5" name="Google Shape;235;p3"/>
          <p:cNvSpPr/>
          <p:nvPr/>
        </p:nvSpPr>
        <p:spPr>
          <a:xfrm>
            <a:off x="13601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6" name="Google Shape;236;p3"/>
          <p:cNvSpPr/>
          <p:nvPr/>
        </p:nvSpPr>
        <p:spPr>
          <a:xfrm>
            <a:off x="37218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7" name="Google Shape;237;p3"/>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8" name="Google Shape;238;p3"/>
          <p:cNvSpPr/>
          <p:nvPr/>
        </p:nvSpPr>
        <p:spPr>
          <a:xfrm>
            <a:off x="40288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9" name="Google Shape;239;p3"/>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0" name="Google Shape;240;p3"/>
          <p:cNvSpPr/>
          <p:nvPr/>
        </p:nvSpPr>
        <p:spPr>
          <a:xfrm rot="1920548">
            <a:off x="2436125"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1" name="Google Shape;241;p3"/>
          <p:cNvSpPr/>
          <p:nvPr/>
        </p:nvSpPr>
        <p:spPr>
          <a:xfrm>
            <a:off x="34626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2" name="Google Shape;242;p3"/>
          <p:cNvSpPr/>
          <p:nvPr/>
        </p:nvSpPr>
        <p:spPr>
          <a:xfrm rot="-5400000">
            <a:off x="28837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3" name="Google Shape;243;p3"/>
          <p:cNvSpPr/>
          <p:nvPr/>
        </p:nvSpPr>
        <p:spPr>
          <a:xfrm>
            <a:off x="28590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4" name="Google Shape;244;p3"/>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5" name="Google Shape;245;p3"/>
          <p:cNvSpPr/>
          <p:nvPr/>
        </p:nvSpPr>
        <p:spPr>
          <a:xfrm>
            <a:off x="29818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6"/>
        <p:cNvGrpSpPr/>
        <p:nvPr/>
      </p:nvGrpSpPr>
      <p:grpSpPr>
        <a:xfrm>
          <a:off x="0" y="0"/>
          <a:ext cx="0" cy="0"/>
          <a:chOff x="0" y="0"/>
          <a:chExt cx="0" cy="0"/>
        </a:xfrm>
      </p:grpSpPr>
      <p:sp>
        <p:nvSpPr>
          <p:cNvPr id="247" name="Google Shape;247;p4"/>
          <p:cNvSpPr txBox="1">
            <a:spLocks noGrp="1"/>
          </p:cNvSpPr>
          <p:nvPr>
            <p:ph type="body" idx="1"/>
          </p:nvPr>
        </p:nvSpPr>
        <p:spPr>
          <a:xfrm>
            <a:off x="2159325" y="2161800"/>
            <a:ext cx="4825500" cy="819900"/>
          </a:xfrm>
          <a:prstGeom prst="rect">
            <a:avLst/>
          </a:prstGeom>
        </p:spPr>
        <p:txBody>
          <a:bodyPr spcFirstLastPara="1" wrap="square" lIns="91425" tIns="91425" rIns="91425" bIns="91425" anchor="ctr" anchorCtr="0">
            <a:noAutofit/>
          </a:bodyPr>
          <a:lstStyle>
            <a:lvl1pPr marL="457200" lvl="0" indent="-387350" algn="ctr" rtl="0">
              <a:spcBef>
                <a:spcPts val="600"/>
              </a:spcBef>
              <a:spcAft>
                <a:spcPts val="0"/>
              </a:spcAft>
              <a:buClr>
                <a:srgbClr val="1C4587"/>
              </a:buClr>
              <a:buSzPts val="2500"/>
              <a:buChar char="✘"/>
              <a:defRPr sz="2500" b="1">
                <a:solidFill>
                  <a:srgbClr val="1C4587"/>
                </a:solidFill>
              </a:defRPr>
            </a:lvl1pPr>
            <a:lvl2pPr marL="914400" lvl="1" indent="-387350" algn="ctr" rtl="0">
              <a:spcBef>
                <a:spcPts val="0"/>
              </a:spcBef>
              <a:spcAft>
                <a:spcPts val="0"/>
              </a:spcAft>
              <a:buClr>
                <a:srgbClr val="1C4587"/>
              </a:buClr>
              <a:buSzPts val="2500"/>
              <a:buChar char="✗"/>
              <a:defRPr sz="2500" b="1">
                <a:solidFill>
                  <a:srgbClr val="1C4587"/>
                </a:solidFill>
              </a:defRPr>
            </a:lvl2pPr>
            <a:lvl3pPr marL="1371600" lvl="2" indent="-387350" algn="ctr" rtl="0">
              <a:spcBef>
                <a:spcPts val="0"/>
              </a:spcBef>
              <a:spcAft>
                <a:spcPts val="0"/>
              </a:spcAft>
              <a:buClr>
                <a:srgbClr val="1C4587"/>
              </a:buClr>
              <a:buSzPts val="2500"/>
              <a:buChar char="■"/>
              <a:defRPr sz="2500" b="1">
                <a:solidFill>
                  <a:srgbClr val="1C4587"/>
                </a:solidFill>
              </a:defRPr>
            </a:lvl3pPr>
            <a:lvl4pPr marL="1828800" lvl="3" indent="-387350" algn="ctr" rtl="0">
              <a:spcBef>
                <a:spcPts val="0"/>
              </a:spcBef>
              <a:spcAft>
                <a:spcPts val="0"/>
              </a:spcAft>
              <a:buClr>
                <a:srgbClr val="1C4587"/>
              </a:buClr>
              <a:buSzPts val="2500"/>
              <a:buChar char="●"/>
              <a:defRPr sz="2500" b="1">
                <a:solidFill>
                  <a:srgbClr val="1C4587"/>
                </a:solidFill>
              </a:defRPr>
            </a:lvl4pPr>
            <a:lvl5pPr marL="2286000" lvl="4" indent="-387350" algn="ctr" rtl="0">
              <a:spcBef>
                <a:spcPts val="0"/>
              </a:spcBef>
              <a:spcAft>
                <a:spcPts val="0"/>
              </a:spcAft>
              <a:buClr>
                <a:srgbClr val="1C4587"/>
              </a:buClr>
              <a:buSzPts val="2500"/>
              <a:buChar char="○"/>
              <a:defRPr sz="2500" b="1">
                <a:solidFill>
                  <a:srgbClr val="1C4587"/>
                </a:solidFill>
              </a:defRPr>
            </a:lvl5pPr>
            <a:lvl6pPr marL="2743200" lvl="5" indent="-387350" algn="ctr" rtl="0">
              <a:spcBef>
                <a:spcPts val="0"/>
              </a:spcBef>
              <a:spcAft>
                <a:spcPts val="0"/>
              </a:spcAft>
              <a:buClr>
                <a:srgbClr val="1C4587"/>
              </a:buClr>
              <a:buSzPts val="2500"/>
              <a:buChar char="■"/>
              <a:defRPr sz="2500" b="1">
                <a:solidFill>
                  <a:srgbClr val="1C4587"/>
                </a:solidFill>
              </a:defRPr>
            </a:lvl6pPr>
            <a:lvl7pPr marL="3200400" lvl="6" indent="-387350" algn="ctr" rtl="0">
              <a:spcBef>
                <a:spcPts val="0"/>
              </a:spcBef>
              <a:spcAft>
                <a:spcPts val="0"/>
              </a:spcAft>
              <a:buClr>
                <a:srgbClr val="1C4587"/>
              </a:buClr>
              <a:buSzPts val="2500"/>
              <a:buChar char="●"/>
              <a:defRPr sz="2500" b="1">
                <a:solidFill>
                  <a:srgbClr val="1C4587"/>
                </a:solidFill>
              </a:defRPr>
            </a:lvl7pPr>
            <a:lvl8pPr marL="3657600" lvl="7" indent="-387350" algn="ctr" rtl="0">
              <a:spcBef>
                <a:spcPts val="0"/>
              </a:spcBef>
              <a:spcAft>
                <a:spcPts val="0"/>
              </a:spcAft>
              <a:buClr>
                <a:srgbClr val="1C4587"/>
              </a:buClr>
              <a:buSzPts val="2500"/>
              <a:buChar char="○"/>
              <a:defRPr sz="2500" b="1">
                <a:solidFill>
                  <a:srgbClr val="1C4587"/>
                </a:solidFill>
              </a:defRPr>
            </a:lvl8pPr>
            <a:lvl9pPr marL="4114800" lvl="8" indent="-387350" algn="ctr">
              <a:spcBef>
                <a:spcPts val="0"/>
              </a:spcBef>
              <a:spcAft>
                <a:spcPts val="0"/>
              </a:spcAft>
              <a:buClr>
                <a:srgbClr val="1C4587"/>
              </a:buClr>
              <a:buSzPts val="2500"/>
              <a:buChar char="■"/>
              <a:defRPr sz="2500" b="1">
                <a:solidFill>
                  <a:srgbClr val="1C4587"/>
                </a:solidFill>
              </a:defRPr>
            </a:lvl9pPr>
          </a:lstStyle>
          <a:p/>
        </p:txBody>
      </p:sp>
      <p:sp>
        <p:nvSpPr>
          <p:cNvPr id="248" name="Google Shape;248;p4"/>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9" name="Google Shape;249;p4"/>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50" name="Google Shape;250;p4"/>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51" name="Google Shape;251;p4"/>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52" name="Google Shape;252;p4"/>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53" name="Google Shape;253;p4"/>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54" name="Google Shape;254;p4"/>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55" name="Google Shape;255;p4"/>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56" name="Google Shape;256;p4"/>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57" name="Google Shape;257;p4"/>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58" name="Google Shape;258;p4"/>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59" name="Google Shape;259;p4"/>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60" name="Google Shape;260;p4"/>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61" name="Google Shape;261;p4"/>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62" name="Google Shape;262;p4"/>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63" name="Google Shape;263;p4"/>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64" name="Google Shape;264;p4"/>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65" name="Google Shape;265;p4"/>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66" name="Google Shape;266;p4"/>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67" name="Google Shape;267;p4"/>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68" name="Google Shape;268;p4"/>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69" name="Google Shape;269;p4"/>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70" name="Google Shape;270;p4"/>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71" name="Google Shape;271;p4"/>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72" name="Google Shape;272;p4"/>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73" name="Google Shape;273;p4"/>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74" name="Google Shape;274;p4"/>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75" name="Google Shape;275;p4"/>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76" name="Google Shape;276;p4"/>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77" name="Google Shape;277;p4"/>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78" name="Google Shape;278;p4"/>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79" name="Google Shape;279;p4"/>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80" name="Google Shape;280;p4"/>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81" name="Google Shape;281;p4"/>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82" name="Google Shape;282;p4"/>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83" name="Google Shape;283;p4"/>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84" name="Google Shape;284;p4"/>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85" name="Google Shape;285;p4"/>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86" name="Google Shape;286;p4"/>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87" name="Google Shape;287;p4"/>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88" name="Google Shape;288;p4"/>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89" name="Google Shape;289;p4"/>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92" name="Google Shape;292;p5"/>
          <p:cNvSpPr txBox="1">
            <a:spLocks noGrp="1"/>
          </p:cNvSpPr>
          <p:nvPr>
            <p:ph type="body" idx="1"/>
          </p:nvPr>
        </p:nvSpPr>
        <p:spPr>
          <a:xfrm>
            <a:off x="747925" y="1302837"/>
            <a:ext cx="6140400" cy="3610800"/>
          </a:xfrm>
          <a:prstGeom prst="rect">
            <a:avLst/>
          </a:prstGeom>
        </p:spPr>
        <p:txBody>
          <a:bodyPr spcFirstLastPara="1" wrap="square" lIns="91425" tIns="91425" rIns="91425" bIns="91425" anchor="t" anchorCtr="0">
            <a:noAutofit/>
          </a:bodyPr>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p:txBody>
      </p:sp>
      <p:grpSp>
        <p:nvGrpSpPr>
          <p:cNvPr id="293" name="Google Shape;293;p5"/>
          <p:cNvGrpSpPr/>
          <p:nvPr/>
        </p:nvGrpSpPr>
        <p:grpSpPr>
          <a:xfrm>
            <a:off x="7442902" y="-91154"/>
            <a:ext cx="1796289" cy="5330574"/>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cxnSp>
        <p:nvCxnSpPr>
          <p:cNvPr id="323" name="Google Shape;323;p5"/>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325"/>
        <p:cNvGrpSpPr/>
        <p:nvPr/>
      </p:nvGrpSpPr>
      <p:grpSpPr>
        <a:xfrm>
          <a:off x="0" y="0"/>
          <a:ext cx="0" cy="0"/>
          <a:chOff x="0" y="0"/>
          <a:chExt cx="0" cy="0"/>
        </a:xfrm>
      </p:grpSpPr>
      <p:sp>
        <p:nvSpPr>
          <p:cNvPr id="326" name="Google Shape;326;p6"/>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27" name="Google Shape;327;p6"/>
          <p:cNvSpPr txBox="1">
            <a:spLocks noGrp="1"/>
          </p:cNvSpPr>
          <p:nvPr>
            <p:ph type="body" idx="1"/>
          </p:nvPr>
        </p:nvSpPr>
        <p:spPr>
          <a:xfrm>
            <a:off x="747925" y="1363153"/>
            <a:ext cx="3159000" cy="3610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p:txBody>
      </p:sp>
      <p:sp>
        <p:nvSpPr>
          <p:cNvPr id="328" name="Google Shape;328;p6"/>
          <p:cNvSpPr txBox="1">
            <a:spLocks noGrp="1"/>
          </p:cNvSpPr>
          <p:nvPr>
            <p:ph type="body" idx="2"/>
          </p:nvPr>
        </p:nvSpPr>
        <p:spPr>
          <a:xfrm>
            <a:off x="4097098" y="1363153"/>
            <a:ext cx="3159000" cy="3610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p:txBody>
      </p:sp>
      <p:grpSp>
        <p:nvGrpSpPr>
          <p:cNvPr id="329" name="Google Shape;329;p6"/>
          <p:cNvGrpSpPr/>
          <p:nvPr/>
        </p:nvGrpSpPr>
        <p:grpSpPr>
          <a:xfrm>
            <a:off x="7442902" y="-91154"/>
            <a:ext cx="1796289" cy="5330574"/>
            <a:chOff x="6023725" y="842300"/>
            <a:chExt cx="1358150" cy="4030375"/>
          </a:xfrm>
        </p:grpSpPr>
        <p:sp>
          <p:nvSpPr>
            <p:cNvPr id="330" name="Google Shape;330;p6"/>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6"/>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6"/>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6"/>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6"/>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6"/>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6"/>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6"/>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6"/>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6"/>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6"/>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6"/>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6"/>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6"/>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6"/>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6"/>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6"/>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6"/>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6"/>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6"/>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6"/>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6"/>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6"/>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6"/>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6"/>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6"/>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6"/>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6"/>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6"/>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59" name="Google Shape;359;p6"/>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60" name="Google Shape;360;p6"/>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1"/>
        <p:cNvGrpSpPr/>
        <p:nvPr/>
      </p:nvGrpSpPr>
      <p:grpSpPr>
        <a:xfrm>
          <a:off x="0" y="0"/>
          <a:ext cx="0" cy="0"/>
          <a:chOff x="0" y="0"/>
          <a:chExt cx="0" cy="0"/>
        </a:xfrm>
      </p:grpSpPr>
      <p:sp>
        <p:nvSpPr>
          <p:cNvPr id="362" name="Google Shape;362;p7"/>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363" name="Google Shape;363;p7"/>
          <p:cNvSpPr txBox="1">
            <a:spLocks noGrp="1"/>
          </p:cNvSpPr>
          <p:nvPr>
            <p:ph type="body" idx="1"/>
          </p:nvPr>
        </p:nvSpPr>
        <p:spPr>
          <a:xfrm>
            <a:off x="747925" y="1308875"/>
            <a:ext cx="2097900" cy="3617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364" name="Google Shape;364;p7"/>
          <p:cNvSpPr txBox="1">
            <a:spLocks noGrp="1"/>
          </p:cNvSpPr>
          <p:nvPr>
            <p:ph type="body" idx="2"/>
          </p:nvPr>
        </p:nvSpPr>
        <p:spPr>
          <a:xfrm>
            <a:off x="2953087" y="1308875"/>
            <a:ext cx="2097900" cy="3617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365" name="Google Shape;365;p7"/>
          <p:cNvSpPr txBox="1">
            <a:spLocks noGrp="1"/>
          </p:cNvSpPr>
          <p:nvPr>
            <p:ph type="body" idx="3"/>
          </p:nvPr>
        </p:nvSpPr>
        <p:spPr>
          <a:xfrm>
            <a:off x="5158248" y="1308875"/>
            <a:ext cx="2097900" cy="3617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grpSp>
        <p:nvGrpSpPr>
          <p:cNvPr id="366" name="Google Shape;366;p7"/>
          <p:cNvGrpSpPr/>
          <p:nvPr/>
        </p:nvGrpSpPr>
        <p:grpSpPr>
          <a:xfrm>
            <a:off x="7442902" y="-91154"/>
            <a:ext cx="1796289" cy="5330574"/>
            <a:chOff x="6023725" y="842300"/>
            <a:chExt cx="1358150" cy="4030375"/>
          </a:xfrm>
        </p:grpSpPr>
        <p:sp>
          <p:nvSpPr>
            <p:cNvPr id="367" name="Google Shape;367;p7"/>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7"/>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7"/>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7"/>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7"/>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7"/>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7"/>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7"/>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7"/>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7"/>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7"/>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7"/>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7"/>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7"/>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7"/>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7"/>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7"/>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7"/>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7"/>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7"/>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7"/>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7"/>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7"/>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7"/>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7"/>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7"/>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7"/>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7"/>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7"/>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96" name="Google Shape;396;p7"/>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97" name="Google Shape;397;p7"/>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98"/>
        <p:cNvGrpSpPr/>
        <p:nvPr/>
      </p:nvGrpSpPr>
      <p:grpSpPr>
        <a:xfrm>
          <a:off x="0" y="0"/>
          <a:ext cx="0" cy="0"/>
          <a:chOff x="0" y="0"/>
          <a:chExt cx="0" cy="0"/>
        </a:xfrm>
      </p:grpSpPr>
      <p:sp>
        <p:nvSpPr>
          <p:cNvPr id="399" name="Google Shape;399;p8"/>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grpSp>
        <p:nvGrpSpPr>
          <p:cNvPr id="400" name="Google Shape;400;p8"/>
          <p:cNvGrpSpPr/>
          <p:nvPr/>
        </p:nvGrpSpPr>
        <p:grpSpPr>
          <a:xfrm>
            <a:off x="7442902" y="-91154"/>
            <a:ext cx="1796289" cy="5330574"/>
            <a:chOff x="6023725" y="842300"/>
            <a:chExt cx="1358150" cy="4030375"/>
          </a:xfrm>
        </p:grpSpPr>
        <p:sp>
          <p:nvSpPr>
            <p:cNvPr id="401" name="Google Shape;401;p8"/>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8"/>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8"/>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8"/>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8"/>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8"/>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8"/>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8"/>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8"/>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8"/>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8"/>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8"/>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8"/>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8"/>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8"/>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8"/>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8"/>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8"/>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8"/>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8"/>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8"/>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8"/>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8"/>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8"/>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8"/>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8"/>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8"/>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8"/>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8"/>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30" name="Google Shape;430;p8"/>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431" name="Google Shape;431;p8"/>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Sniglet" panose="04070505030100020000"/>
              <a:buNone/>
              <a:defRPr sz="1800">
                <a:solidFill>
                  <a:schemeClr val="accent1"/>
                </a:solidFill>
                <a:latin typeface="Sniglet" panose="04070505030100020000"/>
                <a:ea typeface="Sniglet" panose="04070505030100020000"/>
                <a:cs typeface="Sniglet" panose="04070505030100020000"/>
                <a:sym typeface="Sniglet" panose="04070505030100020000"/>
              </a:defRPr>
            </a:lvl1pPr>
            <a:lvl2pPr lvl="1">
              <a:spcBef>
                <a:spcPts val="0"/>
              </a:spcBef>
              <a:spcAft>
                <a:spcPts val="0"/>
              </a:spcAft>
              <a:buClr>
                <a:schemeClr val="accent1"/>
              </a:buClr>
              <a:buSzPts val="1800"/>
              <a:buFont typeface="Sniglet" panose="04070505030100020000"/>
              <a:buNone/>
              <a:defRPr sz="1800">
                <a:solidFill>
                  <a:schemeClr val="accent1"/>
                </a:solidFill>
                <a:latin typeface="Sniglet" panose="04070505030100020000"/>
                <a:ea typeface="Sniglet" panose="04070505030100020000"/>
                <a:cs typeface="Sniglet" panose="04070505030100020000"/>
                <a:sym typeface="Sniglet" panose="04070505030100020000"/>
              </a:defRPr>
            </a:lvl2pPr>
            <a:lvl3pPr lvl="2">
              <a:spcBef>
                <a:spcPts val="0"/>
              </a:spcBef>
              <a:spcAft>
                <a:spcPts val="0"/>
              </a:spcAft>
              <a:buClr>
                <a:schemeClr val="accent1"/>
              </a:buClr>
              <a:buSzPts val="1800"/>
              <a:buFont typeface="Sniglet" panose="04070505030100020000"/>
              <a:buNone/>
              <a:defRPr sz="1800">
                <a:solidFill>
                  <a:schemeClr val="accent1"/>
                </a:solidFill>
                <a:latin typeface="Sniglet" panose="04070505030100020000"/>
                <a:ea typeface="Sniglet" panose="04070505030100020000"/>
                <a:cs typeface="Sniglet" panose="04070505030100020000"/>
                <a:sym typeface="Sniglet" panose="04070505030100020000"/>
              </a:defRPr>
            </a:lvl3pPr>
            <a:lvl4pPr lvl="3">
              <a:spcBef>
                <a:spcPts val="0"/>
              </a:spcBef>
              <a:spcAft>
                <a:spcPts val="0"/>
              </a:spcAft>
              <a:buClr>
                <a:schemeClr val="accent1"/>
              </a:buClr>
              <a:buSzPts val="1800"/>
              <a:buFont typeface="Sniglet" panose="04070505030100020000"/>
              <a:buNone/>
              <a:defRPr sz="1800">
                <a:solidFill>
                  <a:schemeClr val="accent1"/>
                </a:solidFill>
                <a:latin typeface="Sniglet" panose="04070505030100020000"/>
                <a:ea typeface="Sniglet" panose="04070505030100020000"/>
                <a:cs typeface="Sniglet" panose="04070505030100020000"/>
                <a:sym typeface="Sniglet" panose="04070505030100020000"/>
              </a:defRPr>
            </a:lvl4pPr>
            <a:lvl5pPr lvl="4">
              <a:spcBef>
                <a:spcPts val="0"/>
              </a:spcBef>
              <a:spcAft>
                <a:spcPts val="0"/>
              </a:spcAft>
              <a:buClr>
                <a:schemeClr val="accent1"/>
              </a:buClr>
              <a:buSzPts val="1800"/>
              <a:buFont typeface="Sniglet" panose="04070505030100020000"/>
              <a:buNone/>
              <a:defRPr sz="1800">
                <a:solidFill>
                  <a:schemeClr val="accent1"/>
                </a:solidFill>
                <a:latin typeface="Sniglet" panose="04070505030100020000"/>
                <a:ea typeface="Sniglet" panose="04070505030100020000"/>
                <a:cs typeface="Sniglet" panose="04070505030100020000"/>
                <a:sym typeface="Sniglet" panose="04070505030100020000"/>
              </a:defRPr>
            </a:lvl5pPr>
            <a:lvl6pPr lvl="5">
              <a:spcBef>
                <a:spcPts val="0"/>
              </a:spcBef>
              <a:spcAft>
                <a:spcPts val="0"/>
              </a:spcAft>
              <a:buClr>
                <a:schemeClr val="accent1"/>
              </a:buClr>
              <a:buSzPts val="1800"/>
              <a:buFont typeface="Sniglet" panose="04070505030100020000"/>
              <a:buNone/>
              <a:defRPr sz="1800">
                <a:solidFill>
                  <a:schemeClr val="accent1"/>
                </a:solidFill>
                <a:latin typeface="Sniglet" panose="04070505030100020000"/>
                <a:ea typeface="Sniglet" panose="04070505030100020000"/>
                <a:cs typeface="Sniglet" panose="04070505030100020000"/>
                <a:sym typeface="Sniglet" panose="04070505030100020000"/>
              </a:defRPr>
            </a:lvl6pPr>
            <a:lvl7pPr lvl="6">
              <a:spcBef>
                <a:spcPts val="0"/>
              </a:spcBef>
              <a:spcAft>
                <a:spcPts val="0"/>
              </a:spcAft>
              <a:buClr>
                <a:schemeClr val="accent1"/>
              </a:buClr>
              <a:buSzPts val="1800"/>
              <a:buFont typeface="Sniglet" panose="04070505030100020000"/>
              <a:buNone/>
              <a:defRPr sz="1800">
                <a:solidFill>
                  <a:schemeClr val="accent1"/>
                </a:solidFill>
                <a:latin typeface="Sniglet" panose="04070505030100020000"/>
                <a:ea typeface="Sniglet" panose="04070505030100020000"/>
                <a:cs typeface="Sniglet" panose="04070505030100020000"/>
                <a:sym typeface="Sniglet" panose="04070505030100020000"/>
              </a:defRPr>
            </a:lvl7pPr>
            <a:lvl8pPr lvl="7">
              <a:spcBef>
                <a:spcPts val="0"/>
              </a:spcBef>
              <a:spcAft>
                <a:spcPts val="0"/>
              </a:spcAft>
              <a:buClr>
                <a:schemeClr val="accent1"/>
              </a:buClr>
              <a:buSzPts val="1800"/>
              <a:buFont typeface="Sniglet" panose="04070505030100020000"/>
              <a:buNone/>
              <a:defRPr sz="1800">
                <a:solidFill>
                  <a:schemeClr val="accent1"/>
                </a:solidFill>
                <a:latin typeface="Sniglet" panose="04070505030100020000"/>
                <a:ea typeface="Sniglet" panose="04070505030100020000"/>
                <a:cs typeface="Sniglet" panose="04070505030100020000"/>
                <a:sym typeface="Sniglet" panose="04070505030100020000"/>
              </a:defRPr>
            </a:lvl8pPr>
            <a:lvl9pPr lvl="8">
              <a:spcBef>
                <a:spcPts val="0"/>
              </a:spcBef>
              <a:spcAft>
                <a:spcPts val="0"/>
              </a:spcAft>
              <a:buClr>
                <a:schemeClr val="accent1"/>
              </a:buClr>
              <a:buSzPts val="1800"/>
              <a:buFont typeface="Sniglet" panose="04070505030100020000"/>
              <a:buNone/>
              <a:defRPr sz="1800">
                <a:solidFill>
                  <a:schemeClr val="accent1"/>
                </a:solidFill>
                <a:latin typeface="Sniglet" panose="04070505030100020000"/>
                <a:ea typeface="Sniglet" panose="04070505030100020000"/>
                <a:cs typeface="Sniglet" panose="04070505030100020000"/>
                <a:sym typeface="Sniglet" panose="04070505030100020000"/>
              </a:defRPr>
            </a:lvl9pPr>
          </a:lstStyle>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1"/>
              </a:buClr>
              <a:buSzPts val="2600"/>
              <a:buFont typeface="Dosis"/>
              <a:buChar char="✘"/>
              <a:defRPr sz="2600">
                <a:solidFill>
                  <a:schemeClr val="dk1"/>
                </a:solidFill>
                <a:latin typeface="Dosis"/>
                <a:ea typeface="Dosis"/>
                <a:cs typeface="Dosis"/>
                <a:sym typeface="Dosis"/>
              </a:defRPr>
            </a:lvl1pPr>
            <a:lvl2pPr marL="914400" lvl="1"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2pPr>
            <a:lvl3pPr marL="1371600" lvl="2"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3pPr>
            <a:lvl4pPr marL="1828800" lvl="3"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4pPr>
            <a:lvl5pPr marL="2286000" lvl="4"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5pPr>
            <a:lvl6pPr marL="2743200" lvl="5"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6pPr>
            <a:lvl7pPr marL="3200400" lvl="6"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7pPr>
            <a:lvl8pPr marL="3657600" lvl="7"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8pPr>
            <a:lvl9pPr marL="4114800" lvl="8"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9pPr>
          </a:lstStyle>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chemeClr val="accent1"/>
                </a:solidFill>
                <a:latin typeface="Sniglet" panose="04070505030100020000"/>
                <a:ea typeface="Sniglet" panose="04070505030100020000"/>
                <a:cs typeface="Sniglet" panose="04070505030100020000"/>
                <a:sym typeface="Sniglet" panose="04070505030100020000"/>
              </a:defRPr>
            </a:lvl1pPr>
            <a:lvl2pPr lvl="1">
              <a:buNone/>
              <a:defRPr sz="1200">
                <a:solidFill>
                  <a:schemeClr val="accent1"/>
                </a:solidFill>
                <a:latin typeface="Sniglet" panose="04070505030100020000"/>
                <a:ea typeface="Sniglet" panose="04070505030100020000"/>
                <a:cs typeface="Sniglet" panose="04070505030100020000"/>
                <a:sym typeface="Sniglet" panose="04070505030100020000"/>
              </a:defRPr>
            </a:lvl2pPr>
            <a:lvl3pPr lvl="2">
              <a:buNone/>
              <a:defRPr sz="1200">
                <a:solidFill>
                  <a:schemeClr val="accent1"/>
                </a:solidFill>
                <a:latin typeface="Sniglet" panose="04070505030100020000"/>
                <a:ea typeface="Sniglet" panose="04070505030100020000"/>
                <a:cs typeface="Sniglet" panose="04070505030100020000"/>
                <a:sym typeface="Sniglet" panose="04070505030100020000"/>
              </a:defRPr>
            </a:lvl3pPr>
            <a:lvl4pPr lvl="3">
              <a:buNone/>
              <a:defRPr sz="1200">
                <a:solidFill>
                  <a:schemeClr val="accent1"/>
                </a:solidFill>
                <a:latin typeface="Sniglet" panose="04070505030100020000"/>
                <a:ea typeface="Sniglet" panose="04070505030100020000"/>
                <a:cs typeface="Sniglet" panose="04070505030100020000"/>
                <a:sym typeface="Sniglet" panose="04070505030100020000"/>
              </a:defRPr>
            </a:lvl4pPr>
            <a:lvl5pPr lvl="4">
              <a:buNone/>
              <a:defRPr sz="1200">
                <a:solidFill>
                  <a:schemeClr val="accent1"/>
                </a:solidFill>
                <a:latin typeface="Sniglet" panose="04070505030100020000"/>
                <a:ea typeface="Sniglet" panose="04070505030100020000"/>
                <a:cs typeface="Sniglet" panose="04070505030100020000"/>
                <a:sym typeface="Sniglet" panose="04070505030100020000"/>
              </a:defRPr>
            </a:lvl5pPr>
            <a:lvl6pPr lvl="5">
              <a:buNone/>
              <a:defRPr sz="1200">
                <a:solidFill>
                  <a:schemeClr val="accent1"/>
                </a:solidFill>
                <a:latin typeface="Sniglet" panose="04070505030100020000"/>
                <a:ea typeface="Sniglet" panose="04070505030100020000"/>
                <a:cs typeface="Sniglet" panose="04070505030100020000"/>
                <a:sym typeface="Sniglet" panose="04070505030100020000"/>
              </a:defRPr>
            </a:lvl6pPr>
            <a:lvl7pPr lvl="6">
              <a:buNone/>
              <a:defRPr sz="1200">
                <a:solidFill>
                  <a:schemeClr val="accent1"/>
                </a:solidFill>
                <a:latin typeface="Sniglet" panose="04070505030100020000"/>
                <a:ea typeface="Sniglet" panose="04070505030100020000"/>
                <a:cs typeface="Sniglet" panose="04070505030100020000"/>
                <a:sym typeface="Sniglet" panose="04070505030100020000"/>
              </a:defRPr>
            </a:lvl7pPr>
            <a:lvl8pPr lvl="7">
              <a:buNone/>
              <a:defRPr sz="1200">
                <a:solidFill>
                  <a:schemeClr val="accent1"/>
                </a:solidFill>
                <a:latin typeface="Sniglet" panose="04070505030100020000"/>
                <a:ea typeface="Sniglet" panose="04070505030100020000"/>
                <a:cs typeface="Sniglet" panose="04070505030100020000"/>
                <a:sym typeface="Sniglet" panose="04070505030100020000"/>
              </a:defRPr>
            </a:lvl8pPr>
            <a:lvl9pPr lvl="8">
              <a:buNone/>
              <a:defRPr sz="1200">
                <a:solidFill>
                  <a:schemeClr val="accent1"/>
                </a:solidFill>
                <a:latin typeface="Sniglet" panose="04070505030100020000"/>
                <a:ea typeface="Sniglet" panose="04070505030100020000"/>
                <a:cs typeface="Sniglet" panose="04070505030100020000"/>
                <a:sym typeface="Sniglet" panose="04070505030100020000"/>
              </a:defRPr>
            </a:lvl9pPr>
          </a:lstStyle>
          <a:p>
            <a:pPr marL="0" lvl="0" indent="0" algn="l"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7.xml"/><Relationship Id="rId2" Type="http://schemas.openxmlformats.org/officeDocument/2006/relationships/hyperlink" Target="https://www.w3schools.com/python/default.asp" TargetMode="External"/><Relationship Id="rId1" Type="http://schemas.openxmlformats.org/officeDocument/2006/relationships/hyperlink" Target="https://pandas.pydata.org/docs/user_guide/index.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hyperlink" Target="https://github.com/beecost/bee-university"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xfrm>
            <a:off x="528803" y="982629"/>
            <a:ext cx="8086393" cy="17903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ĐỒ ÁN CUỐI KÌ </a:t>
            </a:r>
            <a:br>
              <a:rPr lang="en-GB" dirty="0"/>
            </a:br>
            <a:r>
              <a:rPr lang="en-GB" dirty="0"/>
              <a:t>Lập trình khoa học dữ liệu</a:t>
            </a:r>
            <a:br>
              <a:rPr lang="en-GB" dirty="0"/>
            </a:br>
            <a:endParaRPr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0"/>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2. </a:t>
            </a:r>
            <a:r>
              <a:rPr lang="en-US" dirty="0" err="1"/>
              <a:t>Xử</a:t>
            </a:r>
            <a:r>
              <a:rPr lang="en-US" dirty="0"/>
              <a:t> </a:t>
            </a:r>
            <a:r>
              <a:rPr lang="en-US" dirty="0" err="1"/>
              <a:t>lí</a:t>
            </a:r>
            <a:r>
              <a:rPr lang="en-US" dirty="0"/>
              <a:t> </a:t>
            </a:r>
            <a:r>
              <a:rPr lang="en-US" dirty="0" err="1"/>
              <a:t>dữ</a:t>
            </a:r>
            <a:r>
              <a:rPr lang="en-US" dirty="0"/>
              <a:t> </a:t>
            </a:r>
            <a:r>
              <a:rPr lang="en-US" dirty="0" err="1"/>
              <a:t>liệu</a:t>
            </a:r>
            <a:endParaRPr dirty="0"/>
          </a:p>
        </p:txBody>
      </p:sp>
      <p:sp>
        <p:nvSpPr>
          <p:cNvPr id="589" name="Google Shape;589;p20"/>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108499" y="1529707"/>
            <a:ext cx="8927001" cy="2745887"/>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0"/>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2. </a:t>
            </a:r>
            <a:r>
              <a:rPr lang="en-US" dirty="0" err="1"/>
              <a:t>Xử</a:t>
            </a:r>
            <a:r>
              <a:rPr lang="en-US" dirty="0"/>
              <a:t> </a:t>
            </a:r>
            <a:r>
              <a:rPr lang="en-US" dirty="0" err="1"/>
              <a:t>lí</a:t>
            </a:r>
            <a:r>
              <a:rPr lang="en-US" dirty="0"/>
              <a:t> </a:t>
            </a:r>
            <a:r>
              <a:rPr lang="en-US" dirty="0" err="1"/>
              <a:t>dữ</a:t>
            </a:r>
            <a:r>
              <a:rPr lang="en-US" dirty="0"/>
              <a:t> </a:t>
            </a:r>
            <a:r>
              <a:rPr lang="en-US" dirty="0" err="1"/>
              <a:t>liệu</a:t>
            </a:r>
            <a:endParaRPr dirty="0"/>
          </a:p>
        </p:txBody>
      </p:sp>
      <p:sp>
        <p:nvSpPr>
          <p:cNvPr id="589" name="Google Shape;589;p20"/>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4" name="Picture 3"/>
          <p:cNvPicPr>
            <a:picLocks noChangeAspect="1"/>
          </p:cNvPicPr>
          <p:nvPr/>
        </p:nvPicPr>
        <p:blipFill>
          <a:blip r:embed="rId1"/>
          <a:stretch>
            <a:fillRect/>
          </a:stretch>
        </p:blipFill>
        <p:spPr>
          <a:xfrm>
            <a:off x="90619" y="1768904"/>
            <a:ext cx="8608742" cy="2561547"/>
          </a:xfrm>
          <a:prstGeom prst="rect">
            <a:avLst/>
          </a:prstGeom>
        </p:spPr>
      </p:pic>
      <p:sp>
        <p:nvSpPr>
          <p:cNvPr id="5" name="TextBox 4"/>
          <p:cNvSpPr txBox="1"/>
          <p:nvPr/>
        </p:nvSpPr>
        <p:spPr>
          <a:xfrm>
            <a:off x="520390" y="1320822"/>
            <a:ext cx="3137210" cy="307777"/>
          </a:xfrm>
          <a:prstGeom prst="rect">
            <a:avLst/>
          </a:prstGeom>
          <a:noFill/>
        </p:spPr>
        <p:txBody>
          <a:bodyPr wrap="square" rtlCol="0">
            <a:spAutoFit/>
          </a:bodyPr>
          <a:lstStyle/>
          <a:p>
            <a:r>
              <a:rPr lang="en-US" dirty="0" err="1">
                <a:solidFill>
                  <a:schemeClr val="tx2">
                    <a:lumMod val="50000"/>
                  </a:schemeClr>
                </a:solidFill>
              </a:rPr>
              <a:t>Kết</a:t>
            </a:r>
            <a:r>
              <a:rPr lang="en-US" dirty="0">
                <a:solidFill>
                  <a:schemeClr val="tx2">
                    <a:lumMod val="50000"/>
                  </a:schemeClr>
                </a:solidFill>
              </a:rPr>
              <a:t> </a:t>
            </a:r>
            <a:r>
              <a:rPr lang="en-US" dirty="0" err="1">
                <a:solidFill>
                  <a:schemeClr val="tx2">
                    <a:lumMod val="50000"/>
                  </a:schemeClr>
                </a:solidFill>
              </a:rPr>
              <a:t>quả</a:t>
            </a:r>
            <a:r>
              <a:rPr lang="en-US" dirty="0">
                <a:solidFill>
                  <a:schemeClr val="tx2">
                    <a:lumMod val="50000"/>
                  </a:schemeClr>
                </a:solidFill>
              </a:rPr>
              <a:t> </a:t>
            </a:r>
            <a:r>
              <a:rPr lang="en-US" dirty="0" err="1">
                <a:solidFill>
                  <a:schemeClr val="tx2">
                    <a:lumMod val="50000"/>
                  </a:schemeClr>
                </a:solidFill>
              </a:rPr>
              <a:t>thu</a:t>
            </a:r>
            <a:r>
              <a:rPr lang="en-US" dirty="0">
                <a:solidFill>
                  <a:schemeClr val="tx2">
                    <a:lumMod val="50000"/>
                  </a:schemeClr>
                </a:solidFill>
              </a:rPr>
              <a:t> </a:t>
            </a:r>
            <a:r>
              <a:rPr lang="en-US" dirty="0" err="1">
                <a:solidFill>
                  <a:schemeClr val="tx2">
                    <a:lumMod val="50000"/>
                  </a:schemeClr>
                </a:solidFill>
              </a:rPr>
              <a:t>được</a:t>
            </a:r>
            <a:r>
              <a:rPr lang="en-US" dirty="0">
                <a:solidFill>
                  <a:schemeClr val="tx2">
                    <a:lumMod val="50000"/>
                  </a:schemeClr>
                </a:solidFill>
              </a:rPr>
              <a:t>: </a:t>
            </a:r>
            <a:endParaRPr lang="en-US" dirty="0">
              <a:solidFill>
                <a:schemeClr val="tx2">
                  <a:lumMod val="50000"/>
                </a:schemeClr>
              </a:solidFil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0"/>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2. </a:t>
            </a:r>
            <a:r>
              <a:rPr lang="en-US" dirty="0" err="1"/>
              <a:t>Xử</a:t>
            </a:r>
            <a:r>
              <a:rPr lang="en-US" dirty="0"/>
              <a:t> </a:t>
            </a:r>
            <a:r>
              <a:rPr lang="en-US" dirty="0" err="1"/>
              <a:t>lí</a:t>
            </a:r>
            <a:r>
              <a:rPr lang="en-US" dirty="0"/>
              <a:t> </a:t>
            </a:r>
            <a:r>
              <a:rPr lang="en-US" dirty="0" err="1"/>
              <a:t>dữ</a:t>
            </a:r>
            <a:r>
              <a:rPr lang="en-US" dirty="0"/>
              <a:t> </a:t>
            </a:r>
            <a:r>
              <a:rPr lang="en-US" dirty="0" err="1"/>
              <a:t>liệu</a:t>
            </a:r>
            <a:endParaRPr dirty="0"/>
          </a:p>
        </p:txBody>
      </p:sp>
      <p:sp>
        <p:nvSpPr>
          <p:cNvPr id="589" name="Google Shape;589;p20"/>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5" name="TextBox 4"/>
          <p:cNvSpPr txBox="1"/>
          <p:nvPr/>
        </p:nvSpPr>
        <p:spPr>
          <a:xfrm>
            <a:off x="170984" y="990390"/>
            <a:ext cx="8325316" cy="276999"/>
          </a:xfrm>
          <a:prstGeom prst="rect">
            <a:avLst/>
          </a:prstGeom>
          <a:noFill/>
        </p:spPr>
        <p:txBody>
          <a:bodyPr wrap="square" rtlCol="0">
            <a:spAutoFit/>
          </a:bodyPr>
          <a:lstStyle/>
          <a:p>
            <a:r>
              <a:rPr lang="en-US" sz="1200" dirty="0" err="1">
                <a:solidFill>
                  <a:schemeClr val="tx2">
                    <a:lumMod val="50000"/>
                  </a:schemeClr>
                </a:solidFill>
              </a:rPr>
              <a:t>Tạo</a:t>
            </a:r>
            <a:r>
              <a:rPr lang="en-US" sz="1200" dirty="0">
                <a:solidFill>
                  <a:schemeClr val="tx2">
                    <a:lumMod val="50000"/>
                  </a:schemeClr>
                </a:solidFill>
              </a:rPr>
              <a:t> </a:t>
            </a:r>
            <a:r>
              <a:rPr lang="en-US" sz="1200" dirty="0" err="1">
                <a:solidFill>
                  <a:schemeClr val="tx2">
                    <a:lumMod val="50000"/>
                  </a:schemeClr>
                </a:solidFill>
              </a:rPr>
              <a:t>thêm</a:t>
            </a:r>
            <a:r>
              <a:rPr lang="en-US" sz="1200" dirty="0">
                <a:solidFill>
                  <a:schemeClr val="tx2">
                    <a:lumMod val="50000"/>
                  </a:schemeClr>
                </a:solidFill>
              </a:rPr>
              <a:t> </a:t>
            </a:r>
            <a:r>
              <a:rPr lang="en-US" sz="1200" dirty="0" err="1">
                <a:solidFill>
                  <a:schemeClr val="tx2">
                    <a:lumMod val="50000"/>
                  </a:schemeClr>
                </a:solidFill>
              </a:rPr>
              <a:t>thuộc</a:t>
            </a:r>
            <a:r>
              <a:rPr lang="en-US" sz="1200" dirty="0">
                <a:solidFill>
                  <a:schemeClr val="tx2">
                    <a:lumMod val="50000"/>
                  </a:schemeClr>
                </a:solidFill>
              </a:rPr>
              <a:t> </a:t>
            </a:r>
            <a:r>
              <a:rPr lang="en-US" sz="1200" dirty="0" err="1">
                <a:solidFill>
                  <a:schemeClr val="tx2">
                    <a:lumMod val="50000"/>
                  </a:schemeClr>
                </a:solidFill>
              </a:rPr>
              <a:t>tính</a:t>
            </a:r>
            <a:r>
              <a:rPr lang="en-US" sz="1200" dirty="0">
                <a:solidFill>
                  <a:schemeClr val="tx2">
                    <a:lumMod val="50000"/>
                  </a:schemeClr>
                </a:solidFill>
              </a:rPr>
              <a:t> </a:t>
            </a:r>
            <a:r>
              <a:rPr lang="en-US" sz="1200" dirty="0" err="1">
                <a:solidFill>
                  <a:schemeClr val="tx2">
                    <a:lumMod val="50000"/>
                  </a:schemeClr>
                </a:solidFill>
              </a:rPr>
              <a:t>tỉnh</a:t>
            </a:r>
            <a:r>
              <a:rPr lang="en-US" sz="1200" dirty="0">
                <a:solidFill>
                  <a:schemeClr val="tx2">
                    <a:lumMod val="50000"/>
                  </a:schemeClr>
                </a:solidFill>
              </a:rPr>
              <a:t> </a:t>
            </a:r>
            <a:r>
              <a:rPr lang="en-US" sz="1200" dirty="0" err="1">
                <a:solidFill>
                  <a:schemeClr val="tx2">
                    <a:lumMod val="50000"/>
                  </a:schemeClr>
                </a:solidFill>
              </a:rPr>
              <a:t>thành</a:t>
            </a:r>
            <a:r>
              <a:rPr lang="en-US" sz="1200" dirty="0">
                <a:solidFill>
                  <a:schemeClr val="tx2">
                    <a:lumMod val="50000"/>
                  </a:schemeClr>
                </a:solidFill>
              </a:rPr>
              <a:t> </a:t>
            </a:r>
            <a:r>
              <a:rPr lang="en-US" sz="1200" dirty="0" err="1">
                <a:solidFill>
                  <a:schemeClr val="tx2">
                    <a:lumMod val="50000"/>
                  </a:schemeClr>
                </a:solidFill>
              </a:rPr>
              <a:t>bằng</a:t>
            </a:r>
            <a:r>
              <a:rPr lang="en-US" sz="1200" dirty="0">
                <a:solidFill>
                  <a:schemeClr val="tx2">
                    <a:lumMod val="50000"/>
                  </a:schemeClr>
                </a:solidFill>
              </a:rPr>
              <a:t> </a:t>
            </a:r>
            <a:r>
              <a:rPr lang="en-US" sz="1200" dirty="0" err="1">
                <a:solidFill>
                  <a:schemeClr val="tx2">
                    <a:lumMod val="50000"/>
                  </a:schemeClr>
                </a:solidFill>
              </a:rPr>
              <a:t>cách</a:t>
            </a:r>
            <a:r>
              <a:rPr lang="en-US" sz="1200" dirty="0">
                <a:solidFill>
                  <a:schemeClr val="tx2">
                    <a:lumMod val="50000"/>
                  </a:schemeClr>
                </a:solidFill>
              </a:rPr>
              <a:t> </a:t>
            </a:r>
            <a:r>
              <a:rPr lang="en-US" sz="1200" dirty="0" err="1">
                <a:solidFill>
                  <a:schemeClr val="tx2">
                    <a:lumMod val="50000"/>
                  </a:schemeClr>
                </a:solidFill>
              </a:rPr>
              <a:t>dựa</a:t>
            </a:r>
            <a:r>
              <a:rPr lang="en-US" sz="1200" dirty="0">
                <a:solidFill>
                  <a:schemeClr val="tx2">
                    <a:lumMod val="50000"/>
                  </a:schemeClr>
                </a:solidFill>
              </a:rPr>
              <a:t> </a:t>
            </a:r>
            <a:r>
              <a:rPr lang="en-US" sz="1200" dirty="0" err="1">
                <a:solidFill>
                  <a:schemeClr val="tx2">
                    <a:lumMod val="50000"/>
                  </a:schemeClr>
                </a:solidFill>
              </a:rPr>
              <a:t>vào</a:t>
            </a:r>
            <a:r>
              <a:rPr lang="en-US" sz="1200" dirty="0">
                <a:solidFill>
                  <a:schemeClr val="tx2">
                    <a:lumMod val="50000"/>
                  </a:schemeClr>
                </a:solidFill>
              </a:rPr>
              <a:t> 2 </a:t>
            </a:r>
            <a:r>
              <a:rPr lang="en-US" sz="1200" dirty="0" err="1">
                <a:solidFill>
                  <a:schemeClr val="tx2">
                    <a:lumMod val="50000"/>
                  </a:schemeClr>
                </a:solidFill>
              </a:rPr>
              <a:t>số</a:t>
            </a:r>
            <a:r>
              <a:rPr lang="en-US" sz="1200" dirty="0">
                <a:solidFill>
                  <a:schemeClr val="tx2">
                    <a:lumMod val="50000"/>
                  </a:schemeClr>
                </a:solidFill>
              </a:rPr>
              <a:t> </a:t>
            </a:r>
            <a:r>
              <a:rPr lang="en-US" sz="1200" dirty="0" err="1">
                <a:solidFill>
                  <a:schemeClr val="tx2">
                    <a:lumMod val="50000"/>
                  </a:schemeClr>
                </a:solidFill>
              </a:rPr>
              <a:t>đầu</a:t>
            </a:r>
            <a:r>
              <a:rPr lang="en-US" sz="1200" dirty="0">
                <a:solidFill>
                  <a:schemeClr val="tx2">
                    <a:lumMod val="50000"/>
                  </a:schemeClr>
                </a:solidFill>
              </a:rPr>
              <a:t> </a:t>
            </a:r>
            <a:r>
              <a:rPr lang="en-US" sz="1200" dirty="0" err="1">
                <a:solidFill>
                  <a:schemeClr val="tx2">
                    <a:lumMod val="50000"/>
                  </a:schemeClr>
                </a:solidFill>
              </a:rPr>
              <a:t>của</a:t>
            </a:r>
            <a:r>
              <a:rPr lang="en-US" sz="1200" dirty="0">
                <a:solidFill>
                  <a:schemeClr val="tx2">
                    <a:lumMod val="50000"/>
                  </a:schemeClr>
                </a:solidFill>
              </a:rPr>
              <a:t> SDB</a:t>
            </a:r>
            <a:endParaRPr lang="en-US" sz="1200" dirty="0">
              <a:solidFill>
                <a:schemeClr val="tx2">
                  <a:lumMod val="50000"/>
                </a:schemeClr>
              </a:solidFill>
            </a:endParaRPr>
          </a:p>
        </p:txBody>
      </p:sp>
      <p:pic>
        <p:nvPicPr>
          <p:cNvPr id="3" name="Picture 2"/>
          <p:cNvPicPr>
            <a:picLocks noChangeAspect="1"/>
          </p:cNvPicPr>
          <p:nvPr/>
        </p:nvPicPr>
        <p:blipFill>
          <a:blip r:embed="rId1"/>
          <a:stretch>
            <a:fillRect/>
          </a:stretch>
        </p:blipFill>
        <p:spPr>
          <a:xfrm>
            <a:off x="639319" y="2444283"/>
            <a:ext cx="6574281" cy="2474192"/>
          </a:xfrm>
          <a:prstGeom prst="rect">
            <a:avLst/>
          </a:prstGeom>
        </p:spPr>
      </p:pic>
      <p:pic>
        <p:nvPicPr>
          <p:cNvPr id="7" name="Picture 6"/>
          <p:cNvPicPr>
            <a:picLocks noChangeAspect="1"/>
          </p:cNvPicPr>
          <p:nvPr/>
        </p:nvPicPr>
        <p:blipFill>
          <a:blip r:embed="rId2"/>
          <a:stretch>
            <a:fillRect/>
          </a:stretch>
        </p:blipFill>
        <p:spPr>
          <a:xfrm>
            <a:off x="493269" y="1280299"/>
            <a:ext cx="3734000" cy="580159"/>
          </a:xfrm>
          <a:prstGeom prst="rect">
            <a:avLst/>
          </a:prstGeom>
        </p:spPr>
      </p:pic>
      <p:sp>
        <p:nvSpPr>
          <p:cNvPr id="8" name="TextBox 7"/>
          <p:cNvSpPr txBox="1"/>
          <p:nvPr/>
        </p:nvSpPr>
        <p:spPr>
          <a:xfrm>
            <a:off x="170984" y="1969708"/>
            <a:ext cx="8325316" cy="646331"/>
          </a:xfrm>
          <a:prstGeom prst="rect">
            <a:avLst/>
          </a:prstGeom>
          <a:noFill/>
        </p:spPr>
        <p:txBody>
          <a:bodyPr wrap="square" rtlCol="0">
            <a:spAutoFit/>
          </a:bodyPr>
          <a:lstStyle/>
          <a:p>
            <a:r>
              <a:rPr lang="en-US" sz="1200" dirty="0" err="1">
                <a:solidFill>
                  <a:schemeClr val="tx2">
                    <a:lumMod val="50000"/>
                  </a:schemeClr>
                </a:solidFill>
              </a:rPr>
              <a:t>Lên</a:t>
            </a:r>
            <a:r>
              <a:rPr lang="en-US" sz="1200" dirty="0">
                <a:solidFill>
                  <a:schemeClr val="tx2">
                    <a:lumMod val="50000"/>
                  </a:schemeClr>
                </a:solidFill>
              </a:rPr>
              <a:t> google </a:t>
            </a:r>
            <a:r>
              <a:rPr lang="en-US" sz="1200" dirty="0" err="1">
                <a:solidFill>
                  <a:schemeClr val="tx2">
                    <a:lumMod val="50000"/>
                  </a:schemeClr>
                </a:solidFill>
              </a:rPr>
              <a:t>tìm</a:t>
            </a:r>
            <a:r>
              <a:rPr lang="en-US" sz="1200" dirty="0">
                <a:solidFill>
                  <a:schemeClr val="tx2">
                    <a:lumMod val="50000"/>
                  </a:schemeClr>
                </a:solidFill>
              </a:rPr>
              <a:t> </a:t>
            </a:r>
            <a:r>
              <a:rPr lang="en-US" sz="1200" dirty="0" err="1">
                <a:solidFill>
                  <a:schemeClr val="tx2">
                    <a:lumMod val="50000"/>
                  </a:schemeClr>
                </a:solidFill>
              </a:rPr>
              <a:t>hiểu</a:t>
            </a:r>
            <a:r>
              <a:rPr lang="en-US" sz="1200" dirty="0">
                <a:solidFill>
                  <a:schemeClr val="tx2">
                    <a:lumMod val="50000"/>
                  </a:schemeClr>
                </a:solidFill>
              </a:rPr>
              <a:t> </a:t>
            </a:r>
            <a:r>
              <a:rPr lang="en-US" sz="1200" dirty="0" err="1">
                <a:solidFill>
                  <a:schemeClr val="tx2">
                    <a:lumMod val="50000"/>
                  </a:schemeClr>
                </a:solidFill>
              </a:rPr>
              <a:t>các</a:t>
            </a:r>
            <a:r>
              <a:rPr lang="en-US" sz="1200" dirty="0">
                <a:solidFill>
                  <a:schemeClr val="tx2">
                    <a:lumMod val="50000"/>
                  </a:schemeClr>
                </a:solidFill>
              </a:rPr>
              <a:t> </a:t>
            </a:r>
            <a:r>
              <a:rPr lang="en-US" sz="1200" dirty="0" err="1">
                <a:solidFill>
                  <a:schemeClr val="tx2">
                    <a:lumMod val="50000"/>
                  </a:schemeClr>
                </a:solidFill>
              </a:rPr>
              <a:t>số</a:t>
            </a:r>
            <a:r>
              <a:rPr lang="en-US" sz="1200" dirty="0">
                <a:solidFill>
                  <a:schemeClr val="tx2">
                    <a:lumMod val="50000"/>
                  </a:schemeClr>
                </a:solidFill>
              </a:rPr>
              <a:t> </a:t>
            </a:r>
            <a:r>
              <a:rPr lang="en-US" sz="1200" dirty="0" err="1">
                <a:solidFill>
                  <a:schemeClr val="tx2">
                    <a:lumMod val="50000"/>
                  </a:schemeClr>
                </a:solidFill>
              </a:rPr>
              <a:t>liệu</a:t>
            </a:r>
            <a:r>
              <a:rPr lang="en-US" sz="1200" dirty="0">
                <a:solidFill>
                  <a:schemeClr val="tx2">
                    <a:lumMod val="50000"/>
                  </a:schemeClr>
                </a:solidFill>
              </a:rPr>
              <a:t> </a:t>
            </a:r>
            <a:r>
              <a:rPr lang="en-US" sz="1200" dirty="0" err="1">
                <a:solidFill>
                  <a:schemeClr val="tx2">
                    <a:lumMod val="50000"/>
                  </a:schemeClr>
                </a:solidFill>
              </a:rPr>
              <a:t>ứng</a:t>
            </a:r>
            <a:r>
              <a:rPr lang="en-US" sz="1200" dirty="0">
                <a:solidFill>
                  <a:schemeClr val="tx2">
                    <a:lumMod val="50000"/>
                  </a:schemeClr>
                </a:solidFill>
              </a:rPr>
              <a:t> </a:t>
            </a:r>
            <a:r>
              <a:rPr lang="en-US" sz="1200" dirty="0" err="1">
                <a:solidFill>
                  <a:schemeClr val="tx2">
                    <a:lumMod val="50000"/>
                  </a:schemeClr>
                </a:solidFill>
              </a:rPr>
              <a:t>với</a:t>
            </a:r>
            <a:r>
              <a:rPr lang="en-US" sz="1200" dirty="0">
                <a:solidFill>
                  <a:schemeClr val="tx2">
                    <a:lumMod val="50000"/>
                  </a:schemeClr>
                </a:solidFill>
              </a:rPr>
              <a:t> </a:t>
            </a:r>
            <a:r>
              <a:rPr lang="en-US" sz="1200" dirty="0" err="1">
                <a:solidFill>
                  <a:schemeClr val="tx2">
                    <a:lumMod val="50000"/>
                  </a:schemeClr>
                </a:solidFill>
              </a:rPr>
              <a:t>tỉnh</a:t>
            </a:r>
            <a:r>
              <a:rPr lang="en-US" sz="1200" dirty="0">
                <a:solidFill>
                  <a:schemeClr val="tx2">
                    <a:lumMod val="50000"/>
                  </a:schemeClr>
                </a:solidFill>
              </a:rPr>
              <a:t> </a:t>
            </a:r>
            <a:r>
              <a:rPr lang="en-US" sz="1200" dirty="0" err="1">
                <a:solidFill>
                  <a:schemeClr val="tx2">
                    <a:lumMod val="50000"/>
                  </a:schemeClr>
                </a:solidFill>
              </a:rPr>
              <a:t>thành</a:t>
            </a:r>
            <a:r>
              <a:rPr lang="en-US" sz="1200" dirty="0">
                <a:solidFill>
                  <a:schemeClr val="tx2">
                    <a:lumMod val="50000"/>
                  </a:schemeClr>
                </a:solidFill>
              </a:rPr>
              <a:t> </a:t>
            </a:r>
            <a:r>
              <a:rPr lang="en-US" sz="1200" dirty="0" err="1">
                <a:solidFill>
                  <a:schemeClr val="tx2">
                    <a:lumMod val="50000"/>
                  </a:schemeClr>
                </a:solidFill>
              </a:rPr>
              <a:t>nào</a:t>
            </a:r>
            <a:r>
              <a:rPr lang="en-US" sz="1200" dirty="0">
                <a:solidFill>
                  <a:schemeClr val="tx2">
                    <a:lumMod val="50000"/>
                  </a:schemeClr>
                </a:solidFill>
              </a:rPr>
              <a:t>. </a:t>
            </a:r>
            <a:r>
              <a:rPr lang="en-US" sz="1200" dirty="0" err="1">
                <a:solidFill>
                  <a:schemeClr val="tx2">
                    <a:lumMod val="50000"/>
                  </a:schemeClr>
                </a:solidFill>
              </a:rPr>
              <a:t>Ví</a:t>
            </a:r>
            <a:r>
              <a:rPr lang="en-US" sz="1200" dirty="0">
                <a:solidFill>
                  <a:schemeClr val="tx2">
                    <a:lumMod val="50000"/>
                  </a:schemeClr>
                </a:solidFill>
              </a:rPr>
              <a:t> </a:t>
            </a:r>
            <a:r>
              <a:rPr lang="en-US" sz="1200" dirty="0" err="1">
                <a:solidFill>
                  <a:schemeClr val="tx2">
                    <a:lumMod val="50000"/>
                  </a:schemeClr>
                </a:solidFill>
              </a:rPr>
              <a:t>dụ</a:t>
            </a:r>
            <a:r>
              <a:rPr lang="en-US" sz="1200" dirty="0">
                <a:solidFill>
                  <a:schemeClr val="tx2">
                    <a:lumMod val="50000"/>
                  </a:schemeClr>
                </a:solidFill>
              </a:rPr>
              <a:t> 01 </a:t>
            </a:r>
            <a:r>
              <a:rPr lang="en-US" sz="1200" dirty="0" err="1">
                <a:solidFill>
                  <a:schemeClr val="tx2">
                    <a:lumMod val="50000"/>
                  </a:schemeClr>
                </a:solidFill>
              </a:rPr>
              <a:t>là</a:t>
            </a:r>
            <a:r>
              <a:rPr lang="en-US" sz="1200" dirty="0">
                <a:solidFill>
                  <a:schemeClr val="tx2">
                    <a:lumMod val="50000"/>
                  </a:schemeClr>
                </a:solidFill>
              </a:rPr>
              <a:t> </a:t>
            </a:r>
            <a:r>
              <a:rPr lang="en-US" sz="1200" dirty="0" err="1">
                <a:solidFill>
                  <a:schemeClr val="tx2">
                    <a:lumMod val="50000"/>
                  </a:schemeClr>
                </a:solidFill>
              </a:rPr>
              <a:t>Hà</a:t>
            </a:r>
            <a:r>
              <a:rPr lang="en-US" sz="1200" dirty="0">
                <a:solidFill>
                  <a:schemeClr val="tx2">
                    <a:lumMod val="50000"/>
                  </a:schemeClr>
                </a:solidFill>
              </a:rPr>
              <a:t> </a:t>
            </a:r>
            <a:r>
              <a:rPr lang="en-US" sz="1200" dirty="0" err="1">
                <a:solidFill>
                  <a:schemeClr val="tx2">
                    <a:lumMod val="50000"/>
                  </a:schemeClr>
                </a:solidFill>
              </a:rPr>
              <a:t>Nội</a:t>
            </a:r>
            <a:r>
              <a:rPr lang="en-US" sz="1200" dirty="0">
                <a:solidFill>
                  <a:schemeClr val="tx2">
                    <a:lumMod val="50000"/>
                  </a:schemeClr>
                </a:solidFill>
              </a:rPr>
              <a:t> …  </a:t>
            </a:r>
            <a:endParaRPr lang="en-US" sz="1200" dirty="0">
              <a:solidFill>
                <a:schemeClr val="tx2">
                  <a:lumMod val="50000"/>
                </a:schemeClr>
              </a:solidFill>
            </a:endParaRPr>
          </a:p>
          <a:p>
            <a:r>
              <a:rPr lang="en-US" sz="1200" dirty="0" err="1">
                <a:solidFill>
                  <a:schemeClr val="tx2">
                    <a:lumMod val="50000"/>
                  </a:schemeClr>
                </a:solidFill>
              </a:rPr>
              <a:t>Tiếp</a:t>
            </a:r>
            <a:r>
              <a:rPr lang="en-US" sz="1200" dirty="0">
                <a:solidFill>
                  <a:schemeClr val="tx2">
                    <a:lumMod val="50000"/>
                  </a:schemeClr>
                </a:solidFill>
              </a:rPr>
              <a:t> </a:t>
            </a:r>
            <a:r>
              <a:rPr lang="en-US" sz="1200" dirty="0" err="1">
                <a:solidFill>
                  <a:schemeClr val="tx2">
                    <a:lumMod val="50000"/>
                  </a:schemeClr>
                </a:solidFill>
              </a:rPr>
              <a:t>theo</a:t>
            </a:r>
            <a:r>
              <a:rPr lang="en-US" sz="1200" dirty="0">
                <a:solidFill>
                  <a:schemeClr val="tx2">
                    <a:lumMod val="50000"/>
                  </a:schemeClr>
                </a:solidFill>
              </a:rPr>
              <a:t> </a:t>
            </a:r>
            <a:r>
              <a:rPr lang="en-US" sz="1200" dirty="0" err="1">
                <a:solidFill>
                  <a:schemeClr val="tx2">
                    <a:lumMod val="50000"/>
                  </a:schemeClr>
                </a:solidFill>
              </a:rPr>
              <a:t>sẽ</a:t>
            </a:r>
            <a:r>
              <a:rPr lang="en-US" sz="1200" dirty="0">
                <a:solidFill>
                  <a:schemeClr val="tx2">
                    <a:lumMod val="50000"/>
                  </a:schemeClr>
                </a:solidFill>
              </a:rPr>
              <a:t> </a:t>
            </a:r>
            <a:r>
              <a:rPr lang="en-US" sz="1200" dirty="0" err="1">
                <a:solidFill>
                  <a:schemeClr val="tx2">
                    <a:lumMod val="50000"/>
                  </a:schemeClr>
                </a:solidFill>
              </a:rPr>
              <a:t>tạo</a:t>
            </a:r>
            <a:r>
              <a:rPr lang="en-US" sz="1200" dirty="0">
                <a:solidFill>
                  <a:schemeClr val="tx2">
                    <a:lumMod val="50000"/>
                  </a:schemeClr>
                </a:solidFill>
              </a:rPr>
              <a:t> </a:t>
            </a:r>
            <a:r>
              <a:rPr lang="en-US" sz="1200" dirty="0" err="1">
                <a:solidFill>
                  <a:schemeClr val="tx2">
                    <a:lumMod val="50000"/>
                  </a:schemeClr>
                </a:solidFill>
              </a:rPr>
              <a:t>một</a:t>
            </a:r>
            <a:r>
              <a:rPr lang="en-US" sz="1200" dirty="0">
                <a:solidFill>
                  <a:schemeClr val="tx2">
                    <a:lumMod val="50000"/>
                  </a:schemeClr>
                </a:solidFill>
              </a:rPr>
              <a:t> list </a:t>
            </a:r>
            <a:r>
              <a:rPr lang="en-US" sz="1200" dirty="0" err="1">
                <a:solidFill>
                  <a:schemeClr val="tx2">
                    <a:lumMod val="50000"/>
                  </a:schemeClr>
                </a:solidFill>
              </a:rPr>
              <a:t>lưu</a:t>
            </a:r>
            <a:r>
              <a:rPr lang="en-US" sz="1200" dirty="0">
                <a:solidFill>
                  <a:schemeClr val="tx2">
                    <a:lumMod val="50000"/>
                  </a:schemeClr>
                </a:solidFill>
              </a:rPr>
              <a:t> </a:t>
            </a:r>
            <a:r>
              <a:rPr lang="en-US" sz="1200" dirty="0" err="1">
                <a:solidFill>
                  <a:schemeClr val="tx2">
                    <a:lumMod val="50000"/>
                  </a:schemeClr>
                </a:solidFill>
              </a:rPr>
              <a:t>tên</a:t>
            </a:r>
            <a:r>
              <a:rPr lang="en-US" sz="1200" dirty="0">
                <a:solidFill>
                  <a:schemeClr val="tx2">
                    <a:lumMod val="50000"/>
                  </a:schemeClr>
                </a:solidFill>
              </a:rPr>
              <a:t> </a:t>
            </a:r>
            <a:r>
              <a:rPr lang="en-US" sz="1200" dirty="0" err="1">
                <a:solidFill>
                  <a:schemeClr val="tx2">
                    <a:lumMod val="50000"/>
                  </a:schemeClr>
                </a:solidFill>
              </a:rPr>
              <a:t>của</a:t>
            </a:r>
            <a:r>
              <a:rPr lang="en-US" sz="1200" dirty="0">
                <a:solidFill>
                  <a:schemeClr val="tx2">
                    <a:lumMod val="50000"/>
                  </a:schemeClr>
                </a:solidFill>
              </a:rPr>
              <a:t> </a:t>
            </a:r>
            <a:r>
              <a:rPr lang="en-US" sz="1200" dirty="0" err="1">
                <a:solidFill>
                  <a:schemeClr val="tx2">
                    <a:lumMod val="50000"/>
                  </a:schemeClr>
                </a:solidFill>
              </a:rPr>
              <a:t>các</a:t>
            </a:r>
            <a:r>
              <a:rPr lang="en-US" sz="1200" dirty="0">
                <a:solidFill>
                  <a:schemeClr val="tx2">
                    <a:lumMod val="50000"/>
                  </a:schemeClr>
                </a:solidFill>
              </a:rPr>
              <a:t> </a:t>
            </a:r>
            <a:r>
              <a:rPr lang="en-US" sz="1200" dirty="0" err="1">
                <a:solidFill>
                  <a:schemeClr val="tx2">
                    <a:lumMod val="50000"/>
                  </a:schemeClr>
                </a:solidFill>
              </a:rPr>
              <a:t>tỉnh</a:t>
            </a:r>
            <a:r>
              <a:rPr lang="en-US" sz="1200" dirty="0">
                <a:solidFill>
                  <a:schemeClr val="tx2">
                    <a:lumMod val="50000"/>
                  </a:schemeClr>
                </a:solidFill>
              </a:rPr>
              <a:t> </a:t>
            </a:r>
            <a:r>
              <a:rPr lang="en-US" sz="1200" dirty="0" err="1">
                <a:solidFill>
                  <a:schemeClr val="tx2">
                    <a:lumMod val="50000"/>
                  </a:schemeClr>
                </a:solidFill>
              </a:rPr>
              <a:t>thành</a:t>
            </a:r>
            <a:r>
              <a:rPr lang="en-US" sz="1200" dirty="0">
                <a:solidFill>
                  <a:schemeClr val="tx2">
                    <a:lumMod val="50000"/>
                  </a:schemeClr>
                </a:solidFill>
              </a:rPr>
              <a:t>. </a:t>
            </a:r>
            <a:r>
              <a:rPr lang="en-US" sz="1200" dirty="0" err="1">
                <a:solidFill>
                  <a:schemeClr val="tx2">
                    <a:lumMod val="50000"/>
                  </a:schemeClr>
                </a:solidFill>
              </a:rPr>
              <a:t>Tiếp</a:t>
            </a:r>
            <a:r>
              <a:rPr lang="en-US" sz="1200" dirty="0">
                <a:solidFill>
                  <a:schemeClr val="tx2">
                    <a:lumMod val="50000"/>
                  </a:schemeClr>
                </a:solidFill>
              </a:rPr>
              <a:t> </a:t>
            </a:r>
            <a:r>
              <a:rPr lang="en-US" sz="1200" dirty="0" err="1">
                <a:solidFill>
                  <a:schemeClr val="tx2">
                    <a:lumMod val="50000"/>
                  </a:schemeClr>
                </a:solidFill>
              </a:rPr>
              <a:t>theo</a:t>
            </a:r>
            <a:r>
              <a:rPr lang="en-US" sz="1200" dirty="0">
                <a:solidFill>
                  <a:schemeClr val="tx2">
                    <a:lumMod val="50000"/>
                  </a:schemeClr>
                </a:solidFill>
              </a:rPr>
              <a:t> </a:t>
            </a:r>
            <a:r>
              <a:rPr lang="en-US" sz="1200" dirty="0" err="1">
                <a:solidFill>
                  <a:schemeClr val="tx2">
                    <a:lumMod val="50000"/>
                  </a:schemeClr>
                </a:solidFill>
              </a:rPr>
              <a:t>đổi</a:t>
            </a:r>
            <a:r>
              <a:rPr lang="en-US" sz="1200" dirty="0">
                <a:solidFill>
                  <a:schemeClr val="tx2">
                    <a:lumMod val="50000"/>
                  </a:schemeClr>
                </a:solidFill>
              </a:rPr>
              <a:t> </a:t>
            </a:r>
            <a:r>
              <a:rPr lang="en-US" sz="1200" dirty="0" err="1">
                <a:solidFill>
                  <a:schemeClr val="tx2">
                    <a:lumMod val="50000"/>
                  </a:schemeClr>
                </a:solidFill>
              </a:rPr>
              <a:t>mã</a:t>
            </a:r>
            <a:r>
              <a:rPr lang="en-US" sz="1200" dirty="0">
                <a:solidFill>
                  <a:schemeClr val="tx2">
                    <a:lumMod val="50000"/>
                  </a:schemeClr>
                </a:solidFill>
              </a:rPr>
              <a:t> </a:t>
            </a:r>
            <a:r>
              <a:rPr lang="en-US" sz="1200" dirty="0" err="1">
                <a:solidFill>
                  <a:schemeClr val="tx2">
                    <a:lumMod val="50000"/>
                  </a:schemeClr>
                </a:solidFill>
              </a:rPr>
              <a:t>số</a:t>
            </a:r>
            <a:r>
              <a:rPr lang="en-US" sz="1200" dirty="0">
                <a:solidFill>
                  <a:schemeClr val="tx2">
                    <a:lumMod val="50000"/>
                  </a:schemeClr>
                </a:solidFill>
              </a:rPr>
              <a:t> </a:t>
            </a:r>
            <a:r>
              <a:rPr lang="en-US" sz="1200" dirty="0" err="1">
                <a:solidFill>
                  <a:schemeClr val="tx2">
                    <a:lumMod val="50000"/>
                  </a:schemeClr>
                </a:solidFill>
              </a:rPr>
              <a:t>thành</a:t>
            </a:r>
            <a:r>
              <a:rPr lang="en-US" sz="1200" dirty="0">
                <a:solidFill>
                  <a:schemeClr val="tx2">
                    <a:lumMod val="50000"/>
                  </a:schemeClr>
                </a:solidFill>
              </a:rPr>
              <a:t> </a:t>
            </a:r>
            <a:r>
              <a:rPr lang="en-US" sz="1200" dirty="0" err="1">
                <a:solidFill>
                  <a:schemeClr val="tx2">
                    <a:lumMod val="50000"/>
                  </a:schemeClr>
                </a:solidFill>
              </a:rPr>
              <a:t>tên</a:t>
            </a:r>
            <a:r>
              <a:rPr lang="en-US" sz="1200" dirty="0">
                <a:solidFill>
                  <a:schemeClr val="tx2">
                    <a:lumMod val="50000"/>
                  </a:schemeClr>
                </a:solidFill>
              </a:rPr>
              <a:t> </a:t>
            </a:r>
            <a:r>
              <a:rPr lang="en-US" sz="1200" dirty="0" err="1">
                <a:solidFill>
                  <a:schemeClr val="tx2">
                    <a:lumMod val="50000"/>
                  </a:schemeClr>
                </a:solidFill>
              </a:rPr>
              <a:t>tỉnh</a:t>
            </a:r>
            <a:r>
              <a:rPr lang="en-US" sz="1200" dirty="0">
                <a:solidFill>
                  <a:schemeClr val="tx2">
                    <a:lumMod val="50000"/>
                  </a:schemeClr>
                </a:solidFill>
              </a:rPr>
              <a:t> </a:t>
            </a:r>
            <a:r>
              <a:rPr lang="en-US" sz="1200" dirty="0" err="1">
                <a:solidFill>
                  <a:schemeClr val="tx2">
                    <a:lumMod val="50000"/>
                  </a:schemeClr>
                </a:solidFill>
              </a:rPr>
              <a:t>thành</a:t>
            </a:r>
            <a:r>
              <a:rPr lang="en-US" sz="1200" dirty="0">
                <a:solidFill>
                  <a:schemeClr val="tx2">
                    <a:lumMod val="50000"/>
                  </a:schemeClr>
                </a:solidFill>
              </a:rPr>
              <a:t>. </a:t>
            </a:r>
            <a:endParaRPr lang="en-US" sz="1200" dirty="0">
              <a:solidFill>
                <a:schemeClr val="tx2">
                  <a:lumMod val="50000"/>
                </a:schemeClr>
              </a:solidFill>
            </a:endParaRPr>
          </a:p>
          <a:p>
            <a:endParaRPr lang="en-US" sz="1200" dirty="0">
              <a:solidFill>
                <a:schemeClr val="tx2">
                  <a:lumMod val="50000"/>
                </a:schemeClr>
              </a:solidFil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0"/>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2. </a:t>
            </a:r>
            <a:r>
              <a:rPr lang="en-US" dirty="0" err="1"/>
              <a:t>Xử</a:t>
            </a:r>
            <a:r>
              <a:rPr lang="en-US" dirty="0"/>
              <a:t> </a:t>
            </a:r>
            <a:r>
              <a:rPr lang="en-US" dirty="0" err="1"/>
              <a:t>lí</a:t>
            </a:r>
            <a:r>
              <a:rPr lang="en-US" dirty="0"/>
              <a:t> </a:t>
            </a:r>
            <a:r>
              <a:rPr lang="en-US" dirty="0" err="1"/>
              <a:t>dữ</a:t>
            </a:r>
            <a:r>
              <a:rPr lang="en-US" dirty="0"/>
              <a:t> </a:t>
            </a:r>
            <a:r>
              <a:rPr lang="en-US" dirty="0" err="1"/>
              <a:t>liệu</a:t>
            </a:r>
            <a:endParaRPr dirty="0"/>
          </a:p>
        </p:txBody>
      </p:sp>
      <p:sp>
        <p:nvSpPr>
          <p:cNvPr id="589" name="Google Shape;589;p20"/>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5" name="TextBox 4"/>
          <p:cNvSpPr txBox="1"/>
          <p:nvPr/>
        </p:nvSpPr>
        <p:spPr>
          <a:xfrm>
            <a:off x="423745" y="3703855"/>
            <a:ext cx="8661306" cy="523220"/>
          </a:xfrm>
          <a:prstGeom prst="rect">
            <a:avLst/>
          </a:prstGeom>
          <a:noFill/>
        </p:spPr>
        <p:txBody>
          <a:bodyPr wrap="square" rtlCol="0">
            <a:spAutoFit/>
          </a:bodyPr>
          <a:lstStyle/>
          <a:p>
            <a:r>
              <a:rPr lang="en-US" dirty="0" err="1">
                <a:solidFill>
                  <a:schemeClr val="tx2">
                    <a:lumMod val="50000"/>
                  </a:schemeClr>
                </a:solidFill>
              </a:rPr>
              <a:t>Nhận</a:t>
            </a:r>
            <a:r>
              <a:rPr lang="en-US" dirty="0">
                <a:solidFill>
                  <a:schemeClr val="tx2">
                    <a:lumMod val="50000"/>
                  </a:schemeClr>
                </a:solidFill>
              </a:rPr>
              <a:t> </a:t>
            </a:r>
            <a:r>
              <a:rPr lang="en-US" dirty="0" err="1">
                <a:solidFill>
                  <a:schemeClr val="tx2">
                    <a:lumMod val="50000"/>
                  </a:schemeClr>
                </a:solidFill>
              </a:rPr>
              <a:t>xét</a:t>
            </a:r>
            <a:r>
              <a:rPr lang="en-US" dirty="0">
                <a:solidFill>
                  <a:schemeClr val="tx2">
                    <a:lumMod val="50000"/>
                  </a:schemeClr>
                </a:solidFill>
              </a:rPr>
              <a:t>: </a:t>
            </a:r>
            <a:endParaRPr lang="en-US" dirty="0">
              <a:solidFill>
                <a:schemeClr val="tx2">
                  <a:lumMod val="50000"/>
                </a:schemeClr>
              </a:solidFill>
            </a:endParaRPr>
          </a:p>
          <a:p>
            <a:r>
              <a:rPr lang="en-US" dirty="0">
                <a:solidFill>
                  <a:schemeClr val="tx2">
                    <a:lumMod val="50000"/>
                  </a:schemeClr>
                </a:solidFill>
              </a:rPr>
              <a:t>- </a:t>
            </a:r>
            <a:r>
              <a:rPr lang="en-US" dirty="0" err="1">
                <a:solidFill>
                  <a:schemeClr val="tx2">
                    <a:lumMod val="50000"/>
                  </a:schemeClr>
                </a:solidFill>
              </a:rPr>
              <a:t>Giá</a:t>
            </a:r>
            <a:r>
              <a:rPr lang="en-US" dirty="0">
                <a:solidFill>
                  <a:schemeClr val="tx2">
                    <a:lumMod val="50000"/>
                  </a:schemeClr>
                </a:solidFill>
              </a:rPr>
              <a:t> </a:t>
            </a:r>
            <a:r>
              <a:rPr lang="en-US" dirty="0" err="1">
                <a:solidFill>
                  <a:schemeClr val="tx2">
                    <a:lumMod val="50000"/>
                  </a:schemeClr>
                </a:solidFill>
              </a:rPr>
              <a:t>trị</a:t>
            </a:r>
            <a:r>
              <a:rPr lang="en-US" dirty="0">
                <a:solidFill>
                  <a:schemeClr val="tx2">
                    <a:lumMod val="50000"/>
                  </a:schemeClr>
                </a:solidFill>
              </a:rPr>
              <a:t> Min / Max </a:t>
            </a:r>
            <a:r>
              <a:rPr lang="en-US" dirty="0" err="1">
                <a:solidFill>
                  <a:schemeClr val="tx2">
                    <a:lumMod val="50000"/>
                  </a:schemeClr>
                </a:solidFill>
              </a:rPr>
              <a:t>không</a:t>
            </a:r>
            <a:r>
              <a:rPr lang="en-US" dirty="0">
                <a:solidFill>
                  <a:schemeClr val="tx2">
                    <a:lumMod val="50000"/>
                  </a:schemeClr>
                </a:solidFill>
              </a:rPr>
              <a:t> </a:t>
            </a:r>
            <a:r>
              <a:rPr lang="en-US" dirty="0" err="1">
                <a:solidFill>
                  <a:schemeClr val="tx2">
                    <a:lumMod val="50000"/>
                  </a:schemeClr>
                </a:solidFill>
              </a:rPr>
              <a:t>có</a:t>
            </a:r>
            <a:r>
              <a:rPr lang="en-US" dirty="0">
                <a:solidFill>
                  <a:schemeClr val="tx2">
                    <a:lumMod val="50000"/>
                  </a:schemeClr>
                </a:solidFill>
              </a:rPr>
              <a:t> </a:t>
            </a:r>
            <a:r>
              <a:rPr lang="en-US" dirty="0" err="1">
                <a:solidFill>
                  <a:schemeClr val="tx2">
                    <a:lumMod val="50000"/>
                  </a:schemeClr>
                </a:solidFill>
              </a:rPr>
              <a:t>gì</a:t>
            </a:r>
            <a:r>
              <a:rPr lang="en-US" dirty="0">
                <a:solidFill>
                  <a:schemeClr val="tx2">
                    <a:lumMod val="50000"/>
                  </a:schemeClr>
                </a:solidFill>
              </a:rPr>
              <a:t> </a:t>
            </a:r>
            <a:r>
              <a:rPr lang="en-US" dirty="0" err="1">
                <a:solidFill>
                  <a:schemeClr val="tx2">
                    <a:lumMod val="50000"/>
                  </a:schemeClr>
                </a:solidFill>
              </a:rPr>
              <a:t>bất</a:t>
            </a:r>
            <a:r>
              <a:rPr lang="en-US" dirty="0">
                <a:solidFill>
                  <a:schemeClr val="tx2">
                    <a:lumMod val="50000"/>
                  </a:schemeClr>
                </a:solidFill>
              </a:rPr>
              <a:t> </a:t>
            </a:r>
            <a:r>
              <a:rPr lang="en-US" dirty="0" err="1">
                <a:solidFill>
                  <a:schemeClr val="tx2">
                    <a:lumMod val="50000"/>
                  </a:schemeClr>
                </a:solidFill>
              </a:rPr>
              <a:t>thường</a:t>
            </a:r>
            <a:r>
              <a:rPr lang="en-US" dirty="0">
                <a:solidFill>
                  <a:schemeClr val="tx2">
                    <a:lumMod val="50000"/>
                  </a:schemeClr>
                </a:solidFill>
              </a:rPr>
              <a:t> </a:t>
            </a:r>
            <a:r>
              <a:rPr lang="en-US" dirty="0" err="1">
                <a:solidFill>
                  <a:schemeClr val="tx2">
                    <a:lumMod val="50000"/>
                  </a:schemeClr>
                </a:solidFill>
              </a:rPr>
              <a:t>nằm</a:t>
            </a:r>
            <a:r>
              <a:rPr lang="en-US" dirty="0">
                <a:solidFill>
                  <a:schemeClr val="tx2">
                    <a:lumMod val="50000"/>
                  </a:schemeClr>
                </a:solidFill>
              </a:rPr>
              <a:t> </a:t>
            </a:r>
            <a:r>
              <a:rPr lang="en-US" dirty="0" err="1">
                <a:solidFill>
                  <a:schemeClr val="tx2">
                    <a:lumMod val="50000"/>
                  </a:schemeClr>
                </a:solidFill>
              </a:rPr>
              <a:t>trong</a:t>
            </a:r>
            <a:r>
              <a:rPr lang="en-US" dirty="0">
                <a:solidFill>
                  <a:schemeClr val="tx2">
                    <a:lumMod val="50000"/>
                  </a:schemeClr>
                </a:solidFill>
              </a:rPr>
              <a:t> </a:t>
            </a:r>
            <a:r>
              <a:rPr lang="en-US" dirty="0" err="1">
                <a:solidFill>
                  <a:schemeClr val="tx2">
                    <a:lumMod val="50000"/>
                  </a:schemeClr>
                </a:solidFill>
              </a:rPr>
              <a:t>đoạn</a:t>
            </a:r>
            <a:r>
              <a:rPr lang="en-US" dirty="0">
                <a:solidFill>
                  <a:schemeClr val="tx2">
                    <a:lumMod val="50000"/>
                  </a:schemeClr>
                </a:solidFill>
              </a:rPr>
              <a:t> [0, 10]</a:t>
            </a:r>
            <a:endParaRPr lang="en-US" dirty="0">
              <a:solidFill>
                <a:schemeClr val="tx2">
                  <a:lumMod val="50000"/>
                </a:schemeClr>
              </a:solidFill>
            </a:endParaRPr>
          </a:p>
        </p:txBody>
      </p:sp>
      <p:pic>
        <p:nvPicPr>
          <p:cNvPr id="4" name="Picture 3"/>
          <p:cNvPicPr>
            <a:picLocks noChangeAspect="1"/>
          </p:cNvPicPr>
          <p:nvPr/>
        </p:nvPicPr>
        <p:blipFill>
          <a:blip r:embed="rId1"/>
          <a:stretch>
            <a:fillRect/>
          </a:stretch>
        </p:blipFill>
        <p:spPr>
          <a:xfrm>
            <a:off x="542692" y="1714284"/>
            <a:ext cx="8058616" cy="1714931"/>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4" name="Google Shape;754;p34"/>
          <p:cNvSpPr/>
          <p:nvPr/>
        </p:nvSpPr>
        <p:spPr>
          <a:xfrm>
            <a:off x="2257757" y="1402659"/>
            <a:ext cx="1180108" cy="1089975"/>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C78D8"/>
              </a:solidFill>
            </a:endParaRPr>
          </a:p>
        </p:txBody>
      </p:sp>
      <p:sp>
        <p:nvSpPr>
          <p:cNvPr id="755" name="Google Shape;755;p34"/>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TextBox 2"/>
          <p:cNvSpPr txBox="1"/>
          <p:nvPr/>
        </p:nvSpPr>
        <p:spPr>
          <a:xfrm>
            <a:off x="361225" y="1677026"/>
            <a:ext cx="1590907" cy="1631216"/>
          </a:xfrm>
          <a:prstGeom prst="rect">
            <a:avLst/>
          </a:prstGeom>
          <a:noFill/>
        </p:spPr>
        <p:txBody>
          <a:bodyPr wrap="square" rtlCol="0">
            <a:spAutoFit/>
          </a:bodyPr>
          <a:lstStyle/>
          <a:p>
            <a:r>
              <a:rPr lang="en-US" sz="2000" dirty="0" err="1">
                <a:solidFill>
                  <a:schemeClr val="tx2">
                    <a:lumMod val="50000"/>
                  </a:schemeClr>
                </a:solidFill>
              </a:rPr>
              <a:t>Sự</a:t>
            </a:r>
            <a:r>
              <a:rPr lang="en-US" sz="2000" dirty="0">
                <a:solidFill>
                  <a:schemeClr val="tx2">
                    <a:lumMod val="50000"/>
                  </a:schemeClr>
                </a:solidFill>
              </a:rPr>
              <a:t> </a:t>
            </a:r>
            <a:r>
              <a:rPr lang="en-US" sz="2000" dirty="0" err="1">
                <a:solidFill>
                  <a:schemeClr val="tx2">
                    <a:lumMod val="50000"/>
                  </a:schemeClr>
                </a:solidFill>
              </a:rPr>
              <a:t>phân</a:t>
            </a:r>
            <a:r>
              <a:rPr lang="en-US" sz="2000" dirty="0">
                <a:solidFill>
                  <a:schemeClr val="tx2">
                    <a:lumMod val="50000"/>
                  </a:schemeClr>
                </a:solidFill>
              </a:rPr>
              <a:t> </a:t>
            </a:r>
            <a:r>
              <a:rPr lang="en-US" sz="2000" dirty="0" err="1">
                <a:solidFill>
                  <a:schemeClr val="tx2">
                    <a:lumMod val="50000"/>
                  </a:schemeClr>
                </a:solidFill>
              </a:rPr>
              <a:t>bố</a:t>
            </a:r>
            <a:r>
              <a:rPr lang="en-US" sz="2000" dirty="0">
                <a:solidFill>
                  <a:schemeClr val="tx2">
                    <a:lumMod val="50000"/>
                  </a:schemeClr>
                </a:solidFill>
              </a:rPr>
              <a:t> </a:t>
            </a:r>
            <a:r>
              <a:rPr lang="en-US" sz="2000" dirty="0" err="1">
                <a:solidFill>
                  <a:schemeClr val="tx2">
                    <a:lumMod val="50000"/>
                  </a:schemeClr>
                </a:solidFill>
              </a:rPr>
              <a:t>của</a:t>
            </a:r>
            <a:r>
              <a:rPr lang="en-US" sz="2000" dirty="0">
                <a:solidFill>
                  <a:schemeClr val="tx2">
                    <a:lumMod val="50000"/>
                  </a:schemeClr>
                </a:solidFill>
              </a:rPr>
              <a:t> </a:t>
            </a:r>
            <a:r>
              <a:rPr lang="en-US" sz="2000" dirty="0" err="1">
                <a:solidFill>
                  <a:schemeClr val="tx2">
                    <a:lumMod val="50000"/>
                  </a:schemeClr>
                </a:solidFill>
              </a:rPr>
              <a:t>các</a:t>
            </a:r>
            <a:r>
              <a:rPr lang="en-US" sz="2000" dirty="0">
                <a:solidFill>
                  <a:schemeClr val="tx2">
                    <a:lumMod val="50000"/>
                  </a:schemeClr>
                </a:solidFill>
              </a:rPr>
              <a:t> </a:t>
            </a:r>
            <a:r>
              <a:rPr lang="en-US" sz="2000" dirty="0" err="1">
                <a:solidFill>
                  <a:schemeClr val="tx2">
                    <a:lumMod val="50000"/>
                  </a:schemeClr>
                </a:solidFill>
              </a:rPr>
              <a:t>thuộc</a:t>
            </a:r>
            <a:r>
              <a:rPr lang="en-US" sz="2000" dirty="0">
                <a:solidFill>
                  <a:schemeClr val="tx2">
                    <a:lumMod val="50000"/>
                  </a:schemeClr>
                </a:solidFill>
              </a:rPr>
              <a:t> </a:t>
            </a:r>
            <a:r>
              <a:rPr lang="en-US" sz="2000" dirty="0" err="1">
                <a:solidFill>
                  <a:schemeClr val="tx2">
                    <a:lumMod val="50000"/>
                  </a:schemeClr>
                </a:solidFill>
              </a:rPr>
              <a:t>tính</a:t>
            </a:r>
            <a:r>
              <a:rPr lang="en-US" sz="2000" dirty="0">
                <a:solidFill>
                  <a:schemeClr val="tx2">
                    <a:lumMod val="50000"/>
                  </a:schemeClr>
                </a:solidFill>
              </a:rPr>
              <a:t> </a:t>
            </a:r>
            <a:r>
              <a:rPr lang="en-US" sz="2000" dirty="0" err="1">
                <a:solidFill>
                  <a:schemeClr val="tx2">
                    <a:lumMod val="50000"/>
                  </a:schemeClr>
                </a:solidFill>
              </a:rPr>
              <a:t>trong</a:t>
            </a:r>
            <a:r>
              <a:rPr lang="en-US" sz="2000" dirty="0">
                <a:solidFill>
                  <a:schemeClr val="tx2">
                    <a:lumMod val="50000"/>
                  </a:schemeClr>
                </a:solidFill>
              </a:rPr>
              <a:t> </a:t>
            </a:r>
            <a:r>
              <a:rPr lang="en-US" sz="2000" dirty="0" err="1">
                <a:solidFill>
                  <a:schemeClr val="tx2">
                    <a:lumMod val="50000"/>
                  </a:schemeClr>
                </a:solidFill>
              </a:rPr>
              <a:t>tập</a:t>
            </a:r>
            <a:r>
              <a:rPr lang="en-US" sz="2000" dirty="0">
                <a:solidFill>
                  <a:schemeClr val="tx2">
                    <a:lumMod val="50000"/>
                  </a:schemeClr>
                </a:solidFill>
              </a:rPr>
              <a:t> </a:t>
            </a:r>
            <a:r>
              <a:rPr lang="en-US" sz="2000" dirty="0" err="1">
                <a:solidFill>
                  <a:schemeClr val="tx2">
                    <a:lumMod val="50000"/>
                  </a:schemeClr>
                </a:solidFill>
              </a:rPr>
              <a:t>dữ</a:t>
            </a:r>
            <a:r>
              <a:rPr lang="en-US" sz="2000" dirty="0">
                <a:solidFill>
                  <a:schemeClr val="tx2">
                    <a:lumMod val="50000"/>
                  </a:schemeClr>
                </a:solidFill>
              </a:rPr>
              <a:t> </a:t>
            </a:r>
            <a:r>
              <a:rPr lang="en-US" sz="2000" dirty="0" err="1">
                <a:solidFill>
                  <a:schemeClr val="tx2">
                    <a:lumMod val="50000"/>
                  </a:schemeClr>
                </a:solidFill>
              </a:rPr>
              <a:t>liệu</a:t>
            </a:r>
            <a:endParaRPr lang="en-US" sz="2000" dirty="0">
              <a:solidFill>
                <a:schemeClr val="tx2">
                  <a:lumMod val="50000"/>
                </a:schemeClr>
              </a:solidFill>
            </a:endParaRPr>
          </a:p>
        </p:txBody>
      </p:sp>
      <p:pic>
        <p:nvPicPr>
          <p:cNvPr id="7" name="Picture 6"/>
          <p:cNvPicPr>
            <a:picLocks noChangeAspect="1"/>
          </p:cNvPicPr>
          <p:nvPr/>
        </p:nvPicPr>
        <p:blipFill>
          <a:blip r:embed="rId1"/>
          <a:stretch>
            <a:fillRect/>
          </a:stretch>
        </p:blipFill>
        <p:spPr>
          <a:xfrm>
            <a:off x="2029119" y="0"/>
            <a:ext cx="7081831" cy="5143500"/>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685800" y="228649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dirty="0"/>
              <a:t>3. Phân tích dữ liệu</a:t>
            </a:r>
            <a:endParaRPr sz="6000" dirty="0"/>
          </a:p>
        </p:txBody>
      </p:sp>
      <p:sp>
        <p:nvSpPr>
          <p:cNvPr id="568" name="Google Shape;568;p18"/>
          <p:cNvSpPr/>
          <p:nvPr/>
        </p:nvSpPr>
        <p:spPr>
          <a:xfrm>
            <a:off x="4572753" y="647124"/>
            <a:ext cx="1323528" cy="1341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69" name="Google Shape;569;p18"/>
          <p:cNvSpPr/>
          <p:nvPr/>
        </p:nvSpPr>
        <p:spPr>
          <a:xfrm rot="1473079">
            <a:off x="3369357" y="1316756"/>
            <a:ext cx="773816" cy="753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0" name="Google Shape;570;p18"/>
          <p:cNvSpPr/>
          <p:nvPr/>
        </p:nvSpPr>
        <p:spPr>
          <a:xfrm>
            <a:off x="4316768" y="5189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4098884" y="201273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2" name="Google Shape;572;p18"/>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3" name="TextBox 2"/>
          <p:cNvSpPr txBox="1"/>
          <p:nvPr/>
        </p:nvSpPr>
        <p:spPr>
          <a:xfrm>
            <a:off x="480823" y="1554020"/>
            <a:ext cx="7144512" cy="954107"/>
          </a:xfrm>
          <a:prstGeom prst="rect">
            <a:avLst/>
          </a:prstGeom>
          <a:noFill/>
        </p:spPr>
        <p:txBody>
          <a:bodyPr wrap="square" rtlCol="0">
            <a:spAutoFit/>
          </a:bodyPr>
          <a:lstStyle/>
          <a:p>
            <a:r>
              <a:rPr lang="en-US" b="0" dirty="0" err="1">
                <a:solidFill>
                  <a:srgbClr val="FF0000"/>
                </a:solidFill>
                <a:effectLst/>
                <a:latin typeface="Consolas" panose="020B0609020204030204" pitchFamily="49" charset="0"/>
              </a:rPr>
              <a:t>Câu</a:t>
            </a:r>
            <a:r>
              <a:rPr lang="en-US" b="0" dirty="0">
                <a:solidFill>
                  <a:srgbClr val="FF0000"/>
                </a:solidFill>
                <a:effectLst/>
                <a:latin typeface="Consolas" panose="020B0609020204030204" pitchFamily="49" charset="0"/>
              </a:rPr>
              <a:t> 2</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Tỉ</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lệ</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học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a:t>
            </a:r>
            <a:r>
              <a:rPr lang="en-US" b="0" dirty="0">
                <a:solidFill>
                  <a:srgbClr val="000000"/>
                </a:solidFill>
                <a:effectLst/>
                <a:latin typeface="Consolas" panose="020B0609020204030204" pitchFamily="49" charset="0"/>
              </a:rPr>
              <a:t> KHTN so </a:t>
            </a:r>
            <a:r>
              <a:rPr lang="en-US" b="0" dirty="0" err="1">
                <a:solidFill>
                  <a:srgbClr val="000000"/>
                </a:solidFill>
                <a:effectLst/>
                <a:latin typeface="Consolas" panose="020B0609020204030204" pitchFamily="49" charset="0"/>
              </a:rPr>
              <a:t>với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tỉ</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lệ</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học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a:t>
            </a:r>
            <a:r>
              <a:rPr lang="en-US" b="0" dirty="0">
                <a:solidFill>
                  <a:srgbClr val="000000"/>
                </a:solidFill>
                <a:effectLst/>
                <a:latin typeface="Consolas" panose="020B0609020204030204" pitchFamily="49" charset="0"/>
              </a:rPr>
              <a:t> KHXH?</a:t>
            </a:r>
            <a:endParaRPr lang="en-US" b="0" dirty="0">
              <a:solidFill>
                <a:srgbClr val="000000"/>
              </a:solidFill>
              <a:effectLst/>
              <a:latin typeface="Consolas" panose="020B0609020204030204" pitchFamily="49" charset="0"/>
            </a:endParaRPr>
          </a:p>
          <a:p>
            <a:r>
              <a:rPr lang="en-US" dirty="0">
                <a:latin typeface="Consolas" panose="020B0609020204030204" pitchFamily="49" charset="0"/>
              </a:rPr>
              <a:t>-&gt; Ý </a:t>
            </a:r>
            <a:r>
              <a:rPr lang="en-US" dirty="0" err="1">
                <a:latin typeface="Consolas" panose="020B0609020204030204" pitchFamily="49" charset="0"/>
              </a:rPr>
              <a:t>nghĩa</a:t>
            </a:r>
            <a:r>
              <a:rPr lang="en-US" dirty="0">
                <a:latin typeface="Consolas" panose="020B0609020204030204" pitchFamily="49" charset="0"/>
              </a:rPr>
              <a:t>: </a:t>
            </a:r>
            <a:r>
              <a:rPr lang="vi-VN" b="0" dirty="0">
                <a:solidFill>
                  <a:srgbClr val="000000"/>
                </a:solidFill>
                <a:effectLst/>
                <a:latin typeface="Consolas" panose="020B0609020204030204" pitchFamily="49" charset="0"/>
              </a:rPr>
              <a:t>Định hướng học tập của học sinh , để học sinh chọn lựa khối thi phù hợp, đạt kết quả cao trong kì thi</a:t>
            </a:r>
            <a:endParaRPr lang="vi-VN"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TextBox 3"/>
          <p:cNvSpPr txBox="1"/>
          <p:nvPr/>
        </p:nvSpPr>
        <p:spPr>
          <a:xfrm>
            <a:off x="602743" y="2743135"/>
            <a:ext cx="6900672" cy="1384995"/>
          </a:xfrm>
          <a:prstGeom prst="rect">
            <a:avLst/>
          </a:prstGeom>
          <a:noFill/>
        </p:spPr>
        <p:txBody>
          <a:bodyPr wrap="square" rtlCol="0">
            <a:spAutoFit/>
          </a:bodyPr>
          <a:lstStyle/>
          <a:p>
            <a:r>
              <a:rPr lang="vi-VN" b="1" dirty="0">
                <a:solidFill>
                  <a:srgbClr val="800000"/>
                </a:solidFill>
                <a:effectLst/>
                <a:latin typeface="Consolas" panose="020B0609020204030204" pitchFamily="49" charset="0"/>
              </a:rPr>
              <a:t>Các bước thực hiện: </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Tính số lượng thí sinh thi KHTN </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Tính số lượng thí sinh thi KHXH </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Tính tỉ lệ bằng cách lấy số lượng thí sinh thi KHTN hoặc KHXH chia cho tổng số thí sinh </a:t>
            </a:r>
            <a:endParaRPr lang="vi-VN" b="0" dirty="0">
              <a:solidFill>
                <a:srgbClr val="000000"/>
              </a:solidFill>
              <a:effectLst/>
              <a:latin typeface="Consolas" panose="020B0609020204030204" pitchFamily="49" charset="0"/>
            </a:endParaRPr>
          </a:p>
          <a:p>
            <a:endParaRPr lang="en-US"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3913389" y="1082425"/>
            <a:ext cx="4377171" cy="3972758"/>
          </a:xfrm>
          <a:prstGeom prst="rect">
            <a:avLst/>
          </a:prstGeom>
        </p:spPr>
      </p:pic>
      <p:sp>
        <p:nvSpPr>
          <p:cNvPr id="6" name="TextBox 5"/>
          <p:cNvSpPr txBox="1"/>
          <p:nvPr/>
        </p:nvSpPr>
        <p:spPr>
          <a:xfrm>
            <a:off x="378311" y="2053141"/>
            <a:ext cx="3439814" cy="2031325"/>
          </a:xfrm>
          <a:prstGeom prst="rect">
            <a:avLst/>
          </a:prstGeom>
          <a:noFill/>
        </p:spPr>
        <p:txBody>
          <a:bodyPr wrap="square" rtlCol="0">
            <a:spAutoFit/>
          </a:bodyPr>
          <a:lstStyle/>
          <a:p>
            <a:r>
              <a:rPr lang="en-US" b="1" dirty="0" err="1">
                <a:solidFill>
                  <a:srgbClr val="800000"/>
                </a:solidFill>
                <a:latin typeface="Consolas" panose="020B0609020204030204" pitchFamily="49" charset="0"/>
              </a:rPr>
              <a:t>Nhận</a:t>
            </a:r>
            <a:r>
              <a:rPr lang="en-US" b="1" dirty="0">
                <a:solidFill>
                  <a:srgbClr val="800000"/>
                </a:solidFill>
                <a:latin typeface="Consolas" panose="020B0609020204030204" pitchFamily="49" charset="0"/>
              </a:rPr>
              <a:t> </a:t>
            </a:r>
            <a:r>
              <a:rPr lang="en-US" b="1" dirty="0" err="1">
                <a:solidFill>
                  <a:srgbClr val="800000"/>
                </a:solidFill>
                <a:latin typeface="Consolas" panose="020B0609020204030204" pitchFamily="49" charset="0"/>
              </a:rPr>
              <a:t>xét</a:t>
            </a:r>
            <a:r>
              <a:rPr lang="vi-VN" b="1" dirty="0">
                <a:solidFill>
                  <a:srgbClr val="800000"/>
                </a:solidFill>
                <a:effectLst/>
                <a:latin typeface="Consolas" panose="020B0609020204030204" pitchFamily="49" charset="0"/>
              </a:rPr>
              <a:t>: </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Có</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tới</a:t>
            </a:r>
            <a:r>
              <a:rPr lang="en-US" b="0" dirty="0">
                <a:solidFill>
                  <a:srgbClr val="000000"/>
                </a:solidFill>
                <a:effectLst/>
                <a:latin typeface="Consolas" panose="020B0609020204030204" pitchFamily="49" charset="0"/>
              </a:rPr>
              <a:t> 56% </a:t>
            </a:r>
            <a:r>
              <a:rPr lang="en-US" b="0" dirty="0" err="1">
                <a:solidFill>
                  <a:srgbClr val="000000"/>
                </a:solidFill>
                <a:effectLst/>
                <a:latin typeface="Consolas" panose="020B0609020204030204" pitchFamily="49" charset="0"/>
              </a:rPr>
              <a:t>thí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a:t>
            </a:r>
            <a:r>
              <a:rPr lang="en-US" b="0" dirty="0">
                <a:solidFill>
                  <a:srgbClr val="000000"/>
                </a:solidFill>
                <a:effectLst/>
                <a:latin typeface="Consolas" panose="020B0609020204030204" pitchFamily="49" charset="0"/>
              </a:rPr>
              <a:t> KHXH </a:t>
            </a:r>
            <a:r>
              <a:rPr lang="en-US" b="0" dirty="0" err="1">
                <a:solidFill>
                  <a:srgbClr val="000000"/>
                </a:solidFill>
                <a:effectLst/>
                <a:latin typeface="Consolas" panose="020B0609020204030204" pitchFamily="49" charset="0"/>
              </a:rPr>
              <a:t>và</a:t>
            </a:r>
            <a:r>
              <a:rPr lang="en-US" b="0" dirty="0">
                <a:solidFill>
                  <a:srgbClr val="000000"/>
                </a:solidFill>
                <a:effectLst/>
                <a:latin typeface="Consolas" panose="020B0609020204030204" pitchFamily="49" charset="0"/>
              </a:rPr>
              <a:t> 32% </a:t>
            </a:r>
            <a:r>
              <a:rPr lang="en-US" b="0" dirty="0" err="1">
                <a:solidFill>
                  <a:srgbClr val="000000"/>
                </a:solidFill>
                <a:effectLst/>
                <a:latin typeface="Consolas" panose="020B0609020204030204" pitchFamily="49" charset="0"/>
              </a:rPr>
              <a:t>thí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a:t>
            </a:r>
            <a:r>
              <a:rPr lang="en-US" b="0" dirty="0">
                <a:solidFill>
                  <a:srgbClr val="000000"/>
                </a:solidFill>
                <a:effectLst/>
                <a:latin typeface="Consolas" panose="020B0609020204030204" pitchFamily="49" charset="0"/>
              </a:rPr>
              <a:t> KHTN</a:t>
            </a:r>
            <a:endParaRPr lang="en-US"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Có thể thấy được tỉ lệ thí sinh theo các khối xã hội của năm 2022 là rất cao, thí sinh thi KHXH gấp 1.7 lần KHTN</a:t>
            </a:r>
            <a:endParaRPr lang="vi-VN" b="0" dirty="0">
              <a:solidFill>
                <a:srgbClr val="000000"/>
              </a:solidFill>
              <a:effectLst/>
              <a:latin typeface="Consolas" panose="020B0609020204030204" pitchFamily="49" charset="0"/>
            </a:endParaRPr>
          </a:p>
          <a:p>
            <a:endParaRPr lang="vi-VN" b="0" dirty="0">
              <a:solidFill>
                <a:srgbClr val="000000"/>
              </a:solidFill>
              <a:effectLst/>
              <a:latin typeface="Consolas" panose="020B0609020204030204" pitchFamily="49" charset="0"/>
            </a:endParaRPr>
          </a:p>
          <a:p>
            <a:endParaRPr lang="en-US" dirty="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2" name="TextBox 1"/>
          <p:cNvSpPr txBox="1"/>
          <p:nvPr/>
        </p:nvSpPr>
        <p:spPr>
          <a:xfrm>
            <a:off x="804673" y="1319193"/>
            <a:ext cx="7144512" cy="954107"/>
          </a:xfrm>
          <a:prstGeom prst="rect">
            <a:avLst/>
          </a:prstGeom>
          <a:noFill/>
        </p:spPr>
        <p:txBody>
          <a:bodyPr wrap="square" rtlCol="0">
            <a:spAutoFit/>
          </a:bodyPr>
          <a:lstStyle/>
          <a:p>
            <a:r>
              <a:rPr lang="en-US" b="0" dirty="0" err="1">
                <a:solidFill>
                  <a:srgbClr val="FF0000"/>
                </a:solidFill>
                <a:effectLst/>
                <a:latin typeface="Consolas" panose="020B0609020204030204" pitchFamily="49" charset="0"/>
              </a:rPr>
              <a:t>Câu</a:t>
            </a:r>
            <a:r>
              <a:rPr lang="en-US" b="0" dirty="0">
                <a:solidFill>
                  <a:srgbClr val="FF0000"/>
                </a:solidFill>
                <a:effectLst/>
                <a:latin typeface="Consolas" panose="020B0609020204030204" pitchFamily="49" charset="0"/>
              </a:rPr>
              <a:t> 8</a:t>
            </a:r>
            <a:r>
              <a:rPr lang="en-US" b="0" dirty="0">
                <a:solidFill>
                  <a:srgbClr val="000000"/>
                </a:solidFill>
                <a:effectLst/>
                <a:latin typeface="Consolas" panose="020B0609020204030204" pitchFamily="49" charset="0"/>
              </a:rPr>
              <a:t>: So </a:t>
            </a:r>
            <a:r>
              <a:rPr lang="en-US" b="0" dirty="0" err="1">
                <a:solidFill>
                  <a:srgbClr val="000000"/>
                </a:solidFill>
                <a:effectLst/>
                <a:latin typeface="Consolas" panose="020B0609020204030204" pitchFamily="49" charset="0"/>
              </a:rPr>
              <a:t>sánh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các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môn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học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giữa</a:t>
            </a:r>
            <a:r>
              <a:rPr lang="en-US" b="0" dirty="0">
                <a:solidFill>
                  <a:srgbClr val="000000"/>
                </a:solidFill>
                <a:effectLst/>
                <a:latin typeface="Consolas" panose="020B0609020204030204" pitchFamily="49" charset="0"/>
              </a:rPr>
              <a:t> 5 </a:t>
            </a:r>
            <a:r>
              <a:rPr lang="en-US" b="0" dirty="0" err="1">
                <a:solidFill>
                  <a:srgbClr val="000000"/>
                </a:solidFill>
                <a:effectLst/>
                <a:latin typeface="Consolas" panose="020B0609020204030204" pitchFamily="49" charset="0"/>
              </a:rPr>
              <a:t>thành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phố</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lớn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và</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những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tỉnh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Tây</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Nguyên</a:t>
            </a:r>
            <a:r>
              <a:rPr lang="en-US" b="0" dirty="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dirty="0">
                <a:latin typeface="Consolas" panose="020B0609020204030204" pitchFamily="49" charset="0"/>
              </a:rPr>
              <a:t>-&gt; Ý </a:t>
            </a:r>
            <a:r>
              <a:rPr lang="en-US" dirty="0" err="1">
                <a:latin typeface="Consolas" panose="020B0609020204030204" pitchFamily="49" charset="0"/>
              </a:rPr>
              <a:t>nghĩa</a:t>
            </a:r>
            <a:r>
              <a:rPr lang="en-US" dirty="0">
                <a:latin typeface="Consolas" panose="020B0609020204030204" pitchFamily="49" charset="0"/>
              </a:rPr>
              <a:t>: </a:t>
            </a:r>
            <a:r>
              <a:rPr lang="en-US" dirty="0" err="1">
                <a:latin typeface="Consolas" panose="020B0609020204030204" pitchFamily="49" charset="0"/>
              </a:rPr>
              <a:t>Từ</a:t>
            </a:r>
            <a:r>
              <a:rPr lang="en-US" dirty="0">
                <a:latin typeface="Consolas" panose="020B0609020204030204" pitchFamily="49" charset="0"/>
              </a:rPr>
              <a:t> </a:t>
            </a:r>
            <a:r>
              <a:rPr lang="en-US" dirty="0" err="1">
                <a:latin typeface="Consolas" panose="020B0609020204030204" pitchFamily="49" charset="0"/>
              </a:rPr>
              <a:t>đó</a:t>
            </a:r>
            <a:r>
              <a:rPr lang="en-US" dirty="0">
                <a:latin typeface="Consolas" panose="020B0609020204030204" pitchFamily="49" charset="0"/>
              </a:rPr>
              <a:t> </a:t>
            </a:r>
            <a:r>
              <a:rPr lang="en-US" dirty="0" err="1">
                <a:latin typeface="Consolas" panose="020B0609020204030204" pitchFamily="49" charset="0"/>
              </a:rPr>
              <a:t>thấy</a:t>
            </a:r>
            <a:r>
              <a:rPr lang="en-US" dirty="0">
                <a:latin typeface="Consolas" panose="020B0609020204030204" pitchFamily="49" charset="0"/>
              </a:rPr>
              <a:t>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tình</a:t>
            </a:r>
            <a:r>
              <a:rPr lang="en-US" dirty="0">
                <a:latin typeface="Consolas" panose="020B0609020204030204" pitchFamily="49" charset="0"/>
              </a:rPr>
              <a:t> </a:t>
            </a:r>
            <a:r>
              <a:rPr lang="en-US" dirty="0" err="1">
                <a:latin typeface="Consolas" panose="020B0609020204030204" pitchFamily="49" charset="0"/>
              </a:rPr>
              <a:t>trạng</a:t>
            </a:r>
            <a:r>
              <a:rPr lang="en-US" dirty="0">
                <a:latin typeface="Consolas" panose="020B0609020204030204" pitchFamily="49" charset="0"/>
              </a:rPr>
              <a:t> </a:t>
            </a:r>
            <a:r>
              <a:rPr lang="en-US" dirty="0" err="1">
                <a:latin typeface="Consolas" panose="020B0609020204030204" pitchFamily="49" charset="0"/>
              </a:rPr>
              <a:t>học</a:t>
            </a:r>
            <a:r>
              <a:rPr lang="en-US" dirty="0">
                <a:latin typeface="Consolas" panose="020B0609020204030204" pitchFamily="49" charset="0"/>
              </a:rPr>
              <a:t> </a:t>
            </a:r>
            <a:r>
              <a:rPr lang="en-US" dirty="0" err="1">
                <a:latin typeface="Consolas" panose="020B0609020204030204" pitchFamily="49" charset="0"/>
              </a:rPr>
              <a:t>tập</a:t>
            </a:r>
            <a:r>
              <a:rPr lang="en-US" dirty="0">
                <a:latin typeface="Consolas" panose="020B0609020204030204" pitchFamily="49" charset="0"/>
              </a:rPr>
              <a:t> ở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tỉnh</a:t>
            </a:r>
            <a:r>
              <a:rPr lang="en-US" dirty="0">
                <a:latin typeface="Consolas" panose="020B0609020204030204" pitchFamily="49" charset="0"/>
              </a:rPr>
              <a:t> </a:t>
            </a:r>
            <a:r>
              <a:rPr lang="en-US" dirty="0" err="1">
                <a:latin typeface="Consolas" panose="020B0609020204030204" pitchFamily="49" charset="0"/>
              </a:rPr>
              <a:t>vùng</a:t>
            </a:r>
            <a:r>
              <a:rPr lang="en-US" dirty="0">
                <a:latin typeface="Consolas" panose="020B0609020204030204" pitchFamily="49" charset="0"/>
              </a:rPr>
              <a:t> </a:t>
            </a:r>
            <a:r>
              <a:rPr lang="en-US" dirty="0" err="1">
                <a:latin typeface="Consolas" panose="020B0609020204030204" pitchFamily="49" charset="0"/>
              </a:rPr>
              <a:t>cao</a:t>
            </a:r>
            <a:r>
              <a:rPr lang="en-US" dirty="0">
                <a:latin typeface="Consolas" panose="020B0609020204030204" pitchFamily="49" charset="0"/>
              </a:rPr>
              <a:t> so </a:t>
            </a: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thành</a:t>
            </a:r>
            <a:r>
              <a:rPr lang="en-US" dirty="0">
                <a:latin typeface="Consolas" panose="020B0609020204030204" pitchFamily="49" charset="0"/>
              </a:rPr>
              <a:t> </a:t>
            </a:r>
            <a:r>
              <a:rPr lang="en-US" dirty="0" err="1">
                <a:latin typeface="Consolas" panose="020B0609020204030204" pitchFamily="49" charset="0"/>
              </a:rPr>
              <a:t>phố</a:t>
            </a:r>
            <a:r>
              <a:rPr lang="en-US" dirty="0">
                <a:latin typeface="Consolas" panose="020B0609020204030204" pitchFamily="49" charset="0"/>
              </a:rPr>
              <a:t> </a:t>
            </a:r>
            <a:r>
              <a:rPr lang="en-US" dirty="0" err="1">
                <a:latin typeface="Consolas" panose="020B0609020204030204" pitchFamily="49" charset="0"/>
              </a:rPr>
              <a:t>lớn</a:t>
            </a:r>
            <a:r>
              <a:rPr lang="en-US" dirty="0">
                <a:latin typeface="Consolas" panose="020B0609020204030204" pitchFamily="49" charset="0"/>
              </a:rPr>
              <a:t> </a:t>
            </a:r>
            <a:r>
              <a:rPr lang="en-US" dirty="0" err="1">
                <a:latin typeface="Consolas" panose="020B0609020204030204" pitchFamily="49" charset="0"/>
              </a:rPr>
              <a:t>hiện</a:t>
            </a:r>
            <a:r>
              <a:rPr lang="en-US" dirty="0">
                <a:latin typeface="Consolas" panose="020B0609020204030204" pitchFamily="49" charset="0"/>
              </a:rPr>
              <a:t> nay.</a:t>
            </a:r>
            <a:endParaRPr lang="en-US" b="0" dirty="0">
              <a:solidFill>
                <a:srgbClr val="000000"/>
              </a:solidFill>
              <a:effectLst/>
              <a:latin typeface="Consolas" panose="020B0609020204030204" pitchFamily="49" charset="0"/>
            </a:endParaRPr>
          </a:p>
        </p:txBody>
      </p:sp>
      <p:sp>
        <p:nvSpPr>
          <p:cNvPr id="3" name="TextBox 2"/>
          <p:cNvSpPr txBox="1"/>
          <p:nvPr/>
        </p:nvSpPr>
        <p:spPr>
          <a:xfrm>
            <a:off x="747925" y="2779711"/>
            <a:ext cx="6900672" cy="1169551"/>
          </a:xfrm>
          <a:prstGeom prst="rect">
            <a:avLst/>
          </a:prstGeom>
          <a:noFill/>
        </p:spPr>
        <p:txBody>
          <a:bodyPr wrap="square" rtlCol="0">
            <a:spAutoFit/>
          </a:bodyPr>
          <a:lstStyle/>
          <a:p>
            <a:r>
              <a:rPr lang="vi-VN" b="1" dirty="0">
                <a:solidFill>
                  <a:srgbClr val="800000"/>
                </a:solidFill>
                <a:effectLst/>
                <a:latin typeface="Consolas" panose="020B0609020204030204" pitchFamily="49" charset="0"/>
              </a:rPr>
              <a:t>Các bước thực hiện: </a:t>
            </a:r>
            <a:endParaRPr lang="vi-VN" b="0" dirty="0">
              <a:solidFill>
                <a:srgbClr val="000000"/>
              </a:solidFill>
              <a:effectLst/>
              <a:latin typeface="Consolas" panose="020B0609020204030204" pitchFamily="49" charset="0"/>
            </a:endParaRPr>
          </a:p>
          <a:p>
            <a:pPr marL="285750" indent="-285750">
              <a:buFontTx/>
              <a:buChar char="-"/>
            </a:pPr>
            <a:r>
              <a:rPr lang="en-US" dirty="0" err="1">
                <a:latin typeface="Consolas" panose="020B0609020204030204" pitchFamily="49" charset="0"/>
              </a:rPr>
              <a:t>Lọc</a:t>
            </a:r>
            <a:r>
              <a:rPr lang="en-US" dirty="0">
                <a:latin typeface="Consolas" panose="020B0609020204030204" pitchFamily="49" charset="0"/>
              </a:rPr>
              <a:t> </a:t>
            </a:r>
            <a:r>
              <a:rPr lang="en-US" dirty="0" err="1">
                <a:latin typeface="Consolas" panose="020B0609020204030204" pitchFamily="49" charset="0"/>
              </a:rPr>
              <a:t>ra</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tỉnh</a:t>
            </a:r>
            <a:r>
              <a:rPr lang="en-US" dirty="0">
                <a:latin typeface="Consolas" panose="020B0609020204030204" pitchFamily="49" charset="0"/>
              </a:rPr>
              <a:t> </a:t>
            </a:r>
            <a:r>
              <a:rPr lang="en-US" dirty="0" err="1">
                <a:latin typeface="Consolas" panose="020B0609020204030204" pitchFamily="49" charset="0"/>
              </a:rPr>
              <a:t>là</a:t>
            </a:r>
            <a:r>
              <a:rPr lang="en-US" dirty="0">
                <a:latin typeface="Consolas" panose="020B0609020204030204" pitchFamily="49" charset="0"/>
              </a:rPr>
              <a:t> </a:t>
            </a:r>
            <a:r>
              <a:rPr lang="en-US" dirty="0" err="1">
                <a:latin typeface="Consolas" panose="020B0609020204030204" pitchFamily="49" charset="0"/>
              </a:rPr>
              <a:t>thành</a:t>
            </a:r>
            <a:r>
              <a:rPr lang="en-US" dirty="0">
                <a:latin typeface="Consolas" panose="020B0609020204030204" pitchFamily="49" charset="0"/>
              </a:rPr>
              <a:t> </a:t>
            </a:r>
            <a:r>
              <a:rPr lang="en-US" dirty="0" err="1">
                <a:latin typeface="Consolas" panose="020B0609020204030204" pitchFamily="49" charset="0"/>
              </a:rPr>
              <a:t>phố</a:t>
            </a:r>
            <a:r>
              <a:rPr lang="en-US" dirty="0">
                <a:latin typeface="Consolas" panose="020B0609020204030204" pitchFamily="49" charset="0"/>
              </a:rPr>
              <a:t> </a:t>
            </a:r>
            <a:r>
              <a:rPr lang="en-US" dirty="0" err="1">
                <a:latin typeface="Consolas" panose="020B0609020204030204" pitchFamily="49" charset="0"/>
              </a:rPr>
              <a:t>lớn</a:t>
            </a:r>
            <a:r>
              <a:rPr lang="en-US" dirty="0">
                <a:latin typeface="Consolas" panose="020B0609020204030204" pitchFamily="49" charset="0"/>
              </a:rPr>
              <a:t>, </a:t>
            </a:r>
            <a:r>
              <a:rPr lang="en-US" dirty="0" err="1">
                <a:latin typeface="Consolas" panose="020B0609020204030204" pitchFamily="49" charset="0"/>
              </a:rPr>
              <a:t>rồi</a:t>
            </a:r>
            <a:r>
              <a:rPr lang="en-US" dirty="0">
                <a:latin typeface="Consolas" panose="020B0609020204030204" pitchFamily="49" charset="0"/>
              </a:rPr>
              <a:t> </a:t>
            </a:r>
            <a:r>
              <a:rPr lang="en-US" dirty="0" err="1">
                <a:latin typeface="Consolas" panose="020B0609020204030204" pitchFamily="49" charset="0"/>
              </a:rPr>
              <a:t>đếm</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lượng</a:t>
            </a:r>
            <a:r>
              <a:rPr lang="en-US" dirty="0">
                <a:latin typeface="Consolas" panose="020B0609020204030204" pitchFamily="49" charset="0"/>
              </a:rPr>
              <a:t> </a:t>
            </a:r>
            <a:r>
              <a:rPr lang="en-US" dirty="0" err="1">
                <a:latin typeface="Consolas" panose="020B0609020204030204" pitchFamily="49" charset="0"/>
              </a:rPr>
              <a:t>điểm</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dirty="0" err="1">
                <a:latin typeface="Consolas" panose="020B0609020204030204" pitchFamily="49" charset="0"/>
              </a:rPr>
              <a:t>môn</a:t>
            </a:r>
            <a:r>
              <a:rPr lang="en-US" dirty="0">
                <a:latin typeface="Consolas" panose="020B0609020204030204" pitchFamily="49" charset="0"/>
              </a:rPr>
              <a:t> </a:t>
            </a:r>
            <a:r>
              <a:rPr lang="en-US" dirty="0" err="1">
                <a:latin typeface="Consolas" panose="020B0609020204030204" pitchFamily="49" charset="0"/>
              </a:rPr>
              <a:t>học</a:t>
            </a:r>
            <a:r>
              <a:rPr lang="en-US" dirty="0">
                <a:latin typeface="Consolas" panose="020B0609020204030204" pitchFamily="49" charset="0"/>
              </a:rPr>
              <a:t>.</a:t>
            </a:r>
            <a:endParaRPr lang="en-US" dirty="0">
              <a:latin typeface="Consolas" panose="020B0609020204030204" pitchFamily="49" charset="0"/>
            </a:endParaRPr>
          </a:p>
          <a:p>
            <a:pPr marL="285750" indent="-285750">
              <a:buFontTx/>
              <a:buChar char="-"/>
            </a:pPr>
            <a:r>
              <a:rPr lang="en-US" b="0" dirty="0" err="1">
                <a:solidFill>
                  <a:srgbClr val="000000"/>
                </a:solidFill>
                <a:effectLst/>
                <a:latin typeface="Consolas" panose="020B0609020204030204" pitchFamily="49" charset="0"/>
              </a:rPr>
              <a:t>L</a:t>
            </a:r>
            <a:r>
              <a:rPr lang="en-US" dirty="0" err="1">
                <a:latin typeface="Consolas" panose="020B0609020204030204" pitchFamily="49" charset="0"/>
              </a:rPr>
              <a:t>ọc</a:t>
            </a:r>
            <a:r>
              <a:rPr lang="en-US" dirty="0">
                <a:latin typeface="Consolas" panose="020B0609020204030204" pitchFamily="49" charset="0"/>
              </a:rPr>
              <a:t> </a:t>
            </a:r>
            <a:r>
              <a:rPr lang="en-US" dirty="0" err="1">
                <a:latin typeface="Consolas" panose="020B0609020204030204" pitchFamily="49" charset="0"/>
              </a:rPr>
              <a:t>ra</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tỉnh</a:t>
            </a:r>
            <a:r>
              <a:rPr lang="en-US" dirty="0">
                <a:latin typeface="Consolas" panose="020B0609020204030204" pitchFamily="49" charset="0"/>
              </a:rPr>
              <a:t> </a:t>
            </a:r>
            <a:r>
              <a:rPr lang="en-US" dirty="0" err="1">
                <a:latin typeface="Consolas" panose="020B0609020204030204" pitchFamily="49" charset="0"/>
              </a:rPr>
              <a:t>Tây</a:t>
            </a:r>
            <a:r>
              <a:rPr lang="en-US" dirty="0">
                <a:latin typeface="Consolas" panose="020B0609020204030204" pitchFamily="49" charset="0"/>
              </a:rPr>
              <a:t> </a:t>
            </a:r>
            <a:r>
              <a:rPr lang="en-US" dirty="0" err="1">
                <a:latin typeface="Consolas" panose="020B0609020204030204" pitchFamily="49" charset="0"/>
              </a:rPr>
              <a:t>Nguyên</a:t>
            </a:r>
            <a:r>
              <a:rPr lang="en-US" dirty="0">
                <a:latin typeface="Consolas" panose="020B0609020204030204" pitchFamily="49" charset="0"/>
              </a:rPr>
              <a:t>, </a:t>
            </a:r>
            <a:r>
              <a:rPr lang="en-US" dirty="0" err="1">
                <a:latin typeface="Consolas" panose="020B0609020204030204" pitchFamily="49" charset="0"/>
              </a:rPr>
              <a:t>rồi</a:t>
            </a:r>
            <a:r>
              <a:rPr lang="en-US" dirty="0">
                <a:latin typeface="Consolas" panose="020B0609020204030204" pitchFamily="49" charset="0"/>
              </a:rPr>
              <a:t> </a:t>
            </a:r>
            <a:r>
              <a:rPr lang="en-US" dirty="0" err="1">
                <a:latin typeface="Consolas" panose="020B0609020204030204" pitchFamily="49" charset="0"/>
              </a:rPr>
              <a:t>đếm</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lượng</a:t>
            </a:r>
            <a:r>
              <a:rPr lang="en-US" dirty="0">
                <a:latin typeface="Consolas" panose="020B0609020204030204" pitchFamily="49" charset="0"/>
              </a:rPr>
              <a:t> </a:t>
            </a:r>
            <a:r>
              <a:rPr lang="en-US" dirty="0" err="1">
                <a:latin typeface="Consolas" panose="020B0609020204030204" pitchFamily="49" charset="0"/>
              </a:rPr>
              <a:t>điểm</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dirty="0" err="1">
                <a:latin typeface="Consolas" panose="020B0609020204030204" pitchFamily="49" charset="0"/>
              </a:rPr>
              <a:t>môn</a:t>
            </a:r>
            <a:r>
              <a:rPr lang="en-US" dirty="0">
                <a:latin typeface="Consolas" panose="020B0609020204030204" pitchFamily="49" charset="0"/>
              </a:rPr>
              <a:t> </a:t>
            </a:r>
            <a:r>
              <a:rPr lang="en-US" dirty="0" err="1">
                <a:latin typeface="Consolas" panose="020B0609020204030204" pitchFamily="49" charset="0"/>
              </a:rPr>
              <a:t>học</a:t>
            </a:r>
            <a:endParaRPr lang="en-US" dirty="0">
              <a:latin typeface="Consolas" panose="020B0609020204030204" pitchFamily="49" charset="0"/>
            </a:endParaRPr>
          </a:p>
          <a:p>
            <a:pPr marL="285750" indent="-285750">
              <a:buFontTx/>
              <a:buChar char="-"/>
            </a:pPr>
            <a:r>
              <a:rPr lang="en-US" b="0" dirty="0" err="1">
                <a:solidFill>
                  <a:srgbClr val="000000"/>
                </a:solidFill>
                <a:effectLst/>
                <a:latin typeface="Consolas" panose="020B0609020204030204" pitchFamily="49" charset="0"/>
              </a:rPr>
              <a:t>Trực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quan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hóa</a:t>
            </a:r>
            <a:endParaRPr lang="en-US" b="0" dirty="0">
              <a:solidFill>
                <a:srgbClr val="000000"/>
              </a:solidFill>
              <a:effectLst/>
              <a:latin typeface="Consolas" panose="020B0609020204030204" pitchFamily="49"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4" name="Picture 3" descr="Chart, bar chart, histogram&#10;&#10;Description automatically generated"/>
          <p:cNvPicPr>
            <a:picLocks noChangeAspect="1"/>
          </p:cNvPicPr>
          <p:nvPr/>
        </p:nvPicPr>
        <p:blipFill>
          <a:blip r:embed="rId1"/>
          <a:stretch>
            <a:fillRect/>
          </a:stretch>
        </p:blipFill>
        <p:spPr>
          <a:xfrm>
            <a:off x="252281" y="1225550"/>
            <a:ext cx="7273022" cy="3761692"/>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15"/>
          <p:cNvSpPr txBox="1">
            <a:spLocks noGrp="1"/>
          </p:cNvSpPr>
          <p:nvPr>
            <p:ph type="ctrTitle"/>
          </p:nvPr>
        </p:nvSpPr>
        <p:spPr>
          <a:xfrm>
            <a:off x="564766" y="383090"/>
            <a:ext cx="7947719"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solidFill>
                  <a:schemeClr val="accent2">
                    <a:lumMod val="50000"/>
                  </a:schemeClr>
                </a:solidFill>
              </a:rPr>
              <a:t>ĐỀ TÀI: PHÂN TÍCH ĐIỂM THI THPT QUỐC GIA NĂM 2022</a:t>
            </a:r>
            <a:endParaRPr dirty="0">
              <a:solidFill>
                <a:schemeClr val="accent2">
                  <a:lumMod val="50000"/>
                </a:schemeClr>
              </a:solidFill>
            </a:endParaRPr>
          </a:p>
        </p:txBody>
      </p:sp>
      <p:sp>
        <p:nvSpPr>
          <p:cNvPr id="548" name="Google Shape;548;p15"/>
          <p:cNvSpPr txBox="1">
            <a:spLocks noGrp="1"/>
          </p:cNvSpPr>
          <p:nvPr>
            <p:ph type="subTitle" idx="1"/>
          </p:nvPr>
        </p:nvSpPr>
        <p:spPr>
          <a:xfrm>
            <a:off x="564766" y="1873405"/>
            <a:ext cx="7947719" cy="1727206"/>
          </a:xfrm>
          <a:prstGeom prst="rect">
            <a:avLst/>
          </a:prstGeom>
        </p:spPr>
        <p:txBody>
          <a:bodyPr spcFirstLastPara="1" wrap="square" lIns="91425" tIns="91425" rIns="91425" bIns="91425" anchor="t" anchorCtr="0">
            <a:noAutofit/>
          </a:bodyPr>
          <a:lstStyle/>
          <a:p>
            <a:pPr marL="0" indent="0" algn="just"/>
            <a:r>
              <a:rPr lang="en-US" sz="1800" dirty="0">
                <a:solidFill>
                  <a:schemeClr val="tx2">
                    <a:lumMod val="50000"/>
                  </a:schemeClr>
                </a:solidFill>
                <a:latin typeface="+mj-lt"/>
              </a:rPr>
              <a:t> </a:t>
            </a:r>
            <a:r>
              <a:rPr lang="en-US" sz="1800" dirty="0" err="1">
                <a:solidFill>
                  <a:schemeClr val="accent1">
                    <a:lumMod val="75000"/>
                  </a:schemeClr>
                </a:solidFill>
                <a:latin typeface="Times New Roman" panose="02020603050405020304" pitchFamily="18" charset="0"/>
                <a:cs typeface="Times New Roman" panose="02020603050405020304" pitchFamily="18" charset="0"/>
              </a:rPr>
              <a:t>Lí</a:t>
            </a:r>
            <a:r>
              <a:rPr lang="en-US" sz="1800" dirty="0">
                <a:solidFill>
                  <a:schemeClr val="accent1">
                    <a:lumMod val="75000"/>
                  </a:schemeClr>
                </a:solidFill>
                <a:latin typeface="Times New Roman" panose="02020603050405020304" pitchFamily="18" charset="0"/>
                <a:cs typeface="Times New Roman" panose="02020603050405020304" pitchFamily="18" charset="0"/>
              </a:rPr>
              <a:t> do </a:t>
            </a:r>
            <a:r>
              <a:rPr lang="en-US" sz="1800" dirty="0" err="1">
                <a:solidFill>
                  <a:schemeClr val="accent1">
                    <a:lumMod val="75000"/>
                  </a:schemeClr>
                </a:solidFill>
                <a:latin typeface="Times New Roman" panose="02020603050405020304" pitchFamily="18" charset="0"/>
                <a:cs typeface="Times New Roman" panose="02020603050405020304" pitchFamily="18" charset="0"/>
              </a:rPr>
              <a:t>chọn</a:t>
            </a: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en-US" sz="1800" dirty="0" err="1">
                <a:solidFill>
                  <a:schemeClr val="accent1">
                    <a:lumMod val="75000"/>
                  </a:schemeClr>
                </a:solidFill>
                <a:latin typeface="Times New Roman" panose="02020603050405020304" pitchFamily="18" charset="0"/>
                <a:cs typeface="Times New Roman" panose="02020603050405020304" pitchFamily="18" charset="0"/>
              </a:rPr>
              <a:t>đề</a:t>
            </a: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en-US" sz="1800" dirty="0" err="1">
                <a:solidFill>
                  <a:schemeClr val="accent1">
                    <a:lumMod val="75000"/>
                  </a:schemeClr>
                </a:solidFill>
                <a:latin typeface="Times New Roman" panose="02020603050405020304" pitchFamily="18" charset="0"/>
                <a:cs typeface="Times New Roman" panose="02020603050405020304" pitchFamily="18" charset="0"/>
              </a:rPr>
              <a:t>tài</a:t>
            </a: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vi-VN" sz="1800" b="0" dirty="0">
                <a:solidFill>
                  <a:schemeClr val="tx2">
                    <a:lumMod val="50000"/>
                  </a:schemeClr>
                </a:solidFill>
                <a:effectLst/>
                <a:latin typeface="+mj-lt"/>
              </a:rPr>
              <a:t>Giáo dục đào tạo đóng vai trò quan trọng là nhân tố chìa khóa, là động lực thúc đẩy nền kinh tế phát triển. Không chỉ ở Việt Nam mà ở hầu hết các quốc gia khác trên thế giới, các chính phủ đều coi giáo dục là quốc sách hàng đầu. Vì thế giáo dục đang được ngày càng trú trọng và tâm của của Nhà nước, đặc biệt là các bậc cha mẹ phụ huynh quan tâm con mình</a:t>
            </a:r>
            <a:r>
              <a:rPr lang="en-US" sz="1800" b="0" dirty="0">
                <a:solidFill>
                  <a:schemeClr val="tx2">
                    <a:lumMod val="50000"/>
                  </a:schemeClr>
                </a:solidFill>
                <a:effectLst/>
                <a:latin typeface="+mj-lt"/>
              </a:rPr>
              <a:t>.</a:t>
            </a:r>
            <a:endParaRPr lang="vi-VN" sz="1800" b="0" dirty="0">
              <a:solidFill>
                <a:schemeClr val="tx2">
                  <a:lumMod val="50000"/>
                </a:schemeClr>
              </a:solidFill>
              <a:effectLst/>
              <a:latin typeface="+mj-lt"/>
            </a:endParaRPr>
          </a:p>
          <a:p>
            <a:pPr marL="0" lvl="0" indent="0" algn="just" rtl="0">
              <a:spcBef>
                <a:spcPts val="0"/>
              </a:spcBef>
              <a:spcAft>
                <a:spcPts val="0"/>
              </a:spcAft>
              <a:buNone/>
            </a:pPr>
            <a:endParaRPr sz="1800" dirty="0">
              <a:solidFill>
                <a:schemeClr val="tx2">
                  <a:lumMod val="50000"/>
                </a:schemeClr>
              </a:solidFill>
              <a:latin typeface="Sniglet" panose="04070505030100020000"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3" name="Picture 2" descr="Chart, histogram&#10;&#10;Description automatically generated"/>
          <p:cNvPicPr>
            <a:picLocks noChangeAspect="1"/>
          </p:cNvPicPr>
          <p:nvPr/>
        </p:nvPicPr>
        <p:blipFill>
          <a:blip r:embed="rId1"/>
          <a:stretch>
            <a:fillRect/>
          </a:stretch>
        </p:blipFill>
        <p:spPr>
          <a:xfrm>
            <a:off x="260350" y="1082425"/>
            <a:ext cx="7480300" cy="3849024"/>
          </a:xfrm>
          <a:prstGeom prst="rect">
            <a:avLst/>
          </a:prstGeom>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3" name="Picture 2" descr="Chart, bar chart, histogram&#10;&#10;Description automatically generated"/>
          <p:cNvPicPr>
            <a:picLocks noChangeAspect="1"/>
          </p:cNvPicPr>
          <p:nvPr/>
        </p:nvPicPr>
        <p:blipFill>
          <a:blip r:embed="rId1"/>
          <a:stretch>
            <a:fillRect/>
          </a:stretch>
        </p:blipFill>
        <p:spPr>
          <a:xfrm>
            <a:off x="3332007" y="1236785"/>
            <a:ext cx="5811993" cy="3006031"/>
          </a:xfrm>
          <a:prstGeom prst="rect">
            <a:avLst/>
          </a:prstGeom>
        </p:spPr>
      </p:pic>
      <p:sp>
        <p:nvSpPr>
          <p:cNvPr id="5" name="TextBox 4"/>
          <p:cNvSpPr txBox="1"/>
          <p:nvPr/>
        </p:nvSpPr>
        <p:spPr>
          <a:xfrm>
            <a:off x="364969" y="1236785"/>
            <a:ext cx="3017196" cy="4185761"/>
          </a:xfrm>
          <a:prstGeom prst="rect">
            <a:avLst/>
          </a:prstGeom>
          <a:noFill/>
        </p:spPr>
        <p:txBody>
          <a:bodyPr wrap="square" rtlCol="0">
            <a:spAutoFit/>
          </a:bodyPr>
          <a:lstStyle/>
          <a:p>
            <a:r>
              <a:rPr lang="en-US" b="1" dirty="0" err="1">
                <a:solidFill>
                  <a:srgbClr val="800000"/>
                </a:solidFill>
                <a:latin typeface="Consolas" panose="020B0609020204030204" pitchFamily="49" charset="0"/>
              </a:rPr>
              <a:t>Nhận</a:t>
            </a:r>
            <a:r>
              <a:rPr lang="en-US" b="1" dirty="0">
                <a:solidFill>
                  <a:srgbClr val="800000"/>
                </a:solidFill>
                <a:latin typeface="Consolas" panose="020B0609020204030204" pitchFamily="49" charset="0"/>
              </a:rPr>
              <a:t> </a:t>
            </a:r>
            <a:r>
              <a:rPr lang="en-US" b="1" dirty="0" err="1">
                <a:solidFill>
                  <a:srgbClr val="800000"/>
                </a:solidFill>
                <a:latin typeface="Consolas" panose="020B0609020204030204" pitchFamily="49" charset="0"/>
              </a:rPr>
              <a:t>xét</a:t>
            </a:r>
            <a:r>
              <a:rPr lang="vi-VN" b="1" dirty="0">
                <a:solidFill>
                  <a:srgbClr val="800000"/>
                </a:solidFill>
                <a:effectLst/>
                <a:latin typeface="Consolas" panose="020B0609020204030204" pitchFamily="49" charset="0"/>
              </a:rPr>
              <a:t>: </a:t>
            </a:r>
            <a:endParaRPr lang="vi-VN" b="0" dirty="0">
              <a:solidFill>
                <a:srgbClr val="000000"/>
              </a:solidFill>
              <a:effectLst/>
              <a:latin typeface="Consolas" panose="020B0609020204030204" pitchFamily="49" charset="0"/>
            </a:endParaRPr>
          </a:p>
          <a:p>
            <a:r>
              <a:rPr lang="vi-VN" b="0" dirty="0">
                <a:solidFill>
                  <a:schemeClr val="accent6">
                    <a:lumMod val="10000"/>
                  </a:schemeClr>
                </a:solidFill>
                <a:effectLst/>
                <a:latin typeface="Consolas" panose="020B0609020204030204" pitchFamily="49" charset="0"/>
              </a:rPr>
              <a:t>-</a:t>
            </a:r>
            <a:r>
              <a:rPr lang="en-US" b="0" dirty="0" err="1">
                <a:solidFill>
                  <a:schemeClr val="accent6">
                    <a:lumMod val="10000"/>
                  </a:schemeClr>
                </a:solidFill>
                <a:effectLst/>
                <a:latin typeface="Consolas" panose="020B0609020204030204" pitchFamily="49" charset="0"/>
              </a:rPr>
              <a:t>Hầu</a:t>
            </a:r>
            <a:r>
              <a:rPr lang="en-US" b="0" dirty="0">
                <a:solidFill>
                  <a:schemeClr val="accent6">
                    <a:lumMod val="10000"/>
                  </a:schemeClr>
                </a:solidFill>
                <a:effectLst/>
                <a:latin typeface="Consolas" panose="020B0609020204030204" pitchFamily="49" charset="0"/>
              </a:rPr>
              <a:t> </a:t>
            </a:r>
            <a:r>
              <a:rPr lang="en-US" b="0" dirty="0" err="1">
                <a:solidFill>
                  <a:schemeClr val="accent6">
                    <a:lumMod val="10000"/>
                  </a:schemeClr>
                </a:solidFill>
                <a:effectLst/>
                <a:latin typeface="Consolas" panose="020B0609020204030204" pitchFamily="49" charset="0"/>
              </a:rPr>
              <a:t>hết</a:t>
            </a:r>
            <a:r>
              <a:rPr lang="en-US" b="0" dirty="0">
                <a:solidFill>
                  <a:schemeClr val="accent6">
                    <a:lumMod val="10000"/>
                  </a:schemeClr>
                </a:solidFill>
                <a:effectLst/>
                <a:latin typeface="Consolas" panose="020B0609020204030204" pitchFamily="49" charset="0"/>
              </a:rPr>
              <a:t> </a:t>
            </a:r>
            <a:r>
              <a:rPr lang="en-US" b="0" dirty="0" err="1">
                <a:solidFill>
                  <a:schemeClr val="accent6">
                    <a:lumMod val="10000"/>
                  </a:schemeClr>
                </a:solidFill>
                <a:effectLst/>
                <a:latin typeface="Consolas" panose="020B0609020204030204" pitchFamily="49" charset="0"/>
              </a:rPr>
              <a:t>các</a:t>
            </a:r>
            <a:r>
              <a:rPr lang="en-US" b="0" dirty="0">
                <a:solidFill>
                  <a:schemeClr val="accent6">
                    <a:lumMod val="10000"/>
                  </a:schemeClr>
                </a:solidFill>
                <a:effectLst/>
                <a:latin typeface="Consolas" panose="020B0609020204030204" pitchFamily="49" charset="0"/>
              </a:rPr>
              <a:t> </a:t>
            </a:r>
            <a:r>
              <a:rPr lang="en-US" b="0" dirty="0" err="1">
                <a:solidFill>
                  <a:schemeClr val="accent6">
                    <a:lumMod val="10000"/>
                  </a:schemeClr>
                </a:solidFill>
                <a:effectLst/>
                <a:latin typeface="Consolas" panose="020B0609020204030204" pitchFamily="49" charset="0"/>
              </a:rPr>
              <a:t>môn</a:t>
            </a:r>
            <a:r>
              <a:rPr lang="en-US" b="0" dirty="0">
                <a:solidFill>
                  <a:schemeClr val="accent6">
                    <a:lumMod val="10000"/>
                  </a:schemeClr>
                </a:solidFill>
                <a:effectLst/>
                <a:latin typeface="Consolas" panose="020B0609020204030204" pitchFamily="49" charset="0"/>
              </a:rPr>
              <a:t> </a:t>
            </a:r>
            <a:r>
              <a:rPr lang="en-US" b="0" dirty="0" err="1">
                <a:solidFill>
                  <a:schemeClr val="accent6">
                    <a:lumMod val="10000"/>
                  </a:schemeClr>
                </a:solidFill>
                <a:effectLst/>
                <a:latin typeface="Consolas" panose="020B0609020204030204" pitchFamily="49" charset="0"/>
              </a:rPr>
              <a:t>ngoại</a:t>
            </a:r>
            <a:r>
              <a:rPr lang="en-US" b="0" dirty="0">
                <a:solidFill>
                  <a:schemeClr val="accent6">
                    <a:lumMod val="10000"/>
                  </a:schemeClr>
                </a:solidFill>
                <a:effectLst/>
                <a:latin typeface="Consolas" panose="020B0609020204030204" pitchFamily="49" charset="0"/>
              </a:rPr>
              <a:t> </a:t>
            </a:r>
            <a:r>
              <a:rPr lang="en-US" b="0" dirty="0" err="1">
                <a:solidFill>
                  <a:schemeClr val="accent6">
                    <a:lumMod val="10000"/>
                  </a:schemeClr>
                </a:solidFill>
                <a:effectLst/>
                <a:latin typeface="Consolas" panose="020B0609020204030204" pitchFamily="49" charset="0"/>
              </a:rPr>
              <a:t>ngữ</a:t>
            </a:r>
            <a:r>
              <a:rPr lang="en-US" b="0" dirty="0">
                <a:solidFill>
                  <a:schemeClr val="accent6">
                    <a:lumMod val="10000"/>
                  </a:schemeClr>
                </a:solidFill>
                <a:effectLst/>
                <a:latin typeface="Consolas" panose="020B0609020204030204" pitchFamily="49" charset="0"/>
              </a:rPr>
              <a:t>, </a:t>
            </a:r>
            <a:r>
              <a:rPr lang="en-US" b="0" dirty="0" err="1">
                <a:solidFill>
                  <a:schemeClr val="accent6">
                    <a:lumMod val="10000"/>
                  </a:schemeClr>
                </a:solidFill>
                <a:effectLst/>
                <a:latin typeface="Consolas" panose="020B0609020204030204" pitchFamily="49" charset="0"/>
              </a:rPr>
              <a:t>toán</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hóa</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học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như</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các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biểu</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đồ</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đã</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hiển</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thị</a:t>
            </a:r>
            <a:r>
              <a:rPr lang="en-US" dirty="0">
                <a:solidFill>
                  <a:schemeClr val="accent6">
                    <a:lumMod val="10000"/>
                  </a:schemeClr>
                </a:solidFill>
                <a:latin typeface="Consolas" panose="020B0609020204030204" pitchFamily="49" charset="0"/>
              </a:rPr>
              <a:t> ở </a:t>
            </a:r>
            <a:r>
              <a:rPr lang="en-US" dirty="0" err="1">
                <a:solidFill>
                  <a:schemeClr val="accent6">
                    <a:lumMod val="10000"/>
                  </a:schemeClr>
                </a:solidFill>
                <a:latin typeface="Consolas" panose="020B0609020204030204" pitchFamily="49" charset="0"/>
              </a:rPr>
              <a:t>trên</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chúng</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ra</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có</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thể</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thấy</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được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các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học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sinh</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miền</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núi</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điều</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có</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điểm</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thấp</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hơn</a:t>
            </a:r>
            <a:r>
              <a:rPr lang="en-US" dirty="0">
                <a:solidFill>
                  <a:schemeClr val="accent6">
                    <a:lumMod val="10000"/>
                  </a:schemeClr>
                </a:solidFill>
                <a:latin typeface="Consolas" panose="020B0609020204030204" pitchFamily="49" charset="0"/>
              </a:rPr>
              <a:t> so </a:t>
            </a:r>
            <a:r>
              <a:rPr lang="en-US" dirty="0" err="1">
                <a:solidFill>
                  <a:schemeClr val="accent6">
                    <a:lumMod val="10000"/>
                  </a:schemeClr>
                </a:solidFill>
                <a:latin typeface="Consolas" panose="020B0609020204030204" pitchFamily="49" charset="0"/>
              </a:rPr>
              <a:t>với</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các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học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sinh</a:t>
            </a:r>
            <a:r>
              <a:rPr lang="en-US" dirty="0">
                <a:solidFill>
                  <a:schemeClr val="accent6">
                    <a:lumMod val="10000"/>
                  </a:schemeClr>
                </a:solidFill>
                <a:latin typeface="Consolas" panose="020B0609020204030204" pitchFamily="49" charset="0"/>
              </a:rPr>
              <a:t> ở </a:t>
            </a:r>
            <a:r>
              <a:rPr lang="en-US" dirty="0" err="1">
                <a:solidFill>
                  <a:schemeClr val="accent6">
                    <a:lumMod val="10000"/>
                  </a:schemeClr>
                </a:solidFill>
                <a:latin typeface="Consolas" panose="020B0609020204030204" pitchFamily="49" charset="0"/>
              </a:rPr>
              <a:t>thành</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phố</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lớn</a:t>
            </a:r>
            <a:r>
              <a:rPr lang="en-US" dirty="0">
                <a:solidFill>
                  <a:schemeClr val="accent6">
                    <a:lumMod val="10000"/>
                  </a:schemeClr>
                </a:solidFill>
                <a:latin typeface="Consolas" panose="020B0609020204030204" pitchFamily="49" charset="0"/>
              </a:rPr>
              <a:t>.</a:t>
            </a:r>
            <a:endParaRPr lang="en-US" dirty="0">
              <a:solidFill>
                <a:schemeClr val="accent6">
                  <a:lumMod val="10000"/>
                </a:schemeClr>
              </a:solidFill>
              <a:latin typeface="Consolas" panose="020B0609020204030204" pitchFamily="49" charset="0"/>
            </a:endParaRPr>
          </a:p>
          <a:p>
            <a:pPr marL="285750" indent="-285750">
              <a:buFontTx/>
              <a:buChar char="-"/>
            </a:pPr>
            <a:r>
              <a:rPr lang="en-US" b="0" dirty="0" err="1">
                <a:solidFill>
                  <a:schemeClr val="accent6">
                    <a:lumMod val="10000"/>
                  </a:schemeClr>
                </a:solidFill>
                <a:effectLst/>
                <a:latin typeface="Consolas" panose="020B0609020204030204" pitchFamily="49" charset="0"/>
              </a:rPr>
              <a:t>Nguy</a:t>
            </a:r>
            <a:r>
              <a:rPr lang="en-US" dirty="0" err="1">
                <a:solidFill>
                  <a:schemeClr val="accent6">
                    <a:lumMod val="10000"/>
                  </a:schemeClr>
                </a:solidFill>
                <a:latin typeface="Consolas" panose="020B0609020204030204" pitchFamily="49" charset="0"/>
              </a:rPr>
              <a:t>ên</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nhân</a:t>
            </a:r>
            <a:r>
              <a:rPr lang="en-US" dirty="0">
                <a:solidFill>
                  <a:schemeClr val="accent6">
                    <a:lumMod val="10000"/>
                  </a:schemeClr>
                </a:solidFill>
                <a:latin typeface="Consolas" panose="020B0609020204030204" pitchFamily="49" charset="0"/>
              </a:rPr>
              <a:t>: </a:t>
            </a:r>
            <a:endParaRPr lang="en-US" dirty="0">
              <a:solidFill>
                <a:schemeClr val="accent6">
                  <a:lumMod val="10000"/>
                </a:schemeClr>
              </a:solidFill>
              <a:latin typeface="Consolas" panose="020B0609020204030204" pitchFamily="49" charset="0"/>
            </a:endParaRPr>
          </a:p>
          <a:p>
            <a:r>
              <a:rPr lang="en-US" b="0" dirty="0">
                <a:solidFill>
                  <a:schemeClr val="accent6">
                    <a:lumMod val="10000"/>
                  </a:schemeClr>
                </a:solidFill>
                <a:effectLst/>
                <a:latin typeface="Consolas" panose="020B0609020204030204" pitchFamily="49" charset="0"/>
              </a:rPr>
              <a:t>+ </a:t>
            </a:r>
            <a:r>
              <a:rPr lang="en-US" dirty="0" err="1">
                <a:solidFill>
                  <a:schemeClr val="accent6">
                    <a:lumMod val="10000"/>
                  </a:schemeClr>
                </a:solidFill>
                <a:latin typeface="Consolas" panose="020B0609020204030204" pitchFamily="49" charset="0"/>
              </a:rPr>
              <a:t>Điều</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kiện</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kinh</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tế</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khó</a:t>
            </a:r>
            <a:r>
              <a:rPr lang="en-US" dirty="0">
                <a:solidFill>
                  <a:schemeClr val="accent6">
                    <a:lumMod val="10000"/>
                  </a:schemeClr>
                </a:solidFill>
                <a:latin typeface="Consolas" panose="020B0609020204030204" pitchFamily="49" charset="0"/>
              </a:rPr>
              <a:t> khan</a:t>
            </a:r>
            <a:endParaRPr lang="en-US" dirty="0">
              <a:solidFill>
                <a:schemeClr val="accent6">
                  <a:lumMod val="10000"/>
                </a:schemeClr>
              </a:solidFill>
              <a:latin typeface="Consolas" panose="020B0609020204030204" pitchFamily="49" charset="0"/>
            </a:endParaRPr>
          </a:p>
          <a:p>
            <a:r>
              <a:rPr lang="en-US" b="0" dirty="0">
                <a:solidFill>
                  <a:schemeClr val="accent6">
                    <a:lumMod val="10000"/>
                  </a:schemeClr>
                </a:solidFill>
                <a:effectLst/>
                <a:latin typeface="Consolas" panose="020B0609020204030204" pitchFamily="49" charset="0"/>
              </a:rPr>
              <a:t>+ </a:t>
            </a:r>
            <a:r>
              <a:rPr lang="en-US" b="0" dirty="0" err="1">
                <a:solidFill>
                  <a:schemeClr val="accent6">
                    <a:lumMod val="10000"/>
                  </a:schemeClr>
                </a:solidFill>
                <a:effectLst/>
                <a:latin typeface="Consolas" panose="020B0609020204030204" pitchFamily="49" charset="0"/>
              </a:rPr>
              <a:t>Thiếu</a:t>
            </a:r>
            <a:r>
              <a:rPr lang="en-US" b="0" dirty="0">
                <a:solidFill>
                  <a:schemeClr val="accent6">
                    <a:lumMod val="10000"/>
                  </a:schemeClr>
                </a:solidFill>
                <a:effectLst/>
                <a:latin typeface="Consolas" panose="020B0609020204030204" pitchFamily="49" charset="0"/>
              </a:rPr>
              <a:t> </a:t>
            </a:r>
            <a:r>
              <a:rPr lang="en-US" b="0" dirty="0" err="1">
                <a:solidFill>
                  <a:schemeClr val="accent6">
                    <a:lumMod val="10000"/>
                  </a:schemeClr>
                </a:solidFill>
                <a:effectLst/>
                <a:latin typeface="Consolas" panose="020B0609020204030204" pitchFamily="49" charset="0"/>
              </a:rPr>
              <a:t>có</a:t>
            </a:r>
            <a:r>
              <a:rPr lang="en-US" b="0" dirty="0">
                <a:solidFill>
                  <a:schemeClr val="accent6">
                    <a:lumMod val="10000"/>
                  </a:schemeClr>
                </a:solidFill>
                <a:effectLst/>
                <a:latin typeface="Consolas" panose="020B0609020204030204" pitchFamily="49" charset="0"/>
              </a:rPr>
              <a:t> </a:t>
            </a:r>
            <a:r>
              <a:rPr lang="en-US" b="0" dirty="0" err="1">
                <a:solidFill>
                  <a:schemeClr val="accent6">
                    <a:lumMod val="10000"/>
                  </a:schemeClr>
                </a:solidFill>
                <a:effectLst/>
                <a:latin typeface="Consolas" panose="020B0609020204030204" pitchFamily="49" charset="0"/>
              </a:rPr>
              <a:t>sở</a:t>
            </a:r>
            <a:r>
              <a:rPr lang="en-US" b="0" dirty="0">
                <a:solidFill>
                  <a:schemeClr val="accent6">
                    <a:lumMod val="10000"/>
                  </a:schemeClr>
                </a:solidFill>
                <a:effectLst/>
                <a:latin typeface="Consolas" panose="020B0609020204030204" pitchFamily="49" charset="0"/>
              </a:rPr>
              <a:t> </a:t>
            </a:r>
            <a:r>
              <a:rPr lang="en-US" b="0" dirty="0" err="1">
                <a:solidFill>
                  <a:schemeClr val="accent6">
                    <a:lumMod val="10000"/>
                  </a:schemeClr>
                </a:solidFill>
                <a:effectLst/>
                <a:latin typeface="Consolas" panose="020B0609020204030204" pitchFamily="49" charset="0"/>
              </a:rPr>
              <a:t>vật</a:t>
            </a:r>
            <a:r>
              <a:rPr lang="en-US" b="0" dirty="0">
                <a:solidFill>
                  <a:schemeClr val="accent6">
                    <a:lumMod val="10000"/>
                  </a:schemeClr>
                </a:solidFill>
                <a:effectLst/>
                <a:latin typeface="Consolas" panose="020B0609020204030204" pitchFamily="49" charset="0"/>
              </a:rPr>
              <a:t> </a:t>
            </a:r>
            <a:r>
              <a:rPr lang="en-US" b="0" dirty="0" err="1">
                <a:solidFill>
                  <a:schemeClr val="accent6">
                    <a:lumMod val="10000"/>
                  </a:schemeClr>
                </a:solidFill>
                <a:effectLst/>
                <a:latin typeface="Consolas" panose="020B0609020204030204" pitchFamily="49" charset="0"/>
              </a:rPr>
              <a:t>chất</a:t>
            </a:r>
            <a:endParaRPr lang="en-US" b="0" dirty="0">
              <a:solidFill>
                <a:schemeClr val="accent6">
                  <a:lumMod val="10000"/>
                </a:schemeClr>
              </a:solidFill>
              <a:effectLst/>
              <a:latin typeface="Consolas" panose="020B0609020204030204" pitchFamily="49" charset="0"/>
            </a:endParaRPr>
          </a:p>
          <a:p>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Đường</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xá</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đi</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lại</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không</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thuận</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tiện</a:t>
            </a:r>
            <a:r>
              <a:rPr lang="en-US" dirty="0">
                <a:solidFill>
                  <a:schemeClr val="accent6">
                    <a:lumMod val="10000"/>
                  </a:schemeClr>
                </a:solidFill>
                <a:latin typeface="Consolas" panose="020B0609020204030204" pitchFamily="49" charset="0"/>
              </a:rPr>
              <a:t>.</a:t>
            </a:r>
            <a:endParaRPr lang="en-US" dirty="0">
              <a:solidFill>
                <a:schemeClr val="accent6">
                  <a:lumMod val="10000"/>
                </a:schemeClr>
              </a:solidFill>
              <a:latin typeface="Consolas" panose="020B0609020204030204" pitchFamily="49" charset="0"/>
            </a:endParaRPr>
          </a:p>
          <a:p>
            <a:r>
              <a:rPr lang="en-US" b="0" dirty="0">
                <a:solidFill>
                  <a:schemeClr val="accent6">
                    <a:lumMod val="10000"/>
                  </a:schemeClr>
                </a:solidFill>
                <a:effectLst/>
                <a:latin typeface="Consolas" panose="020B0609020204030204" pitchFamily="49" charset="0"/>
              </a:rPr>
              <a:t>- </a:t>
            </a:r>
            <a:r>
              <a:rPr lang="en-US" b="0" dirty="0" err="1">
                <a:solidFill>
                  <a:schemeClr val="accent6">
                    <a:lumMod val="10000"/>
                  </a:schemeClr>
                </a:solidFill>
                <a:effectLst/>
                <a:latin typeface="Consolas" panose="020B0609020204030204" pitchFamily="49" charset="0"/>
              </a:rPr>
              <a:t>V</a:t>
            </a:r>
            <a:r>
              <a:rPr lang="en-US" dirty="0" err="1">
                <a:solidFill>
                  <a:schemeClr val="accent6">
                    <a:lumMod val="10000"/>
                  </a:schemeClr>
                </a:solidFill>
                <a:latin typeface="Consolas" panose="020B0609020204030204" pitchFamily="49" charset="0"/>
              </a:rPr>
              <a:t>ì</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vậy</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cần</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thúc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đẩy</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giáo</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dục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tại</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các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vùng</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cao</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Nhà</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nước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cần</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quan</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tâm</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hơn</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đối</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với</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các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bạn</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học</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sinh</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nơi</a:t>
            </a:r>
            <a:r>
              <a:rPr lang="en-US" dirty="0">
                <a:solidFill>
                  <a:schemeClr val="accent6">
                    <a:lumMod val="10000"/>
                  </a:schemeClr>
                </a:solidFill>
                <a:latin typeface="Consolas" panose="020B0609020204030204" pitchFamily="49" charset="0"/>
              </a:rPr>
              <a:t> </a:t>
            </a:r>
            <a:r>
              <a:rPr lang="en-US" dirty="0" err="1">
                <a:solidFill>
                  <a:schemeClr val="accent6">
                    <a:lumMod val="10000"/>
                  </a:schemeClr>
                </a:solidFill>
                <a:latin typeface="Consolas" panose="020B0609020204030204" pitchFamily="49" charset="0"/>
              </a:rPr>
              <a:t>đây</a:t>
            </a:r>
            <a:r>
              <a:rPr lang="en-US" dirty="0">
                <a:solidFill>
                  <a:schemeClr val="accent6">
                    <a:lumMod val="10000"/>
                  </a:schemeClr>
                </a:solidFill>
                <a:latin typeface="Consolas" panose="020B0609020204030204" pitchFamily="49" charset="0"/>
              </a:rPr>
              <a:t>.</a:t>
            </a:r>
            <a:endParaRPr lang="vi-VN" b="0" dirty="0">
              <a:solidFill>
                <a:schemeClr val="accent6">
                  <a:lumMod val="10000"/>
                </a:schemeClr>
              </a:solidFill>
              <a:effectLst/>
              <a:latin typeface="Consolas" panose="020B0609020204030204" pitchFamily="49" charset="0"/>
            </a:endParaRPr>
          </a:p>
          <a:p>
            <a:endParaRPr lang="en-US" dirty="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3" name="TextBox 2"/>
          <p:cNvSpPr txBox="1"/>
          <p:nvPr/>
        </p:nvSpPr>
        <p:spPr>
          <a:xfrm>
            <a:off x="480823" y="1322497"/>
            <a:ext cx="7144512" cy="1169551"/>
          </a:xfrm>
          <a:prstGeom prst="rect">
            <a:avLst/>
          </a:prstGeom>
          <a:noFill/>
        </p:spPr>
        <p:txBody>
          <a:bodyPr wrap="square" rtlCol="0">
            <a:spAutoFit/>
          </a:bodyPr>
          <a:lstStyle/>
          <a:p>
            <a:r>
              <a:rPr lang="en-US" b="0" dirty="0" err="1">
                <a:solidFill>
                  <a:srgbClr val="FF0000"/>
                </a:solidFill>
                <a:effectLst/>
                <a:latin typeface="Consolas" panose="020B0609020204030204" pitchFamily="49" charset="0"/>
              </a:rPr>
              <a:t>Câu</a:t>
            </a:r>
            <a:r>
              <a:rPr lang="en-US" b="0" dirty="0">
                <a:solidFill>
                  <a:srgbClr val="FF0000"/>
                </a:solidFill>
                <a:effectLst/>
                <a:latin typeface="Consolas" panose="020B0609020204030204" pitchFamily="49" charset="0"/>
              </a:rPr>
              <a:t> 3</a:t>
            </a:r>
            <a:r>
              <a:rPr lang="en-US" b="0" dirty="0">
                <a:solidFill>
                  <a:srgbClr val="000000"/>
                </a:solidFill>
                <a:effectLst/>
                <a:latin typeface="Consolas" panose="020B0609020204030204" pitchFamily="49" charset="0"/>
              </a:rPr>
              <a:t>: Top 5 </a:t>
            </a:r>
            <a:r>
              <a:rPr lang="en-US" b="0" dirty="0" err="1">
                <a:solidFill>
                  <a:srgbClr val="000000"/>
                </a:solidFill>
                <a:effectLst/>
                <a:latin typeface="Consolas" panose="020B0609020204030204" pitchFamily="49" charset="0"/>
              </a:rPr>
              <a:t>tỉnh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thành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rớt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tốt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nghiệp</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nhiều</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nhất</a:t>
            </a:r>
            <a:r>
              <a:rPr lang="en-US" b="0" dirty="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dirty="0">
                <a:latin typeface="Consolas" panose="020B0609020204030204" pitchFamily="49" charset="0"/>
              </a:rPr>
              <a:t>-&gt; Ý </a:t>
            </a:r>
            <a:r>
              <a:rPr lang="en-US" dirty="0" err="1">
                <a:latin typeface="Consolas" panose="020B0609020204030204" pitchFamily="49" charset="0"/>
              </a:rPr>
              <a:t>nghĩa</a:t>
            </a:r>
            <a:r>
              <a:rPr lang="en-US" dirty="0">
                <a:latin typeface="Consolas" panose="020B0609020204030204" pitchFamily="49" charset="0"/>
              </a:rPr>
              <a:t>: </a:t>
            </a:r>
            <a:r>
              <a:rPr lang="vi-VN" b="0" dirty="0">
                <a:solidFill>
                  <a:srgbClr val="000000"/>
                </a:solidFill>
                <a:effectLst/>
                <a:latin typeface="Consolas" panose="020B0609020204030204" pitchFamily="49" charset="0"/>
              </a:rPr>
              <a:t>Thúc đẩy tăng cường giáo dục của các tỉnh, tăng tính cạnh tranh để thúc đẩy sự phát triển của giáo dục</a:t>
            </a:r>
            <a:endParaRPr lang="vi-VN" b="0" dirty="0">
              <a:solidFill>
                <a:srgbClr val="000000"/>
              </a:solidFill>
              <a:effectLst/>
              <a:latin typeface="Consolas" panose="020B0609020204030204" pitchFamily="49" charset="0"/>
            </a:endParaRPr>
          </a:p>
          <a:p>
            <a:endParaRPr lang="vi-VN"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TextBox 3"/>
          <p:cNvSpPr txBox="1"/>
          <p:nvPr/>
        </p:nvSpPr>
        <p:spPr>
          <a:xfrm>
            <a:off x="602743" y="2492048"/>
            <a:ext cx="6900672" cy="2462213"/>
          </a:xfrm>
          <a:prstGeom prst="rect">
            <a:avLst/>
          </a:prstGeom>
          <a:noFill/>
        </p:spPr>
        <p:txBody>
          <a:bodyPr wrap="square" rtlCol="0">
            <a:spAutoFit/>
          </a:bodyPr>
          <a:lstStyle/>
          <a:p>
            <a:r>
              <a:rPr lang="vi-VN" b="1" dirty="0">
                <a:solidFill>
                  <a:srgbClr val="800000"/>
                </a:solidFill>
                <a:effectLst/>
                <a:latin typeface="Consolas" panose="020B0609020204030204" pitchFamily="49" charset="0"/>
              </a:rPr>
              <a:t>Các bước thực hiện: </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Rớt tốt nghiệp khi có 1 trong những môn thi có điểm bé hơn hoặc bằng 1</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Tìm kiếm trong tập dữ liệu xem thí nào có 1 trong các môn: toán, văn, lí, hóa, sinh, ngoại ngữ, sử, địa, gdcd có điểm &lt; 1.2 thì sẽ rớt. Còn các yếu tố khác như điểm học bạ lớp 12, nhưng tập dữ liệu này chúng em chỉ xét các thành phần điểm </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Sau đó đếm số lượng thí sinh rớt theo từng tỉnh thành và sắp xếp </a:t>
            </a:r>
            <a:endParaRPr lang="vi-VN"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Cuối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cùng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lấy</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ra</a:t>
            </a:r>
            <a:r>
              <a:rPr lang="en-US" b="0" dirty="0">
                <a:solidFill>
                  <a:srgbClr val="000000"/>
                </a:solidFill>
                <a:effectLst/>
                <a:latin typeface="Consolas" panose="020B0609020204030204" pitchFamily="49" charset="0"/>
              </a:rPr>
              <a:t> 5 </a:t>
            </a:r>
            <a:r>
              <a:rPr lang="en-US" b="0" dirty="0" err="1">
                <a:solidFill>
                  <a:srgbClr val="000000"/>
                </a:solidFill>
                <a:effectLst/>
                <a:latin typeface="Consolas" panose="020B0609020204030204" pitchFamily="49" charset="0"/>
              </a:rPr>
              <a:t>giá</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trị</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khi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đã</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sắp</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xếp</a:t>
            </a:r>
            <a:endParaRPr lang="en-US" b="0" dirty="0">
              <a:solidFill>
                <a:srgbClr val="000000"/>
              </a:solidFill>
              <a:effectLst/>
              <a:latin typeface="Consolas" panose="020B0609020204030204" pitchFamily="49" charset="0"/>
            </a:endParaRPr>
          </a:p>
          <a:p>
            <a:endParaRPr lang="vi-VN" b="0" dirty="0">
              <a:solidFill>
                <a:srgbClr val="000000"/>
              </a:solidFill>
              <a:effectLst/>
              <a:latin typeface="Consolas" panose="020B0609020204030204" pitchFamily="49" charset="0"/>
            </a:endParaRPr>
          </a:p>
          <a:p>
            <a:endParaRPr lang="en-US" dirty="0"/>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2895292" y="1285819"/>
            <a:ext cx="6374750" cy="3042341"/>
          </a:xfrm>
          <a:prstGeom prst="rect">
            <a:avLst/>
          </a:prstGeom>
        </p:spPr>
      </p:pic>
      <p:sp>
        <p:nvSpPr>
          <p:cNvPr id="6" name="TextBox 5"/>
          <p:cNvSpPr txBox="1"/>
          <p:nvPr/>
        </p:nvSpPr>
        <p:spPr>
          <a:xfrm>
            <a:off x="0" y="1170432"/>
            <a:ext cx="3023616" cy="3970318"/>
          </a:xfrm>
          <a:prstGeom prst="rect">
            <a:avLst/>
          </a:prstGeom>
          <a:noFill/>
        </p:spPr>
        <p:txBody>
          <a:bodyPr wrap="square" rtlCol="0">
            <a:spAutoFit/>
          </a:bodyPr>
          <a:lstStyle/>
          <a:p>
            <a:r>
              <a:rPr lang="en-US" b="1" dirty="0" err="1">
                <a:solidFill>
                  <a:srgbClr val="800000"/>
                </a:solidFill>
                <a:latin typeface="Consolas" panose="020B0609020204030204" pitchFamily="49" charset="0"/>
              </a:rPr>
              <a:t>Nhận</a:t>
            </a:r>
            <a:r>
              <a:rPr lang="en-US" b="1" dirty="0">
                <a:solidFill>
                  <a:srgbClr val="800000"/>
                </a:solidFill>
                <a:latin typeface="Consolas" panose="020B0609020204030204" pitchFamily="49" charset="0"/>
              </a:rPr>
              <a:t> </a:t>
            </a:r>
            <a:r>
              <a:rPr lang="en-US" b="1" dirty="0" err="1">
                <a:solidFill>
                  <a:srgbClr val="800000"/>
                </a:solidFill>
                <a:latin typeface="Consolas" panose="020B0609020204030204" pitchFamily="49" charset="0"/>
              </a:rPr>
              <a:t>xét</a:t>
            </a:r>
            <a:r>
              <a:rPr lang="vi-VN" b="1" dirty="0">
                <a:solidFill>
                  <a:srgbClr val="800000"/>
                </a:solidFill>
                <a:effectLst/>
                <a:latin typeface="Consolas" panose="020B0609020204030204" pitchFamily="49" charset="0"/>
              </a:rPr>
              <a:t>: </a:t>
            </a:r>
            <a:endParaRPr lang="en-US" dirty="0"/>
          </a:p>
          <a:p>
            <a:r>
              <a:rPr lang="en-US" b="0" dirty="0">
                <a:solidFill>
                  <a:srgbClr val="000000"/>
                </a:solidFill>
                <a:effectLst/>
                <a:latin typeface="Consolas" panose="020B0609020204030204" pitchFamily="49" charset="0"/>
              </a:rPr>
              <a:t>- </a:t>
            </a:r>
            <a:r>
              <a:rPr lang="vi-VN" b="0" dirty="0">
                <a:solidFill>
                  <a:srgbClr val="000000"/>
                </a:solidFill>
                <a:effectLst/>
                <a:latin typeface="Consolas" panose="020B0609020204030204" pitchFamily="49" charset="0"/>
              </a:rPr>
              <a:t>Nhìn biểu đồ thì ta thấy được Hà Nội có nhiều thí sinh thi rớt nhất với 77 thí sinh</a:t>
            </a:r>
            <a:endParaRPr lang="vi-VN"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Tiếp</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đếm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là</a:t>
            </a:r>
            <a:r>
              <a:rPr lang="en-US" b="0" dirty="0">
                <a:solidFill>
                  <a:srgbClr val="000000"/>
                </a:solidFill>
                <a:effectLst/>
                <a:latin typeface="Consolas" panose="020B0609020204030204" pitchFamily="49" charset="0"/>
              </a:rPr>
              <a:t> Thanh </a:t>
            </a:r>
            <a:r>
              <a:rPr lang="en-US" b="0" dirty="0" err="1">
                <a:solidFill>
                  <a:srgbClr val="000000"/>
                </a:solidFill>
                <a:effectLst/>
                <a:latin typeface="Consolas" panose="020B0609020204030204" pitchFamily="49" charset="0"/>
              </a:rPr>
              <a:t>Hóa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có</a:t>
            </a:r>
            <a:r>
              <a:rPr lang="en-US" b="0" dirty="0">
                <a:solidFill>
                  <a:srgbClr val="000000"/>
                </a:solidFill>
                <a:effectLst/>
                <a:latin typeface="Consolas" panose="020B0609020204030204" pitchFamily="49" charset="0"/>
              </a:rPr>
              <a:t> 46 </a:t>
            </a:r>
            <a:r>
              <a:rPr lang="en-US" b="0" dirty="0" err="1">
                <a:solidFill>
                  <a:srgbClr val="000000"/>
                </a:solidFill>
                <a:effectLst/>
                <a:latin typeface="Consolas" panose="020B0609020204030204" pitchFamily="49" charset="0"/>
              </a:rPr>
              <a:t>thí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rớt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Thanh </a:t>
            </a:r>
            <a:r>
              <a:rPr lang="en-US" b="0" dirty="0" err="1">
                <a:solidFill>
                  <a:srgbClr val="000000"/>
                </a:solidFill>
                <a:effectLst/>
                <a:latin typeface="Consolas" panose="020B0609020204030204" pitchFamily="49" charset="0"/>
              </a:rPr>
              <a:t>Hóa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Nghệ</a:t>
            </a:r>
            <a:r>
              <a:rPr lang="en-US" b="0" dirty="0">
                <a:solidFill>
                  <a:srgbClr val="000000"/>
                </a:solidFill>
                <a:effectLst/>
                <a:latin typeface="Consolas" panose="020B0609020204030204" pitchFamily="49" charset="0"/>
              </a:rPr>
              <a:t> An </a:t>
            </a:r>
            <a:r>
              <a:rPr lang="en-US" b="0" dirty="0" err="1">
                <a:solidFill>
                  <a:srgbClr val="000000"/>
                </a:solidFill>
                <a:effectLst/>
                <a:latin typeface="Consolas" panose="020B0609020204030204" pitchFamily="49" charset="0"/>
              </a:rPr>
              <a:t>và</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Đăk</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Lăk</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chênh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lệch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nhau</a:t>
            </a:r>
            <a:r>
              <a:rPr lang="en-US" b="0" dirty="0">
                <a:solidFill>
                  <a:srgbClr val="000000"/>
                </a:solidFill>
                <a:effectLst/>
                <a:latin typeface="Consolas" panose="020B0609020204030204" pitchFamily="49" charset="0"/>
              </a:rPr>
              <a:t> 6-7 </a:t>
            </a:r>
            <a:r>
              <a:rPr lang="en-US" b="0" dirty="0" err="1">
                <a:solidFill>
                  <a:srgbClr val="000000"/>
                </a:solidFill>
                <a:effectLst/>
                <a:latin typeface="Consolas" panose="020B0609020204030204" pitchFamily="49" charset="0"/>
              </a:rPr>
              <a:t>thí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vi-VN" b="0" dirty="0">
                <a:solidFill>
                  <a:srgbClr val="000000"/>
                </a:solidFill>
                <a:effectLst/>
                <a:latin typeface="Consolas" panose="020B0609020204030204" pitchFamily="49" charset="0"/>
              </a:rPr>
              <a:t>Tuy mỗi tỉnh thành chỉ rớt vài chục thí sinh những cũng ảnh hưởng đến nền giáo dục và sự thi đua giữa các tỉnh. Vì thế những tỉnh thành có nhiều thí sinh rớt cần tìm ra giải pháp để khắc phục.</a:t>
            </a:r>
            <a:endParaRPr lang="vi-VN" b="0" dirty="0">
              <a:solidFill>
                <a:srgbClr val="000000"/>
              </a:solidFill>
              <a:effectLst/>
              <a:latin typeface="Consolas" panose="020B0609020204030204" pitchFamily="49" charset="0"/>
            </a:endParaRPr>
          </a:p>
          <a:p>
            <a:endParaRPr lang="en-US" dirty="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3" name="TextBox 2"/>
          <p:cNvSpPr txBox="1"/>
          <p:nvPr/>
        </p:nvSpPr>
        <p:spPr>
          <a:xfrm>
            <a:off x="480823" y="1554020"/>
            <a:ext cx="7144512" cy="954107"/>
          </a:xfrm>
          <a:prstGeom prst="rect">
            <a:avLst/>
          </a:prstGeom>
          <a:noFill/>
        </p:spPr>
        <p:txBody>
          <a:bodyPr wrap="square" rtlCol="0">
            <a:spAutoFit/>
          </a:bodyPr>
          <a:lstStyle/>
          <a:p>
            <a:r>
              <a:rPr lang="vi-VN" b="0" dirty="0">
                <a:solidFill>
                  <a:srgbClr val="FF0000"/>
                </a:solidFill>
                <a:effectLst/>
                <a:latin typeface="Consolas" panose="020B0609020204030204" pitchFamily="49" charset="0"/>
              </a:rPr>
              <a:t>Câu 4</a:t>
            </a:r>
            <a:r>
              <a:rPr lang="vi-VN" b="0" dirty="0">
                <a:solidFill>
                  <a:srgbClr val="000000"/>
                </a:solidFill>
                <a:effectLst/>
                <a:latin typeface="Consolas" panose="020B0609020204030204" pitchFamily="49" charset="0"/>
              </a:rPr>
              <a:t>: Cho biết số lượng điểm 10 của các môn chính ?</a:t>
            </a:r>
            <a:endParaRPr lang="en-US" b="0" dirty="0">
              <a:solidFill>
                <a:srgbClr val="000000"/>
              </a:solidFill>
              <a:effectLst/>
              <a:latin typeface="Consolas" panose="020B0609020204030204" pitchFamily="49" charset="0"/>
            </a:endParaRPr>
          </a:p>
          <a:p>
            <a:r>
              <a:rPr lang="en-US" dirty="0">
                <a:latin typeface="Consolas" panose="020B0609020204030204" pitchFamily="49" charset="0"/>
              </a:rPr>
              <a:t>-&gt; Ý </a:t>
            </a:r>
            <a:r>
              <a:rPr lang="en-US" dirty="0" err="1">
                <a:latin typeface="Consolas" panose="020B0609020204030204" pitchFamily="49" charset="0"/>
              </a:rPr>
              <a:t>nghĩa</a:t>
            </a:r>
            <a:r>
              <a:rPr lang="en-US" dirty="0">
                <a:latin typeface="Consolas" panose="020B0609020204030204" pitchFamily="49" charset="0"/>
              </a:rPr>
              <a:t>: </a:t>
            </a:r>
            <a:r>
              <a:rPr lang="vi-VN" b="0" dirty="0">
                <a:solidFill>
                  <a:srgbClr val="000000"/>
                </a:solidFill>
                <a:effectLst/>
                <a:latin typeface="Consolas" panose="020B0609020204030204" pitchFamily="49" charset="0"/>
              </a:rPr>
              <a:t>Đánh giá chất lượng giảng dạy cũng như vấn đề ra đề của các môn. Từ đó có những phương án phù hợp cho các năm sau</a:t>
            </a:r>
            <a:endParaRPr lang="vi-VN"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TextBox 3"/>
          <p:cNvSpPr txBox="1"/>
          <p:nvPr/>
        </p:nvSpPr>
        <p:spPr>
          <a:xfrm>
            <a:off x="602743" y="2743135"/>
            <a:ext cx="6900672" cy="954107"/>
          </a:xfrm>
          <a:prstGeom prst="rect">
            <a:avLst/>
          </a:prstGeom>
          <a:noFill/>
        </p:spPr>
        <p:txBody>
          <a:bodyPr wrap="square" rtlCol="0">
            <a:spAutoFit/>
          </a:bodyPr>
          <a:lstStyle/>
          <a:p>
            <a:r>
              <a:rPr lang="vi-VN" b="1" dirty="0">
                <a:solidFill>
                  <a:srgbClr val="800000"/>
                </a:solidFill>
                <a:effectLst/>
                <a:latin typeface="Consolas" panose="020B0609020204030204" pitchFamily="49" charset="0"/>
              </a:rPr>
              <a:t>Các bước thực hiện: </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Lọc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sách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các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có</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10</a:t>
            </a:r>
            <a:endParaRPr lang="en-US"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Trực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quan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hóa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dữ</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liệu</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trên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để</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có</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cái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nhìn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tổng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quát</a:t>
            </a:r>
            <a:endParaRPr lang="en-US" b="0" dirty="0">
              <a:solidFill>
                <a:srgbClr val="000000"/>
              </a:solidFill>
              <a:effectLst/>
              <a:latin typeface="Consolas" panose="020B0609020204030204" pitchFamily="49" charset="0"/>
            </a:endParaRPr>
          </a:p>
          <a:p>
            <a:endParaRPr lang="vi-VN" b="0" dirty="0">
              <a:solidFill>
                <a:srgbClr val="000000"/>
              </a:solidFill>
              <a:effectLst/>
              <a:latin typeface="Consolas" panose="020B0609020204030204" pitchFamily="49" charset="0"/>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3154161" y="1082425"/>
            <a:ext cx="5989839" cy="3558848"/>
          </a:xfrm>
          <a:prstGeom prst="rect">
            <a:avLst/>
          </a:prstGeom>
        </p:spPr>
      </p:pic>
      <p:sp>
        <p:nvSpPr>
          <p:cNvPr id="6" name="TextBox 5"/>
          <p:cNvSpPr txBox="1"/>
          <p:nvPr/>
        </p:nvSpPr>
        <p:spPr>
          <a:xfrm>
            <a:off x="90619" y="1219200"/>
            <a:ext cx="3063542" cy="3539430"/>
          </a:xfrm>
          <a:prstGeom prst="rect">
            <a:avLst/>
          </a:prstGeom>
          <a:noFill/>
        </p:spPr>
        <p:txBody>
          <a:bodyPr wrap="square" rtlCol="0">
            <a:spAutoFit/>
          </a:bodyPr>
          <a:lstStyle/>
          <a:p>
            <a:pPr marR="0" algn="l" rtl="0">
              <a:spcBef>
                <a:spcPts val="0"/>
              </a:spcBef>
              <a:spcAft>
                <a:spcPts val="0"/>
              </a:spcAft>
            </a:pPr>
            <a:r>
              <a:rPr lang="en-US" b="1" i="0" dirty="0" err="1">
                <a:solidFill>
                  <a:srgbClr val="800000"/>
                </a:solidFill>
                <a:effectLst/>
                <a:latin typeface="Consolas" panose="020B0609020204030204" pitchFamily="49" charset="0"/>
                <a:ea typeface="Arial" panose="020B0604020202020204" pitchFamily="34" charset="0"/>
                <a:cs typeface="Arial" panose="020B0604020202020204" pitchFamily="34" charset="0"/>
              </a:rPr>
              <a:t>Nhận</a:t>
            </a:r>
            <a:r>
              <a:rPr lang="en-US" b="1" i="0" dirty="0">
                <a:solidFill>
                  <a:srgbClr val="800000"/>
                </a:solidFill>
                <a:effectLst/>
                <a:latin typeface="Consolas" panose="020B0609020204030204" pitchFamily="49" charset="0"/>
                <a:ea typeface="Arial" panose="020B0604020202020204" pitchFamily="34" charset="0"/>
                <a:cs typeface="Arial" panose="020B0604020202020204" pitchFamily="34" charset="0"/>
              </a:rPr>
              <a:t> </a:t>
            </a:r>
            <a:r>
              <a:rPr lang="en-US" b="1" i="0" dirty="0" err="1">
                <a:solidFill>
                  <a:srgbClr val="800000"/>
                </a:solidFill>
                <a:effectLst/>
                <a:latin typeface="Consolas" panose="020B0609020204030204" pitchFamily="49" charset="0"/>
                <a:ea typeface="Arial" panose="020B0604020202020204" pitchFamily="34" charset="0"/>
                <a:cs typeface="Arial" panose="020B0604020202020204" pitchFamily="34" charset="0"/>
              </a:rPr>
              <a:t>xét</a:t>
            </a:r>
            <a:r>
              <a:rPr lang="vi-VN" b="1" i="0" dirty="0">
                <a:solidFill>
                  <a:srgbClr val="800000"/>
                </a:solidFill>
                <a:effectLst/>
                <a:latin typeface="Consolas" panose="020B0609020204030204" pitchFamily="49" charset="0"/>
                <a:ea typeface="Arial" panose="020B0604020202020204" pitchFamily="34" charset="0"/>
                <a:cs typeface="Arial" panose="020B0604020202020204" pitchFamily="34" charset="0"/>
              </a:rPr>
              <a:t>:</a:t>
            </a:r>
            <a:endParaRPr lang="en-US" b="1" i="0" dirty="0">
              <a:solidFill>
                <a:srgbClr val="800000"/>
              </a:solidFill>
              <a:effectLst/>
              <a:latin typeface="Consolas" panose="020B0609020204030204" pitchFamily="49" charset="0"/>
              <a:ea typeface="Arial" panose="020B0604020202020204" pitchFamily="34" charset="0"/>
              <a:cs typeface="Arial" panose="020B0604020202020204" pitchFamily="34"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Ta dễ dàng thấy được các môn thuộc khxh và 3 môn chính có số điểm 10 cực kì cao </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Các môn thuộc KHTN năm 2022 có số điểm 10 khá thấp </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Qua đó ta thấy được đề của các môn thuộc khối ngành khxh năm 2022 có dể khá "dễ thở" cho các thí sinh trên cả nước và bên cạnh đó các môn khtn được đánh giá ràng khó để đạt được điểm 10 vì có nhiều câu hỏi khá mới lạ cũng như có tính đánh đố cao</a:t>
            </a:r>
            <a:endParaRPr lang="vi-VN" b="0" dirty="0">
              <a:solidFill>
                <a:srgbClr val="000000"/>
              </a:solidFill>
              <a:effectLst/>
              <a:latin typeface="Consolas" panose="020B0609020204030204" pitchFamily="49" charset="0"/>
            </a:endParaRPr>
          </a:p>
          <a:p>
            <a:pPr marR="0" algn="l" rtl="0">
              <a:spcBef>
                <a:spcPts val="0"/>
              </a:spcBef>
              <a:spcAft>
                <a:spcPts val="0"/>
              </a:spcAft>
            </a:pPr>
            <a:r>
              <a:rPr lang="vi-VN" b="1" i="0" dirty="0">
                <a:solidFill>
                  <a:srgbClr val="800000"/>
                </a:solidFill>
                <a:effectLst/>
                <a:latin typeface="Consolas" panose="020B0609020204030204" pitchFamily="49" charset="0"/>
                <a:ea typeface="Arial" panose="020B0604020202020204" pitchFamily="34" charset="0"/>
                <a:cs typeface="Arial" panose="020B0604020202020204" pitchFamily="34" charset="0"/>
              </a:rPr>
              <a:t> </a:t>
            </a:r>
            <a:endParaRPr lang="en-US" dirty="0">
              <a:effectLst/>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2" name="TextBox 1"/>
          <p:cNvSpPr txBox="1"/>
          <p:nvPr/>
        </p:nvSpPr>
        <p:spPr>
          <a:xfrm>
            <a:off x="950723" y="1287443"/>
            <a:ext cx="7144512" cy="954107"/>
          </a:xfrm>
          <a:prstGeom prst="rect">
            <a:avLst/>
          </a:prstGeom>
          <a:noFill/>
        </p:spPr>
        <p:txBody>
          <a:bodyPr wrap="square" rtlCol="0">
            <a:spAutoFit/>
          </a:bodyPr>
          <a:lstStyle/>
          <a:p>
            <a:r>
              <a:rPr lang="en-US" b="0" dirty="0" err="1">
                <a:solidFill>
                  <a:srgbClr val="FF0000"/>
                </a:solidFill>
                <a:effectLst/>
                <a:latin typeface="Consolas" panose="020B0609020204030204" pitchFamily="49" charset="0"/>
              </a:rPr>
              <a:t>Câu</a:t>
            </a:r>
            <a:r>
              <a:rPr lang="en-US" b="0" dirty="0">
                <a:solidFill>
                  <a:srgbClr val="FF0000"/>
                </a:solidFill>
                <a:effectLst/>
                <a:latin typeface="Consolas" panose="020B0609020204030204" pitchFamily="49" charset="0"/>
              </a:rPr>
              <a:t> 6</a:t>
            </a:r>
            <a:r>
              <a:rPr lang="en-US" b="0" dirty="0">
                <a:solidFill>
                  <a:srgbClr val="000000"/>
                </a:solidFill>
                <a:effectLst/>
                <a:latin typeface="Consolas" panose="020B0609020204030204" pitchFamily="49" charset="0"/>
              </a:rPr>
              <a:t>: </a:t>
            </a:r>
            <a:r>
              <a:rPr lang="en-US" dirty="0">
                <a:latin typeface="Consolas" panose="020B0609020204030204" pitchFamily="49" charset="0"/>
              </a:rPr>
              <a:t>Cho </a:t>
            </a:r>
            <a:r>
              <a:rPr lang="en-US" dirty="0" err="1">
                <a:latin typeface="Consolas" panose="020B0609020204030204" pitchFamily="49" charset="0"/>
              </a:rPr>
              <a:t>biết</a:t>
            </a:r>
            <a:r>
              <a:rPr lang="en-US" dirty="0">
                <a:latin typeface="Consolas" panose="020B0609020204030204" pitchFamily="49" charset="0"/>
              </a:rPr>
              <a:t> SBD </a:t>
            </a:r>
            <a:r>
              <a:rPr lang="en-US" dirty="0" err="1">
                <a:latin typeface="Consolas" panose="020B0609020204030204" pitchFamily="49" charset="0"/>
              </a:rPr>
              <a:t>của</a:t>
            </a:r>
            <a:r>
              <a:rPr lang="en-US" dirty="0">
                <a:latin typeface="Consolas" panose="020B0609020204030204" pitchFamily="49" charset="0"/>
              </a:rPr>
              <a:t> </a:t>
            </a:r>
            <a:r>
              <a:rPr lang="en-US" dirty="0" err="1">
                <a:latin typeface="Consolas" panose="020B0609020204030204" pitchFamily="49" charset="0"/>
              </a:rPr>
              <a:t>thí</a:t>
            </a:r>
            <a:r>
              <a:rPr lang="en-US" dirty="0">
                <a:latin typeface="Consolas" panose="020B0609020204030204" pitchFamily="49" charset="0"/>
              </a:rPr>
              <a:t> </a:t>
            </a:r>
            <a:r>
              <a:rPr lang="en-US" dirty="0" err="1">
                <a:latin typeface="Consolas" panose="020B0609020204030204" pitchFamily="49" charset="0"/>
              </a:rPr>
              <a:t>sinh</a:t>
            </a:r>
            <a:r>
              <a:rPr lang="en-US" dirty="0">
                <a:latin typeface="Consolas" panose="020B0609020204030204" pitchFamily="49" charset="0"/>
              </a:rPr>
              <a:t> </a:t>
            </a:r>
            <a:r>
              <a:rPr lang="en-US" dirty="0" err="1">
                <a:latin typeface="Consolas" panose="020B0609020204030204" pitchFamily="49" charset="0"/>
              </a:rPr>
              <a:t>đạt</a:t>
            </a:r>
            <a:r>
              <a:rPr lang="en-US" dirty="0">
                <a:latin typeface="Consolas" panose="020B0609020204030204" pitchFamily="49" charset="0"/>
              </a:rPr>
              <a:t> </a:t>
            </a:r>
            <a:r>
              <a:rPr lang="en-US" dirty="0" err="1">
                <a:latin typeface="Consolas" panose="020B0609020204030204" pitchFamily="49" charset="0"/>
              </a:rPr>
              <a:t>điểm</a:t>
            </a:r>
            <a:r>
              <a:rPr lang="en-US" dirty="0">
                <a:latin typeface="Consolas" panose="020B0609020204030204" pitchFamily="49" charset="0"/>
              </a:rPr>
              <a:t> </a:t>
            </a:r>
            <a:r>
              <a:rPr lang="en-US" dirty="0" err="1">
                <a:latin typeface="Consolas" panose="020B0609020204030204" pitchFamily="49" charset="0"/>
              </a:rPr>
              <a:t>cao</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dirty="0" err="1">
                <a:latin typeface="Consolas" panose="020B0609020204030204" pitchFamily="49" charset="0"/>
              </a:rPr>
              <a:t>từng</a:t>
            </a:r>
            <a:r>
              <a:rPr lang="en-US" dirty="0">
                <a:latin typeface="Consolas" panose="020B0609020204030204" pitchFamily="49" charset="0"/>
              </a:rPr>
              <a:t> </a:t>
            </a:r>
            <a:r>
              <a:rPr lang="en-US" dirty="0" err="1">
                <a:latin typeface="Consolas" panose="020B0609020204030204" pitchFamily="49" charset="0"/>
              </a:rPr>
              <a:t>môn</a:t>
            </a:r>
            <a:r>
              <a:rPr lang="en-US" dirty="0">
                <a:latin typeface="Consolas" panose="020B0609020204030204" pitchFamily="49" charset="0"/>
              </a:rPr>
              <a:t> </a:t>
            </a:r>
            <a:r>
              <a:rPr lang="en-US" dirty="0" err="1">
                <a:latin typeface="Consolas" panose="020B0609020204030204" pitchFamily="49" charset="0"/>
              </a:rPr>
              <a:t>học</a:t>
            </a:r>
            <a:r>
              <a:rPr lang="en-US" b="0" dirty="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dirty="0">
                <a:latin typeface="Consolas" panose="020B0609020204030204" pitchFamily="49" charset="0"/>
              </a:rPr>
              <a:t>-&gt; Ý </a:t>
            </a:r>
            <a:r>
              <a:rPr lang="en-US" dirty="0" err="1">
                <a:latin typeface="Consolas" panose="020B0609020204030204" pitchFamily="49" charset="0"/>
              </a:rPr>
              <a:t>nghĩa</a:t>
            </a:r>
            <a:r>
              <a:rPr lang="en-US" dirty="0">
                <a:latin typeface="Consolas" panose="020B0609020204030204" pitchFamily="49" charset="0"/>
              </a:rPr>
              <a:t>: </a:t>
            </a:r>
            <a:r>
              <a:rPr lang="en-US" dirty="0" err="1">
                <a:latin typeface="Consolas" panose="020B0609020204030204" pitchFamily="49" charset="0"/>
              </a:rPr>
              <a:t>Tuyên</a:t>
            </a:r>
            <a:r>
              <a:rPr lang="en-US" dirty="0">
                <a:latin typeface="Consolas" panose="020B0609020204030204" pitchFamily="49" charset="0"/>
              </a:rPr>
              <a:t> </a:t>
            </a:r>
            <a:r>
              <a:rPr lang="en-US" dirty="0" err="1">
                <a:latin typeface="Consolas" panose="020B0609020204030204" pitchFamily="49" charset="0"/>
              </a:rPr>
              <a:t>dương</a:t>
            </a:r>
            <a:r>
              <a:rPr lang="en-US" dirty="0">
                <a:latin typeface="Consolas" panose="020B0609020204030204" pitchFamily="49" charset="0"/>
              </a:rPr>
              <a:t> </a:t>
            </a:r>
            <a:r>
              <a:rPr lang="en-US" dirty="0" err="1">
                <a:latin typeface="Consolas" panose="020B0609020204030204" pitchFamily="49" charset="0"/>
              </a:rPr>
              <a:t>khen</a:t>
            </a:r>
            <a:r>
              <a:rPr lang="en-US" dirty="0">
                <a:latin typeface="Consolas" panose="020B0609020204030204" pitchFamily="49" charset="0"/>
              </a:rPr>
              <a:t> </a:t>
            </a:r>
            <a:r>
              <a:rPr lang="en-US" dirty="0" err="1">
                <a:latin typeface="Consolas" panose="020B0609020204030204" pitchFamily="49" charset="0"/>
              </a:rPr>
              <a:t>thưởng</a:t>
            </a:r>
            <a:r>
              <a:rPr lang="en-US" dirty="0">
                <a:latin typeface="Consolas" panose="020B0609020204030204" pitchFamily="49" charset="0"/>
              </a:rPr>
              <a:t> </a:t>
            </a:r>
            <a:r>
              <a:rPr lang="en-US" dirty="0" err="1">
                <a:latin typeface="Consolas" panose="020B0609020204030204" pitchFamily="49" charset="0"/>
              </a:rPr>
              <a:t>những</a:t>
            </a:r>
            <a:r>
              <a:rPr lang="en-US" dirty="0">
                <a:latin typeface="Consolas" panose="020B0609020204030204" pitchFamily="49" charset="0"/>
              </a:rPr>
              <a:t> </a:t>
            </a:r>
            <a:r>
              <a:rPr lang="en-US" dirty="0" err="1">
                <a:latin typeface="Consolas" panose="020B0609020204030204" pitchFamily="49" charset="0"/>
              </a:rPr>
              <a:t>thí</a:t>
            </a:r>
            <a:r>
              <a:rPr lang="en-US" dirty="0">
                <a:latin typeface="Consolas" panose="020B0609020204030204" pitchFamily="49" charset="0"/>
              </a:rPr>
              <a:t> </a:t>
            </a:r>
            <a:r>
              <a:rPr lang="en-US" dirty="0" err="1">
                <a:latin typeface="Consolas" panose="020B0609020204030204" pitchFamily="49" charset="0"/>
              </a:rPr>
              <a:t>sinh</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thành</a:t>
            </a:r>
            <a:r>
              <a:rPr lang="en-US" dirty="0">
                <a:latin typeface="Consolas" panose="020B0609020204030204" pitchFamily="49" charset="0"/>
              </a:rPr>
              <a:t> </a:t>
            </a:r>
            <a:r>
              <a:rPr lang="en-US" dirty="0" err="1">
                <a:latin typeface="Consolas" panose="020B0609020204030204" pitchFamily="49" charset="0"/>
              </a:rPr>
              <a:t>tích</a:t>
            </a:r>
            <a:r>
              <a:rPr lang="en-US" dirty="0">
                <a:latin typeface="Consolas" panose="020B0609020204030204" pitchFamily="49" charset="0"/>
              </a:rPr>
              <a:t> </a:t>
            </a:r>
            <a:r>
              <a:rPr lang="en-US" dirty="0" err="1">
                <a:latin typeface="Consolas" panose="020B0609020204030204" pitchFamily="49" charset="0"/>
              </a:rPr>
              <a:t>cao</a:t>
            </a:r>
            <a:r>
              <a:rPr lang="en-US" dirty="0">
                <a:latin typeface="Consolas" panose="020B0609020204030204" pitchFamily="49" charset="0"/>
              </a:rPr>
              <a:t> </a:t>
            </a:r>
            <a:r>
              <a:rPr lang="en-US" dirty="0" err="1">
                <a:latin typeface="Consolas" panose="020B0609020204030204" pitchFamily="49" charset="0"/>
              </a:rPr>
              <a:t>trong</a:t>
            </a:r>
            <a:r>
              <a:rPr lang="en-US" dirty="0">
                <a:latin typeface="Consolas" panose="020B0609020204030204" pitchFamily="49" charset="0"/>
              </a:rPr>
              <a:t> </a:t>
            </a:r>
            <a:r>
              <a:rPr lang="en-US" dirty="0" err="1">
                <a:latin typeface="Consolas" panose="020B0609020204030204" pitchFamily="49" charset="0"/>
              </a:rPr>
              <a:t>từng</a:t>
            </a:r>
            <a:r>
              <a:rPr lang="en-US" dirty="0">
                <a:latin typeface="Consolas" panose="020B0609020204030204" pitchFamily="49" charset="0"/>
              </a:rPr>
              <a:t> </a:t>
            </a:r>
            <a:r>
              <a:rPr lang="en-US" dirty="0" err="1">
                <a:latin typeface="Consolas" panose="020B0609020204030204" pitchFamily="49" charset="0"/>
              </a:rPr>
              <a:t>môn</a:t>
            </a:r>
            <a:r>
              <a:rPr lang="en-US" dirty="0">
                <a:latin typeface="Consolas" panose="020B0609020204030204" pitchFamily="49" charset="0"/>
              </a:rPr>
              <a:t>.</a:t>
            </a:r>
            <a:endParaRPr lang="vi-VN"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3" name="TextBox 2"/>
          <p:cNvSpPr txBox="1"/>
          <p:nvPr/>
        </p:nvSpPr>
        <p:spPr>
          <a:xfrm>
            <a:off x="950723" y="2657094"/>
            <a:ext cx="6900672" cy="954107"/>
          </a:xfrm>
          <a:prstGeom prst="rect">
            <a:avLst/>
          </a:prstGeom>
          <a:noFill/>
        </p:spPr>
        <p:txBody>
          <a:bodyPr wrap="square" rtlCol="0">
            <a:spAutoFit/>
          </a:bodyPr>
          <a:lstStyle/>
          <a:p>
            <a:r>
              <a:rPr lang="vi-VN" b="1" dirty="0">
                <a:solidFill>
                  <a:srgbClr val="800000"/>
                </a:solidFill>
                <a:effectLst/>
                <a:latin typeface="Consolas" panose="020B0609020204030204" pitchFamily="49" charset="0"/>
              </a:rPr>
              <a:t>Các bước thực hiện: </a:t>
            </a:r>
            <a:endParaRPr lang="vi-VN" b="0" dirty="0">
              <a:solidFill>
                <a:srgbClr val="000000"/>
              </a:solidFill>
              <a:effectLst/>
              <a:latin typeface="Consolas" panose="020B0609020204030204" pitchFamily="49" charset="0"/>
            </a:endParaRPr>
          </a:p>
          <a:p>
            <a:pPr marL="285750" indent="-285750">
              <a:buFontTx/>
              <a:buChar char="-"/>
            </a:pPr>
            <a:r>
              <a:rPr lang="en-US" b="0" dirty="0" err="1">
                <a:solidFill>
                  <a:srgbClr val="000000"/>
                </a:solidFill>
                <a:effectLst/>
                <a:latin typeface="Consolas" panose="020B0609020204030204" pitchFamily="49" charset="0"/>
              </a:rPr>
              <a:t>Lọc</a:t>
            </a:r>
            <a:r>
              <a:rPr lang="en-US" b="0" dirty="0">
                <a:solidFill>
                  <a:srgbClr val="000000"/>
                </a:solidFill>
                <a:effectLst/>
                <a:latin typeface="Consolas" panose="020B0609020204030204" pitchFamily="49" charset="0"/>
              </a:rPr>
              <a:t> </a:t>
            </a:r>
            <a:r>
              <a:rPr lang="en-US" dirty="0">
                <a:latin typeface="Consolas" panose="020B0609020204030204" pitchFamily="49" charset="0"/>
              </a:rPr>
              <a:t>qua </a:t>
            </a:r>
            <a:r>
              <a:rPr lang="en-US" dirty="0" err="1">
                <a:latin typeface="Consolas" panose="020B0609020204030204" pitchFamily="49" charset="0"/>
              </a:rPr>
              <a:t>điểm</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môn</a:t>
            </a:r>
            <a:r>
              <a:rPr lang="en-US" dirty="0">
                <a:latin typeface="Consolas" panose="020B0609020204030204" pitchFamily="49" charset="0"/>
              </a:rPr>
              <a:t> </a:t>
            </a:r>
            <a:r>
              <a:rPr lang="en-US" dirty="0" err="1">
                <a:latin typeface="Consolas" panose="020B0609020204030204" pitchFamily="49" charset="0"/>
              </a:rPr>
              <a:t>và</a:t>
            </a:r>
            <a:r>
              <a:rPr lang="en-US" dirty="0">
                <a:latin typeface="Consolas" panose="020B0609020204030204" pitchFamily="49" charset="0"/>
              </a:rPr>
              <a:t> </a:t>
            </a:r>
            <a:r>
              <a:rPr lang="en-US" dirty="0" err="1">
                <a:latin typeface="Consolas" panose="020B0609020204030204" pitchFamily="49" charset="0"/>
              </a:rPr>
              <a:t>chọn</a:t>
            </a:r>
            <a:r>
              <a:rPr lang="en-US" dirty="0">
                <a:latin typeface="Consolas" panose="020B0609020204030204" pitchFamily="49" charset="0"/>
              </a:rPr>
              <a:t> </a:t>
            </a:r>
            <a:r>
              <a:rPr lang="en-US" dirty="0" err="1">
                <a:latin typeface="Consolas" panose="020B0609020204030204" pitchFamily="49" charset="0"/>
              </a:rPr>
              <a:t>ra</a:t>
            </a:r>
            <a:r>
              <a:rPr lang="en-US" dirty="0">
                <a:latin typeface="Consolas" panose="020B0609020204030204" pitchFamily="49" charset="0"/>
              </a:rPr>
              <a:t> </a:t>
            </a:r>
            <a:r>
              <a:rPr lang="en-US" dirty="0" err="1">
                <a:latin typeface="Consolas" panose="020B0609020204030204" pitchFamily="49" charset="0"/>
              </a:rPr>
              <a:t>dòng</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điểm</a:t>
            </a:r>
            <a:r>
              <a:rPr lang="en-US" dirty="0">
                <a:latin typeface="Consolas" panose="020B0609020204030204" pitchFamily="49" charset="0"/>
              </a:rPr>
              <a:t> </a:t>
            </a:r>
            <a:r>
              <a:rPr lang="en-US" dirty="0" err="1">
                <a:latin typeface="Consolas" panose="020B0609020204030204" pitchFamily="49" charset="0"/>
              </a:rPr>
              <a:t>cao</a:t>
            </a:r>
            <a:r>
              <a:rPr lang="en-US" dirty="0">
                <a:latin typeface="Consolas" panose="020B0609020204030204" pitchFamily="49" charset="0"/>
              </a:rPr>
              <a:t> </a:t>
            </a:r>
            <a:r>
              <a:rPr lang="en-US" dirty="0" err="1">
                <a:latin typeface="Consolas" panose="020B0609020204030204" pitchFamily="49" charset="0"/>
              </a:rPr>
              <a:t>nhất</a:t>
            </a:r>
            <a:r>
              <a:rPr lang="en-US" dirty="0">
                <a:latin typeface="Consolas" panose="020B0609020204030204" pitchFamily="49" charset="0"/>
              </a:rPr>
              <a:t>.</a:t>
            </a:r>
            <a:endParaRPr lang="en-US" dirty="0">
              <a:latin typeface="Consolas" panose="020B0609020204030204" pitchFamily="49" charset="0"/>
            </a:endParaRPr>
          </a:p>
          <a:p>
            <a:pPr marL="285750" indent="-285750">
              <a:buFontTx/>
              <a:buChar char="-"/>
            </a:pPr>
            <a:r>
              <a:rPr lang="en-US" b="0" dirty="0" err="1">
                <a:solidFill>
                  <a:srgbClr val="000000"/>
                </a:solidFill>
                <a:effectLst/>
                <a:latin typeface="Consolas" panose="020B0609020204030204" pitchFamily="49" charset="0"/>
              </a:rPr>
              <a:t>Lấy</a:t>
            </a:r>
            <a:r>
              <a:rPr lang="en-US" b="0" dirty="0">
                <a:solidFill>
                  <a:srgbClr val="000000"/>
                </a:solidFill>
                <a:effectLst/>
                <a:latin typeface="Consolas" panose="020B0609020204030204" pitchFamily="49" charset="0"/>
              </a:rPr>
              <a:t> SBD </a:t>
            </a:r>
            <a:r>
              <a:rPr lang="en-US" b="0" dirty="0" err="1">
                <a:solidFill>
                  <a:srgbClr val="000000"/>
                </a:solidFill>
                <a:effectLst/>
                <a:latin typeface="Consolas" panose="020B0609020204030204" pitchFamily="49" charset="0"/>
              </a:rPr>
              <a:t>thí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của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dòng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đó</a:t>
            </a:r>
            <a:r>
              <a:rPr lang="en-US" b="0" dirty="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endParaRPr lang="vi-VN" b="0" dirty="0">
              <a:solidFill>
                <a:srgbClr val="000000"/>
              </a:solidFill>
              <a:effectLst/>
              <a:latin typeface="Consolas" panose="020B0609020204030204" pitchFamily="49" charset="0"/>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480763" y="1652750"/>
            <a:ext cx="8663237" cy="817286"/>
          </a:xfrm>
          <a:prstGeom prst="rect">
            <a:avLst/>
          </a:prstGeom>
        </p:spPr>
      </p:pic>
      <p:sp>
        <p:nvSpPr>
          <p:cNvPr id="4" name="TextBox 3"/>
          <p:cNvSpPr txBox="1"/>
          <p:nvPr/>
        </p:nvSpPr>
        <p:spPr>
          <a:xfrm>
            <a:off x="963527" y="2887150"/>
            <a:ext cx="3439814" cy="1384995"/>
          </a:xfrm>
          <a:prstGeom prst="rect">
            <a:avLst/>
          </a:prstGeom>
          <a:noFill/>
        </p:spPr>
        <p:txBody>
          <a:bodyPr wrap="square" rtlCol="0">
            <a:spAutoFit/>
          </a:bodyPr>
          <a:lstStyle/>
          <a:p>
            <a:r>
              <a:rPr lang="en-US" b="1" dirty="0" err="1">
                <a:solidFill>
                  <a:srgbClr val="800000"/>
                </a:solidFill>
                <a:latin typeface="Consolas" panose="020B0609020204030204" pitchFamily="49" charset="0"/>
              </a:rPr>
              <a:t>Nhận</a:t>
            </a:r>
            <a:r>
              <a:rPr lang="en-US" b="1" dirty="0">
                <a:solidFill>
                  <a:srgbClr val="800000"/>
                </a:solidFill>
                <a:latin typeface="Consolas" panose="020B0609020204030204" pitchFamily="49" charset="0"/>
              </a:rPr>
              <a:t> </a:t>
            </a:r>
            <a:r>
              <a:rPr lang="en-US" b="1" dirty="0" err="1">
                <a:solidFill>
                  <a:srgbClr val="800000"/>
                </a:solidFill>
                <a:latin typeface="Consolas" panose="020B0609020204030204" pitchFamily="49" charset="0"/>
              </a:rPr>
              <a:t>xét</a:t>
            </a:r>
            <a:r>
              <a:rPr lang="vi-VN" b="1" dirty="0">
                <a:solidFill>
                  <a:srgbClr val="800000"/>
                </a:solidFill>
                <a:effectLst/>
                <a:latin typeface="Consolas" panose="020B0609020204030204" pitchFamily="49" charset="0"/>
              </a:rPr>
              <a:t>: </a:t>
            </a:r>
            <a:endParaRPr lang="vi-VN" b="0" dirty="0">
              <a:solidFill>
                <a:srgbClr val="000000"/>
              </a:solidFill>
              <a:effectLst/>
              <a:latin typeface="Consolas" panose="020B0609020204030204" pitchFamily="49" charset="0"/>
            </a:endParaRPr>
          </a:p>
          <a:p>
            <a:pPr marL="285750" indent="-285750">
              <a:buFontTx/>
              <a:buChar char="-"/>
            </a:pPr>
            <a:r>
              <a:rPr lang="en-US" b="0" dirty="0" err="1">
                <a:solidFill>
                  <a:srgbClr val="000000"/>
                </a:solidFill>
                <a:effectLst/>
                <a:latin typeface="Consolas" panose="020B0609020204030204" pitchFamily="49" charset="0"/>
              </a:rPr>
              <a:t>Tất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cả</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các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môn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chính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hầu</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như</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đều</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có</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10</a:t>
            </a:r>
            <a:endParaRPr lang="en-US" b="0" dirty="0">
              <a:solidFill>
                <a:srgbClr val="000000"/>
              </a:solidFill>
              <a:effectLst/>
              <a:latin typeface="Consolas" panose="020B0609020204030204" pitchFamily="49" charset="0"/>
            </a:endParaRPr>
          </a:p>
          <a:p>
            <a:pPr marL="285750" indent="-285750">
              <a:buFontTx/>
              <a:buChar char="-"/>
            </a:pPr>
            <a:r>
              <a:rPr lang="en-US" dirty="0" err="1">
                <a:latin typeface="Consolas" panose="020B0609020204030204" pitchFamily="49" charset="0"/>
              </a:rPr>
              <a:t>Chất</a:t>
            </a:r>
            <a:r>
              <a:rPr lang="en-US" dirty="0">
                <a:latin typeface="Consolas" panose="020B0609020204030204" pitchFamily="49" charset="0"/>
              </a:rPr>
              <a:t> </a:t>
            </a:r>
            <a:r>
              <a:rPr lang="en-US" dirty="0" err="1">
                <a:latin typeface="Consolas" panose="020B0609020204030204" pitchFamily="49" charset="0"/>
              </a:rPr>
              <a:t>lượng</a:t>
            </a:r>
            <a:r>
              <a:rPr lang="en-US" dirty="0">
                <a:latin typeface="Consolas" panose="020B0609020204030204" pitchFamily="49" charset="0"/>
              </a:rPr>
              <a:t> </a:t>
            </a:r>
            <a:r>
              <a:rPr lang="en-US" dirty="0" err="1">
                <a:latin typeface="Consolas" panose="020B0609020204030204" pitchFamily="49" charset="0"/>
              </a:rPr>
              <a:t>học</a:t>
            </a:r>
            <a:r>
              <a:rPr lang="en-US" dirty="0">
                <a:latin typeface="Consolas" panose="020B0609020204030204" pitchFamily="49" charset="0"/>
              </a:rPr>
              <a:t> </a:t>
            </a:r>
            <a:r>
              <a:rPr lang="en-US" dirty="0" err="1">
                <a:latin typeface="Consolas" panose="020B0609020204030204" pitchFamily="49" charset="0"/>
              </a:rPr>
              <a:t>tập</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thí</a:t>
            </a:r>
            <a:r>
              <a:rPr lang="en-US" dirty="0">
                <a:latin typeface="Consolas" panose="020B0609020204030204" pitchFamily="49" charset="0"/>
              </a:rPr>
              <a:t> </a:t>
            </a:r>
            <a:r>
              <a:rPr lang="en-US" dirty="0" err="1">
                <a:latin typeface="Consolas" panose="020B0609020204030204" pitchFamily="49" charset="0"/>
              </a:rPr>
              <a:t>sinh</a:t>
            </a:r>
            <a:r>
              <a:rPr lang="en-US" dirty="0">
                <a:latin typeface="Consolas" panose="020B0609020204030204" pitchFamily="49" charset="0"/>
              </a:rPr>
              <a:t> </a:t>
            </a:r>
            <a:r>
              <a:rPr lang="en-US" dirty="0" err="1">
                <a:latin typeface="Consolas" panose="020B0609020204030204" pitchFamily="49" charset="0"/>
              </a:rPr>
              <a:t>ngày</a:t>
            </a:r>
            <a:r>
              <a:rPr lang="en-US" dirty="0">
                <a:latin typeface="Consolas" panose="020B0609020204030204" pitchFamily="49" charset="0"/>
              </a:rPr>
              <a:t> </a:t>
            </a:r>
            <a:r>
              <a:rPr lang="en-US" dirty="0" err="1">
                <a:latin typeface="Consolas" panose="020B0609020204030204" pitchFamily="49" charset="0"/>
              </a:rPr>
              <a:t>càng</a:t>
            </a:r>
            <a:r>
              <a:rPr lang="en-US" dirty="0">
                <a:latin typeface="Consolas" panose="020B0609020204030204" pitchFamily="49" charset="0"/>
              </a:rPr>
              <a:t> </a:t>
            </a:r>
            <a:r>
              <a:rPr lang="en-US" dirty="0" err="1">
                <a:latin typeface="Consolas" panose="020B0609020204030204" pitchFamily="49" charset="0"/>
              </a:rPr>
              <a:t>tăng</a:t>
            </a:r>
            <a:r>
              <a:rPr lang="en-US" dirty="0">
                <a:latin typeface="Consolas" panose="020B0609020204030204" pitchFamily="49" charset="0"/>
              </a:rPr>
              <a:t> </a:t>
            </a:r>
            <a:r>
              <a:rPr lang="en-US" dirty="0" err="1">
                <a:latin typeface="Consolas" panose="020B0609020204030204" pitchFamily="49" charset="0"/>
              </a:rPr>
              <a:t>cao</a:t>
            </a:r>
            <a:r>
              <a:rPr lang="en-US" dirty="0">
                <a:latin typeface="Consolas" panose="020B0609020204030204" pitchFamily="49" charset="0"/>
              </a:rPr>
              <a:t>.</a:t>
            </a:r>
            <a:endParaRPr lang="vi-VN" b="0" dirty="0">
              <a:solidFill>
                <a:srgbClr val="000000"/>
              </a:solidFill>
              <a:effectLst/>
              <a:latin typeface="Consolas" panose="020B0609020204030204" pitchFamily="49" charset="0"/>
            </a:endParaRPr>
          </a:p>
          <a:p>
            <a:endParaRPr lang="en-US" dirty="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2" name="TextBox 1"/>
          <p:cNvSpPr txBox="1"/>
          <p:nvPr/>
        </p:nvSpPr>
        <p:spPr>
          <a:xfrm>
            <a:off x="639319" y="1376343"/>
            <a:ext cx="7144512" cy="954107"/>
          </a:xfrm>
          <a:prstGeom prst="rect">
            <a:avLst/>
          </a:prstGeom>
          <a:noFill/>
        </p:spPr>
        <p:txBody>
          <a:bodyPr wrap="square" rtlCol="0">
            <a:spAutoFit/>
          </a:bodyPr>
          <a:lstStyle/>
          <a:p>
            <a:r>
              <a:rPr lang="en-US" b="0" dirty="0" err="1">
                <a:solidFill>
                  <a:srgbClr val="FF0000"/>
                </a:solidFill>
                <a:effectLst/>
                <a:latin typeface="Consolas" panose="020B0609020204030204" pitchFamily="49" charset="0"/>
              </a:rPr>
              <a:t>Câu</a:t>
            </a:r>
            <a:r>
              <a:rPr lang="en-US" b="0" dirty="0">
                <a:solidFill>
                  <a:srgbClr val="FF0000"/>
                </a:solidFill>
                <a:effectLst/>
                <a:latin typeface="Consolas" panose="020B0609020204030204" pitchFamily="49" charset="0"/>
              </a:rPr>
              <a:t> 7</a:t>
            </a:r>
            <a:r>
              <a:rPr lang="en-US" b="0" dirty="0">
                <a:solidFill>
                  <a:srgbClr val="000000"/>
                </a:solidFill>
                <a:effectLst/>
                <a:latin typeface="Consolas" panose="020B0609020204030204" pitchFamily="49" charset="0"/>
              </a:rPr>
              <a:t>: Cho </a:t>
            </a:r>
            <a:r>
              <a:rPr lang="en-US" b="0" dirty="0" err="1">
                <a:solidFill>
                  <a:srgbClr val="000000"/>
                </a:solidFill>
                <a:effectLst/>
                <a:latin typeface="Consolas" panose="020B0609020204030204" pitchFamily="49" charset="0"/>
              </a:rPr>
              <a:t>biết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đạt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thủ</a:t>
            </a:r>
            <a:r>
              <a:rPr lang="en-US" b="0" dirty="0">
                <a:solidFill>
                  <a:srgbClr val="000000"/>
                </a:solidFill>
                <a:effectLst/>
                <a:latin typeface="Consolas" panose="020B0609020204030204" pitchFamily="49" charset="0"/>
              </a:rPr>
              <a:t> khoa </a:t>
            </a:r>
            <a:r>
              <a:rPr lang="en-US" b="0" dirty="0" err="1">
                <a:solidFill>
                  <a:srgbClr val="000000"/>
                </a:solidFill>
                <a:effectLst/>
                <a:latin typeface="Consolas" panose="020B0609020204030204" pitchFamily="49" charset="0"/>
              </a:rPr>
              <a:t>của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từng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khối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a:t>
            </a:r>
            <a:r>
              <a:rPr lang="en-US" b="0" dirty="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dirty="0">
                <a:latin typeface="Consolas" panose="020B0609020204030204" pitchFamily="49" charset="0"/>
              </a:rPr>
              <a:t>-&gt; Ý </a:t>
            </a:r>
            <a:r>
              <a:rPr lang="en-US" dirty="0" err="1">
                <a:latin typeface="Consolas" panose="020B0609020204030204" pitchFamily="49" charset="0"/>
              </a:rPr>
              <a:t>nghĩa</a:t>
            </a:r>
            <a:r>
              <a:rPr lang="en-US" dirty="0">
                <a:latin typeface="Consolas" panose="020B0609020204030204" pitchFamily="49" charset="0"/>
              </a:rPr>
              <a:t>: </a:t>
            </a:r>
            <a:r>
              <a:rPr lang="en-US" dirty="0" err="1">
                <a:latin typeface="Consolas" panose="020B0609020204030204" pitchFamily="49" charset="0"/>
              </a:rPr>
              <a:t>Tuyên</a:t>
            </a:r>
            <a:r>
              <a:rPr lang="en-US" dirty="0">
                <a:latin typeface="Consolas" panose="020B0609020204030204" pitchFamily="49" charset="0"/>
              </a:rPr>
              <a:t> </a:t>
            </a:r>
            <a:r>
              <a:rPr lang="en-US" dirty="0" err="1">
                <a:latin typeface="Consolas" panose="020B0609020204030204" pitchFamily="49" charset="0"/>
              </a:rPr>
              <a:t>dương</a:t>
            </a:r>
            <a:r>
              <a:rPr lang="en-US" dirty="0">
                <a:latin typeface="Consolas" panose="020B0609020204030204" pitchFamily="49" charset="0"/>
              </a:rPr>
              <a:t> </a:t>
            </a:r>
            <a:r>
              <a:rPr lang="en-US" dirty="0" err="1">
                <a:latin typeface="Consolas" panose="020B0609020204030204" pitchFamily="49" charset="0"/>
              </a:rPr>
              <a:t>khen</a:t>
            </a:r>
            <a:r>
              <a:rPr lang="en-US" dirty="0">
                <a:latin typeface="Consolas" panose="020B0609020204030204" pitchFamily="49" charset="0"/>
              </a:rPr>
              <a:t> </a:t>
            </a:r>
            <a:r>
              <a:rPr lang="en-US" dirty="0" err="1">
                <a:latin typeface="Consolas" panose="020B0609020204030204" pitchFamily="49" charset="0"/>
              </a:rPr>
              <a:t>thưởng</a:t>
            </a:r>
            <a:r>
              <a:rPr lang="en-US" dirty="0">
                <a:latin typeface="Consolas" panose="020B0609020204030204" pitchFamily="49" charset="0"/>
              </a:rPr>
              <a:t> </a:t>
            </a:r>
            <a:r>
              <a:rPr lang="en-US" dirty="0" err="1">
                <a:latin typeface="Consolas" panose="020B0609020204030204" pitchFamily="49" charset="0"/>
              </a:rPr>
              <a:t>những</a:t>
            </a:r>
            <a:r>
              <a:rPr lang="en-US" dirty="0">
                <a:latin typeface="Consolas" panose="020B0609020204030204" pitchFamily="49" charset="0"/>
              </a:rPr>
              <a:t> </a:t>
            </a:r>
            <a:r>
              <a:rPr lang="en-US" dirty="0" err="1">
                <a:latin typeface="Consolas" panose="020B0609020204030204" pitchFamily="49" charset="0"/>
              </a:rPr>
              <a:t>thí</a:t>
            </a:r>
            <a:r>
              <a:rPr lang="en-US" dirty="0">
                <a:latin typeface="Consolas" panose="020B0609020204030204" pitchFamily="49" charset="0"/>
              </a:rPr>
              <a:t> </a:t>
            </a:r>
            <a:r>
              <a:rPr lang="en-US" dirty="0" err="1">
                <a:latin typeface="Consolas" panose="020B0609020204030204" pitchFamily="49" charset="0"/>
              </a:rPr>
              <a:t>sinh</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thành</a:t>
            </a:r>
            <a:r>
              <a:rPr lang="en-US" dirty="0">
                <a:latin typeface="Consolas" panose="020B0609020204030204" pitchFamily="49" charset="0"/>
              </a:rPr>
              <a:t> </a:t>
            </a:r>
            <a:r>
              <a:rPr lang="en-US" dirty="0" err="1">
                <a:latin typeface="Consolas" panose="020B0609020204030204" pitchFamily="49" charset="0"/>
              </a:rPr>
              <a:t>tích</a:t>
            </a:r>
            <a:r>
              <a:rPr lang="en-US" dirty="0">
                <a:latin typeface="Consolas" panose="020B0609020204030204" pitchFamily="49" charset="0"/>
              </a:rPr>
              <a:t> </a:t>
            </a:r>
            <a:r>
              <a:rPr lang="en-US" dirty="0" err="1">
                <a:latin typeface="Consolas" panose="020B0609020204030204" pitchFamily="49" charset="0"/>
              </a:rPr>
              <a:t>cao</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dirty="0" err="1">
                <a:latin typeface="Consolas" panose="020B0609020204030204" pitchFamily="49" charset="0"/>
              </a:rPr>
              <a:t>từng</a:t>
            </a:r>
            <a:r>
              <a:rPr lang="en-US" dirty="0">
                <a:latin typeface="Consolas" panose="020B0609020204030204" pitchFamily="49" charset="0"/>
              </a:rPr>
              <a:t> </a:t>
            </a:r>
            <a:r>
              <a:rPr lang="en-US" dirty="0" err="1">
                <a:latin typeface="Consolas" panose="020B0609020204030204" pitchFamily="49" charset="0"/>
              </a:rPr>
              <a:t>khối</a:t>
            </a:r>
            <a:r>
              <a:rPr lang="en-US" dirty="0">
                <a:latin typeface="Consolas" panose="020B0609020204030204" pitchFamily="49" charset="0"/>
              </a:rPr>
              <a:t> </a:t>
            </a:r>
            <a:r>
              <a:rPr lang="en-US" dirty="0" err="1">
                <a:latin typeface="Consolas" panose="020B0609020204030204" pitchFamily="49" charset="0"/>
              </a:rPr>
              <a:t>thi</a:t>
            </a:r>
            <a:r>
              <a:rPr lang="en-US" dirty="0">
                <a:latin typeface="Consolas" panose="020B0609020204030204" pitchFamily="49" charset="0"/>
              </a:rPr>
              <a:t>. </a:t>
            </a:r>
            <a:r>
              <a:rPr lang="en-US" dirty="0" err="1">
                <a:latin typeface="Consolas" panose="020B0609020204030204" pitchFamily="49" charset="0"/>
              </a:rPr>
              <a:t>Thúc</a:t>
            </a:r>
            <a:r>
              <a:rPr lang="en-US" dirty="0">
                <a:latin typeface="Consolas" panose="020B0609020204030204" pitchFamily="49" charset="0"/>
              </a:rPr>
              <a:t> </a:t>
            </a:r>
            <a:r>
              <a:rPr lang="en-US" dirty="0" err="1">
                <a:latin typeface="Consolas" panose="020B0609020204030204" pitchFamily="49" charset="0"/>
              </a:rPr>
              <a:t>đẩy</a:t>
            </a:r>
            <a:r>
              <a:rPr lang="en-US" dirty="0">
                <a:latin typeface="Consolas" panose="020B0609020204030204" pitchFamily="49" charset="0"/>
              </a:rPr>
              <a:t> </a:t>
            </a:r>
            <a:r>
              <a:rPr lang="en-US" dirty="0" err="1">
                <a:latin typeface="Consolas" panose="020B0609020204030204" pitchFamily="49" charset="0"/>
              </a:rPr>
              <a:t>tinh</a:t>
            </a:r>
            <a:r>
              <a:rPr lang="en-US" dirty="0">
                <a:latin typeface="Consolas" panose="020B0609020204030204" pitchFamily="49" charset="0"/>
              </a:rPr>
              <a:t> </a:t>
            </a:r>
            <a:r>
              <a:rPr lang="en-US" dirty="0" err="1">
                <a:latin typeface="Consolas" panose="020B0609020204030204" pitchFamily="49" charset="0"/>
              </a:rPr>
              <a:t>thần</a:t>
            </a:r>
            <a:r>
              <a:rPr lang="en-US" dirty="0">
                <a:latin typeface="Consolas" panose="020B0609020204030204" pitchFamily="49" charset="0"/>
              </a:rPr>
              <a:t> </a:t>
            </a:r>
            <a:r>
              <a:rPr lang="en-US" dirty="0" err="1">
                <a:latin typeface="Consolas" panose="020B0609020204030204" pitchFamily="49" charset="0"/>
              </a:rPr>
              <a:t>học</a:t>
            </a:r>
            <a:r>
              <a:rPr lang="en-US" dirty="0">
                <a:latin typeface="Consolas" panose="020B0609020204030204" pitchFamily="49" charset="0"/>
              </a:rPr>
              <a:t> </a:t>
            </a:r>
            <a:r>
              <a:rPr lang="en-US" dirty="0" err="1">
                <a:latin typeface="Consolas" panose="020B0609020204030204" pitchFamily="49" charset="0"/>
              </a:rPr>
              <a:t>tập</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thí</a:t>
            </a:r>
            <a:r>
              <a:rPr lang="en-US" dirty="0">
                <a:latin typeface="Consolas" panose="020B0609020204030204" pitchFamily="49" charset="0"/>
              </a:rPr>
              <a:t> </a:t>
            </a:r>
            <a:r>
              <a:rPr lang="en-US" dirty="0" err="1">
                <a:latin typeface="Consolas" panose="020B0609020204030204" pitchFamily="49" charset="0"/>
              </a:rPr>
              <a:t>sinh</a:t>
            </a:r>
            <a:r>
              <a:rPr lang="en-US" dirty="0">
                <a:latin typeface="Consolas" panose="020B0609020204030204" pitchFamily="49" charset="0"/>
              </a:rPr>
              <a:t> </a:t>
            </a:r>
            <a:r>
              <a:rPr lang="en-US" dirty="0" err="1">
                <a:latin typeface="Consolas" panose="020B0609020204030204" pitchFamily="49" charset="0"/>
              </a:rPr>
              <a:t>khác</a:t>
            </a:r>
            <a:r>
              <a:rPr lang="en-US" b="0" dirty="0">
                <a:solidFill>
                  <a:srgbClr val="000000"/>
                </a:solidFill>
                <a:effectLst/>
                <a:latin typeface="Consolas" panose="020B0609020204030204" pitchFamily="49" charset="0"/>
              </a:rPr>
              <a:t>.</a:t>
            </a:r>
            <a:endParaRPr lang="vi-VN"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3" name="TextBox 2"/>
          <p:cNvSpPr txBox="1"/>
          <p:nvPr/>
        </p:nvSpPr>
        <p:spPr>
          <a:xfrm>
            <a:off x="761239" y="2813051"/>
            <a:ext cx="6900672" cy="1384995"/>
          </a:xfrm>
          <a:prstGeom prst="rect">
            <a:avLst/>
          </a:prstGeom>
          <a:noFill/>
        </p:spPr>
        <p:txBody>
          <a:bodyPr wrap="square" rtlCol="0">
            <a:spAutoFit/>
          </a:bodyPr>
          <a:lstStyle/>
          <a:p>
            <a:r>
              <a:rPr lang="vi-VN" b="1" dirty="0">
                <a:solidFill>
                  <a:srgbClr val="800000"/>
                </a:solidFill>
                <a:effectLst/>
                <a:latin typeface="Consolas" panose="020B0609020204030204" pitchFamily="49" charset="0"/>
              </a:rPr>
              <a:t>Các bước thực hiện: </a:t>
            </a:r>
            <a:endParaRPr lang="vi-VN" b="0" dirty="0">
              <a:solidFill>
                <a:srgbClr val="000000"/>
              </a:solidFill>
              <a:effectLst/>
              <a:latin typeface="Consolas" panose="020B0609020204030204" pitchFamily="49" charset="0"/>
            </a:endParaRPr>
          </a:p>
          <a:p>
            <a:pPr marL="285750" indent="-285750">
              <a:buFontTx/>
              <a:buChar char="-"/>
            </a:pPr>
            <a:r>
              <a:rPr lang="en-US" dirty="0" err="1">
                <a:latin typeface="Consolas" panose="020B0609020204030204" pitchFamily="49" charset="0"/>
              </a:rPr>
              <a:t>Tính</a:t>
            </a:r>
            <a:r>
              <a:rPr lang="en-US" dirty="0">
                <a:latin typeface="Consolas" panose="020B0609020204030204" pitchFamily="49" charset="0"/>
              </a:rPr>
              <a:t> </a:t>
            </a:r>
            <a:r>
              <a:rPr lang="en-US" dirty="0" err="1">
                <a:latin typeface="Consolas" panose="020B0609020204030204" pitchFamily="49" charset="0"/>
              </a:rPr>
              <a:t>tổng</a:t>
            </a:r>
            <a:r>
              <a:rPr lang="en-US" dirty="0">
                <a:latin typeface="Consolas" panose="020B0609020204030204" pitchFamily="49" charset="0"/>
              </a:rPr>
              <a:t> </a:t>
            </a:r>
            <a:r>
              <a:rPr lang="en-US" dirty="0" err="1">
                <a:latin typeface="Consolas" panose="020B0609020204030204" pitchFamily="49" charset="0"/>
              </a:rPr>
              <a:t>điểm</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khối</a:t>
            </a:r>
            <a:r>
              <a:rPr lang="en-US" dirty="0">
                <a:latin typeface="Consolas" panose="020B0609020204030204" pitchFamily="49" charset="0"/>
              </a:rPr>
              <a:t> </a:t>
            </a:r>
            <a:r>
              <a:rPr lang="en-US" dirty="0" err="1">
                <a:latin typeface="Consolas" panose="020B0609020204030204" pitchFamily="49" charset="0"/>
              </a:rPr>
              <a:t>thi</a:t>
            </a:r>
            <a:endParaRPr lang="en-US" dirty="0">
              <a:latin typeface="Consolas" panose="020B0609020204030204" pitchFamily="49" charset="0"/>
            </a:endParaRPr>
          </a:p>
          <a:p>
            <a:pPr marL="285750" indent="-285750">
              <a:buFontTx/>
              <a:buChar char="-"/>
            </a:pPr>
            <a:r>
              <a:rPr lang="en-US" dirty="0" err="1">
                <a:latin typeface="Consolas" panose="020B0609020204030204" pitchFamily="49" charset="0"/>
              </a:rPr>
              <a:t>Tìm</a:t>
            </a:r>
            <a:r>
              <a:rPr lang="en-US" dirty="0">
                <a:latin typeface="Consolas" panose="020B0609020204030204" pitchFamily="49" charset="0"/>
              </a:rPr>
              <a:t> </a:t>
            </a:r>
            <a:r>
              <a:rPr lang="en-US" dirty="0" err="1">
                <a:latin typeface="Consolas" panose="020B0609020204030204" pitchFamily="49" charset="0"/>
              </a:rPr>
              <a:t>tổng</a:t>
            </a:r>
            <a:r>
              <a:rPr lang="en-US" dirty="0">
                <a:latin typeface="Consolas" panose="020B0609020204030204" pitchFamily="49" charset="0"/>
              </a:rPr>
              <a:t> </a:t>
            </a:r>
            <a:r>
              <a:rPr lang="en-US" dirty="0" err="1">
                <a:latin typeface="Consolas" panose="020B0609020204030204" pitchFamily="49" charset="0"/>
              </a:rPr>
              <a:t>điểm</a:t>
            </a:r>
            <a:r>
              <a:rPr lang="en-US" dirty="0">
                <a:latin typeface="Consolas" panose="020B0609020204030204" pitchFamily="49" charset="0"/>
              </a:rPr>
              <a:t> </a:t>
            </a:r>
            <a:r>
              <a:rPr lang="en-US" dirty="0" err="1">
                <a:latin typeface="Consolas" panose="020B0609020204030204" pitchFamily="49" charset="0"/>
              </a:rPr>
              <a:t>cao</a:t>
            </a:r>
            <a:r>
              <a:rPr lang="en-US" dirty="0">
                <a:latin typeface="Consolas" panose="020B0609020204030204" pitchFamily="49" charset="0"/>
              </a:rPr>
              <a:t> </a:t>
            </a:r>
            <a:r>
              <a:rPr lang="en-US" dirty="0" err="1">
                <a:latin typeface="Consolas" panose="020B0609020204030204" pitchFamily="49" charset="0"/>
              </a:rPr>
              <a:t>nhất</a:t>
            </a:r>
            <a:r>
              <a:rPr lang="en-US" dirty="0">
                <a:latin typeface="Consolas" panose="020B0609020204030204" pitchFamily="49" charset="0"/>
              </a:rPr>
              <a:t> </a:t>
            </a:r>
            <a:r>
              <a:rPr lang="en-US" dirty="0" err="1">
                <a:latin typeface="Consolas" panose="020B0609020204030204" pitchFamily="49" charset="0"/>
              </a:rPr>
              <a:t>trong</a:t>
            </a:r>
            <a:r>
              <a:rPr lang="en-US" dirty="0">
                <a:latin typeface="Consolas" panose="020B0609020204030204" pitchFamily="49" charset="0"/>
              </a:rPr>
              <a:t> </a:t>
            </a:r>
            <a:r>
              <a:rPr lang="en-US" dirty="0" err="1">
                <a:latin typeface="Consolas" panose="020B0609020204030204" pitchFamily="49" charset="0"/>
              </a:rPr>
              <a:t>khối</a:t>
            </a:r>
            <a:r>
              <a:rPr lang="en-US" dirty="0">
                <a:latin typeface="Consolas" panose="020B0609020204030204" pitchFamily="49" charset="0"/>
              </a:rPr>
              <a:t> </a:t>
            </a:r>
            <a:r>
              <a:rPr lang="en-US" dirty="0" err="1">
                <a:latin typeface="Consolas" panose="020B0609020204030204" pitchFamily="49" charset="0"/>
              </a:rPr>
              <a:t>thi</a:t>
            </a:r>
            <a:r>
              <a:rPr lang="en-US" dirty="0">
                <a:latin typeface="Consolas" panose="020B0609020204030204" pitchFamily="49" charset="0"/>
              </a:rPr>
              <a:t> </a:t>
            </a:r>
            <a:endParaRPr lang="en-US" dirty="0">
              <a:latin typeface="Consolas" panose="020B0609020204030204" pitchFamily="49" charset="0"/>
            </a:endParaRPr>
          </a:p>
          <a:p>
            <a:pPr marL="285750" indent="-285750">
              <a:buFontTx/>
              <a:buChar char="-"/>
            </a:pPr>
            <a:r>
              <a:rPr lang="en-US" b="0" dirty="0" err="1">
                <a:solidFill>
                  <a:srgbClr val="000000"/>
                </a:solidFill>
                <a:effectLst/>
                <a:latin typeface="Consolas" panose="020B0609020204030204" pitchFamily="49" charset="0"/>
              </a:rPr>
              <a:t>Tìm</a:t>
            </a:r>
            <a:r>
              <a:rPr lang="en-US" b="0" dirty="0">
                <a:solidFill>
                  <a:srgbClr val="000000"/>
                </a:solidFill>
                <a:effectLst/>
                <a:latin typeface="Consolas" panose="020B0609020204030204" pitchFamily="49" charset="0"/>
              </a:rPr>
              <a:t> index </a:t>
            </a:r>
            <a:r>
              <a:rPr lang="en-US" b="0" dirty="0" err="1">
                <a:solidFill>
                  <a:srgbClr val="000000"/>
                </a:solidFill>
                <a:effectLst/>
                <a:latin typeface="Consolas" panose="020B0609020204030204" pitchFamily="49" charset="0"/>
              </a:rPr>
              <a:t>của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tổn</a:t>
            </a:r>
            <a:r>
              <a:rPr lang="en-US" dirty="0" err="1">
                <a:latin typeface="Consolas" panose="020B0609020204030204" pitchFamily="49" charset="0"/>
              </a:rPr>
              <a:t>g</a:t>
            </a:r>
            <a:r>
              <a:rPr lang="en-US" dirty="0">
                <a:latin typeface="Consolas" panose="020B0609020204030204" pitchFamily="49" charset="0"/>
              </a:rPr>
              <a:t> </a:t>
            </a:r>
            <a:r>
              <a:rPr lang="en-US" dirty="0" err="1">
                <a:latin typeface="Consolas" panose="020B0609020204030204" pitchFamily="49" charset="0"/>
              </a:rPr>
              <a:t>điểm</a:t>
            </a:r>
            <a:r>
              <a:rPr lang="en-US" dirty="0">
                <a:latin typeface="Consolas" panose="020B0609020204030204" pitchFamily="49" charset="0"/>
              </a:rPr>
              <a:t> </a:t>
            </a:r>
            <a:r>
              <a:rPr lang="en-US" dirty="0" err="1">
                <a:latin typeface="Consolas" panose="020B0609020204030204" pitchFamily="49" charset="0"/>
              </a:rPr>
              <a:t>cao</a:t>
            </a:r>
            <a:r>
              <a:rPr lang="en-US" dirty="0">
                <a:latin typeface="Consolas" panose="020B0609020204030204" pitchFamily="49" charset="0"/>
              </a:rPr>
              <a:t> </a:t>
            </a:r>
            <a:r>
              <a:rPr lang="en-US" dirty="0" err="1">
                <a:latin typeface="Consolas" panose="020B0609020204030204" pitchFamily="49" charset="0"/>
              </a:rPr>
              <a:t>nhất</a:t>
            </a:r>
            <a:endParaRPr lang="en-US" dirty="0">
              <a:latin typeface="Consolas" panose="020B0609020204030204" pitchFamily="49" charset="0"/>
            </a:endParaRPr>
          </a:p>
          <a:p>
            <a:pPr marL="285750" indent="-285750">
              <a:buFontTx/>
              <a:buChar char="-"/>
            </a:pPr>
            <a:r>
              <a:rPr lang="en-US" b="0" dirty="0" err="1">
                <a:solidFill>
                  <a:srgbClr val="000000"/>
                </a:solidFill>
                <a:effectLst/>
                <a:latin typeface="Consolas" panose="020B0609020204030204" pitchFamily="49" charset="0"/>
              </a:rPr>
              <a:t>Lọc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theo</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số</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báo</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danh</a:t>
            </a:r>
            <a:r>
              <a:rPr lang="en-US" dirty="0">
                <a:latin typeface="Consolas" panose="020B0609020204030204" pitchFamily="49" charset="0"/>
              </a:rPr>
              <a:t>.</a:t>
            </a:r>
            <a:endParaRPr lang="en-US" b="0" dirty="0">
              <a:solidFill>
                <a:srgbClr val="000000"/>
              </a:solidFill>
              <a:effectLst/>
              <a:latin typeface="Consolas" panose="020B0609020204030204" pitchFamily="49" charset="0"/>
            </a:endParaRPr>
          </a:p>
          <a:p>
            <a:endParaRPr lang="vi-VN" b="0" dirty="0">
              <a:solidFill>
                <a:srgbClr val="000000"/>
              </a:solidFill>
              <a:effectLst/>
              <a:latin typeface="Consolas" panose="020B0609020204030204" pitchFamily="49" charset="0"/>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2" name="TextBox 1"/>
          <p:cNvSpPr txBox="1"/>
          <p:nvPr/>
        </p:nvSpPr>
        <p:spPr>
          <a:xfrm>
            <a:off x="3818125" y="2100239"/>
            <a:ext cx="3439814" cy="1815882"/>
          </a:xfrm>
          <a:prstGeom prst="rect">
            <a:avLst/>
          </a:prstGeom>
          <a:noFill/>
        </p:spPr>
        <p:txBody>
          <a:bodyPr wrap="square" rtlCol="0">
            <a:spAutoFit/>
          </a:bodyPr>
          <a:lstStyle/>
          <a:p>
            <a:r>
              <a:rPr lang="en-US" b="1" dirty="0" err="1">
                <a:solidFill>
                  <a:srgbClr val="800000"/>
                </a:solidFill>
                <a:latin typeface="Consolas" panose="020B0609020204030204" pitchFamily="49" charset="0"/>
              </a:rPr>
              <a:t>Nhận</a:t>
            </a:r>
            <a:r>
              <a:rPr lang="en-US" b="1" dirty="0">
                <a:solidFill>
                  <a:srgbClr val="800000"/>
                </a:solidFill>
                <a:latin typeface="Consolas" panose="020B0609020204030204" pitchFamily="49" charset="0"/>
              </a:rPr>
              <a:t> </a:t>
            </a:r>
            <a:r>
              <a:rPr lang="en-US" b="1" dirty="0" err="1">
                <a:solidFill>
                  <a:srgbClr val="800000"/>
                </a:solidFill>
                <a:latin typeface="Consolas" panose="020B0609020204030204" pitchFamily="49" charset="0"/>
              </a:rPr>
              <a:t>xét</a:t>
            </a:r>
            <a:r>
              <a:rPr lang="vi-VN" b="1" dirty="0">
                <a:solidFill>
                  <a:srgbClr val="800000"/>
                </a:solidFill>
                <a:effectLst/>
                <a:latin typeface="Consolas" panose="020B0609020204030204" pitchFamily="49" charset="0"/>
              </a:rPr>
              <a:t>: </a:t>
            </a:r>
            <a:endParaRPr lang="vi-VN" b="0" dirty="0">
              <a:solidFill>
                <a:srgbClr val="000000"/>
              </a:solidFill>
              <a:effectLst/>
              <a:latin typeface="Consolas" panose="020B0609020204030204" pitchFamily="49" charset="0"/>
            </a:endParaRPr>
          </a:p>
          <a:p>
            <a:pPr marL="285750" indent="-285750">
              <a:buFontTx/>
              <a:buChar char="-"/>
            </a:pP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thủ</a:t>
            </a:r>
            <a:r>
              <a:rPr lang="en-US" b="0" dirty="0">
                <a:solidFill>
                  <a:srgbClr val="000000"/>
                </a:solidFill>
                <a:effectLst/>
                <a:latin typeface="Consolas" panose="020B0609020204030204" pitchFamily="49" charset="0"/>
              </a:rPr>
              <a:t> khoa </a:t>
            </a:r>
            <a:r>
              <a:rPr lang="en-US" b="0" dirty="0" err="1">
                <a:solidFill>
                  <a:srgbClr val="000000"/>
                </a:solidFill>
                <a:effectLst/>
                <a:latin typeface="Consolas" panose="020B0609020204030204" pitchFamily="49" charset="0"/>
              </a:rPr>
              <a:t>của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các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của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các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khối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rất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cao</a:t>
            </a:r>
            <a:r>
              <a:rPr lang="en-US" dirty="0">
                <a:latin typeface="Consolas" panose="020B0609020204030204" pitchFamily="49" charset="0"/>
              </a:rPr>
              <a:t>.</a:t>
            </a:r>
            <a:endParaRPr lang="en-US" dirty="0">
              <a:latin typeface="Consolas" panose="020B0609020204030204" pitchFamily="49" charset="0"/>
            </a:endParaRPr>
          </a:p>
          <a:p>
            <a:pPr marL="285750" indent="-285750">
              <a:buFontTx/>
              <a:buChar char="-"/>
            </a:pPr>
            <a:r>
              <a:rPr lang="en-US" b="0" dirty="0" err="1">
                <a:solidFill>
                  <a:srgbClr val="000000"/>
                </a:solidFill>
                <a:effectLst/>
                <a:latin typeface="Consolas" panose="020B0609020204030204" pitchFamily="49" charset="0"/>
              </a:rPr>
              <a:t>K</a:t>
            </a:r>
            <a:r>
              <a:rPr lang="en-US" dirty="0" err="1">
                <a:latin typeface="Consolas" panose="020B0609020204030204" pitchFamily="49" charset="0"/>
              </a:rPr>
              <a:t>hối</a:t>
            </a:r>
            <a:r>
              <a:rPr lang="en-US" dirty="0">
                <a:latin typeface="Consolas" panose="020B0609020204030204" pitchFamily="49" charset="0"/>
              </a:rPr>
              <a:t> A </a:t>
            </a:r>
            <a:r>
              <a:rPr lang="en-US" dirty="0" err="1">
                <a:latin typeface="Consolas" panose="020B0609020204030204" pitchFamily="49" charset="0"/>
              </a:rPr>
              <a:t>điểm</a:t>
            </a:r>
            <a:r>
              <a:rPr lang="en-US" dirty="0">
                <a:latin typeface="Consolas" panose="020B0609020204030204" pitchFamily="49" charset="0"/>
              </a:rPr>
              <a:t> </a:t>
            </a:r>
            <a:r>
              <a:rPr lang="en-US" dirty="0" err="1">
                <a:latin typeface="Consolas" panose="020B0609020204030204" pitchFamily="49" charset="0"/>
              </a:rPr>
              <a:t>tuyệt</a:t>
            </a:r>
            <a:r>
              <a:rPr lang="en-US" dirty="0">
                <a:latin typeface="Consolas" panose="020B0609020204030204" pitchFamily="49" charset="0"/>
              </a:rPr>
              <a:t> </a:t>
            </a:r>
            <a:r>
              <a:rPr lang="en-US" dirty="0" err="1">
                <a:latin typeface="Consolas" panose="020B0609020204030204" pitchFamily="49" charset="0"/>
              </a:rPr>
              <a:t>đối</a:t>
            </a:r>
            <a:r>
              <a:rPr lang="en-US" dirty="0">
                <a:latin typeface="Consolas" panose="020B0609020204030204" pitchFamily="49" charset="0"/>
              </a:rPr>
              <a:t> 30 </a:t>
            </a:r>
            <a:r>
              <a:rPr lang="en-US" dirty="0" err="1">
                <a:latin typeface="Consolas" panose="020B0609020204030204" pitchFamily="49" charset="0"/>
              </a:rPr>
              <a:t>điểm</a:t>
            </a:r>
            <a:endParaRPr lang="en-US" dirty="0">
              <a:latin typeface="Consolas" panose="020B0609020204030204" pitchFamily="49" charset="0"/>
            </a:endParaRPr>
          </a:p>
          <a:p>
            <a:pPr marL="285750" indent="-285750">
              <a:buFontTx/>
              <a:buChar char="-"/>
            </a:pPr>
            <a:r>
              <a:rPr lang="en-US" b="0" dirty="0" err="1">
                <a:solidFill>
                  <a:srgbClr val="000000"/>
                </a:solidFill>
                <a:effectLst/>
                <a:latin typeface="Consolas" panose="020B0609020204030204" pitchFamily="49" charset="0"/>
              </a:rPr>
              <a:t>Chất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lương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học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tập</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của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các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ngày</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càng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tốt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hơn</a:t>
            </a:r>
            <a:r>
              <a:rPr lang="en-US" b="0" dirty="0">
                <a:solidFill>
                  <a:srgbClr val="000000"/>
                </a:solidFill>
                <a:effectLst/>
                <a:latin typeface="Consolas" panose="020B0609020204030204" pitchFamily="49" charset="0"/>
              </a:rPr>
              <a:t>.</a:t>
            </a:r>
            <a:endParaRPr lang="vi-VN" b="0" dirty="0">
              <a:solidFill>
                <a:srgbClr val="000000"/>
              </a:solidFill>
              <a:effectLst/>
              <a:latin typeface="Consolas" panose="020B0609020204030204" pitchFamily="49" charset="0"/>
            </a:endParaRPr>
          </a:p>
          <a:p>
            <a:endParaRPr lang="vi-VN" b="0" dirty="0">
              <a:solidFill>
                <a:srgbClr val="000000"/>
              </a:solidFill>
              <a:effectLst/>
              <a:latin typeface="Consolas" panose="020B0609020204030204" pitchFamily="49" charset="0"/>
            </a:endParaRPr>
          </a:p>
          <a:p>
            <a:endParaRPr lang="en-US" dirty="0"/>
          </a:p>
        </p:txBody>
      </p:sp>
      <p:pic>
        <p:nvPicPr>
          <p:cNvPr id="4" name="Picture 3"/>
          <p:cNvPicPr>
            <a:picLocks noChangeAspect="1"/>
          </p:cNvPicPr>
          <p:nvPr/>
        </p:nvPicPr>
        <p:blipFill>
          <a:blip r:embed="rId1"/>
          <a:stretch>
            <a:fillRect/>
          </a:stretch>
        </p:blipFill>
        <p:spPr>
          <a:xfrm>
            <a:off x="440023" y="1941743"/>
            <a:ext cx="3378102" cy="1948167"/>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4" name="Google Shape;554;p16"/>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Text Placeholder 2"/>
          <p:cNvSpPr>
            <a:spLocks noGrp="1"/>
          </p:cNvSpPr>
          <p:nvPr>
            <p:ph type="body" idx="1"/>
          </p:nvPr>
        </p:nvSpPr>
        <p:spPr>
          <a:xfrm>
            <a:off x="2000500" y="46320"/>
            <a:ext cx="4825500" cy="1693580"/>
          </a:xfrm>
        </p:spPr>
        <p:txBody>
          <a:bodyPr/>
          <a:lstStyle/>
          <a:p>
            <a:pPr marL="69850" indent="0">
              <a:buNone/>
            </a:pPr>
            <a:r>
              <a:rPr lang="en-US" sz="3600" dirty="0" err="1"/>
              <a:t>Sinh</a:t>
            </a:r>
            <a:r>
              <a:rPr lang="en-US" sz="3600" dirty="0"/>
              <a:t> </a:t>
            </a:r>
            <a:r>
              <a:rPr lang="en-US" sz="3600" dirty="0" err="1"/>
              <a:t>viên</a:t>
            </a:r>
            <a:r>
              <a:rPr lang="en-US" sz="3600" dirty="0"/>
              <a:t> </a:t>
            </a:r>
            <a:r>
              <a:rPr lang="en-US" sz="3600" dirty="0" err="1"/>
              <a:t>thực</a:t>
            </a:r>
            <a:r>
              <a:rPr lang="en-US" sz="3600" dirty="0"/>
              <a:t> </a:t>
            </a:r>
            <a:r>
              <a:rPr lang="en-US" sz="3600" dirty="0" err="1"/>
              <a:t>hiện</a:t>
            </a:r>
            <a:endParaRPr lang="en-US" sz="3600" dirty="0"/>
          </a:p>
        </p:txBody>
      </p:sp>
      <p:graphicFrame>
        <p:nvGraphicFramePr>
          <p:cNvPr id="2" name="Table 3"/>
          <p:cNvGraphicFramePr>
            <a:graphicFrameLocks noGrp="1"/>
          </p:cNvGraphicFramePr>
          <p:nvPr/>
        </p:nvGraphicFramePr>
        <p:xfrm>
          <a:off x="1435100" y="1555750"/>
          <a:ext cx="6096000" cy="2148840"/>
        </p:xfrm>
        <a:graphic>
          <a:graphicData uri="http://schemas.openxmlformats.org/drawingml/2006/table">
            <a:tbl>
              <a:tblPr firstRow="1" bandRow="1">
                <a:tableStyleId>{0FA78245-F04A-4819-98CB-A0784EEE9882}</a:tableStyleId>
              </a:tblPr>
              <a:tblGrid>
                <a:gridCol w="1454150"/>
                <a:gridCol w="1898650"/>
                <a:gridCol w="2743200"/>
              </a:tblGrid>
              <a:tr h="370840">
                <a:tc>
                  <a:txBody>
                    <a:bodyPr/>
                    <a:lstStyle/>
                    <a:p>
                      <a:pPr algn="ctr"/>
                      <a:r>
                        <a:rPr lang="en-US" b="1" dirty="0"/>
                        <a:t>MSSV</a:t>
                      </a:r>
                      <a:endParaRPr lang="en-US" b="1" dirty="0"/>
                    </a:p>
                  </a:txBody>
                  <a:tcPr/>
                </a:tc>
                <a:tc>
                  <a:txBody>
                    <a:bodyPr/>
                    <a:lstStyle/>
                    <a:p>
                      <a:pPr algn="ctr"/>
                      <a:r>
                        <a:rPr lang="en-US" b="1" dirty="0" err="1"/>
                        <a:t>Họ</a:t>
                      </a:r>
                      <a:r>
                        <a:rPr lang="en-US" b="1" dirty="0"/>
                        <a:t> </a:t>
                      </a:r>
                      <a:r>
                        <a:rPr lang="en-US" b="1" dirty="0" err="1"/>
                        <a:t>và</a:t>
                      </a:r>
                      <a:r>
                        <a:rPr lang="en-US" b="1" dirty="0"/>
                        <a:t> </a:t>
                      </a:r>
                      <a:r>
                        <a:rPr lang="en-US" b="1" dirty="0" err="1"/>
                        <a:t>Tên</a:t>
                      </a:r>
                      <a:endParaRPr lang="en-US" b="1" dirty="0"/>
                    </a:p>
                  </a:txBody>
                  <a:tcPr/>
                </a:tc>
                <a:tc>
                  <a:txBody>
                    <a:bodyPr/>
                    <a:lstStyle/>
                    <a:p>
                      <a:pPr algn="ctr"/>
                      <a:r>
                        <a:rPr lang="en-US" b="1" dirty="0" err="1"/>
                        <a:t>Phân</a:t>
                      </a:r>
                      <a:r>
                        <a:rPr lang="en-US" b="1" dirty="0"/>
                        <a:t> </a:t>
                      </a:r>
                      <a:r>
                        <a:rPr lang="en-US" b="1" dirty="0" err="1"/>
                        <a:t>công</a:t>
                      </a:r>
                      <a:endParaRPr lang="en-US" b="1" dirty="0"/>
                    </a:p>
                  </a:txBody>
                  <a:tcPr/>
                </a:tc>
              </a:tr>
              <a:tr h="370840">
                <a:tc>
                  <a:txBody>
                    <a:bodyPr/>
                    <a:lstStyle/>
                    <a:p>
                      <a:r>
                        <a:rPr lang="en-US" dirty="0"/>
                        <a:t>20127032</a:t>
                      </a:r>
                      <a:endParaRPr lang="en-US" dirty="0"/>
                    </a:p>
                  </a:txBody>
                  <a:tcPr/>
                </a:tc>
                <a:tc>
                  <a:txBody>
                    <a:bodyPr/>
                    <a:lstStyle/>
                    <a:p>
                      <a:r>
                        <a:rPr lang="en-US" dirty="0" err="1"/>
                        <a:t>Bùi</a:t>
                      </a:r>
                      <a:r>
                        <a:rPr lang="en-US" dirty="0"/>
                        <a:t> Gia </a:t>
                      </a:r>
                      <a:r>
                        <a:rPr lang="en-US" dirty="0" err="1"/>
                        <a:t>Huy</a:t>
                      </a:r>
                      <a:endParaRPr lang="en-US" dirty="0"/>
                    </a:p>
                  </a:txBody>
                  <a:tcPr/>
                </a:tc>
                <a:tc>
                  <a:txBody>
                    <a:bodyPr/>
                    <a:lstStyle/>
                    <a:p>
                      <a:r>
                        <a:rPr lang="en-US" dirty="0" err="1"/>
                        <a:t>Xây</a:t>
                      </a:r>
                      <a:r>
                        <a:rPr lang="en-US" dirty="0"/>
                        <a:t> </a:t>
                      </a:r>
                      <a:r>
                        <a:rPr lang="en-US" dirty="0" err="1"/>
                        <a:t>dựng</a:t>
                      </a:r>
                      <a:r>
                        <a:rPr lang="en-US" dirty="0"/>
                        <a:t> dashboard, </a:t>
                      </a:r>
                      <a:r>
                        <a:rPr lang="en-US" dirty="0" err="1"/>
                        <a:t>phân</a:t>
                      </a:r>
                      <a:r>
                        <a:rPr lang="en-US" dirty="0"/>
                        <a:t> </a:t>
                      </a:r>
                      <a:r>
                        <a:rPr lang="en-US" dirty="0" err="1"/>
                        <a:t>tích</a:t>
                      </a:r>
                      <a:r>
                        <a:rPr lang="en-US" dirty="0"/>
                        <a:t> </a:t>
                      </a:r>
                      <a:r>
                        <a:rPr lang="en-US" dirty="0" err="1"/>
                        <a:t>câu</a:t>
                      </a:r>
                      <a:r>
                        <a:rPr lang="en-US" dirty="0"/>
                        <a:t> 1,5 </a:t>
                      </a:r>
                      <a:endParaRPr lang="en-US" dirty="0"/>
                    </a:p>
                  </a:txBody>
                  <a:tcPr/>
                </a:tc>
              </a:tr>
              <a:tr h="370840">
                <a:tc>
                  <a:txBody>
                    <a:bodyPr/>
                    <a:lstStyle/>
                    <a:p>
                      <a:r>
                        <a:rPr lang="en-US" dirty="0"/>
                        <a:t>20127395</a:t>
                      </a:r>
                      <a:endParaRPr lang="en-US" dirty="0"/>
                    </a:p>
                  </a:txBody>
                  <a:tcPr/>
                </a:tc>
                <a:tc>
                  <a:txBody>
                    <a:bodyPr/>
                    <a:lstStyle/>
                    <a:p>
                      <a:r>
                        <a:rPr lang="en-US" dirty="0"/>
                        <a:t>Phan Minh Xuân</a:t>
                      </a:r>
                      <a:endParaRPr lang="en-US" dirty="0"/>
                    </a:p>
                  </a:txBody>
                  <a:tcPr/>
                </a:tc>
                <a:tc>
                  <a:txBody>
                    <a:bodyPr/>
                    <a:lstStyle/>
                    <a:p>
                      <a:r>
                        <a:rPr lang="en-US" dirty="0" err="1"/>
                        <a:t>Xây</a:t>
                      </a:r>
                      <a:r>
                        <a:rPr lang="en-US" dirty="0"/>
                        <a:t> </a:t>
                      </a:r>
                      <a:r>
                        <a:rPr lang="en-US" dirty="0" err="1"/>
                        <a:t>dựng</a:t>
                      </a:r>
                      <a:r>
                        <a:rPr lang="en-US" dirty="0"/>
                        <a:t> dashboard, </a:t>
                      </a:r>
                      <a:r>
                        <a:rPr lang="en-US" dirty="0" err="1"/>
                        <a:t>Xử</a:t>
                      </a:r>
                      <a:r>
                        <a:rPr lang="en-US" dirty="0"/>
                        <a:t> </a:t>
                      </a:r>
                      <a:r>
                        <a:rPr lang="en-US" dirty="0" err="1"/>
                        <a:t>lí</a:t>
                      </a:r>
                      <a:r>
                        <a:rPr lang="en-US" dirty="0"/>
                        <a:t> </a:t>
                      </a:r>
                      <a:r>
                        <a:rPr lang="en-US" dirty="0" err="1"/>
                        <a:t>dữ</a:t>
                      </a:r>
                      <a:r>
                        <a:rPr lang="en-US" dirty="0"/>
                        <a:t> </a:t>
                      </a:r>
                      <a:r>
                        <a:rPr lang="en-US" dirty="0" err="1"/>
                        <a:t>liệu</a:t>
                      </a:r>
                      <a:r>
                        <a:rPr lang="en-US" dirty="0"/>
                        <a:t>, </a:t>
                      </a:r>
                      <a:r>
                        <a:rPr lang="en-US" dirty="0" err="1"/>
                        <a:t>phân</a:t>
                      </a:r>
                      <a:r>
                        <a:rPr lang="en-US" dirty="0"/>
                        <a:t> </a:t>
                      </a:r>
                      <a:r>
                        <a:rPr lang="en-US" dirty="0" err="1"/>
                        <a:t>tích</a:t>
                      </a:r>
                      <a:r>
                        <a:rPr lang="en-US" dirty="0"/>
                        <a:t> </a:t>
                      </a:r>
                      <a:r>
                        <a:rPr lang="en-US" dirty="0" err="1"/>
                        <a:t>câu</a:t>
                      </a:r>
                      <a:r>
                        <a:rPr lang="en-US" dirty="0"/>
                        <a:t> 2,8</a:t>
                      </a:r>
                      <a:endParaRPr lang="en-US" dirty="0"/>
                    </a:p>
                  </a:txBody>
                  <a:tcPr/>
                </a:tc>
              </a:tr>
              <a:tr h="370840">
                <a:tc>
                  <a:txBody>
                    <a:bodyPr/>
                    <a:lstStyle/>
                    <a:p>
                      <a:r>
                        <a:rPr lang="en-US" dirty="0"/>
                        <a:t>20127444</a:t>
                      </a:r>
                      <a:endParaRPr lang="en-US" dirty="0"/>
                    </a:p>
                  </a:txBody>
                  <a:tcPr/>
                </a:tc>
                <a:tc>
                  <a:txBody>
                    <a:bodyPr/>
                    <a:lstStyle/>
                    <a:p>
                      <a:r>
                        <a:rPr lang="en-US" dirty="0" err="1"/>
                        <a:t>Bùi</a:t>
                      </a:r>
                      <a:r>
                        <a:rPr lang="en-US" dirty="0"/>
                        <a:t> </a:t>
                      </a:r>
                      <a:r>
                        <a:rPr lang="en-US" dirty="0" err="1"/>
                        <a:t>Duy</a:t>
                      </a:r>
                      <a:r>
                        <a:rPr lang="en-US" dirty="0"/>
                        <a:t> </a:t>
                      </a:r>
                      <a:r>
                        <a:rPr lang="en-US" dirty="0" err="1"/>
                        <a:t>Bảo</a:t>
                      </a:r>
                      <a:endParaRPr lang="en-US" dirty="0"/>
                    </a:p>
                  </a:txBody>
                  <a:tcPr/>
                </a:tc>
                <a:tc>
                  <a:txBody>
                    <a:bodyPr/>
                    <a:lstStyle/>
                    <a:p>
                      <a:r>
                        <a:rPr lang="en-US" dirty="0" err="1"/>
                        <a:t>Phân</a:t>
                      </a:r>
                      <a:r>
                        <a:rPr lang="en-US" dirty="0"/>
                        <a:t> </a:t>
                      </a:r>
                      <a:r>
                        <a:rPr lang="en-US" dirty="0" err="1"/>
                        <a:t>tích</a:t>
                      </a:r>
                      <a:r>
                        <a:rPr lang="en-US" dirty="0"/>
                        <a:t> </a:t>
                      </a:r>
                      <a:r>
                        <a:rPr lang="en-US" dirty="0" err="1"/>
                        <a:t>câu</a:t>
                      </a:r>
                      <a:r>
                        <a:rPr lang="en-US" dirty="0"/>
                        <a:t> 6,7</a:t>
                      </a:r>
                      <a:endParaRPr lang="en-US" dirty="0"/>
                    </a:p>
                  </a:txBody>
                  <a:tcPr/>
                </a:tc>
              </a:tr>
              <a:tr h="370840">
                <a:tc>
                  <a:txBody>
                    <a:bodyPr/>
                    <a:lstStyle/>
                    <a:p>
                      <a:r>
                        <a:rPr lang="en-US" dirty="0"/>
                        <a:t>20127448</a:t>
                      </a:r>
                      <a:endParaRPr lang="en-US" dirty="0"/>
                    </a:p>
                  </a:txBody>
                  <a:tcPr/>
                </a:tc>
                <a:tc>
                  <a:txBody>
                    <a:bodyPr/>
                    <a:lstStyle/>
                    <a:p>
                      <a:r>
                        <a:rPr lang="en-US" dirty="0" err="1"/>
                        <a:t>Nguyễn</a:t>
                      </a:r>
                      <a:r>
                        <a:rPr lang="en-US" dirty="0"/>
                        <a:t> </a:t>
                      </a:r>
                      <a:r>
                        <a:rPr lang="en-US" dirty="0" err="1"/>
                        <a:t>Thái</a:t>
                      </a:r>
                      <a:r>
                        <a:rPr lang="en-US" dirty="0"/>
                        <a:t> </a:t>
                      </a:r>
                      <a:r>
                        <a:rPr lang="en-US" dirty="0" err="1"/>
                        <a:t>Bảo</a:t>
                      </a:r>
                      <a:endParaRPr lang="en-US" dirty="0"/>
                    </a:p>
                  </a:txBody>
                  <a:tcPr/>
                </a:tc>
                <a:tc>
                  <a:txBody>
                    <a:bodyPr/>
                    <a:lstStyle/>
                    <a:p>
                      <a:r>
                        <a:rPr lang="en-US" dirty="0" err="1"/>
                        <a:t>Phân</a:t>
                      </a:r>
                      <a:r>
                        <a:rPr lang="en-US" dirty="0"/>
                        <a:t> </a:t>
                      </a:r>
                      <a:r>
                        <a:rPr lang="en-US" dirty="0" err="1"/>
                        <a:t>tích</a:t>
                      </a:r>
                      <a:r>
                        <a:rPr lang="en-US" dirty="0"/>
                        <a:t> </a:t>
                      </a:r>
                      <a:r>
                        <a:rPr lang="en-US" dirty="0" err="1"/>
                        <a:t>câu</a:t>
                      </a:r>
                      <a:r>
                        <a:rPr lang="en-US" dirty="0"/>
                        <a:t> 3,4 </a:t>
                      </a:r>
                      <a:endParaRPr lang="en-US" dirty="0"/>
                    </a:p>
                  </a:txBody>
                  <a:tcPr/>
                </a:tc>
              </a:tr>
            </a:tbl>
          </a:graphicData>
        </a:graphic>
      </p:graphicFrame>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3" name="TextBox 2"/>
          <p:cNvSpPr txBox="1"/>
          <p:nvPr/>
        </p:nvSpPr>
        <p:spPr>
          <a:xfrm>
            <a:off x="256032" y="1082425"/>
            <a:ext cx="7144512" cy="1169551"/>
          </a:xfrm>
          <a:prstGeom prst="rect">
            <a:avLst/>
          </a:prstGeom>
          <a:noFill/>
        </p:spPr>
        <p:txBody>
          <a:bodyPr wrap="square" rtlCol="0">
            <a:spAutoFit/>
          </a:bodyPr>
          <a:lstStyle/>
          <a:p>
            <a:r>
              <a:rPr lang="en-US" b="0" dirty="0" err="1">
                <a:solidFill>
                  <a:srgbClr val="FF0000"/>
                </a:solidFill>
                <a:effectLst/>
                <a:latin typeface="Consolas" panose="020B0609020204030204" pitchFamily="49" charset="0"/>
              </a:rPr>
              <a:t>Câu</a:t>
            </a:r>
            <a:r>
              <a:rPr lang="en-US" b="0" dirty="0">
                <a:solidFill>
                  <a:srgbClr val="FF0000"/>
                </a:solidFill>
                <a:effectLst/>
                <a:latin typeface="Consolas" panose="020B0609020204030204" pitchFamily="49" charset="0"/>
              </a:rPr>
              <a:t> 1</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Tỉ</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lệ</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học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tốt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nghiệp</a:t>
            </a:r>
            <a:r>
              <a:rPr lang="en-US" b="0" dirty="0">
                <a:solidFill>
                  <a:srgbClr val="000000"/>
                </a:solidFill>
                <a:effectLst/>
                <a:latin typeface="Consolas" panose="020B0609020204030204" pitchFamily="49" charset="0"/>
              </a:rPr>
              <a:t> THPT </a:t>
            </a:r>
            <a:r>
              <a:rPr lang="en-US" b="0" dirty="0" err="1">
                <a:solidFill>
                  <a:srgbClr val="000000"/>
                </a:solidFill>
                <a:effectLst/>
                <a:latin typeface="Consolas" panose="020B0609020204030204" pitchFamily="49" charset="0"/>
              </a:rPr>
              <a:t>loại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giỏi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khá</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trung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bình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yếu</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rớt</a:t>
            </a:r>
            <a:r>
              <a:rPr lang="en-US" b="0" dirty="0">
                <a:solidFill>
                  <a:srgbClr val="000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dirty="0">
                <a:latin typeface="Consolas" panose="020B0609020204030204" pitchFamily="49" charset="0"/>
              </a:rPr>
              <a:t>-&gt; Ý </a:t>
            </a:r>
            <a:r>
              <a:rPr lang="en-US" dirty="0" err="1">
                <a:latin typeface="Consolas" panose="020B0609020204030204" pitchFamily="49" charset="0"/>
              </a:rPr>
              <a:t>nghĩa</a:t>
            </a:r>
            <a:r>
              <a:rPr lang="en-US" dirty="0">
                <a:latin typeface="Consolas" panose="020B0609020204030204" pitchFamily="49" charset="0"/>
              </a:rPr>
              <a:t>: </a:t>
            </a:r>
            <a:r>
              <a:rPr lang="vi-VN" b="0" dirty="0">
                <a:solidFill>
                  <a:srgbClr val="000000"/>
                </a:solidFill>
                <a:effectLst/>
                <a:latin typeface="Consolas" panose="020B0609020204030204" pitchFamily="49" charset="0"/>
              </a:rPr>
              <a:t>Đánh giá khách quan tình trạng học tập của học sinh ngày nay, từ đó đưa ra những phương án học tập ngày càng tốt hơn.</a:t>
            </a:r>
            <a:endParaRPr lang="vi-VN"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TextBox 3"/>
          <p:cNvSpPr txBox="1"/>
          <p:nvPr/>
        </p:nvSpPr>
        <p:spPr>
          <a:xfrm>
            <a:off x="499872" y="2363972"/>
            <a:ext cx="6900672" cy="2031325"/>
          </a:xfrm>
          <a:prstGeom prst="rect">
            <a:avLst/>
          </a:prstGeom>
          <a:noFill/>
        </p:spPr>
        <p:txBody>
          <a:bodyPr wrap="square" rtlCol="0">
            <a:spAutoFit/>
          </a:bodyPr>
          <a:lstStyle/>
          <a:p>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a:t>
            </a:r>
            <a:endParaRPr lang="en-US" dirty="0"/>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Tính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TN </a:t>
            </a:r>
            <a:r>
              <a:rPr lang="en-US" b="0" dirty="0" err="1">
                <a:solidFill>
                  <a:srgbClr val="000000"/>
                </a:solidFill>
                <a:effectLst/>
                <a:latin typeface="Consolas" panose="020B0609020204030204" pitchFamily="49" charset="0"/>
              </a:rPr>
              <a:t>của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môn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bắt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buộc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Toán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Văn</a:t>
            </a:r>
            <a:r>
              <a:rPr lang="en-US" b="0" dirty="0">
                <a:solidFill>
                  <a:srgbClr val="000000"/>
                </a:solidFill>
                <a:effectLst/>
                <a:latin typeface="Consolas" panose="020B0609020204030204" pitchFamily="49" charset="0"/>
              </a:rPr>
              <a:t> Anh </a:t>
            </a:r>
            <a:r>
              <a:rPr lang="en-US" b="0" dirty="0" err="1">
                <a:solidFill>
                  <a:srgbClr val="000000"/>
                </a:solidFill>
                <a:effectLst/>
                <a:latin typeface="Consolas" panose="020B0609020204030204" pitchFamily="49" charset="0"/>
              </a:rPr>
              <a:t>và</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tổ</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hợp</a:t>
            </a:r>
            <a:r>
              <a:rPr lang="en-US" b="0" dirty="0">
                <a:solidFill>
                  <a:srgbClr val="000000"/>
                </a:solidFill>
                <a:effectLst/>
                <a:latin typeface="Consolas" panose="020B0609020204030204" pitchFamily="49" charset="0"/>
              </a:rPr>
              <a:t> KHTN|KHXH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Giỏi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TN &gt;= 8</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Khá</a:t>
            </a:r>
            <a:r>
              <a:rPr lang="en-US" b="0" dirty="0">
                <a:solidFill>
                  <a:srgbClr val="000000"/>
                </a:solidFill>
                <a:effectLst/>
                <a:latin typeface="Consolas" panose="020B0609020204030204" pitchFamily="49" charset="0"/>
              </a:rPr>
              <a:t> : 6.5 &lt;=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TN &lt; 8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Trung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Bình</a:t>
            </a:r>
            <a:r>
              <a:rPr lang="en-US" b="0" dirty="0">
                <a:solidFill>
                  <a:srgbClr val="000000"/>
                </a:solidFill>
                <a:effectLst/>
                <a:latin typeface="Consolas" panose="020B0609020204030204" pitchFamily="49" charset="0"/>
              </a:rPr>
              <a:t>: 5 &lt;=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TN &lt; 6.5</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Yếu</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TN &lt; 5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Rớt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Một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Toán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Ngữ</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văn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Vật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Hóa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học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học,Ngoại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ngữ,Lịch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Địa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lí</a:t>
            </a:r>
            <a:r>
              <a:rPr lang="en-US" b="0" dirty="0">
                <a:solidFill>
                  <a:srgbClr val="000000"/>
                </a:solidFill>
                <a:effectLst/>
                <a:latin typeface="Consolas" panose="020B0609020204030204" pitchFamily="49" charset="0"/>
              </a:rPr>
              <a:t>, GDCD &lt; 1.2</a:t>
            </a:r>
            <a:endParaRPr lang="en-US" b="0" dirty="0">
              <a:solidFill>
                <a:srgbClr val="000000"/>
              </a:solidFill>
              <a:effectLst/>
              <a:latin typeface="Consolas" panose="020B0609020204030204" pitchFamily="49" charset="0"/>
            </a:endParaRPr>
          </a:p>
          <a:p>
            <a:endParaRPr lang="en-US" dirty="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4144489" y="1238948"/>
            <a:ext cx="4471647" cy="3679527"/>
          </a:xfrm>
          <a:prstGeom prst="rect">
            <a:avLst/>
          </a:prstGeom>
        </p:spPr>
      </p:pic>
      <p:sp>
        <p:nvSpPr>
          <p:cNvPr id="6" name="TextBox 5"/>
          <p:cNvSpPr txBox="1"/>
          <p:nvPr/>
        </p:nvSpPr>
        <p:spPr>
          <a:xfrm>
            <a:off x="249115" y="1173182"/>
            <a:ext cx="3895374" cy="3754874"/>
          </a:xfrm>
          <a:prstGeom prst="rect">
            <a:avLst/>
          </a:prstGeom>
          <a:noFill/>
        </p:spPr>
        <p:txBody>
          <a:bodyPr wrap="square" rtlCol="0">
            <a:spAutoFit/>
          </a:bodyPr>
          <a:lstStyle/>
          <a:p>
            <a:r>
              <a:rPr lang="en-US" dirty="0" err="1">
                <a:solidFill>
                  <a:srgbClr val="C00000"/>
                </a:solidFill>
              </a:rPr>
              <a:t>Nhận</a:t>
            </a:r>
            <a:r>
              <a:rPr lang="en-US" dirty="0">
                <a:solidFill>
                  <a:srgbClr val="C00000"/>
                </a:solidFill>
              </a:rPr>
              <a:t> </a:t>
            </a:r>
            <a:r>
              <a:rPr lang="en-US" dirty="0" err="1">
                <a:solidFill>
                  <a:srgbClr val="C00000"/>
                </a:solidFill>
              </a:rPr>
              <a:t>xét</a:t>
            </a:r>
            <a:r>
              <a:rPr lang="en-US" dirty="0">
                <a:solidFill>
                  <a:srgbClr val="C00000"/>
                </a:solidFill>
              </a:rPr>
              <a:t>:</a:t>
            </a:r>
            <a:endParaRPr lang="en-US" dirty="0">
              <a:solidFill>
                <a:srgbClr val="C00000"/>
              </a:solidFill>
            </a:endParaRPr>
          </a:p>
          <a:p>
            <a:r>
              <a:rPr lang="vi-VN" b="0" dirty="0">
                <a:solidFill>
                  <a:srgbClr val="000000"/>
                </a:solidFill>
                <a:effectLst/>
                <a:latin typeface="Consolas" panose="020B0609020204030204" pitchFamily="49" charset="0"/>
              </a:rPr>
              <a:t>Qua biểu đồ ta thấy được số lượng học sinh tốt nghiệp loại Trung Bình chiếm cao nhất (42.8%)</a:t>
            </a:r>
            <a:endParaRPr lang="vi-VN" b="0" dirty="0">
              <a:solidFill>
                <a:srgbClr val="000000"/>
              </a:solidFill>
              <a:effectLst/>
              <a:latin typeface="Consolas" panose="020B0609020204030204" pitchFamily="49" charset="0"/>
            </a:endParaRPr>
          </a:p>
          <a:p>
            <a:r>
              <a:rPr lang="vi-VN" b="0" dirty="0">
                <a:solidFill>
                  <a:srgbClr val="000000"/>
                </a:solidFill>
                <a:effectLst/>
                <a:latin typeface="Consolas" panose="020B0609020204030204" pitchFamily="49" charset="0"/>
              </a:rPr>
              <a:t>Theo sau là số lượng học sinh tốt nghiệp loại Khá(38.6%)</a:t>
            </a:r>
            <a:endParaRPr lang="vi-VN" b="0" dirty="0">
              <a:solidFill>
                <a:srgbClr val="000000"/>
              </a:solidFill>
              <a:effectLst/>
              <a:latin typeface="Consolas" panose="020B0609020204030204" pitchFamily="49" charset="0"/>
            </a:endParaRPr>
          </a:p>
          <a:p>
            <a:r>
              <a:rPr lang="vi-VN" b="0" dirty="0">
                <a:solidFill>
                  <a:srgbClr val="000000"/>
                </a:solidFill>
                <a:effectLst/>
                <a:latin typeface="Consolas" panose="020B0609020204030204" pitchFamily="49" charset="0"/>
              </a:rPr>
              <a:t>Theo sau là số lượng học sinh tốt nghiệp loại Yếu(13%)</a:t>
            </a:r>
            <a:endParaRPr lang="vi-VN" b="0" dirty="0">
              <a:solidFill>
                <a:srgbClr val="000000"/>
              </a:solidFill>
              <a:effectLst/>
              <a:latin typeface="Consolas" panose="020B0609020204030204" pitchFamily="49" charset="0"/>
            </a:endParaRPr>
          </a:p>
          <a:p>
            <a:r>
              <a:rPr lang="vi-VN" b="0" dirty="0">
                <a:solidFill>
                  <a:srgbClr val="000000"/>
                </a:solidFill>
                <a:effectLst/>
                <a:latin typeface="Consolas" panose="020B0609020204030204" pitchFamily="49" charset="0"/>
              </a:rPr>
              <a:t>Số lượng học sinh tốt nghiệp loại Giỏi (5.6%)</a:t>
            </a:r>
            <a:endParaRPr lang="vi-VN" b="0" dirty="0">
              <a:solidFill>
                <a:srgbClr val="000000"/>
              </a:solidFill>
              <a:effectLst/>
              <a:latin typeface="Consolas" panose="020B0609020204030204" pitchFamily="49" charset="0"/>
            </a:endParaRPr>
          </a:p>
          <a:p>
            <a:r>
              <a:rPr lang="vi-VN" b="0" dirty="0">
                <a:solidFill>
                  <a:srgbClr val="000000"/>
                </a:solidFill>
                <a:effectLst/>
                <a:latin typeface="Consolas" panose="020B0609020204030204" pitchFamily="49" charset="0"/>
              </a:rPr>
              <a:t>Số lượng học sinh rớt TN chiếm rất ít(0.1%)</a:t>
            </a:r>
            <a:endParaRPr lang="vi-VN" b="0" dirty="0">
              <a:solidFill>
                <a:srgbClr val="000000"/>
              </a:solidFill>
              <a:effectLst/>
              <a:latin typeface="Consolas" panose="020B0609020204030204" pitchFamily="49" charset="0"/>
            </a:endParaRPr>
          </a:p>
          <a:p>
            <a:r>
              <a:rPr lang="vi-VN" b="0" dirty="0">
                <a:solidFill>
                  <a:srgbClr val="000000"/>
                </a:solidFill>
                <a:effectLst/>
                <a:latin typeface="Consolas" panose="020B0609020204030204" pitchFamily="49" charset="0"/>
              </a:rPr>
              <a:t> =&gt; Qua biểu đồ ta thấy được tình hình giáo dục hiện nay được cải thiện khi số lượng học sinh rớt tốt nghiệp rất thấp  </a:t>
            </a:r>
            <a:endParaRPr lang="vi-VN" b="0" dirty="0">
              <a:solidFill>
                <a:srgbClr val="000000"/>
              </a:solidFill>
              <a:effectLst/>
              <a:latin typeface="Consolas" panose="020B0609020204030204" pitchFamily="49" charset="0"/>
            </a:endParaRPr>
          </a:p>
          <a:p>
            <a:endParaRPr lang="en-US"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3" name="TextBox 2"/>
          <p:cNvSpPr txBox="1"/>
          <p:nvPr/>
        </p:nvSpPr>
        <p:spPr>
          <a:xfrm>
            <a:off x="480823" y="1617643"/>
            <a:ext cx="7144512" cy="954107"/>
          </a:xfrm>
          <a:prstGeom prst="rect">
            <a:avLst/>
          </a:prstGeom>
          <a:noFill/>
        </p:spPr>
        <p:txBody>
          <a:bodyPr wrap="square" rtlCol="0">
            <a:spAutoFit/>
          </a:bodyPr>
          <a:lstStyle/>
          <a:p>
            <a:r>
              <a:rPr lang="en-US" b="0" dirty="0" err="1">
                <a:solidFill>
                  <a:srgbClr val="FF0000"/>
                </a:solidFill>
                <a:effectLst/>
                <a:latin typeface="Consolas" panose="020B0609020204030204" pitchFamily="49" charset="0"/>
              </a:rPr>
              <a:t>Câu</a:t>
            </a:r>
            <a:r>
              <a:rPr lang="en-US" b="0" dirty="0">
                <a:solidFill>
                  <a:srgbClr val="FF0000"/>
                </a:solidFill>
                <a:effectLst/>
                <a:latin typeface="Consolas" panose="020B0609020204030204" pitchFamily="49" charset="0"/>
              </a:rPr>
              <a:t> 5</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chuẩn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cao</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nhất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của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các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môn</a:t>
            </a:r>
            <a:r>
              <a:rPr lang="en-US" b="0" dirty="0">
                <a:solidFill>
                  <a:srgbClr val="000000"/>
                </a:solidFill>
                <a:effectLst/>
                <a:latin typeface="Consolas" panose="020B0609020204030204" pitchFamily="49" charset="0"/>
              </a:rPr>
              <a:t> ở </a:t>
            </a:r>
            <a:r>
              <a:rPr lang="en-US" b="0" dirty="0" err="1">
                <a:solidFill>
                  <a:srgbClr val="000000"/>
                </a:solidFill>
                <a:effectLst/>
                <a:latin typeface="Consolas" panose="020B0609020204030204" pitchFamily="49" charset="0"/>
              </a:rPr>
              <a:t>tỉnh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nào</a:t>
            </a:r>
            <a:r>
              <a:rPr lang="en-US" b="0" dirty="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dirty="0">
                <a:latin typeface="Consolas" panose="020B0609020204030204" pitchFamily="49" charset="0"/>
              </a:rPr>
              <a:t>-&gt; Ý </a:t>
            </a:r>
            <a:r>
              <a:rPr lang="en-US" dirty="0" err="1">
                <a:latin typeface="Consolas" panose="020B0609020204030204" pitchFamily="49" charset="0"/>
              </a:rPr>
              <a:t>nghĩa</a:t>
            </a:r>
            <a:r>
              <a:rPr lang="en-US" dirty="0">
                <a:latin typeface="Consolas" panose="020B0609020204030204" pitchFamily="49" charset="0"/>
              </a:rPr>
              <a:t>: </a:t>
            </a:r>
            <a:r>
              <a:rPr lang="vi-VN" b="0" dirty="0">
                <a:solidFill>
                  <a:srgbClr val="000000"/>
                </a:solidFill>
                <a:effectLst/>
                <a:latin typeface="Consolas" panose="020B0609020204030204" pitchFamily="49" charset="0"/>
              </a:rPr>
              <a:t>Đánh giá tính hiệu quả tình hình giáo dục của các địa phương</a:t>
            </a:r>
            <a:r>
              <a:rPr lang="en-US" b="0" dirty="0">
                <a:solidFill>
                  <a:srgbClr val="000000"/>
                </a:solidFill>
                <a:effectLst/>
                <a:latin typeface="Consolas" panose="020B0609020204030204" pitchFamily="49" charset="0"/>
              </a:rPr>
              <a:t>.</a:t>
            </a:r>
            <a:endParaRPr lang="vi-VN"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TextBox 3"/>
          <p:cNvSpPr txBox="1"/>
          <p:nvPr/>
        </p:nvSpPr>
        <p:spPr>
          <a:xfrm>
            <a:off x="480823" y="2926015"/>
            <a:ext cx="6900672" cy="954107"/>
          </a:xfrm>
          <a:prstGeom prst="rect">
            <a:avLst/>
          </a:prstGeom>
          <a:noFill/>
        </p:spPr>
        <p:txBody>
          <a:bodyPr wrap="square" rtlCol="0">
            <a:spAutoFit/>
          </a:bodyPr>
          <a:lstStyle/>
          <a:p>
            <a:r>
              <a:rPr lang="vi-VN" b="1" dirty="0">
                <a:solidFill>
                  <a:srgbClr val="800000"/>
                </a:solidFill>
                <a:effectLst/>
                <a:latin typeface="Consolas" panose="020B0609020204030204" pitchFamily="49" charset="0"/>
              </a:rPr>
              <a:t>Các bước thực hiện: </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Lọc</a:t>
            </a:r>
            <a:r>
              <a:rPr lang="en-US" b="0" dirty="0">
                <a:solidFill>
                  <a:srgbClr val="000000"/>
                </a:solidFill>
                <a:effectLst/>
                <a:latin typeface="Consolas" panose="020B0609020204030204" pitchFamily="49" charset="0"/>
              </a:rPr>
              <a:t> qua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các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môn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và</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chọn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dòng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có</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cao</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nhất</a:t>
            </a:r>
            <a:r>
              <a:rPr lang="en-US" b="0" dirty="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Lấy</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tỉnh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thành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của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dòng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đó</a:t>
            </a:r>
            <a:r>
              <a:rPr lang="en-US" b="0" dirty="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endParaRPr lang="en-US" dirty="0"/>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0" y="1540581"/>
            <a:ext cx="9144000" cy="721217"/>
          </a:xfrm>
          <a:prstGeom prst="rect">
            <a:avLst/>
          </a:prstGeom>
        </p:spPr>
      </p:pic>
      <p:sp>
        <p:nvSpPr>
          <p:cNvPr id="6" name="TextBox 5"/>
          <p:cNvSpPr txBox="1"/>
          <p:nvPr/>
        </p:nvSpPr>
        <p:spPr>
          <a:xfrm>
            <a:off x="376552" y="2397510"/>
            <a:ext cx="6883145" cy="2523768"/>
          </a:xfrm>
          <a:prstGeom prst="rect">
            <a:avLst/>
          </a:prstGeom>
          <a:noFill/>
        </p:spPr>
        <p:txBody>
          <a:bodyPr wrap="square" rtlCol="0">
            <a:spAutoFit/>
          </a:bodyPr>
          <a:lstStyle/>
          <a:p>
            <a:r>
              <a:rPr lang="en-US" sz="1800" b="1" i="0" dirty="0" err="1">
                <a:solidFill>
                  <a:srgbClr val="800000"/>
                </a:solidFill>
                <a:effectLst/>
                <a:latin typeface="Consolas" panose="020B0609020204030204" pitchFamily="49" charset="0"/>
                <a:ea typeface="Arial" panose="020B0604020202020204" pitchFamily="34" charset="0"/>
                <a:cs typeface="Arial" panose="020B0604020202020204" pitchFamily="34" charset="0"/>
              </a:rPr>
              <a:t>Nhận</a:t>
            </a:r>
            <a:r>
              <a:rPr lang="en-US" sz="1800" b="1" i="0" dirty="0">
                <a:solidFill>
                  <a:srgbClr val="800000"/>
                </a:solidFill>
                <a:effectLst/>
                <a:latin typeface="Consolas" panose="020B0609020204030204" pitchFamily="49" charset="0"/>
                <a:ea typeface="Arial" panose="020B0604020202020204" pitchFamily="34" charset="0"/>
                <a:cs typeface="Arial" panose="020B0604020202020204" pitchFamily="34" charset="0"/>
              </a:rPr>
              <a:t> </a:t>
            </a:r>
            <a:r>
              <a:rPr lang="en-US" sz="1800" b="1" i="0" dirty="0" err="1">
                <a:solidFill>
                  <a:srgbClr val="800000"/>
                </a:solidFill>
                <a:effectLst/>
                <a:latin typeface="Consolas" panose="020B0609020204030204" pitchFamily="49" charset="0"/>
                <a:ea typeface="Arial" panose="020B0604020202020204" pitchFamily="34" charset="0"/>
                <a:cs typeface="Arial" panose="020B0604020202020204" pitchFamily="34" charset="0"/>
              </a:rPr>
              <a:t>xét</a:t>
            </a:r>
            <a:r>
              <a:rPr lang="vi-VN" sz="1800" b="1" i="0" dirty="0">
                <a:solidFill>
                  <a:srgbClr val="800000"/>
                </a:solidFill>
                <a:effectLst/>
                <a:latin typeface="Consolas" panose="020B0609020204030204" pitchFamily="49" charset="0"/>
                <a:ea typeface="Arial" panose="020B0604020202020204" pitchFamily="34" charset="0"/>
                <a:cs typeface="Arial" panose="020B0604020202020204" pitchFamily="34" charset="0"/>
              </a:rPr>
              <a:t>: </a:t>
            </a:r>
            <a:endParaRPr lang="en-US" dirty="0">
              <a:effectLst/>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Hà Nội là đơn vị có mức giáo dục tiên tiến nhất cả nước với số lượng thủ khoa áp đảo (14/ 17)</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Các đơn vị còn lại có thủ khoa là:</a:t>
            </a:r>
            <a:endParaRPr lang="vi-VN" b="0" dirty="0">
              <a:solidFill>
                <a:srgbClr val="000000"/>
              </a:solidFill>
              <a:effectLst/>
              <a:latin typeface="Consolas" panose="020B0609020204030204" pitchFamily="49" charset="0"/>
            </a:endParaRPr>
          </a:p>
          <a:p>
            <a:r>
              <a:rPr lang="vi-VN" b="0" dirty="0">
                <a:solidFill>
                  <a:srgbClr val="000000"/>
                </a:solidFill>
                <a:effectLst/>
                <a:latin typeface="Consolas" panose="020B0609020204030204" pitchFamily="49" charset="0"/>
              </a:rPr>
              <a:t>    </a:t>
            </a:r>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Nam Định</a:t>
            </a:r>
            <a:endParaRPr lang="vi-VN" b="0" dirty="0">
              <a:solidFill>
                <a:srgbClr val="000000"/>
              </a:solidFill>
              <a:effectLst/>
              <a:latin typeface="Consolas" panose="020B0609020204030204" pitchFamily="49" charset="0"/>
            </a:endParaRPr>
          </a:p>
          <a:p>
            <a:r>
              <a:rPr lang="vi-VN" b="0" dirty="0">
                <a:solidFill>
                  <a:srgbClr val="000000"/>
                </a:solidFill>
                <a:effectLst/>
                <a:latin typeface="Consolas" panose="020B0609020204030204" pitchFamily="49" charset="0"/>
              </a:rPr>
              <a:t>    </a:t>
            </a:r>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Vĩnh Phúc</a:t>
            </a:r>
            <a:endParaRPr lang="vi-VN" b="0" dirty="0">
              <a:solidFill>
                <a:srgbClr val="000000"/>
              </a:solidFill>
              <a:effectLst/>
              <a:latin typeface="Consolas" panose="020B0609020204030204" pitchFamily="49" charset="0"/>
            </a:endParaRPr>
          </a:p>
          <a:p>
            <a:r>
              <a:rPr lang="vi-VN" b="0" dirty="0">
                <a:solidFill>
                  <a:srgbClr val="000000"/>
                </a:solidFill>
                <a:effectLst/>
                <a:latin typeface="Consolas" panose="020B0609020204030204" pitchFamily="49" charset="0"/>
              </a:rPr>
              <a:t>    </a:t>
            </a:r>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Bình Dương</a:t>
            </a:r>
            <a:endParaRPr lang="vi-VN" b="0" dirty="0">
              <a:solidFill>
                <a:srgbClr val="000000"/>
              </a:solidFill>
              <a:effectLst/>
              <a:latin typeface="Consolas" panose="020B0609020204030204" pitchFamily="49" charset="0"/>
            </a:endParaRPr>
          </a:p>
          <a:p>
            <a:r>
              <a:rPr lang="vi-VN" b="0" dirty="0">
                <a:solidFill>
                  <a:srgbClr val="0451A5"/>
                </a:solidFill>
                <a:effectLst/>
                <a:latin typeface="Consolas" panose="020B0609020204030204" pitchFamily="49" charset="0"/>
              </a:rPr>
              <a:t>-</a:t>
            </a:r>
            <a:r>
              <a:rPr lang="vi-VN" b="0" dirty="0">
                <a:solidFill>
                  <a:srgbClr val="000000"/>
                </a:solidFill>
                <a:effectLst/>
                <a:latin typeface="Consolas" panose="020B0609020204030204" pitchFamily="49" charset="0"/>
              </a:rPr>
              <a:t> Hầu hết các thủ khoa đều nằm ở các tỉnh miền Bắc, (chỉ có 1 thủ khoa miền Nam), chứng tỏ hệ thông giáo dục miền Bắc có sự phát triển hơn trong việc giảng dạy chuyên sâu.</a:t>
            </a:r>
            <a:endParaRPr lang="vi-VN" b="0" dirty="0">
              <a:solidFill>
                <a:srgbClr val="000000"/>
              </a:solidFill>
              <a:effectLst/>
              <a:latin typeface="Consolas" panose="020B0609020204030204" pitchFamily="49" charset="0"/>
            </a:endParaRPr>
          </a:p>
          <a:p>
            <a:endParaRPr lang="en-US" dirty="0"/>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685800" y="228649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dirty="0"/>
              <a:t>4. Tableau</a:t>
            </a:r>
            <a:endParaRPr sz="6000" dirty="0"/>
          </a:p>
        </p:txBody>
      </p:sp>
      <p:sp>
        <p:nvSpPr>
          <p:cNvPr id="568" name="Google Shape;568;p18"/>
          <p:cNvSpPr/>
          <p:nvPr/>
        </p:nvSpPr>
        <p:spPr>
          <a:xfrm>
            <a:off x="4572753" y="647124"/>
            <a:ext cx="1323528" cy="1341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69" name="Google Shape;569;p18"/>
          <p:cNvSpPr/>
          <p:nvPr/>
        </p:nvSpPr>
        <p:spPr>
          <a:xfrm rot="1473079">
            <a:off x="3369357" y="1316756"/>
            <a:ext cx="773816" cy="753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0" name="Google Shape;570;p18"/>
          <p:cNvSpPr/>
          <p:nvPr/>
        </p:nvSpPr>
        <p:spPr>
          <a:xfrm>
            <a:off x="4316768" y="5189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4098884" y="201273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2" name="Google Shape;572;p18"/>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4. Tableau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4" name="Picture 3" descr="Chart, bar chart&#10;&#10;Description automatically generated"/>
          <p:cNvPicPr>
            <a:picLocks noChangeAspect="1"/>
          </p:cNvPicPr>
          <p:nvPr/>
        </p:nvPicPr>
        <p:blipFill>
          <a:blip r:embed="rId1"/>
          <a:stretch>
            <a:fillRect/>
          </a:stretch>
        </p:blipFill>
        <p:spPr>
          <a:xfrm>
            <a:off x="267456" y="1217714"/>
            <a:ext cx="8785925" cy="3505023"/>
          </a:xfrm>
          <a:prstGeom prst="rect">
            <a:avLst/>
          </a:prstGeom>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4. Tableau</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2" name="TextBox 1"/>
          <p:cNvSpPr txBox="1"/>
          <p:nvPr/>
        </p:nvSpPr>
        <p:spPr>
          <a:xfrm>
            <a:off x="412750" y="1082425"/>
            <a:ext cx="8058150" cy="3908762"/>
          </a:xfrm>
          <a:prstGeom prst="rect">
            <a:avLst/>
          </a:prstGeom>
          <a:noFill/>
        </p:spPr>
        <p:txBody>
          <a:bodyPr wrap="square" rtlCol="0">
            <a:spAutoFit/>
          </a:bodyPr>
          <a:lstStyle/>
          <a:p>
            <a:r>
              <a:rPr lang="en-US" sz="1200" b="1" dirty="0">
                <a:solidFill>
                  <a:srgbClr val="FF0000"/>
                </a:solidFill>
              </a:rPr>
              <a:t>Dashboard: </a:t>
            </a:r>
            <a:r>
              <a:rPr lang="en-US" sz="1200" b="1" dirty="0" err="1">
                <a:solidFill>
                  <a:srgbClr val="FF0000"/>
                </a:solidFill>
              </a:rPr>
              <a:t>gồm</a:t>
            </a:r>
            <a:r>
              <a:rPr lang="en-US" sz="1200" b="1" dirty="0">
                <a:solidFill>
                  <a:srgbClr val="FF0000"/>
                </a:solidFill>
              </a:rPr>
              <a:t> </a:t>
            </a:r>
            <a:r>
              <a:rPr lang="en-US" sz="1200" b="1" dirty="0" err="1">
                <a:solidFill>
                  <a:srgbClr val="FF0000"/>
                </a:solidFill>
              </a:rPr>
              <a:t>có</a:t>
            </a:r>
            <a:r>
              <a:rPr lang="en-US" sz="1200" b="1" dirty="0">
                <a:solidFill>
                  <a:srgbClr val="FF0000"/>
                </a:solidFill>
              </a:rPr>
              <a:t> 4 </a:t>
            </a:r>
            <a:r>
              <a:rPr lang="en-US" sz="1200" b="1" dirty="0" err="1">
                <a:solidFill>
                  <a:srgbClr val="FF0000"/>
                </a:solidFill>
              </a:rPr>
              <a:t>biểu</a:t>
            </a:r>
            <a:r>
              <a:rPr lang="en-US" sz="1200" b="1" dirty="0">
                <a:solidFill>
                  <a:srgbClr val="FF0000"/>
                </a:solidFill>
              </a:rPr>
              <a:t> </a:t>
            </a:r>
            <a:r>
              <a:rPr lang="en-US" sz="1200" b="1" dirty="0" err="1">
                <a:solidFill>
                  <a:srgbClr val="FF0000"/>
                </a:solidFill>
              </a:rPr>
              <a:t>đồ</a:t>
            </a:r>
            <a:r>
              <a:rPr lang="en-US" sz="1200" b="1" dirty="0">
                <a:solidFill>
                  <a:srgbClr val="FF0000"/>
                </a:solidFill>
              </a:rPr>
              <a:t> </a:t>
            </a:r>
            <a:r>
              <a:rPr lang="en-US" sz="1200" b="1" dirty="0" err="1">
                <a:solidFill>
                  <a:srgbClr val="FF0000"/>
                </a:solidFill>
              </a:rPr>
              <a:t>chính</a:t>
            </a:r>
            <a:endParaRPr lang="en-US" sz="1200" b="1" dirty="0">
              <a:solidFill>
                <a:srgbClr val="FF0000"/>
              </a:solidFill>
            </a:endParaRPr>
          </a:p>
          <a:p>
            <a:pPr marL="285750" indent="-285750">
              <a:buFontTx/>
              <a:buChar char="-"/>
            </a:pPr>
            <a:r>
              <a:rPr lang="en-US" sz="1200" dirty="0" err="1">
                <a:solidFill>
                  <a:schemeClr val="bg2">
                    <a:lumMod val="60000"/>
                    <a:lumOff val="40000"/>
                  </a:schemeClr>
                </a:solidFill>
              </a:rPr>
              <a:t>Tỉ</a:t>
            </a:r>
            <a:r>
              <a:rPr lang="en-US" sz="1200" dirty="0">
                <a:solidFill>
                  <a:schemeClr val="bg2">
                    <a:lumMod val="60000"/>
                    <a:lumOff val="40000"/>
                  </a:schemeClr>
                </a:solidFill>
              </a:rPr>
              <a:t> </a:t>
            </a:r>
            <a:r>
              <a:rPr lang="en-US" sz="1200" dirty="0" err="1">
                <a:solidFill>
                  <a:schemeClr val="bg2">
                    <a:lumMod val="60000"/>
                    <a:lumOff val="40000"/>
                  </a:schemeClr>
                </a:solidFill>
              </a:rPr>
              <a:t>lệ</a:t>
            </a:r>
            <a:r>
              <a:rPr lang="en-US" sz="1200" dirty="0">
                <a:solidFill>
                  <a:schemeClr val="bg2">
                    <a:lumMod val="60000"/>
                    <a:lumOff val="40000"/>
                  </a:schemeClr>
                </a:solidFill>
              </a:rPr>
              <a:t> </a:t>
            </a:r>
            <a:r>
              <a:rPr lang="en-US" sz="1200" dirty="0" err="1">
                <a:solidFill>
                  <a:schemeClr val="bg2">
                    <a:lumMod val="60000"/>
                    <a:lumOff val="40000"/>
                  </a:schemeClr>
                </a:solidFill>
              </a:rPr>
              <a:t>học</a:t>
            </a:r>
            <a:r>
              <a:rPr lang="en-US" sz="1200" dirty="0">
                <a:solidFill>
                  <a:schemeClr val="bg2">
                    <a:lumMod val="60000"/>
                    <a:lumOff val="40000"/>
                  </a:schemeClr>
                </a:solidFill>
              </a:rPr>
              <a:t> </a:t>
            </a:r>
            <a:r>
              <a:rPr lang="en-US" sz="1200" dirty="0" err="1">
                <a:solidFill>
                  <a:schemeClr val="bg2">
                    <a:lumMod val="60000"/>
                    <a:lumOff val="40000"/>
                  </a:schemeClr>
                </a:solidFill>
              </a:rPr>
              <a:t>lực</a:t>
            </a:r>
            <a:r>
              <a:rPr lang="en-US" sz="1200" dirty="0">
                <a:solidFill>
                  <a:schemeClr val="bg2">
                    <a:lumMod val="60000"/>
                    <a:lumOff val="40000"/>
                  </a:schemeClr>
                </a:solidFill>
              </a:rPr>
              <a:t> </a:t>
            </a:r>
            <a:r>
              <a:rPr lang="en-US" sz="1200" dirty="0" err="1">
                <a:solidFill>
                  <a:schemeClr val="bg2">
                    <a:lumMod val="60000"/>
                    <a:lumOff val="40000"/>
                  </a:schemeClr>
                </a:solidFill>
              </a:rPr>
              <a:t>giữa</a:t>
            </a:r>
            <a:r>
              <a:rPr lang="en-US" sz="1200" dirty="0">
                <a:solidFill>
                  <a:schemeClr val="bg2">
                    <a:lumMod val="60000"/>
                    <a:lumOff val="40000"/>
                  </a:schemeClr>
                </a:solidFill>
              </a:rPr>
              <a:t> </a:t>
            </a:r>
            <a:r>
              <a:rPr lang="en-US" sz="1200" dirty="0" err="1">
                <a:solidFill>
                  <a:schemeClr val="bg2">
                    <a:lumMod val="60000"/>
                    <a:lumOff val="40000"/>
                  </a:schemeClr>
                </a:solidFill>
              </a:rPr>
              <a:t>các</a:t>
            </a:r>
            <a:r>
              <a:rPr lang="en-US" sz="1200" dirty="0">
                <a:solidFill>
                  <a:schemeClr val="bg2">
                    <a:lumMod val="60000"/>
                    <a:lumOff val="40000"/>
                  </a:schemeClr>
                </a:solidFill>
              </a:rPr>
              <a:t> </a:t>
            </a:r>
            <a:r>
              <a:rPr lang="en-US" sz="1200" dirty="0" err="1">
                <a:solidFill>
                  <a:schemeClr val="bg2">
                    <a:lumMod val="60000"/>
                    <a:lumOff val="40000"/>
                  </a:schemeClr>
                </a:solidFill>
              </a:rPr>
              <a:t>tỉnh</a:t>
            </a:r>
            <a:r>
              <a:rPr lang="en-US" sz="1200" dirty="0">
                <a:solidFill>
                  <a:schemeClr val="bg2">
                    <a:lumMod val="60000"/>
                    <a:lumOff val="40000"/>
                  </a:schemeClr>
                </a:solidFill>
              </a:rPr>
              <a:t>:</a:t>
            </a:r>
            <a:endParaRPr lang="en-US" sz="1200" dirty="0">
              <a:solidFill>
                <a:schemeClr val="bg2">
                  <a:lumMod val="60000"/>
                  <a:lumOff val="40000"/>
                </a:schemeClr>
              </a:solidFill>
            </a:endParaRPr>
          </a:p>
          <a:p>
            <a:r>
              <a:rPr lang="en-US" sz="1200" dirty="0"/>
              <a:t>+ </a:t>
            </a:r>
            <a:r>
              <a:rPr lang="en-US" sz="1200" dirty="0" err="1"/>
              <a:t>Dùng</a:t>
            </a:r>
            <a:r>
              <a:rPr lang="en-US" sz="1200" dirty="0"/>
              <a:t> </a:t>
            </a:r>
            <a:r>
              <a:rPr lang="en-US" sz="1200" dirty="0" err="1"/>
              <a:t>Piechart</a:t>
            </a:r>
            <a:r>
              <a:rPr lang="en-US" sz="1200" dirty="0"/>
              <a:t> </a:t>
            </a:r>
            <a:r>
              <a:rPr lang="en-US" sz="1200" dirty="0" err="1"/>
              <a:t>để</a:t>
            </a:r>
            <a:r>
              <a:rPr lang="en-US" sz="1200" dirty="0"/>
              <a:t> </a:t>
            </a:r>
            <a:r>
              <a:rPr lang="en-US" sz="1200" dirty="0" err="1"/>
              <a:t>biểu</a:t>
            </a:r>
            <a:r>
              <a:rPr lang="en-US" sz="1200" dirty="0"/>
              <a:t> </a:t>
            </a:r>
            <a:r>
              <a:rPr lang="en-US" sz="1200" dirty="0" err="1"/>
              <a:t>diễn</a:t>
            </a:r>
            <a:r>
              <a:rPr lang="en-US" sz="1200" dirty="0"/>
              <a:t>.</a:t>
            </a:r>
            <a:endParaRPr lang="en-US" sz="1200" dirty="0"/>
          </a:p>
          <a:p>
            <a:r>
              <a:rPr lang="en-US" sz="1200" dirty="0"/>
              <a:t>+ </a:t>
            </a:r>
            <a:r>
              <a:rPr lang="en-US" sz="1200" dirty="0" err="1"/>
              <a:t>Biều</a:t>
            </a:r>
            <a:r>
              <a:rPr lang="en-US" sz="1200" dirty="0"/>
              <a:t> </a:t>
            </a:r>
            <a:r>
              <a:rPr lang="en-US" sz="1200" dirty="0" err="1"/>
              <a:t>đồ</a:t>
            </a:r>
            <a:r>
              <a:rPr lang="en-US" sz="1200" dirty="0"/>
              <a:t> </a:t>
            </a:r>
            <a:r>
              <a:rPr lang="en-US" sz="1200" dirty="0" err="1"/>
              <a:t>thể</a:t>
            </a:r>
            <a:r>
              <a:rPr lang="en-US" sz="1200" dirty="0"/>
              <a:t> </a:t>
            </a:r>
            <a:r>
              <a:rPr lang="en-US" sz="1200" dirty="0" err="1"/>
              <a:t>hiện</a:t>
            </a:r>
            <a:r>
              <a:rPr lang="en-US" sz="1200" dirty="0"/>
              <a:t> </a:t>
            </a:r>
            <a:r>
              <a:rPr lang="en-US" sz="1200" dirty="0" err="1"/>
              <a:t>học</a:t>
            </a:r>
            <a:r>
              <a:rPr lang="en-US" sz="1200" dirty="0"/>
              <a:t> </a:t>
            </a:r>
            <a:r>
              <a:rPr lang="en-US" sz="1200" dirty="0" err="1"/>
              <a:t>lực</a:t>
            </a:r>
            <a:r>
              <a:rPr lang="en-US" sz="1200" dirty="0"/>
              <a:t> </a:t>
            </a:r>
            <a:r>
              <a:rPr lang="en-US" sz="1200" dirty="0" err="1"/>
              <a:t>Giỏi</a:t>
            </a:r>
            <a:r>
              <a:rPr lang="en-US" sz="1200" dirty="0"/>
              <a:t>, </a:t>
            </a:r>
            <a:r>
              <a:rPr lang="en-US" sz="1200" dirty="0" err="1"/>
              <a:t>Khá</a:t>
            </a:r>
            <a:r>
              <a:rPr lang="en-US" sz="1200" dirty="0"/>
              <a:t>, </a:t>
            </a:r>
            <a:r>
              <a:rPr lang="en-US" sz="1200" dirty="0" err="1"/>
              <a:t>Trung</a:t>
            </a:r>
            <a:r>
              <a:rPr lang="en-US" sz="1200" dirty="0"/>
              <a:t> </a:t>
            </a:r>
            <a:r>
              <a:rPr lang="en-US" sz="1200" dirty="0" err="1"/>
              <a:t>bình</a:t>
            </a:r>
            <a:r>
              <a:rPr lang="en-US" sz="1200" dirty="0"/>
              <a:t>, </a:t>
            </a:r>
            <a:r>
              <a:rPr lang="en-US" sz="1200" dirty="0" err="1"/>
              <a:t>Yếu</a:t>
            </a:r>
            <a:r>
              <a:rPr lang="en-US" sz="1200" dirty="0"/>
              <a:t> </a:t>
            </a:r>
            <a:r>
              <a:rPr lang="en-US" sz="1200" dirty="0" err="1"/>
              <a:t>của</a:t>
            </a:r>
            <a:r>
              <a:rPr lang="en-US" sz="1200" dirty="0"/>
              <a:t> </a:t>
            </a:r>
            <a:r>
              <a:rPr lang="en-US" sz="1200" dirty="0" err="1"/>
              <a:t>một</a:t>
            </a:r>
            <a:r>
              <a:rPr lang="en-US" sz="1200" dirty="0"/>
              <a:t> </a:t>
            </a:r>
            <a:r>
              <a:rPr lang="en-US" sz="1200" dirty="0" err="1"/>
              <a:t>tỉnh</a:t>
            </a:r>
            <a:r>
              <a:rPr lang="en-US" sz="1200" dirty="0"/>
              <a:t> </a:t>
            </a:r>
            <a:r>
              <a:rPr lang="en-US" sz="1200" dirty="0" err="1"/>
              <a:t>thành</a:t>
            </a:r>
            <a:endParaRPr lang="en-US" sz="1200" dirty="0"/>
          </a:p>
          <a:p>
            <a:r>
              <a:rPr lang="en-US" sz="1200" dirty="0"/>
              <a:t>+ Ý </a:t>
            </a:r>
            <a:r>
              <a:rPr lang="en-US" sz="1200" dirty="0" err="1"/>
              <a:t>nghĩa</a:t>
            </a:r>
            <a:r>
              <a:rPr lang="en-US" sz="1200" dirty="0"/>
              <a:t>: </a:t>
            </a:r>
            <a:r>
              <a:rPr lang="en-US" sz="1200" dirty="0" err="1"/>
              <a:t>Thể</a:t>
            </a:r>
            <a:r>
              <a:rPr lang="en-US" sz="1200" dirty="0"/>
              <a:t> </a:t>
            </a:r>
            <a:r>
              <a:rPr lang="en-US" sz="1200" dirty="0" err="1"/>
              <a:t>hiện</a:t>
            </a:r>
            <a:r>
              <a:rPr lang="en-US" sz="1200" dirty="0"/>
              <a:t> </a:t>
            </a:r>
            <a:r>
              <a:rPr lang="en-US" sz="1200" dirty="0" err="1"/>
              <a:t>được</a:t>
            </a:r>
            <a:r>
              <a:rPr lang="en-US" sz="1200" dirty="0"/>
              <a:t> </a:t>
            </a:r>
            <a:r>
              <a:rPr lang="en-US" sz="1200" dirty="0" err="1"/>
              <a:t>tỉ</a:t>
            </a:r>
            <a:r>
              <a:rPr lang="en-US" sz="1200" dirty="0"/>
              <a:t> </a:t>
            </a:r>
            <a:r>
              <a:rPr lang="en-US" sz="1200" dirty="0" err="1"/>
              <a:t>lệ</a:t>
            </a:r>
            <a:r>
              <a:rPr lang="en-US" sz="1200" dirty="0"/>
              <a:t> </a:t>
            </a:r>
            <a:r>
              <a:rPr lang="en-US" sz="1200" dirty="0" err="1"/>
              <a:t>học</a:t>
            </a:r>
            <a:r>
              <a:rPr lang="en-US" sz="1200" dirty="0"/>
              <a:t> </a:t>
            </a:r>
            <a:r>
              <a:rPr lang="en-US" sz="1200" dirty="0" err="1"/>
              <a:t>lực</a:t>
            </a:r>
            <a:r>
              <a:rPr lang="en-US" sz="1200" dirty="0"/>
              <a:t>, </a:t>
            </a:r>
            <a:r>
              <a:rPr lang="en-US" sz="1200" dirty="0" err="1"/>
              <a:t>nhờ</a:t>
            </a:r>
            <a:r>
              <a:rPr lang="en-US" sz="1200" dirty="0"/>
              <a:t> </a:t>
            </a:r>
            <a:r>
              <a:rPr lang="en-US" sz="1200" dirty="0" err="1"/>
              <a:t>đó</a:t>
            </a:r>
            <a:r>
              <a:rPr lang="en-US" sz="1200" dirty="0"/>
              <a:t> </a:t>
            </a:r>
            <a:r>
              <a:rPr lang="en-US" sz="1200" dirty="0" err="1"/>
              <a:t>mà</a:t>
            </a:r>
            <a:r>
              <a:rPr lang="en-US" sz="1200" dirty="0"/>
              <a:t> </a:t>
            </a:r>
            <a:r>
              <a:rPr lang="en-US" sz="1200" dirty="0" err="1"/>
              <a:t>các</a:t>
            </a:r>
            <a:r>
              <a:rPr lang="en-US" sz="1200" dirty="0"/>
              <a:t> </a:t>
            </a:r>
            <a:r>
              <a:rPr lang="en-US" sz="1200" dirty="0" err="1"/>
              <a:t>tỉnh</a:t>
            </a:r>
            <a:r>
              <a:rPr lang="en-US" sz="1200" dirty="0"/>
              <a:t> </a:t>
            </a:r>
            <a:r>
              <a:rPr lang="en-US" sz="1200" dirty="0" err="1"/>
              <a:t>thành</a:t>
            </a:r>
            <a:r>
              <a:rPr lang="en-US" sz="1200" dirty="0"/>
              <a:t> </a:t>
            </a:r>
            <a:r>
              <a:rPr lang="en-US" sz="1200" dirty="0" err="1"/>
              <a:t>có</a:t>
            </a:r>
            <a:r>
              <a:rPr lang="en-US" sz="1200" dirty="0"/>
              <a:t> </a:t>
            </a:r>
            <a:r>
              <a:rPr lang="en-US" sz="1200" dirty="0" err="1"/>
              <a:t>thể</a:t>
            </a:r>
            <a:r>
              <a:rPr lang="en-US" sz="1200" dirty="0"/>
              <a:t> </a:t>
            </a:r>
            <a:r>
              <a:rPr lang="en-US" sz="1200" dirty="0" err="1"/>
              <a:t>duy</a:t>
            </a:r>
            <a:r>
              <a:rPr lang="en-US" sz="1200" dirty="0"/>
              <a:t> </a:t>
            </a:r>
            <a:r>
              <a:rPr lang="en-US" sz="1200" dirty="0" err="1"/>
              <a:t>trì</a:t>
            </a:r>
            <a:r>
              <a:rPr lang="en-US" sz="1200" dirty="0"/>
              <a:t> </a:t>
            </a:r>
            <a:r>
              <a:rPr lang="en-US" sz="1200" dirty="0" err="1"/>
              <a:t>cũng</a:t>
            </a:r>
            <a:r>
              <a:rPr lang="en-US" sz="1200" dirty="0"/>
              <a:t> </a:t>
            </a:r>
            <a:r>
              <a:rPr lang="en-US" sz="1200" dirty="0" err="1"/>
              <a:t>đồng</a:t>
            </a:r>
            <a:r>
              <a:rPr lang="en-US" sz="1200" dirty="0"/>
              <a:t> </a:t>
            </a:r>
            <a:r>
              <a:rPr lang="en-US" sz="1200" dirty="0" err="1"/>
              <a:t>thời</a:t>
            </a:r>
            <a:r>
              <a:rPr lang="en-US" sz="1200" dirty="0"/>
              <a:t> </a:t>
            </a:r>
            <a:r>
              <a:rPr lang="en-US" sz="1200" dirty="0" err="1"/>
              <a:t>tìm</a:t>
            </a:r>
            <a:r>
              <a:rPr lang="en-US" sz="1200" dirty="0"/>
              <a:t> </a:t>
            </a:r>
            <a:r>
              <a:rPr lang="en-US" sz="1200" dirty="0" err="1"/>
              <a:t>các</a:t>
            </a:r>
            <a:r>
              <a:rPr lang="en-US" sz="1200" dirty="0"/>
              <a:t> </a:t>
            </a:r>
            <a:r>
              <a:rPr lang="en-US" sz="1200" dirty="0" err="1"/>
              <a:t>khắc</a:t>
            </a:r>
            <a:r>
              <a:rPr lang="en-US" sz="1200" dirty="0"/>
              <a:t> </a:t>
            </a:r>
            <a:r>
              <a:rPr lang="en-US" sz="1200" dirty="0" err="1"/>
              <a:t>phục</a:t>
            </a:r>
            <a:r>
              <a:rPr lang="en-US" sz="1200" dirty="0"/>
              <a:t> </a:t>
            </a:r>
            <a:r>
              <a:rPr lang="en-US" sz="1200" dirty="0" err="1"/>
              <a:t>đối</a:t>
            </a:r>
            <a:r>
              <a:rPr lang="en-US" sz="1200" dirty="0"/>
              <a:t> </a:t>
            </a:r>
            <a:r>
              <a:rPr lang="en-US" sz="1200" dirty="0" err="1"/>
              <a:t>với</a:t>
            </a:r>
            <a:r>
              <a:rPr lang="en-US" sz="1200" dirty="0"/>
              <a:t> </a:t>
            </a:r>
            <a:r>
              <a:rPr lang="en-US" sz="1200" dirty="0" err="1"/>
              <a:t>những</a:t>
            </a:r>
            <a:r>
              <a:rPr lang="en-US" sz="1200" dirty="0"/>
              <a:t> </a:t>
            </a:r>
            <a:r>
              <a:rPr lang="en-US" sz="1200" dirty="0" err="1"/>
              <a:t>tỉnh</a:t>
            </a:r>
            <a:r>
              <a:rPr lang="en-US" sz="1200" dirty="0"/>
              <a:t> </a:t>
            </a:r>
            <a:r>
              <a:rPr lang="en-US" sz="1200" dirty="0" err="1"/>
              <a:t>thành</a:t>
            </a:r>
            <a:r>
              <a:rPr lang="en-US" sz="1200" dirty="0"/>
              <a:t> </a:t>
            </a:r>
            <a:r>
              <a:rPr lang="en-US" sz="1200" dirty="0" err="1"/>
              <a:t>có</a:t>
            </a:r>
            <a:r>
              <a:rPr lang="en-US" sz="1200" dirty="0"/>
              <a:t> </a:t>
            </a:r>
            <a:r>
              <a:rPr lang="en-US" sz="1200" dirty="0" err="1"/>
              <a:t>nhiều</a:t>
            </a:r>
            <a:r>
              <a:rPr lang="en-US" sz="1200" dirty="0"/>
              <a:t> </a:t>
            </a:r>
            <a:r>
              <a:rPr lang="en-US" sz="1200" dirty="0" err="1"/>
              <a:t>học</a:t>
            </a:r>
            <a:r>
              <a:rPr lang="en-US" sz="1200" dirty="0"/>
              <a:t> </a:t>
            </a:r>
            <a:r>
              <a:rPr lang="en-US" sz="1200" dirty="0" err="1"/>
              <a:t>sinh</a:t>
            </a:r>
            <a:r>
              <a:rPr lang="en-US" sz="1200" dirty="0"/>
              <a:t> </a:t>
            </a:r>
            <a:r>
              <a:rPr lang="en-US" sz="1200" dirty="0" err="1"/>
              <a:t>trung</a:t>
            </a:r>
            <a:r>
              <a:rPr lang="en-US" sz="1200" dirty="0"/>
              <a:t> </a:t>
            </a:r>
            <a:r>
              <a:rPr lang="en-US" sz="1200" dirty="0" err="1"/>
              <a:t>bình</a:t>
            </a:r>
            <a:r>
              <a:rPr lang="en-US" sz="1200" dirty="0"/>
              <a:t>, </a:t>
            </a:r>
            <a:r>
              <a:rPr lang="en-US" sz="1200" dirty="0" err="1"/>
              <a:t>yếu</a:t>
            </a:r>
            <a:r>
              <a:rPr lang="en-US" sz="1200" dirty="0"/>
              <a:t>.</a:t>
            </a:r>
            <a:endParaRPr lang="en-US" sz="1200" dirty="0"/>
          </a:p>
          <a:p>
            <a:pPr marL="285750" indent="-285750">
              <a:buFontTx/>
              <a:buChar char="-"/>
            </a:pPr>
            <a:r>
              <a:rPr lang="en-US" sz="1200" dirty="0" err="1">
                <a:solidFill>
                  <a:schemeClr val="bg2">
                    <a:lumMod val="60000"/>
                    <a:lumOff val="40000"/>
                  </a:schemeClr>
                </a:solidFill>
              </a:rPr>
              <a:t>Phổ</a:t>
            </a:r>
            <a:r>
              <a:rPr lang="en-US" sz="1200" dirty="0">
                <a:solidFill>
                  <a:schemeClr val="bg2">
                    <a:lumMod val="60000"/>
                    <a:lumOff val="40000"/>
                  </a:schemeClr>
                </a:solidFill>
              </a:rPr>
              <a:t> </a:t>
            </a:r>
            <a:r>
              <a:rPr lang="en-US" sz="1200" dirty="0" err="1">
                <a:solidFill>
                  <a:schemeClr val="bg2">
                    <a:lumMod val="60000"/>
                    <a:lumOff val="40000"/>
                  </a:schemeClr>
                </a:solidFill>
              </a:rPr>
              <a:t>điểm</a:t>
            </a:r>
            <a:r>
              <a:rPr lang="en-US" sz="1200" dirty="0">
                <a:solidFill>
                  <a:schemeClr val="bg2">
                    <a:lumMod val="60000"/>
                    <a:lumOff val="40000"/>
                  </a:schemeClr>
                </a:solidFill>
              </a:rPr>
              <a:t> </a:t>
            </a:r>
            <a:r>
              <a:rPr lang="en-US" sz="1200" dirty="0" err="1">
                <a:solidFill>
                  <a:schemeClr val="bg2">
                    <a:lumMod val="60000"/>
                    <a:lumOff val="40000"/>
                  </a:schemeClr>
                </a:solidFill>
              </a:rPr>
              <a:t>môn</a:t>
            </a:r>
            <a:r>
              <a:rPr lang="en-US" sz="1200" dirty="0">
                <a:solidFill>
                  <a:schemeClr val="bg2">
                    <a:lumMod val="60000"/>
                    <a:lumOff val="40000"/>
                  </a:schemeClr>
                </a:solidFill>
              </a:rPr>
              <a:t> </a:t>
            </a:r>
            <a:r>
              <a:rPr lang="en-US" sz="1200" dirty="0" err="1">
                <a:solidFill>
                  <a:schemeClr val="bg2">
                    <a:lumMod val="60000"/>
                    <a:lumOff val="40000"/>
                  </a:schemeClr>
                </a:solidFill>
              </a:rPr>
              <a:t>học</a:t>
            </a:r>
            <a:r>
              <a:rPr lang="en-US" sz="1200" dirty="0">
                <a:solidFill>
                  <a:schemeClr val="bg2">
                    <a:lumMod val="60000"/>
                    <a:lumOff val="40000"/>
                  </a:schemeClr>
                </a:solidFill>
              </a:rPr>
              <a:t> </a:t>
            </a:r>
            <a:r>
              <a:rPr lang="en-US" sz="1200" dirty="0" err="1">
                <a:solidFill>
                  <a:schemeClr val="bg2">
                    <a:lumMod val="60000"/>
                    <a:lumOff val="40000"/>
                  </a:schemeClr>
                </a:solidFill>
              </a:rPr>
              <a:t>của</a:t>
            </a:r>
            <a:r>
              <a:rPr lang="en-US" sz="1200" dirty="0">
                <a:solidFill>
                  <a:schemeClr val="bg2">
                    <a:lumMod val="60000"/>
                    <a:lumOff val="40000"/>
                  </a:schemeClr>
                </a:solidFill>
              </a:rPr>
              <a:t> </a:t>
            </a:r>
            <a:r>
              <a:rPr lang="en-US" sz="1200" dirty="0" err="1">
                <a:solidFill>
                  <a:schemeClr val="bg2">
                    <a:lumMod val="60000"/>
                    <a:lumOff val="40000"/>
                  </a:schemeClr>
                </a:solidFill>
              </a:rPr>
              <a:t>mỗi</a:t>
            </a:r>
            <a:r>
              <a:rPr lang="en-US" sz="1200" dirty="0">
                <a:solidFill>
                  <a:schemeClr val="bg2">
                    <a:lumMod val="60000"/>
                    <a:lumOff val="40000"/>
                  </a:schemeClr>
                </a:solidFill>
              </a:rPr>
              <a:t> </a:t>
            </a:r>
            <a:r>
              <a:rPr lang="en-US" sz="1200" dirty="0" err="1">
                <a:solidFill>
                  <a:schemeClr val="bg2">
                    <a:lumMod val="60000"/>
                    <a:lumOff val="40000"/>
                  </a:schemeClr>
                </a:solidFill>
              </a:rPr>
              <a:t>tỉnh</a:t>
            </a:r>
            <a:r>
              <a:rPr lang="en-US" sz="1200" dirty="0">
                <a:solidFill>
                  <a:schemeClr val="bg2">
                    <a:lumMod val="60000"/>
                    <a:lumOff val="40000"/>
                  </a:schemeClr>
                </a:solidFill>
              </a:rPr>
              <a:t> </a:t>
            </a:r>
            <a:r>
              <a:rPr lang="en-US" sz="1200" dirty="0" err="1">
                <a:solidFill>
                  <a:schemeClr val="bg2">
                    <a:lumMod val="60000"/>
                    <a:lumOff val="40000"/>
                  </a:schemeClr>
                </a:solidFill>
              </a:rPr>
              <a:t>thành</a:t>
            </a:r>
            <a:r>
              <a:rPr lang="en-US" sz="1200" dirty="0">
                <a:solidFill>
                  <a:schemeClr val="bg2">
                    <a:lumMod val="60000"/>
                    <a:lumOff val="40000"/>
                  </a:schemeClr>
                </a:solidFill>
              </a:rPr>
              <a:t>.</a:t>
            </a:r>
            <a:endParaRPr lang="en-US" sz="1200" dirty="0">
              <a:solidFill>
                <a:schemeClr val="bg2">
                  <a:lumMod val="60000"/>
                  <a:lumOff val="40000"/>
                </a:schemeClr>
              </a:solidFill>
            </a:endParaRPr>
          </a:p>
          <a:p>
            <a:r>
              <a:rPr lang="en-US" sz="1200" dirty="0"/>
              <a:t>+ </a:t>
            </a:r>
            <a:r>
              <a:rPr lang="en-US" sz="1200" dirty="0" err="1"/>
              <a:t>Dùng</a:t>
            </a:r>
            <a:r>
              <a:rPr lang="en-US" sz="1200" dirty="0"/>
              <a:t> bar chart </a:t>
            </a:r>
            <a:r>
              <a:rPr lang="en-US" sz="1200" dirty="0" err="1"/>
              <a:t>để</a:t>
            </a:r>
            <a:r>
              <a:rPr lang="en-US" sz="1200" dirty="0"/>
              <a:t> </a:t>
            </a:r>
            <a:r>
              <a:rPr lang="en-US" sz="1200" dirty="0" err="1"/>
              <a:t>biểu</a:t>
            </a:r>
            <a:r>
              <a:rPr lang="en-US" sz="1200" dirty="0"/>
              <a:t> </a:t>
            </a:r>
            <a:r>
              <a:rPr lang="en-US" sz="1200" dirty="0" err="1"/>
              <a:t>diễn</a:t>
            </a:r>
            <a:r>
              <a:rPr lang="en-US" sz="1200" dirty="0"/>
              <a:t> </a:t>
            </a:r>
            <a:endParaRPr lang="en-US" sz="1200" dirty="0"/>
          </a:p>
          <a:p>
            <a:r>
              <a:rPr lang="en-US" sz="1200" dirty="0"/>
              <a:t>+ </a:t>
            </a:r>
            <a:r>
              <a:rPr lang="en-US" sz="1200" dirty="0" err="1"/>
              <a:t>Biểu</a:t>
            </a:r>
            <a:r>
              <a:rPr lang="en-US" sz="1200" dirty="0"/>
              <a:t> </a:t>
            </a:r>
            <a:r>
              <a:rPr lang="en-US" sz="1200" dirty="0" err="1"/>
              <a:t>đồ</a:t>
            </a:r>
            <a:r>
              <a:rPr lang="en-US" sz="1200" dirty="0"/>
              <a:t> </a:t>
            </a:r>
            <a:r>
              <a:rPr lang="en-US" sz="1200" dirty="0" err="1"/>
              <a:t>thể</a:t>
            </a:r>
            <a:r>
              <a:rPr lang="en-US" sz="1200" dirty="0"/>
              <a:t> </a:t>
            </a:r>
            <a:r>
              <a:rPr lang="en-US" sz="1200" dirty="0" err="1"/>
              <a:t>hiện</a:t>
            </a:r>
            <a:r>
              <a:rPr lang="en-US" sz="1200" dirty="0"/>
              <a:t> </a:t>
            </a:r>
            <a:r>
              <a:rPr lang="en-US" sz="1200" dirty="0" err="1"/>
              <a:t>được</a:t>
            </a:r>
            <a:r>
              <a:rPr lang="en-US" sz="1200" dirty="0"/>
              <a:t> </a:t>
            </a:r>
            <a:r>
              <a:rPr lang="en-US" sz="1200" dirty="0" err="1"/>
              <a:t>số</a:t>
            </a:r>
            <a:r>
              <a:rPr lang="en-US" sz="1200" dirty="0"/>
              <a:t> </a:t>
            </a:r>
            <a:r>
              <a:rPr lang="en-US" sz="1200" dirty="0" err="1"/>
              <a:t>lượng</a:t>
            </a:r>
            <a:r>
              <a:rPr lang="en-US" sz="1200" dirty="0"/>
              <a:t> </a:t>
            </a:r>
            <a:r>
              <a:rPr lang="en-US" sz="1200" dirty="0" err="1"/>
              <a:t>điểm</a:t>
            </a:r>
            <a:r>
              <a:rPr lang="en-US" sz="1200" dirty="0"/>
              <a:t> </a:t>
            </a:r>
            <a:r>
              <a:rPr lang="en-US" sz="1200" dirty="0" err="1"/>
              <a:t>mà</a:t>
            </a:r>
            <a:r>
              <a:rPr lang="en-US" sz="1200" dirty="0"/>
              <a:t> </a:t>
            </a:r>
            <a:r>
              <a:rPr lang="en-US" sz="1200" dirty="0" err="1"/>
              <a:t>thí</a:t>
            </a:r>
            <a:r>
              <a:rPr lang="en-US" sz="1200" dirty="0"/>
              <a:t> </a:t>
            </a:r>
            <a:r>
              <a:rPr lang="en-US" sz="1200" dirty="0" err="1"/>
              <a:t>sinh</a:t>
            </a:r>
            <a:r>
              <a:rPr lang="en-US" sz="1200" dirty="0"/>
              <a:t> </a:t>
            </a:r>
            <a:r>
              <a:rPr lang="en-US" sz="1200" dirty="0" err="1"/>
              <a:t>của</a:t>
            </a:r>
            <a:r>
              <a:rPr lang="en-US" sz="1200" dirty="0"/>
              <a:t> </a:t>
            </a:r>
            <a:r>
              <a:rPr lang="en-US" sz="1200" dirty="0" err="1"/>
              <a:t>tỉnh</a:t>
            </a:r>
            <a:r>
              <a:rPr lang="en-US" sz="1200" dirty="0"/>
              <a:t> </a:t>
            </a:r>
            <a:r>
              <a:rPr lang="en-US" sz="1200" dirty="0" err="1"/>
              <a:t>thành</a:t>
            </a:r>
            <a:r>
              <a:rPr lang="en-US" sz="1200" dirty="0"/>
              <a:t> </a:t>
            </a:r>
            <a:r>
              <a:rPr lang="en-US" sz="1200" dirty="0" err="1"/>
              <a:t>đó</a:t>
            </a:r>
            <a:r>
              <a:rPr lang="en-US" sz="1200" dirty="0"/>
              <a:t> </a:t>
            </a:r>
            <a:r>
              <a:rPr lang="en-US" sz="1200" dirty="0" err="1"/>
              <a:t>đạt</a:t>
            </a:r>
            <a:r>
              <a:rPr lang="en-US" sz="1200" dirty="0"/>
              <a:t> </a:t>
            </a:r>
            <a:r>
              <a:rPr lang="en-US" sz="1200" dirty="0" err="1"/>
              <a:t>được</a:t>
            </a:r>
            <a:r>
              <a:rPr lang="en-US" sz="1200" dirty="0"/>
              <a:t>.</a:t>
            </a:r>
            <a:endParaRPr lang="en-US" sz="1200" dirty="0"/>
          </a:p>
          <a:p>
            <a:r>
              <a:rPr lang="en-US" sz="1200" dirty="0"/>
              <a:t>+ Ý </a:t>
            </a:r>
            <a:r>
              <a:rPr lang="en-US" sz="1200" dirty="0" err="1"/>
              <a:t>nghĩa</a:t>
            </a:r>
            <a:r>
              <a:rPr lang="en-US" sz="1200" dirty="0"/>
              <a:t>: </a:t>
            </a:r>
            <a:r>
              <a:rPr lang="en-US" sz="1200" dirty="0" err="1"/>
              <a:t>Thông</a:t>
            </a:r>
            <a:r>
              <a:rPr lang="en-US" sz="1200" dirty="0"/>
              <a:t> qua </a:t>
            </a:r>
            <a:r>
              <a:rPr lang="en-US" sz="1200" dirty="0" err="1"/>
              <a:t>phổ</a:t>
            </a:r>
            <a:r>
              <a:rPr lang="en-US" sz="1200" dirty="0"/>
              <a:t> </a:t>
            </a:r>
            <a:r>
              <a:rPr lang="en-US" sz="1200" dirty="0" err="1"/>
              <a:t>điểm</a:t>
            </a:r>
            <a:r>
              <a:rPr lang="en-US" sz="1200" dirty="0"/>
              <a:t> ta </a:t>
            </a:r>
            <a:r>
              <a:rPr lang="en-US" sz="1200" dirty="0" err="1"/>
              <a:t>có</a:t>
            </a:r>
            <a:r>
              <a:rPr lang="en-US" sz="1200" dirty="0"/>
              <a:t> </a:t>
            </a:r>
            <a:r>
              <a:rPr lang="en-US" sz="1200" dirty="0" err="1"/>
              <a:t>thể</a:t>
            </a:r>
            <a:r>
              <a:rPr lang="en-US" sz="1200" dirty="0"/>
              <a:t> </a:t>
            </a:r>
            <a:r>
              <a:rPr lang="en-US" sz="1200" dirty="0" err="1"/>
              <a:t>thấy</a:t>
            </a:r>
            <a:r>
              <a:rPr lang="en-US" sz="1200" dirty="0"/>
              <a:t> </a:t>
            </a:r>
            <a:r>
              <a:rPr lang="en-US" sz="1200" dirty="0" err="1"/>
              <a:t>được</a:t>
            </a:r>
            <a:r>
              <a:rPr lang="en-US" sz="1200" dirty="0"/>
              <a:t> </a:t>
            </a:r>
            <a:r>
              <a:rPr lang="en-US" sz="1200" dirty="0" err="1"/>
              <a:t>chất</a:t>
            </a:r>
            <a:r>
              <a:rPr lang="en-US" sz="1200" dirty="0"/>
              <a:t> </a:t>
            </a:r>
            <a:r>
              <a:rPr lang="en-US" sz="1200" dirty="0" err="1"/>
              <a:t>lượng</a:t>
            </a:r>
            <a:r>
              <a:rPr lang="en-US" sz="1200" dirty="0"/>
              <a:t> </a:t>
            </a:r>
            <a:r>
              <a:rPr lang="en-US" sz="1200" dirty="0" err="1"/>
              <a:t>của</a:t>
            </a:r>
            <a:r>
              <a:rPr lang="en-US" sz="1200" dirty="0"/>
              <a:t> </a:t>
            </a:r>
            <a:r>
              <a:rPr lang="en-US" sz="1200" dirty="0" err="1"/>
              <a:t>học</a:t>
            </a:r>
            <a:r>
              <a:rPr lang="en-US" sz="1200" dirty="0"/>
              <a:t> </a:t>
            </a:r>
            <a:r>
              <a:rPr lang="en-US" sz="1200" dirty="0" err="1"/>
              <a:t>sinh</a:t>
            </a:r>
            <a:r>
              <a:rPr lang="en-US" sz="1200" dirty="0"/>
              <a:t> </a:t>
            </a:r>
            <a:r>
              <a:rPr lang="en-US" sz="1200" dirty="0" err="1"/>
              <a:t>tại</a:t>
            </a:r>
            <a:r>
              <a:rPr lang="en-US" sz="1200" dirty="0"/>
              <a:t> </a:t>
            </a:r>
            <a:r>
              <a:rPr lang="en-US" sz="1200" dirty="0" err="1"/>
              <a:t>tỉnh</a:t>
            </a:r>
            <a:r>
              <a:rPr lang="en-US" sz="1200" dirty="0"/>
              <a:t> </a:t>
            </a:r>
            <a:r>
              <a:rPr lang="en-US" sz="1200" dirty="0" err="1"/>
              <a:t>đó</a:t>
            </a:r>
            <a:r>
              <a:rPr lang="en-US" sz="1200" dirty="0"/>
              <a:t> </a:t>
            </a:r>
            <a:r>
              <a:rPr lang="en-US" sz="1200" dirty="0" err="1"/>
              <a:t>như</a:t>
            </a:r>
            <a:r>
              <a:rPr lang="en-US" sz="1200" dirty="0"/>
              <a:t> </a:t>
            </a:r>
            <a:r>
              <a:rPr lang="en-US" sz="1200" dirty="0" err="1"/>
              <a:t>thế</a:t>
            </a:r>
            <a:r>
              <a:rPr lang="en-US" sz="1200" dirty="0"/>
              <a:t> </a:t>
            </a:r>
            <a:r>
              <a:rPr lang="en-US" sz="1200" dirty="0" err="1"/>
              <a:t>nào</a:t>
            </a:r>
            <a:r>
              <a:rPr lang="en-US" sz="1200" dirty="0"/>
              <a:t>.</a:t>
            </a:r>
            <a:endParaRPr lang="en-US" sz="1200" dirty="0"/>
          </a:p>
          <a:p>
            <a:pPr marL="285750" indent="-285750">
              <a:buFontTx/>
              <a:buChar char="-"/>
            </a:pPr>
            <a:r>
              <a:rPr lang="en-US" sz="1200" dirty="0" err="1">
                <a:solidFill>
                  <a:schemeClr val="bg2">
                    <a:lumMod val="60000"/>
                    <a:lumOff val="40000"/>
                  </a:schemeClr>
                </a:solidFill>
              </a:rPr>
              <a:t>Số</a:t>
            </a:r>
            <a:r>
              <a:rPr lang="en-US" sz="1200" dirty="0">
                <a:solidFill>
                  <a:schemeClr val="bg2">
                    <a:lumMod val="60000"/>
                    <a:lumOff val="40000"/>
                  </a:schemeClr>
                </a:solidFill>
              </a:rPr>
              <a:t> </a:t>
            </a:r>
            <a:r>
              <a:rPr lang="en-US" sz="1200" dirty="0" err="1">
                <a:solidFill>
                  <a:schemeClr val="bg2">
                    <a:lumMod val="60000"/>
                    <a:lumOff val="40000"/>
                  </a:schemeClr>
                </a:solidFill>
              </a:rPr>
              <a:t>lượng</a:t>
            </a:r>
            <a:r>
              <a:rPr lang="en-US" sz="1200" dirty="0">
                <a:solidFill>
                  <a:schemeClr val="bg2">
                    <a:lumMod val="60000"/>
                    <a:lumOff val="40000"/>
                  </a:schemeClr>
                </a:solidFill>
              </a:rPr>
              <a:t> </a:t>
            </a:r>
            <a:r>
              <a:rPr lang="en-US" sz="1200" dirty="0" err="1">
                <a:solidFill>
                  <a:schemeClr val="bg2">
                    <a:lumMod val="60000"/>
                    <a:lumOff val="40000"/>
                  </a:schemeClr>
                </a:solidFill>
              </a:rPr>
              <a:t>đăng</a:t>
            </a:r>
            <a:r>
              <a:rPr lang="en-US" sz="1200" dirty="0">
                <a:solidFill>
                  <a:schemeClr val="bg2">
                    <a:lumMod val="60000"/>
                    <a:lumOff val="40000"/>
                  </a:schemeClr>
                </a:solidFill>
              </a:rPr>
              <a:t> </a:t>
            </a:r>
            <a:r>
              <a:rPr lang="en-US" sz="1200" dirty="0" err="1">
                <a:solidFill>
                  <a:schemeClr val="bg2">
                    <a:lumMod val="60000"/>
                    <a:lumOff val="40000"/>
                  </a:schemeClr>
                </a:solidFill>
              </a:rPr>
              <a:t>kí</a:t>
            </a:r>
            <a:r>
              <a:rPr lang="en-US" sz="1200" dirty="0">
                <a:solidFill>
                  <a:schemeClr val="bg2">
                    <a:lumMod val="60000"/>
                    <a:lumOff val="40000"/>
                  </a:schemeClr>
                </a:solidFill>
              </a:rPr>
              <a:t> </a:t>
            </a:r>
            <a:r>
              <a:rPr lang="en-US" sz="1200" dirty="0" err="1">
                <a:solidFill>
                  <a:schemeClr val="bg2">
                    <a:lumMod val="60000"/>
                    <a:lumOff val="40000"/>
                  </a:schemeClr>
                </a:solidFill>
              </a:rPr>
              <a:t>các</a:t>
            </a:r>
            <a:r>
              <a:rPr lang="en-US" sz="1200" dirty="0">
                <a:solidFill>
                  <a:schemeClr val="bg2">
                    <a:lumMod val="60000"/>
                    <a:lumOff val="40000"/>
                  </a:schemeClr>
                </a:solidFill>
              </a:rPr>
              <a:t> </a:t>
            </a:r>
            <a:r>
              <a:rPr lang="en-US" sz="1200" dirty="0" err="1">
                <a:solidFill>
                  <a:schemeClr val="bg2">
                    <a:lumMod val="60000"/>
                    <a:lumOff val="40000"/>
                  </a:schemeClr>
                </a:solidFill>
              </a:rPr>
              <a:t>môn</a:t>
            </a:r>
            <a:r>
              <a:rPr lang="en-US" sz="1200" dirty="0">
                <a:solidFill>
                  <a:schemeClr val="bg2">
                    <a:lumMod val="60000"/>
                    <a:lumOff val="40000"/>
                  </a:schemeClr>
                </a:solidFill>
              </a:rPr>
              <a:t> </a:t>
            </a:r>
            <a:r>
              <a:rPr lang="en-US" sz="1200" dirty="0" err="1">
                <a:solidFill>
                  <a:schemeClr val="bg2">
                    <a:lumMod val="60000"/>
                    <a:lumOff val="40000"/>
                  </a:schemeClr>
                </a:solidFill>
              </a:rPr>
              <a:t>ngoại</a:t>
            </a:r>
            <a:r>
              <a:rPr lang="en-US" sz="1200" dirty="0">
                <a:solidFill>
                  <a:schemeClr val="bg2">
                    <a:lumMod val="60000"/>
                    <a:lumOff val="40000"/>
                  </a:schemeClr>
                </a:solidFill>
              </a:rPr>
              <a:t> </a:t>
            </a:r>
            <a:r>
              <a:rPr lang="en-US" sz="1200" dirty="0" err="1">
                <a:solidFill>
                  <a:schemeClr val="bg2">
                    <a:lumMod val="60000"/>
                    <a:lumOff val="40000"/>
                  </a:schemeClr>
                </a:solidFill>
              </a:rPr>
              <a:t>ngữ</a:t>
            </a:r>
            <a:r>
              <a:rPr lang="en-US" sz="1200" dirty="0">
                <a:solidFill>
                  <a:schemeClr val="bg2">
                    <a:lumMod val="60000"/>
                    <a:lumOff val="40000"/>
                  </a:schemeClr>
                </a:solidFill>
              </a:rPr>
              <a:t> (</a:t>
            </a:r>
            <a:r>
              <a:rPr lang="en-US" sz="1200" dirty="0" err="1">
                <a:solidFill>
                  <a:schemeClr val="bg2">
                    <a:lumMod val="60000"/>
                    <a:lumOff val="40000"/>
                  </a:schemeClr>
                </a:solidFill>
              </a:rPr>
              <a:t>trừ</a:t>
            </a:r>
            <a:r>
              <a:rPr lang="en-US" sz="1200" dirty="0">
                <a:solidFill>
                  <a:schemeClr val="bg2">
                    <a:lumMod val="60000"/>
                    <a:lumOff val="40000"/>
                  </a:schemeClr>
                </a:solidFill>
              </a:rPr>
              <a:t> </a:t>
            </a:r>
            <a:r>
              <a:rPr lang="en-US" sz="1200" dirty="0" err="1">
                <a:solidFill>
                  <a:schemeClr val="bg2">
                    <a:lumMod val="60000"/>
                    <a:lumOff val="40000"/>
                  </a:schemeClr>
                </a:solidFill>
              </a:rPr>
              <a:t>tiếng</a:t>
            </a:r>
            <a:r>
              <a:rPr lang="en-US" sz="1200" dirty="0">
                <a:solidFill>
                  <a:schemeClr val="bg2">
                    <a:lumMod val="60000"/>
                    <a:lumOff val="40000"/>
                  </a:schemeClr>
                </a:solidFill>
              </a:rPr>
              <a:t> Anh) </a:t>
            </a:r>
            <a:endParaRPr lang="en-US" sz="1200" dirty="0">
              <a:solidFill>
                <a:schemeClr val="bg2">
                  <a:lumMod val="60000"/>
                  <a:lumOff val="40000"/>
                </a:schemeClr>
              </a:solidFill>
            </a:endParaRPr>
          </a:p>
          <a:p>
            <a:r>
              <a:rPr lang="en-US" sz="1200" dirty="0"/>
              <a:t>+ </a:t>
            </a:r>
            <a:r>
              <a:rPr lang="en-US" sz="1200" dirty="0" err="1"/>
              <a:t>Dùng</a:t>
            </a:r>
            <a:r>
              <a:rPr lang="en-US" sz="1200" dirty="0"/>
              <a:t> bar chart </a:t>
            </a:r>
            <a:r>
              <a:rPr lang="en-US" sz="1200" dirty="0" err="1"/>
              <a:t>để</a:t>
            </a:r>
            <a:r>
              <a:rPr lang="en-US" sz="1200" dirty="0"/>
              <a:t> </a:t>
            </a:r>
            <a:r>
              <a:rPr lang="en-US" sz="1200" dirty="0" err="1"/>
              <a:t>biểu</a:t>
            </a:r>
            <a:r>
              <a:rPr lang="en-US" sz="1200" dirty="0"/>
              <a:t> </a:t>
            </a:r>
            <a:r>
              <a:rPr lang="en-US" sz="1200" dirty="0" err="1"/>
              <a:t>diễn</a:t>
            </a:r>
            <a:r>
              <a:rPr lang="en-US" sz="1200" dirty="0"/>
              <a:t>.</a:t>
            </a:r>
            <a:endParaRPr lang="en-US" sz="1200" dirty="0"/>
          </a:p>
          <a:p>
            <a:r>
              <a:rPr lang="en-US" sz="1200" dirty="0"/>
              <a:t>+ </a:t>
            </a:r>
            <a:r>
              <a:rPr lang="en-US" sz="1200" dirty="0" err="1"/>
              <a:t>Biểu</a:t>
            </a:r>
            <a:r>
              <a:rPr lang="en-US" sz="1200" dirty="0"/>
              <a:t> </a:t>
            </a:r>
            <a:r>
              <a:rPr lang="en-US" sz="1200" dirty="0" err="1"/>
              <a:t>đồ</a:t>
            </a:r>
            <a:r>
              <a:rPr lang="en-US" sz="1200" dirty="0"/>
              <a:t> </a:t>
            </a:r>
            <a:r>
              <a:rPr lang="en-US" sz="1200" dirty="0" err="1"/>
              <a:t>thể</a:t>
            </a:r>
            <a:r>
              <a:rPr lang="en-US" sz="1200" dirty="0"/>
              <a:t> </a:t>
            </a:r>
            <a:r>
              <a:rPr lang="en-US" sz="1200" dirty="0" err="1"/>
              <a:t>hiện</a:t>
            </a:r>
            <a:r>
              <a:rPr lang="en-US" sz="1200" dirty="0"/>
              <a:t> </a:t>
            </a:r>
            <a:r>
              <a:rPr lang="en-US" sz="1200" dirty="0" err="1"/>
              <a:t>số</a:t>
            </a:r>
            <a:r>
              <a:rPr lang="en-US" sz="1200" dirty="0"/>
              <a:t> </a:t>
            </a:r>
            <a:r>
              <a:rPr lang="en-US" sz="1200" dirty="0" err="1"/>
              <a:t>lượng</a:t>
            </a:r>
            <a:r>
              <a:rPr lang="en-US" sz="1200" dirty="0"/>
              <a:t> </a:t>
            </a:r>
            <a:r>
              <a:rPr lang="en-US" sz="1200" dirty="0" err="1"/>
              <a:t>các</a:t>
            </a:r>
            <a:r>
              <a:rPr lang="en-US" sz="1200" dirty="0"/>
              <a:t> </a:t>
            </a:r>
            <a:r>
              <a:rPr lang="en-US" sz="1200" dirty="0" err="1"/>
              <a:t>thí</a:t>
            </a:r>
            <a:r>
              <a:rPr lang="en-US" sz="1200" dirty="0"/>
              <a:t> </a:t>
            </a:r>
            <a:r>
              <a:rPr lang="en-US" sz="1200" dirty="0" err="1"/>
              <a:t>sinh</a:t>
            </a:r>
            <a:r>
              <a:rPr lang="en-US" sz="1200" dirty="0"/>
              <a:t> </a:t>
            </a:r>
            <a:r>
              <a:rPr lang="en-US" sz="1200" dirty="0" err="1"/>
              <a:t>đăng</a:t>
            </a:r>
            <a:r>
              <a:rPr lang="en-US" sz="1200" dirty="0"/>
              <a:t> </a:t>
            </a:r>
            <a:r>
              <a:rPr lang="en-US" sz="1200" dirty="0" err="1"/>
              <a:t>kí</a:t>
            </a:r>
            <a:r>
              <a:rPr lang="en-US" sz="1200" dirty="0"/>
              <a:t> </a:t>
            </a:r>
            <a:r>
              <a:rPr lang="en-US" sz="1200" dirty="0" err="1"/>
              <a:t>tiếng</a:t>
            </a:r>
            <a:r>
              <a:rPr lang="en-US" sz="1200" dirty="0"/>
              <a:t> </a:t>
            </a:r>
            <a:r>
              <a:rPr lang="en-US" sz="1200" dirty="0" err="1"/>
              <a:t>Pháp</a:t>
            </a:r>
            <a:r>
              <a:rPr lang="en-US" sz="1200" dirty="0"/>
              <a:t>, Nga, </a:t>
            </a:r>
            <a:r>
              <a:rPr lang="en-US" sz="1200" dirty="0" err="1"/>
              <a:t>Hàn</a:t>
            </a:r>
            <a:r>
              <a:rPr lang="en-US" sz="1200" dirty="0"/>
              <a:t>, </a:t>
            </a:r>
            <a:r>
              <a:rPr lang="en-US" sz="1200" dirty="0" err="1"/>
              <a:t>Trung</a:t>
            </a:r>
            <a:r>
              <a:rPr lang="en-US" sz="1200" dirty="0"/>
              <a:t>,..</a:t>
            </a:r>
            <a:endParaRPr lang="en-US" sz="1200" dirty="0"/>
          </a:p>
          <a:p>
            <a:r>
              <a:rPr lang="en-US" sz="1200" dirty="0"/>
              <a:t>+ Ý </a:t>
            </a:r>
            <a:r>
              <a:rPr lang="en-US" sz="1200" dirty="0" err="1"/>
              <a:t>nghĩa</a:t>
            </a:r>
            <a:r>
              <a:rPr lang="en-US" sz="1200" dirty="0"/>
              <a:t>: So </a:t>
            </a:r>
            <a:r>
              <a:rPr lang="en-US" sz="1200" dirty="0" err="1"/>
              <a:t>sánh</a:t>
            </a:r>
            <a:r>
              <a:rPr lang="en-US" sz="1200" dirty="0"/>
              <a:t> </a:t>
            </a:r>
            <a:r>
              <a:rPr lang="en-US" sz="1200" dirty="0" err="1"/>
              <a:t>số</a:t>
            </a:r>
            <a:r>
              <a:rPr lang="en-US" sz="1200" dirty="0"/>
              <a:t> </a:t>
            </a:r>
            <a:r>
              <a:rPr lang="en-US" sz="1200" dirty="0" err="1"/>
              <a:t>lượng</a:t>
            </a:r>
            <a:r>
              <a:rPr lang="en-US" sz="1200" dirty="0"/>
              <a:t> </a:t>
            </a:r>
            <a:r>
              <a:rPr lang="en-US" sz="1200" dirty="0" err="1"/>
              <a:t>giữa</a:t>
            </a:r>
            <a:r>
              <a:rPr lang="en-US" sz="1200" dirty="0"/>
              <a:t> </a:t>
            </a:r>
            <a:r>
              <a:rPr lang="en-US" sz="1200" dirty="0" err="1"/>
              <a:t>các</a:t>
            </a:r>
            <a:r>
              <a:rPr lang="en-US" sz="1200" dirty="0"/>
              <a:t> </a:t>
            </a:r>
            <a:r>
              <a:rPr lang="en-US" sz="1200" dirty="0" err="1"/>
              <a:t>thí</a:t>
            </a:r>
            <a:r>
              <a:rPr lang="en-US" sz="1200" dirty="0"/>
              <a:t> </a:t>
            </a:r>
            <a:r>
              <a:rPr lang="en-US" sz="1200" dirty="0" err="1"/>
              <a:t>sinh</a:t>
            </a:r>
            <a:r>
              <a:rPr lang="en-US" sz="1200" dirty="0"/>
              <a:t> </a:t>
            </a:r>
            <a:r>
              <a:rPr lang="en-US" sz="1200" dirty="0" err="1"/>
              <a:t>đăng</a:t>
            </a:r>
            <a:r>
              <a:rPr lang="en-US" sz="1200" dirty="0"/>
              <a:t> </a:t>
            </a:r>
            <a:r>
              <a:rPr lang="en-US" sz="1200" dirty="0" err="1"/>
              <a:t>kí</a:t>
            </a:r>
            <a:r>
              <a:rPr lang="en-US" sz="1200" dirty="0"/>
              <a:t> </a:t>
            </a:r>
            <a:r>
              <a:rPr lang="en-US" sz="1200" dirty="0" err="1"/>
              <a:t>ngoại</a:t>
            </a:r>
            <a:r>
              <a:rPr lang="en-US" sz="1200" dirty="0"/>
              <a:t> </a:t>
            </a:r>
            <a:r>
              <a:rPr lang="en-US" sz="1200" dirty="0" err="1"/>
              <a:t>ngữ</a:t>
            </a:r>
            <a:r>
              <a:rPr lang="en-US" sz="1200" dirty="0"/>
              <a:t> </a:t>
            </a:r>
            <a:r>
              <a:rPr lang="en-US" sz="1200" dirty="0" err="1"/>
              <a:t>ngoại</a:t>
            </a:r>
            <a:r>
              <a:rPr lang="en-US" sz="1200" dirty="0"/>
              <a:t> </a:t>
            </a:r>
            <a:r>
              <a:rPr lang="en-US" sz="1200" dirty="0" err="1"/>
              <a:t>trừ</a:t>
            </a:r>
            <a:r>
              <a:rPr lang="en-US" sz="1200" dirty="0"/>
              <a:t> </a:t>
            </a:r>
            <a:r>
              <a:rPr lang="en-US" sz="1200" dirty="0" err="1"/>
              <a:t>tiếng</a:t>
            </a:r>
            <a:r>
              <a:rPr lang="en-US" sz="1200" dirty="0"/>
              <a:t> Anh.</a:t>
            </a:r>
            <a:endParaRPr lang="en-US" sz="1200" dirty="0"/>
          </a:p>
          <a:p>
            <a:pPr marL="285750" indent="-285750">
              <a:buFontTx/>
              <a:buChar char="-"/>
            </a:pPr>
            <a:r>
              <a:rPr lang="en-US" sz="1200" dirty="0">
                <a:solidFill>
                  <a:schemeClr val="bg2">
                    <a:lumMod val="60000"/>
                    <a:lumOff val="40000"/>
                  </a:schemeClr>
                </a:solidFill>
              </a:rPr>
              <a:t>So </a:t>
            </a:r>
            <a:r>
              <a:rPr lang="en-US" sz="1200" dirty="0" err="1">
                <a:solidFill>
                  <a:schemeClr val="bg2">
                    <a:lumMod val="60000"/>
                    <a:lumOff val="40000"/>
                  </a:schemeClr>
                </a:solidFill>
              </a:rPr>
              <a:t>sánh</a:t>
            </a:r>
            <a:r>
              <a:rPr lang="en-US" sz="1200" dirty="0">
                <a:solidFill>
                  <a:schemeClr val="bg2">
                    <a:lumMod val="60000"/>
                    <a:lumOff val="40000"/>
                  </a:schemeClr>
                </a:solidFill>
              </a:rPr>
              <a:t> </a:t>
            </a:r>
            <a:r>
              <a:rPr lang="en-US" sz="1200" dirty="0" err="1">
                <a:solidFill>
                  <a:schemeClr val="bg2">
                    <a:lumMod val="60000"/>
                    <a:lumOff val="40000"/>
                  </a:schemeClr>
                </a:solidFill>
              </a:rPr>
              <a:t>điểm</a:t>
            </a:r>
            <a:r>
              <a:rPr lang="en-US" sz="1200" dirty="0">
                <a:solidFill>
                  <a:schemeClr val="bg2">
                    <a:lumMod val="60000"/>
                    <a:lumOff val="40000"/>
                  </a:schemeClr>
                </a:solidFill>
              </a:rPr>
              <a:t> </a:t>
            </a:r>
            <a:r>
              <a:rPr lang="en-US" sz="1200" dirty="0" err="1">
                <a:solidFill>
                  <a:schemeClr val="bg2">
                    <a:lumMod val="60000"/>
                    <a:lumOff val="40000"/>
                  </a:schemeClr>
                </a:solidFill>
              </a:rPr>
              <a:t>trung</a:t>
            </a:r>
            <a:r>
              <a:rPr lang="en-US" sz="1200" dirty="0">
                <a:solidFill>
                  <a:schemeClr val="bg2">
                    <a:lumMod val="60000"/>
                    <a:lumOff val="40000"/>
                  </a:schemeClr>
                </a:solidFill>
              </a:rPr>
              <a:t> </a:t>
            </a:r>
            <a:r>
              <a:rPr lang="en-US" sz="1200" dirty="0" err="1">
                <a:solidFill>
                  <a:schemeClr val="bg2">
                    <a:lumMod val="60000"/>
                    <a:lumOff val="40000"/>
                  </a:schemeClr>
                </a:solidFill>
              </a:rPr>
              <a:t>bình</a:t>
            </a:r>
            <a:r>
              <a:rPr lang="en-US" sz="1200" dirty="0">
                <a:solidFill>
                  <a:schemeClr val="bg2">
                    <a:lumMod val="60000"/>
                    <a:lumOff val="40000"/>
                  </a:schemeClr>
                </a:solidFill>
              </a:rPr>
              <a:t> </a:t>
            </a:r>
            <a:r>
              <a:rPr lang="en-US" sz="1200" dirty="0" err="1">
                <a:solidFill>
                  <a:schemeClr val="bg2">
                    <a:lumMod val="60000"/>
                    <a:lumOff val="40000"/>
                  </a:schemeClr>
                </a:solidFill>
              </a:rPr>
              <a:t>các</a:t>
            </a:r>
            <a:r>
              <a:rPr lang="en-US" sz="1200" dirty="0">
                <a:solidFill>
                  <a:schemeClr val="bg2">
                    <a:lumMod val="60000"/>
                    <a:lumOff val="40000"/>
                  </a:schemeClr>
                </a:solidFill>
              </a:rPr>
              <a:t> </a:t>
            </a:r>
            <a:r>
              <a:rPr lang="en-US" sz="1200" dirty="0" err="1">
                <a:solidFill>
                  <a:schemeClr val="bg2">
                    <a:lumMod val="60000"/>
                    <a:lumOff val="40000"/>
                  </a:schemeClr>
                </a:solidFill>
              </a:rPr>
              <a:t>môn</a:t>
            </a:r>
            <a:r>
              <a:rPr lang="en-US" sz="1200" dirty="0">
                <a:solidFill>
                  <a:schemeClr val="bg2">
                    <a:lumMod val="60000"/>
                    <a:lumOff val="40000"/>
                  </a:schemeClr>
                </a:solidFill>
              </a:rPr>
              <a:t> </a:t>
            </a:r>
            <a:r>
              <a:rPr lang="en-US" sz="1200" dirty="0" err="1">
                <a:solidFill>
                  <a:schemeClr val="bg2">
                    <a:lumMod val="60000"/>
                    <a:lumOff val="40000"/>
                  </a:schemeClr>
                </a:solidFill>
              </a:rPr>
              <a:t>giữa</a:t>
            </a:r>
            <a:r>
              <a:rPr lang="en-US" sz="1200" dirty="0">
                <a:solidFill>
                  <a:schemeClr val="bg2">
                    <a:lumMod val="60000"/>
                    <a:lumOff val="40000"/>
                  </a:schemeClr>
                </a:solidFill>
              </a:rPr>
              <a:t> </a:t>
            </a:r>
            <a:r>
              <a:rPr lang="en-US" sz="1200" dirty="0" err="1">
                <a:solidFill>
                  <a:schemeClr val="bg2">
                    <a:lumMod val="60000"/>
                    <a:lumOff val="40000"/>
                  </a:schemeClr>
                </a:solidFill>
              </a:rPr>
              <a:t>các</a:t>
            </a:r>
            <a:r>
              <a:rPr lang="en-US" sz="1200" dirty="0">
                <a:solidFill>
                  <a:schemeClr val="bg2">
                    <a:lumMod val="60000"/>
                    <a:lumOff val="40000"/>
                  </a:schemeClr>
                </a:solidFill>
              </a:rPr>
              <a:t> </a:t>
            </a:r>
            <a:r>
              <a:rPr lang="en-US" sz="1200" dirty="0" err="1">
                <a:solidFill>
                  <a:schemeClr val="bg2">
                    <a:lumMod val="60000"/>
                    <a:lumOff val="40000"/>
                  </a:schemeClr>
                </a:solidFill>
              </a:rPr>
              <a:t>tỉnh</a:t>
            </a:r>
            <a:r>
              <a:rPr lang="en-US" sz="1200" dirty="0">
                <a:solidFill>
                  <a:schemeClr val="bg2">
                    <a:lumMod val="60000"/>
                    <a:lumOff val="40000"/>
                  </a:schemeClr>
                </a:solidFill>
              </a:rPr>
              <a:t> </a:t>
            </a:r>
            <a:r>
              <a:rPr lang="en-US" sz="1200" dirty="0" err="1">
                <a:solidFill>
                  <a:schemeClr val="bg2">
                    <a:lumMod val="60000"/>
                    <a:lumOff val="40000"/>
                  </a:schemeClr>
                </a:solidFill>
              </a:rPr>
              <a:t>thành</a:t>
            </a:r>
            <a:endParaRPr lang="en-US" sz="1200" dirty="0">
              <a:solidFill>
                <a:schemeClr val="bg2">
                  <a:lumMod val="60000"/>
                  <a:lumOff val="40000"/>
                </a:schemeClr>
              </a:solidFill>
            </a:endParaRPr>
          </a:p>
          <a:p>
            <a:r>
              <a:rPr lang="en-US" sz="1200" dirty="0"/>
              <a:t>+ </a:t>
            </a:r>
            <a:r>
              <a:rPr lang="en-US" sz="1200" dirty="0" err="1"/>
              <a:t>Dùng</a:t>
            </a:r>
            <a:r>
              <a:rPr lang="en-US" sz="1200" dirty="0"/>
              <a:t> bar chart </a:t>
            </a:r>
            <a:r>
              <a:rPr lang="en-US" sz="1200" dirty="0" err="1"/>
              <a:t>để</a:t>
            </a:r>
            <a:r>
              <a:rPr lang="en-US" sz="1200" dirty="0"/>
              <a:t> </a:t>
            </a:r>
            <a:r>
              <a:rPr lang="en-US" sz="1200" dirty="0" err="1"/>
              <a:t>biểu</a:t>
            </a:r>
            <a:r>
              <a:rPr lang="en-US" sz="1200" dirty="0"/>
              <a:t> </a:t>
            </a:r>
            <a:r>
              <a:rPr lang="en-US" sz="1200" dirty="0" err="1"/>
              <a:t>diễn</a:t>
            </a:r>
            <a:endParaRPr lang="en-US" sz="1200" dirty="0"/>
          </a:p>
          <a:p>
            <a:r>
              <a:rPr lang="en-US" sz="1200" dirty="0"/>
              <a:t>+ </a:t>
            </a:r>
            <a:r>
              <a:rPr lang="en-US" sz="1200" dirty="0" err="1"/>
              <a:t>Biểu</a:t>
            </a:r>
            <a:r>
              <a:rPr lang="en-US" sz="1200" dirty="0"/>
              <a:t> </a:t>
            </a:r>
            <a:r>
              <a:rPr lang="en-US" sz="1200" dirty="0" err="1"/>
              <a:t>đô</a:t>
            </a:r>
            <a:r>
              <a:rPr lang="en-US" sz="1200" dirty="0"/>
              <a:t> </a:t>
            </a:r>
            <a:r>
              <a:rPr lang="en-US" sz="1200" dirty="0" err="1"/>
              <a:t>thể</a:t>
            </a:r>
            <a:r>
              <a:rPr lang="en-US" sz="1200" dirty="0"/>
              <a:t> </a:t>
            </a:r>
            <a:r>
              <a:rPr lang="en-US" sz="1200" dirty="0" err="1"/>
              <a:t>hiện</a:t>
            </a:r>
            <a:r>
              <a:rPr lang="en-US" sz="1200" dirty="0"/>
              <a:t> </a:t>
            </a:r>
            <a:r>
              <a:rPr lang="en-US" sz="1200" dirty="0" err="1"/>
              <a:t>điểm</a:t>
            </a:r>
            <a:r>
              <a:rPr lang="en-US" sz="1200" dirty="0"/>
              <a:t> </a:t>
            </a:r>
            <a:r>
              <a:rPr lang="en-US" sz="1200" dirty="0" err="1"/>
              <a:t>trung</a:t>
            </a:r>
            <a:r>
              <a:rPr lang="en-US" sz="1200" dirty="0"/>
              <a:t> </a:t>
            </a:r>
            <a:r>
              <a:rPr lang="en-US" sz="1200" dirty="0" err="1"/>
              <a:t>bình</a:t>
            </a:r>
            <a:r>
              <a:rPr lang="en-US" sz="1200" dirty="0"/>
              <a:t> </a:t>
            </a:r>
            <a:r>
              <a:rPr lang="en-US" sz="1200" dirty="0" err="1"/>
              <a:t>của</a:t>
            </a:r>
            <a:r>
              <a:rPr lang="en-US" sz="1200" dirty="0"/>
              <a:t> </a:t>
            </a:r>
            <a:r>
              <a:rPr lang="en-US" sz="1200" dirty="0" err="1"/>
              <a:t>môn</a:t>
            </a:r>
            <a:r>
              <a:rPr lang="en-US" sz="1200" dirty="0"/>
              <a:t> </a:t>
            </a:r>
            <a:r>
              <a:rPr lang="en-US" sz="1200" dirty="0" err="1"/>
              <a:t>học</a:t>
            </a:r>
            <a:r>
              <a:rPr lang="en-US" sz="1200" dirty="0"/>
              <a:t> so </a:t>
            </a:r>
            <a:r>
              <a:rPr lang="en-US" sz="1200" dirty="0" err="1"/>
              <a:t>với</a:t>
            </a:r>
            <a:r>
              <a:rPr lang="en-US" sz="1200" dirty="0"/>
              <a:t> </a:t>
            </a:r>
            <a:r>
              <a:rPr lang="en-US" sz="1200" dirty="0" err="1"/>
              <a:t>các</a:t>
            </a:r>
            <a:r>
              <a:rPr lang="en-US" sz="1200" dirty="0"/>
              <a:t> </a:t>
            </a:r>
            <a:r>
              <a:rPr lang="en-US" sz="1200" dirty="0" err="1"/>
              <a:t>tỉnh</a:t>
            </a:r>
            <a:r>
              <a:rPr lang="en-US" sz="1200" dirty="0"/>
              <a:t> </a:t>
            </a:r>
            <a:r>
              <a:rPr lang="en-US" sz="1200" dirty="0" err="1"/>
              <a:t>thành</a:t>
            </a:r>
            <a:r>
              <a:rPr lang="en-US" sz="1200" dirty="0"/>
              <a:t>.</a:t>
            </a:r>
            <a:endParaRPr lang="en-US" sz="1200" dirty="0"/>
          </a:p>
          <a:p>
            <a:r>
              <a:rPr lang="en-US" sz="1200" dirty="0"/>
              <a:t>+ Ý </a:t>
            </a:r>
            <a:r>
              <a:rPr lang="en-US" sz="1200" dirty="0" err="1"/>
              <a:t>nghĩa</a:t>
            </a:r>
            <a:r>
              <a:rPr lang="en-US" sz="1200" dirty="0"/>
              <a:t>: So </a:t>
            </a:r>
            <a:r>
              <a:rPr lang="en-US" sz="1200" dirty="0" err="1"/>
              <a:t>sánh</a:t>
            </a:r>
            <a:r>
              <a:rPr lang="en-US" sz="1200" dirty="0"/>
              <a:t> </a:t>
            </a:r>
            <a:r>
              <a:rPr lang="en-US" sz="1200" dirty="0" err="1"/>
              <a:t>chất</a:t>
            </a:r>
            <a:r>
              <a:rPr lang="en-US" sz="1200" dirty="0"/>
              <a:t> </a:t>
            </a:r>
            <a:r>
              <a:rPr lang="en-US" sz="1200" dirty="0" err="1"/>
              <a:t>lượng</a:t>
            </a:r>
            <a:r>
              <a:rPr lang="en-US" sz="1200" dirty="0"/>
              <a:t> </a:t>
            </a:r>
            <a:r>
              <a:rPr lang="en-US" sz="1200" dirty="0" err="1"/>
              <a:t>môn</a:t>
            </a:r>
            <a:r>
              <a:rPr lang="en-US" sz="1200" dirty="0"/>
              <a:t> </a:t>
            </a:r>
            <a:r>
              <a:rPr lang="en-US" sz="1200" dirty="0" err="1"/>
              <a:t>học</a:t>
            </a:r>
            <a:r>
              <a:rPr lang="en-US" sz="1200" dirty="0"/>
              <a:t> </a:t>
            </a:r>
            <a:r>
              <a:rPr lang="en-US" sz="1200" dirty="0" err="1"/>
              <a:t>giữa</a:t>
            </a:r>
            <a:r>
              <a:rPr lang="en-US" sz="1200" dirty="0"/>
              <a:t> </a:t>
            </a:r>
            <a:r>
              <a:rPr lang="en-US" sz="1200" dirty="0" err="1"/>
              <a:t>các</a:t>
            </a:r>
            <a:r>
              <a:rPr lang="en-US" sz="1200" dirty="0"/>
              <a:t> </a:t>
            </a:r>
            <a:r>
              <a:rPr lang="en-US" sz="1200" dirty="0" err="1"/>
              <a:t>tỉnh</a:t>
            </a:r>
            <a:r>
              <a:rPr lang="en-US" sz="1200" dirty="0"/>
              <a:t> </a:t>
            </a:r>
            <a:r>
              <a:rPr lang="en-US" sz="1200" dirty="0" err="1"/>
              <a:t>thành</a:t>
            </a:r>
            <a:r>
              <a:rPr lang="en-US" sz="1200" dirty="0"/>
              <a:t>, </a:t>
            </a:r>
            <a:r>
              <a:rPr lang="en-US" sz="1200" dirty="0" err="1"/>
              <a:t>đánh</a:t>
            </a:r>
            <a:r>
              <a:rPr lang="en-US" sz="1200" dirty="0"/>
              <a:t> </a:t>
            </a:r>
            <a:r>
              <a:rPr lang="en-US" sz="1200" dirty="0" err="1"/>
              <a:t>giá</a:t>
            </a:r>
            <a:r>
              <a:rPr lang="en-US" sz="1200" dirty="0"/>
              <a:t> </a:t>
            </a:r>
            <a:r>
              <a:rPr lang="en-US" sz="1200" dirty="0" err="1"/>
              <a:t>chất</a:t>
            </a:r>
            <a:r>
              <a:rPr lang="en-US" sz="1200" dirty="0"/>
              <a:t> </a:t>
            </a:r>
            <a:r>
              <a:rPr lang="en-US" sz="1200" dirty="0" err="1"/>
              <a:t>lượng</a:t>
            </a:r>
            <a:r>
              <a:rPr lang="en-US" sz="1200" dirty="0"/>
              <a:t> </a:t>
            </a:r>
            <a:r>
              <a:rPr lang="en-US" sz="1200" dirty="0" err="1"/>
              <a:t>học</a:t>
            </a:r>
            <a:r>
              <a:rPr lang="en-US" sz="1200" dirty="0"/>
              <a:t> </a:t>
            </a:r>
            <a:r>
              <a:rPr lang="en-US" sz="1200" dirty="0" err="1"/>
              <a:t>sinh</a:t>
            </a:r>
            <a:r>
              <a:rPr lang="en-US" sz="1200" dirty="0"/>
              <a:t>, </a:t>
            </a:r>
            <a:r>
              <a:rPr lang="en-US" sz="1200" dirty="0" err="1"/>
              <a:t>thúc</a:t>
            </a:r>
            <a:r>
              <a:rPr lang="en-US" sz="1200" dirty="0"/>
              <a:t> </a:t>
            </a:r>
            <a:r>
              <a:rPr lang="en-US" sz="1200" dirty="0" err="1"/>
              <a:t>đẩy</a:t>
            </a:r>
            <a:r>
              <a:rPr lang="en-US" sz="1200" dirty="0"/>
              <a:t> </a:t>
            </a:r>
            <a:r>
              <a:rPr lang="en-US" sz="1200" dirty="0" err="1"/>
              <a:t>thi</a:t>
            </a:r>
            <a:r>
              <a:rPr lang="en-US" sz="1200" dirty="0"/>
              <a:t> </a:t>
            </a:r>
            <a:r>
              <a:rPr lang="en-US" sz="1200" dirty="0" err="1"/>
              <a:t>đua</a:t>
            </a:r>
            <a:r>
              <a:rPr lang="en-US" sz="1200" dirty="0"/>
              <a:t> </a:t>
            </a:r>
            <a:r>
              <a:rPr lang="en-US" sz="1200" dirty="0" err="1"/>
              <a:t>giữa</a:t>
            </a:r>
            <a:r>
              <a:rPr lang="en-US" sz="1200" dirty="0"/>
              <a:t> </a:t>
            </a:r>
            <a:r>
              <a:rPr lang="en-US" sz="1200" dirty="0" err="1"/>
              <a:t>các</a:t>
            </a:r>
            <a:r>
              <a:rPr lang="en-US" sz="1200" dirty="0"/>
              <a:t> </a:t>
            </a:r>
            <a:r>
              <a:rPr lang="en-US" sz="1200" dirty="0" err="1"/>
              <a:t>tỉnh</a:t>
            </a:r>
            <a:r>
              <a:rPr lang="en-US" sz="1200" dirty="0"/>
              <a:t>.</a:t>
            </a:r>
            <a:endParaRPr lang="en-US" sz="1200" dirty="0"/>
          </a:p>
          <a:p>
            <a:endParaRPr lang="en-US" sz="1200" dirty="0"/>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685800" y="228649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dirty="0"/>
              <a:t>5. Tổng kết</a:t>
            </a:r>
            <a:endParaRPr sz="6000" dirty="0"/>
          </a:p>
        </p:txBody>
      </p:sp>
      <p:sp>
        <p:nvSpPr>
          <p:cNvPr id="568" name="Google Shape;568;p18"/>
          <p:cNvSpPr/>
          <p:nvPr/>
        </p:nvSpPr>
        <p:spPr>
          <a:xfrm>
            <a:off x="4572753" y="647124"/>
            <a:ext cx="1323528" cy="1341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69" name="Google Shape;569;p18"/>
          <p:cNvSpPr/>
          <p:nvPr/>
        </p:nvSpPr>
        <p:spPr>
          <a:xfrm rot="1473079">
            <a:off x="3369357" y="1316756"/>
            <a:ext cx="773816" cy="753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0" name="Google Shape;570;p18"/>
          <p:cNvSpPr/>
          <p:nvPr/>
        </p:nvSpPr>
        <p:spPr>
          <a:xfrm>
            <a:off x="4316768" y="5189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4098884" y="201273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2" name="Google Shape;572;p18"/>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5. </a:t>
            </a:r>
            <a:r>
              <a:rPr lang="en-US" dirty="0" err="1"/>
              <a:t>Tổng</a:t>
            </a:r>
            <a:r>
              <a:rPr lang="en-US" dirty="0"/>
              <a:t> </a:t>
            </a:r>
            <a:r>
              <a:rPr lang="en-US" dirty="0" err="1"/>
              <a:t>kết</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4" name="TextBox 3"/>
          <p:cNvSpPr txBox="1"/>
          <p:nvPr/>
        </p:nvSpPr>
        <p:spPr>
          <a:xfrm>
            <a:off x="90619" y="1055879"/>
            <a:ext cx="3448050" cy="3377848"/>
          </a:xfrm>
          <a:prstGeom prst="rect">
            <a:avLst/>
          </a:prstGeom>
          <a:noFill/>
        </p:spPr>
        <p:txBody>
          <a:bodyPr wrap="square">
            <a:spAutoFit/>
          </a:bodyPr>
          <a:lstStyle/>
          <a:p>
            <a:r>
              <a:rPr lang="en-US" dirty="0" err="1">
                <a:solidFill>
                  <a:srgbClr val="FF0000"/>
                </a:solidFill>
                <a:latin typeface="Times New Roman" panose="02020603050405020304" pitchFamily="18" charset="0"/>
                <a:cs typeface="Times New Roman" panose="02020603050405020304" pitchFamily="18" charset="0"/>
              </a:rPr>
              <a:t>Nhìn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lại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quá</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trình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làm</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đồ</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án</a:t>
            </a:r>
            <a:r>
              <a:rPr lang="en-US" dirty="0">
                <a:solidFill>
                  <a:srgbClr val="FF0000"/>
                </a:solidFill>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endParaRPr>
          </a:p>
          <a:p>
            <a:r>
              <a:rPr lang="vi-VN" sz="1050" b="1" dirty="0">
                <a:effectLst/>
                <a:latin typeface="Times New Roman" panose="02020603050405020304" pitchFamily="18" charset="0"/>
                <a:cs typeface="Times New Roman" panose="02020603050405020304" pitchFamily="18" charset="0"/>
              </a:rPr>
              <a:t>Thành viên 1: Phan Minh Xuân</a:t>
            </a:r>
            <a:endParaRPr lang="vi-VN" sz="1050" b="0" dirty="0">
              <a:effectLst/>
              <a:latin typeface="Times New Roman" panose="02020603050405020304" pitchFamily="18" charset="0"/>
              <a:cs typeface="Times New Roman" panose="02020603050405020304" pitchFamily="18" charset="0"/>
            </a:endParaRPr>
          </a:p>
          <a:p>
            <a:r>
              <a:rPr lang="vi-VN" sz="1050" b="0" dirty="0">
                <a:effectLst/>
                <a:latin typeface="Times New Roman" panose="02020603050405020304" pitchFamily="18" charset="0"/>
                <a:cs typeface="Times New Roman" panose="02020603050405020304" pitchFamily="18" charset="0"/>
              </a:rPr>
              <a:t>- Học được gì khi làm đồ án: </a:t>
            </a:r>
            <a:endParaRPr lang="vi-VN" sz="1050" b="0" dirty="0">
              <a:effectLst/>
              <a:latin typeface="Times New Roman" panose="02020603050405020304" pitchFamily="18" charset="0"/>
              <a:cs typeface="Times New Roman" panose="02020603050405020304" pitchFamily="18" charset="0"/>
            </a:endParaRPr>
          </a:p>
          <a:p>
            <a:r>
              <a:rPr lang="vi-VN" sz="1050" b="0" dirty="0">
                <a:effectLst/>
                <a:latin typeface="Times New Roman" panose="02020603050405020304" pitchFamily="18" charset="0"/>
                <a:cs typeface="Times New Roman" panose="02020603050405020304" pitchFamily="18" charset="0"/>
              </a:rPr>
              <a:t>    + Hiểu được quy trình phân tích dữ liệu</a:t>
            </a:r>
            <a:endParaRPr lang="vi-VN" sz="1050" b="0" dirty="0">
              <a:effectLst/>
              <a:latin typeface="Times New Roman" panose="02020603050405020304" pitchFamily="18" charset="0"/>
              <a:cs typeface="Times New Roman" panose="02020603050405020304" pitchFamily="18" charset="0"/>
            </a:endParaRPr>
          </a:p>
          <a:p>
            <a:r>
              <a:rPr lang="vi-VN" sz="1050" b="0" dirty="0">
                <a:effectLst/>
                <a:latin typeface="Times New Roman" panose="02020603050405020304" pitchFamily="18" charset="0"/>
                <a:cs typeface="Times New Roman" panose="02020603050405020304" pitchFamily="18" charset="0"/>
              </a:rPr>
              <a:t>    + Biết cách sử dụng các thư viện numpy, pandas, matplotlib.</a:t>
            </a:r>
            <a:endParaRPr lang="vi-VN" sz="1050" b="0" dirty="0">
              <a:effectLst/>
              <a:latin typeface="Times New Roman" panose="02020603050405020304" pitchFamily="18" charset="0"/>
              <a:cs typeface="Times New Roman" panose="02020603050405020304" pitchFamily="18" charset="0"/>
            </a:endParaRPr>
          </a:p>
          <a:p>
            <a:r>
              <a:rPr lang="vi-VN" sz="1050" b="0" dirty="0">
                <a:effectLst/>
                <a:latin typeface="Times New Roman" panose="02020603050405020304" pitchFamily="18" charset="0"/>
                <a:cs typeface="Times New Roman" panose="02020603050405020304" pitchFamily="18" charset="0"/>
              </a:rPr>
              <a:t>- Khó khăn: </a:t>
            </a:r>
            <a:endParaRPr lang="vi-VN" sz="1050" b="0" dirty="0">
              <a:effectLst/>
              <a:latin typeface="Times New Roman" panose="02020603050405020304" pitchFamily="18" charset="0"/>
              <a:cs typeface="Times New Roman" panose="02020603050405020304" pitchFamily="18" charset="0"/>
            </a:endParaRPr>
          </a:p>
          <a:p>
            <a:r>
              <a:rPr lang="vi-VN" sz="1050" b="0" dirty="0">
                <a:effectLst/>
                <a:latin typeface="Times New Roman" panose="02020603050405020304" pitchFamily="18" charset="0"/>
                <a:cs typeface="Times New Roman" panose="02020603050405020304" pitchFamily="18" charset="0"/>
              </a:rPr>
              <a:t>    + Đặt ra các câu hỏi sao cho vừa có ích, vừa nằm trong khả năng xử lí</a:t>
            </a:r>
            <a:endParaRPr lang="vi-VN" sz="1050" b="0" dirty="0">
              <a:effectLst/>
              <a:latin typeface="Times New Roman" panose="02020603050405020304" pitchFamily="18" charset="0"/>
              <a:cs typeface="Times New Roman" panose="02020603050405020304" pitchFamily="18" charset="0"/>
            </a:endParaRPr>
          </a:p>
          <a:p>
            <a:r>
              <a:rPr lang="vi-VN" sz="1050" b="0" dirty="0">
                <a:effectLst/>
                <a:latin typeface="Times New Roman" panose="02020603050405020304" pitchFamily="18" charset="0"/>
                <a:cs typeface="Times New Roman" panose="02020603050405020304" pitchFamily="18" charset="0"/>
              </a:rPr>
              <a:t>    + Cách trình bày nội dung sao cho trực quan, người khác dễ hiểu</a:t>
            </a:r>
            <a:endParaRPr lang="vi-VN" sz="1050" b="0" dirty="0">
              <a:effectLst/>
              <a:latin typeface="Times New Roman" panose="02020603050405020304" pitchFamily="18" charset="0"/>
              <a:cs typeface="Times New Roman" panose="02020603050405020304" pitchFamily="18" charset="0"/>
            </a:endParaRPr>
          </a:p>
          <a:p>
            <a:r>
              <a:rPr lang="vi-VN" sz="1050" b="1" dirty="0">
                <a:effectLst/>
                <a:latin typeface="Times New Roman" panose="02020603050405020304" pitchFamily="18" charset="0"/>
                <a:cs typeface="Times New Roman" panose="02020603050405020304" pitchFamily="18" charset="0"/>
              </a:rPr>
              <a:t>Thành viên 2: Bùi Duy Bảo</a:t>
            </a:r>
            <a:endParaRPr lang="vi-VN" sz="1050" b="0" dirty="0">
              <a:effectLst/>
              <a:latin typeface="Times New Roman" panose="02020603050405020304" pitchFamily="18" charset="0"/>
              <a:cs typeface="Times New Roman" panose="02020603050405020304" pitchFamily="18" charset="0"/>
            </a:endParaRPr>
          </a:p>
          <a:p>
            <a:r>
              <a:rPr lang="vi-VN" sz="1050" b="0" dirty="0">
                <a:effectLst/>
                <a:latin typeface="Times New Roman" panose="02020603050405020304" pitchFamily="18" charset="0"/>
                <a:cs typeface="Times New Roman" panose="02020603050405020304" pitchFamily="18" charset="0"/>
              </a:rPr>
              <a:t>- Học được gì khi làm đồ án: </a:t>
            </a:r>
            <a:endParaRPr lang="vi-VN" sz="1050" b="0" dirty="0">
              <a:effectLst/>
              <a:latin typeface="Times New Roman" panose="02020603050405020304" pitchFamily="18" charset="0"/>
              <a:cs typeface="Times New Roman" panose="02020603050405020304" pitchFamily="18" charset="0"/>
            </a:endParaRPr>
          </a:p>
          <a:p>
            <a:r>
              <a:rPr lang="vi-VN" sz="1050" b="0" dirty="0">
                <a:effectLst/>
                <a:latin typeface="Times New Roman" panose="02020603050405020304" pitchFamily="18" charset="0"/>
                <a:cs typeface="Times New Roman" panose="02020603050405020304" pitchFamily="18" charset="0"/>
              </a:rPr>
              <a:t>    + Thêm kinh nghiệm để chọn lọc và thu thập dữ liệu và cẩn thận hơn trong cách trình bày</a:t>
            </a:r>
            <a:endParaRPr lang="vi-VN" sz="1050" b="0" dirty="0">
              <a:effectLst/>
              <a:latin typeface="Times New Roman" panose="02020603050405020304" pitchFamily="18" charset="0"/>
              <a:cs typeface="Times New Roman" panose="02020603050405020304" pitchFamily="18" charset="0"/>
            </a:endParaRPr>
          </a:p>
          <a:p>
            <a:r>
              <a:rPr lang="vi-VN" sz="1050" b="0" dirty="0">
                <a:effectLst/>
                <a:latin typeface="Times New Roman" panose="02020603050405020304" pitchFamily="18" charset="0"/>
                <a:cs typeface="Times New Roman" panose="02020603050405020304" pitchFamily="18" charset="0"/>
              </a:rPr>
              <a:t>    + Hiểu thêm về các thuật toán mô hình hóa và các tham số</a:t>
            </a:r>
            <a:endParaRPr lang="vi-VN" sz="1050" b="0" dirty="0">
              <a:effectLst/>
              <a:latin typeface="Times New Roman" panose="02020603050405020304" pitchFamily="18" charset="0"/>
              <a:cs typeface="Times New Roman" panose="02020603050405020304" pitchFamily="18" charset="0"/>
            </a:endParaRPr>
          </a:p>
          <a:p>
            <a:r>
              <a:rPr lang="vi-VN" sz="1050" b="0" dirty="0">
                <a:effectLst/>
                <a:latin typeface="Times New Roman" panose="02020603050405020304" pitchFamily="18" charset="0"/>
                <a:cs typeface="Times New Roman" panose="02020603050405020304" pitchFamily="18" charset="0"/>
              </a:rPr>
              <a:t>- Khó khăn: </a:t>
            </a:r>
            <a:endParaRPr lang="vi-VN" sz="1050" b="0" dirty="0">
              <a:effectLst/>
              <a:latin typeface="Times New Roman" panose="02020603050405020304" pitchFamily="18" charset="0"/>
              <a:cs typeface="Times New Roman" panose="02020603050405020304" pitchFamily="18" charset="0"/>
            </a:endParaRPr>
          </a:p>
          <a:p>
            <a:r>
              <a:rPr lang="vi-VN" sz="1050" b="0" dirty="0">
                <a:effectLst/>
                <a:latin typeface="Times New Roman" panose="02020603050405020304" pitchFamily="18" charset="0"/>
                <a:cs typeface="Times New Roman" panose="02020603050405020304" pitchFamily="18" charset="0"/>
              </a:rPr>
              <a:t>    + Trong quá trình tìm chủ đề: phải chọn được chủ đề phù hợp với khả năng</a:t>
            </a:r>
            <a:endParaRPr lang="vi-VN" sz="1050" b="0" dirty="0">
              <a:effectLst/>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p:txBody>
      </p:sp>
      <p:sp>
        <p:nvSpPr>
          <p:cNvPr id="5" name="TextBox 3"/>
          <p:cNvSpPr txBox="1"/>
          <p:nvPr/>
        </p:nvSpPr>
        <p:spPr>
          <a:xfrm>
            <a:off x="3759843" y="1055879"/>
            <a:ext cx="4062714" cy="39693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1050" b="1" dirty="0">
                <a:solidFill>
                  <a:schemeClr val="accent6">
                    <a:lumMod val="10000"/>
                  </a:schemeClr>
                </a:solidFill>
                <a:effectLst/>
                <a:latin typeface="+mj-lt"/>
                <a:cs typeface="Times New Roman" panose="02020603050405020304" pitchFamily="18" charset="0"/>
              </a:rPr>
              <a:t>Thành viên 3: Nguyễn Thái Bảo</a:t>
            </a:r>
            <a:endParaRPr lang="vi-VN" sz="1050" b="1" dirty="0">
              <a:solidFill>
                <a:schemeClr val="accent6">
                  <a:lumMod val="10000"/>
                </a:schemeClr>
              </a:solidFill>
              <a:effectLst/>
              <a:latin typeface="+mj-lt"/>
              <a:cs typeface="Times New Roman" panose="02020603050405020304" pitchFamily="18" charset="0"/>
            </a:endParaRPr>
          </a:p>
          <a:p>
            <a:r>
              <a:rPr lang="vi-VN" sz="1050" b="0" dirty="0">
                <a:solidFill>
                  <a:schemeClr val="accent6">
                    <a:lumMod val="10000"/>
                  </a:schemeClr>
                </a:solidFill>
                <a:effectLst/>
                <a:latin typeface="+mj-lt"/>
                <a:cs typeface="Times New Roman" panose="02020603050405020304" pitchFamily="18" charset="0"/>
              </a:rPr>
              <a:t>- Học được gì khi làm đồ án: </a:t>
            </a:r>
            <a:endParaRPr lang="vi-VN" sz="1050" b="0" dirty="0">
              <a:solidFill>
                <a:schemeClr val="accent6">
                  <a:lumMod val="10000"/>
                </a:schemeClr>
              </a:solidFill>
              <a:effectLst/>
              <a:latin typeface="+mj-lt"/>
              <a:cs typeface="Times New Roman" panose="02020603050405020304" pitchFamily="18" charset="0"/>
            </a:endParaRPr>
          </a:p>
          <a:p>
            <a:r>
              <a:rPr lang="vi-VN" sz="1050" b="0" dirty="0">
                <a:solidFill>
                  <a:schemeClr val="accent6">
                    <a:lumMod val="10000"/>
                  </a:schemeClr>
                </a:solidFill>
                <a:effectLst/>
                <a:latin typeface="+mj-lt"/>
                <a:cs typeface="Times New Roman" panose="02020603050405020304" pitchFamily="18" charset="0"/>
              </a:rPr>
              <a:t>    + Thành thạo hơn trong việc sử dụng cả thư viên như pandas numpy sklearn</a:t>
            </a:r>
            <a:endParaRPr lang="vi-VN" sz="1050" b="0" dirty="0">
              <a:solidFill>
                <a:schemeClr val="accent6">
                  <a:lumMod val="10000"/>
                </a:schemeClr>
              </a:solidFill>
              <a:effectLst/>
              <a:latin typeface="+mj-lt"/>
              <a:cs typeface="Times New Roman" panose="02020603050405020304" pitchFamily="18" charset="0"/>
            </a:endParaRPr>
          </a:p>
          <a:p>
            <a:r>
              <a:rPr lang="vi-VN" sz="1050" b="0" dirty="0">
                <a:solidFill>
                  <a:schemeClr val="accent6">
                    <a:lumMod val="10000"/>
                  </a:schemeClr>
                </a:solidFill>
                <a:effectLst/>
                <a:latin typeface="+mj-lt"/>
                <a:cs typeface="Times New Roman" panose="02020603050405020304" pitchFamily="18" charset="0"/>
              </a:rPr>
              <a:t>    + Hiểu rõ hoen về việc độ mất mát của dữ liệu</a:t>
            </a:r>
            <a:endParaRPr lang="vi-VN" sz="1050" b="0" dirty="0">
              <a:solidFill>
                <a:schemeClr val="accent6">
                  <a:lumMod val="10000"/>
                </a:schemeClr>
              </a:solidFill>
              <a:effectLst/>
              <a:latin typeface="+mj-lt"/>
              <a:cs typeface="Times New Roman" panose="02020603050405020304" pitchFamily="18" charset="0"/>
            </a:endParaRPr>
          </a:p>
          <a:p>
            <a:r>
              <a:rPr lang="vi-VN" sz="1050" b="0" dirty="0">
                <a:solidFill>
                  <a:schemeClr val="accent6">
                    <a:lumMod val="10000"/>
                  </a:schemeClr>
                </a:solidFill>
                <a:effectLst/>
                <a:latin typeface="+mj-lt"/>
                <a:cs typeface="Times New Roman" panose="02020603050405020304" pitchFamily="18" charset="0"/>
              </a:rPr>
              <a:t>    + Nhận thấy rằng việc sử lý dữ liệu là cực kì quan trọng như thế nào</a:t>
            </a:r>
            <a:endParaRPr lang="vi-VN" sz="1050" b="0" dirty="0">
              <a:solidFill>
                <a:schemeClr val="accent6">
                  <a:lumMod val="10000"/>
                </a:schemeClr>
              </a:solidFill>
              <a:effectLst/>
              <a:latin typeface="+mj-lt"/>
              <a:cs typeface="Times New Roman" panose="02020603050405020304" pitchFamily="18" charset="0"/>
            </a:endParaRPr>
          </a:p>
          <a:p>
            <a:r>
              <a:rPr lang="vi-VN" sz="1050" b="0" dirty="0">
                <a:solidFill>
                  <a:schemeClr val="accent6">
                    <a:lumMod val="10000"/>
                  </a:schemeClr>
                </a:solidFill>
                <a:effectLst/>
                <a:latin typeface="+mj-lt"/>
                <a:cs typeface="Times New Roman" panose="02020603050405020304" pitchFamily="18" charset="0"/>
              </a:rPr>
              <a:t>- Khó khăn: </a:t>
            </a:r>
            <a:endParaRPr lang="vi-VN" sz="1050" b="0" dirty="0">
              <a:solidFill>
                <a:schemeClr val="accent6">
                  <a:lumMod val="10000"/>
                </a:schemeClr>
              </a:solidFill>
              <a:effectLst/>
              <a:latin typeface="+mj-lt"/>
              <a:cs typeface="Times New Roman" panose="02020603050405020304" pitchFamily="18" charset="0"/>
            </a:endParaRPr>
          </a:p>
          <a:p>
            <a:r>
              <a:rPr lang="vi-VN" sz="1050" b="0" dirty="0">
                <a:solidFill>
                  <a:schemeClr val="accent6">
                    <a:lumMod val="10000"/>
                  </a:schemeClr>
                </a:solidFill>
                <a:effectLst/>
                <a:latin typeface="+mj-lt"/>
                <a:cs typeface="Times New Roman" panose="02020603050405020304" pitchFamily="18" charset="0"/>
              </a:rPr>
              <a:t>    + Chưa nắm rõ cách trình bày các loại dữ liệu sao cho phù hợp</a:t>
            </a:r>
            <a:endParaRPr lang="en-US" sz="1050" b="0" dirty="0">
              <a:solidFill>
                <a:schemeClr val="accent6">
                  <a:lumMod val="10000"/>
                </a:schemeClr>
              </a:solidFill>
              <a:effectLst/>
              <a:latin typeface="+mj-lt"/>
              <a:cs typeface="Times New Roman" panose="02020603050405020304" pitchFamily="18" charset="0"/>
            </a:endParaRPr>
          </a:p>
          <a:p>
            <a:r>
              <a:rPr lang="vi-VN" sz="1050" b="1" dirty="0">
                <a:solidFill>
                  <a:schemeClr val="accent6">
                    <a:lumMod val="10000"/>
                  </a:schemeClr>
                </a:solidFill>
                <a:effectLst/>
                <a:latin typeface="+mj-lt"/>
                <a:cs typeface="Times New Roman" panose="02020603050405020304" pitchFamily="18" charset="0"/>
              </a:rPr>
              <a:t>Thành viên </a:t>
            </a:r>
            <a:r>
              <a:rPr lang="en-US" sz="1050" b="1" dirty="0">
                <a:solidFill>
                  <a:schemeClr val="accent6">
                    <a:lumMod val="10000"/>
                  </a:schemeClr>
                </a:solidFill>
                <a:effectLst/>
                <a:latin typeface="+mj-lt"/>
                <a:cs typeface="Times New Roman" panose="02020603050405020304" pitchFamily="18" charset="0"/>
              </a:rPr>
              <a:t>4</a:t>
            </a:r>
            <a:r>
              <a:rPr lang="vi-VN" sz="1050" b="1" dirty="0">
                <a:solidFill>
                  <a:schemeClr val="accent6">
                    <a:lumMod val="10000"/>
                  </a:schemeClr>
                </a:solidFill>
                <a:effectLst/>
                <a:latin typeface="+mj-lt"/>
                <a:cs typeface="Times New Roman" panose="02020603050405020304" pitchFamily="18" charset="0"/>
              </a:rPr>
              <a:t>: </a:t>
            </a:r>
            <a:r>
              <a:rPr lang="en-US" sz="1050" b="1" dirty="0" err="1">
                <a:solidFill>
                  <a:schemeClr val="accent6">
                    <a:lumMod val="10000"/>
                  </a:schemeClr>
                </a:solidFill>
                <a:effectLst/>
                <a:latin typeface="+mj-lt"/>
                <a:cs typeface="Times New Roman" panose="02020603050405020304" pitchFamily="18" charset="0"/>
              </a:rPr>
              <a:t>Bùi</a:t>
            </a:r>
            <a:r>
              <a:rPr lang="en-US" sz="1050" b="1" dirty="0">
                <a:solidFill>
                  <a:schemeClr val="accent6">
                    <a:lumMod val="10000"/>
                  </a:schemeClr>
                </a:solidFill>
                <a:effectLst/>
                <a:latin typeface="+mj-lt"/>
                <a:cs typeface="Times New Roman" panose="02020603050405020304" pitchFamily="18" charset="0"/>
              </a:rPr>
              <a:t> Gia </a:t>
            </a:r>
            <a:r>
              <a:rPr lang="en-US" sz="1050" b="1" dirty="0" err="1">
                <a:solidFill>
                  <a:schemeClr val="accent6">
                    <a:lumMod val="10000"/>
                  </a:schemeClr>
                </a:solidFill>
                <a:effectLst/>
                <a:latin typeface="+mj-lt"/>
                <a:cs typeface="Times New Roman" panose="02020603050405020304" pitchFamily="18" charset="0"/>
              </a:rPr>
              <a:t>Huy</a:t>
            </a:r>
            <a:endParaRPr lang="vi-VN" sz="1050" b="1" dirty="0">
              <a:solidFill>
                <a:schemeClr val="accent6">
                  <a:lumMod val="10000"/>
                </a:schemeClr>
              </a:solidFill>
              <a:effectLst/>
              <a:latin typeface="+mj-lt"/>
              <a:cs typeface="Times New Roman" panose="02020603050405020304" pitchFamily="18" charset="0"/>
            </a:endParaRPr>
          </a:p>
          <a:p>
            <a:pPr marL="171450" indent="-171450">
              <a:buFontTx/>
              <a:buChar char="-"/>
            </a:pPr>
            <a:r>
              <a:rPr lang="vi-VN" sz="1050" b="0" dirty="0">
                <a:solidFill>
                  <a:schemeClr val="accent6">
                    <a:lumMod val="10000"/>
                  </a:schemeClr>
                </a:solidFill>
                <a:effectLst/>
                <a:latin typeface="+mj-lt"/>
                <a:cs typeface="Times New Roman" panose="02020603050405020304" pitchFamily="18" charset="0"/>
              </a:rPr>
              <a:t>Học được gì khi làm đồ án: </a:t>
            </a:r>
            <a:endParaRPr lang="en-US" sz="1050" b="0" dirty="0">
              <a:solidFill>
                <a:schemeClr val="accent6">
                  <a:lumMod val="10000"/>
                </a:schemeClr>
              </a:solidFill>
              <a:effectLst/>
              <a:latin typeface="+mj-lt"/>
              <a:cs typeface="Times New Roman" panose="02020603050405020304" pitchFamily="18" charset="0"/>
            </a:endParaRPr>
          </a:p>
          <a:p>
            <a:pPr algn="l"/>
            <a:r>
              <a:rPr lang="en-US" sz="1050" dirty="0">
                <a:solidFill>
                  <a:schemeClr val="accent6">
                    <a:lumMod val="10000"/>
                  </a:schemeClr>
                </a:solidFill>
                <a:latin typeface="+mj-lt"/>
              </a:rPr>
              <a:t>     </a:t>
            </a:r>
            <a:r>
              <a:rPr lang="en-US" sz="1050" b="0" i="0" dirty="0">
                <a:solidFill>
                  <a:schemeClr val="accent6">
                    <a:lumMod val="10000"/>
                  </a:schemeClr>
                </a:solidFill>
                <a:effectLst/>
                <a:latin typeface="+mj-lt"/>
              </a:rPr>
              <a:t>+ </a:t>
            </a:r>
            <a:r>
              <a:rPr lang="vi-VN" sz="1050" b="0" i="0" dirty="0">
                <a:solidFill>
                  <a:schemeClr val="accent6">
                    <a:lumMod val="10000"/>
                  </a:schemeClr>
                </a:solidFill>
                <a:effectLst/>
                <a:latin typeface="+mj-lt"/>
              </a:rPr>
              <a:t>Có thêm kỹ năng về thống kê số liệu</a:t>
            </a:r>
            <a:endParaRPr lang="vi-VN" sz="1050" b="0" i="0" dirty="0">
              <a:solidFill>
                <a:schemeClr val="accent6">
                  <a:lumMod val="10000"/>
                </a:schemeClr>
              </a:solidFill>
              <a:effectLst/>
              <a:latin typeface="+mj-lt"/>
            </a:endParaRPr>
          </a:p>
          <a:p>
            <a:pPr algn="l"/>
            <a:r>
              <a:rPr lang="en-US" sz="1050" b="0" i="0" dirty="0">
                <a:solidFill>
                  <a:schemeClr val="accent6">
                    <a:lumMod val="10000"/>
                  </a:schemeClr>
                </a:solidFill>
                <a:effectLst/>
                <a:latin typeface="+mj-lt"/>
              </a:rPr>
              <a:t>     + </a:t>
            </a:r>
            <a:r>
              <a:rPr lang="vi-VN" sz="1050" b="0" i="0" dirty="0">
                <a:solidFill>
                  <a:schemeClr val="accent6">
                    <a:lumMod val="10000"/>
                  </a:schemeClr>
                </a:solidFill>
                <a:effectLst/>
                <a:latin typeface="+mj-lt"/>
              </a:rPr>
              <a:t>Rèn luyện được tính kiên trì của bản thân để hoàn thành hết những deadline</a:t>
            </a:r>
            <a:endParaRPr lang="vi-VN" sz="1050" b="0" i="0" dirty="0">
              <a:solidFill>
                <a:schemeClr val="accent6">
                  <a:lumMod val="10000"/>
                </a:schemeClr>
              </a:solidFill>
              <a:effectLst/>
              <a:latin typeface="+mj-lt"/>
            </a:endParaRPr>
          </a:p>
          <a:p>
            <a:pPr algn="l"/>
            <a:r>
              <a:rPr lang="en-US" sz="1050" dirty="0">
                <a:solidFill>
                  <a:schemeClr val="accent6">
                    <a:lumMod val="10000"/>
                  </a:schemeClr>
                </a:solidFill>
                <a:latin typeface="+mj-lt"/>
              </a:rPr>
              <a:t>     + </a:t>
            </a:r>
            <a:r>
              <a:rPr lang="vi-VN" sz="1050" b="0" i="0" dirty="0">
                <a:solidFill>
                  <a:schemeClr val="accent6">
                    <a:lumMod val="10000"/>
                  </a:schemeClr>
                </a:solidFill>
                <a:effectLst/>
                <a:latin typeface="+mj-lt"/>
              </a:rPr>
              <a:t>Có những bước tiến đầu tiên vào ngành Khoa Học Dữ liệu</a:t>
            </a:r>
            <a:endParaRPr lang="vi-VN" sz="1050" b="0" dirty="0">
              <a:solidFill>
                <a:schemeClr val="accent6">
                  <a:lumMod val="10000"/>
                </a:schemeClr>
              </a:solidFill>
              <a:effectLst/>
              <a:latin typeface="+mj-lt"/>
              <a:cs typeface="Times New Roman" panose="02020603050405020304" pitchFamily="18" charset="0"/>
            </a:endParaRPr>
          </a:p>
          <a:p>
            <a:pPr marL="171450" indent="-171450">
              <a:buFontTx/>
              <a:buChar char="-"/>
            </a:pPr>
            <a:r>
              <a:rPr lang="vi-VN" sz="1050" b="0" dirty="0">
                <a:solidFill>
                  <a:schemeClr val="accent6">
                    <a:lumMod val="10000"/>
                  </a:schemeClr>
                </a:solidFill>
                <a:effectLst/>
                <a:latin typeface="+mj-lt"/>
                <a:cs typeface="Times New Roman" panose="02020603050405020304" pitchFamily="18" charset="0"/>
              </a:rPr>
              <a:t>Khó khăn: </a:t>
            </a:r>
            <a:endParaRPr lang="en-US" sz="1050" b="0" dirty="0">
              <a:solidFill>
                <a:schemeClr val="accent6">
                  <a:lumMod val="10000"/>
                </a:schemeClr>
              </a:solidFill>
              <a:effectLst/>
              <a:latin typeface="+mj-lt"/>
              <a:cs typeface="Times New Roman" panose="02020603050405020304" pitchFamily="18" charset="0"/>
            </a:endParaRPr>
          </a:p>
          <a:p>
            <a:pPr algn="l"/>
            <a:r>
              <a:rPr lang="en-US" sz="1050" b="0" i="0" dirty="0">
                <a:solidFill>
                  <a:schemeClr val="accent6">
                    <a:lumMod val="10000"/>
                  </a:schemeClr>
                </a:solidFill>
                <a:effectLst/>
                <a:latin typeface="+mj-lt"/>
              </a:rPr>
              <a:t>     + </a:t>
            </a:r>
            <a:r>
              <a:rPr lang="vi-VN" sz="1050" b="0" i="0" dirty="0">
                <a:solidFill>
                  <a:schemeClr val="accent6">
                    <a:lumMod val="10000"/>
                  </a:schemeClr>
                </a:solidFill>
                <a:effectLst/>
                <a:latin typeface="+mj-lt"/>
              </a:rPr>
              <a:t>Mất nhiều thời gian để tìm hiểu về các thư viện mới.</a:t>
            </a:r>
            <a:endParaRPr lang="vi-VN" sz="1050" b="0" i="0" dirty="0">
              <a:solidFill>
                <a:schemeClr val="accent6">
                  <a:lumMod val="10000"/>
                </a:schemeClr>
              </a:solidFill>
              <a:effectLst/>
              <a:latin typeface="+mj-lt"/>
            </a:endParaRPr>
          </a:p>
          <a:p>
            <a:pPr algn="l"/>
            <a:r>
              <a:rPr lang="en-US" sz="1050" b="0" i="0" dirty="0">
                <a:solidFill>
                  <a:schemeClr val="accent6">
                    <a:lumMod val="10000"/>
                  </a:schemeClr>
                </a:solidFill>
                <a:effectLst/>
                <a:latin typeface="+mj-lt"/>
              </a:rPr>
              <a:t>     + </a:t>
            </a:r>
            <a:r>
              <a:rPr lang="vi-VN" sz="1050" b="0" i="0" dirty="0">
                <a:solidFill>
                  <a:schemeClr val="accent6">
                    <a:lumMod val="10000"/>
                  </a:schemeClr>
                </a:solidFill>
                <a:effectLst/>
                <a:latin typeface="+mj-lt"/>
              </a:rPr>
              <a:t>Một số thuộc tính cần cho nghiên cứu sâu về câu hỏi còn bị hạn ch</a:t>
            </a:r>
            <a:r>
              <a:rPr lang="en-US" altLang="vi-VN" sz="1050" b="0" i="0" dirty="0">
                <a:solidFill>
                  <a:schemeClr val="accent6">
                    <a:lumMod val="10000"/>
                  </a:schemeClr>
                </a:solidFill>
                <a:effectLst/>
                <a:latin typeface="+mj-lt"/>
              </a:rPr>
              <a:t>ế</a:t>
            </a:r>
            <a:endParaRPr lang="vi-VN" sz="1050" b="0" dirty="0">
              <a:solidFill>
                <a:schemeClr val="accent6">
                  <a:lumMod val="10000"/>
                </a:schemeClr>
              </a:solidFill>
              <a:effectLst/>
              <a:latin typeface="+mj-lt"/>
              <a:cs typeface="Times New Roman" panose="02020603050405020304" pitchFamily="18" charset="0"/>
            </a:endParaRPr>
          </a:p>
          <a:p>
            <a:r>
              <a:rPr lang="vi-VN" sz="1050" b="1" dirty="0">
                <a:solidFill>
                  <a:schemeClr val="accent6">
                    <a:lumMod val="10000"/>
                  </a:schemeClr>
                </a:solidFill>
                <a:effectLst/>
                <a:latin typeface="+mj-lt"/>
                <a:cs typeface="Times New Roman" panose="02020603050405020304" pitchFamily="18" charset="0"/>
              </a:rPr>
              <a:t>Nếu có thêm thời gian </a:t>
            </a:r>
            <a:endParaRPr lang="vi-VN" sz="1050" b="0" dirty="0">
              <a:solidFill>
                <a:schemeClr val="accent6">
                  <a:lumMod val="10000"/>
                </a:schemeClr>
              </a:solidFill>
              <a:effectLst/>
              <a:latin typeface="+mj-lt"/>
              <a:cs typeface="Times New Roman" panose="02020603050405020304" pitchFamily="18" charset="0"/>
            </a:endParaRPr>
          </a:p>
          <a:p>
            <a:r>
              <a:rPr lang="vi-VN" sz="1050" b="0" dirty="0">
                <a:solidFill>
                  <a:schemeClr val="accent6">
                    <a:lumMod val="10000"/>
                  </a:schemeClr>
                </a:solidFill>
                <a:effectLst/>
                <a:latin typeface="+mj-lt"/>
                <a:cs typeface="Times New Roman" panose="02020603050405020304" pitchFamily="18" charset="0"/>
              </a:rPr>
              <a:t>- </a:t>
            </a:r>
            <a:r>
              <a:rPr lang="en-US" sz="1050" b="0" dirty="0">
                <a:solidFill>
                  <a:schemeClr val="accent6">
                    <a:lumMod val="10000"/>
                  </a:schemeClr>
                </a:solidFill>
                <a:effectLst/>
                <a:latin typeface="+mj-lt"/>
                <a:cs typeface="Times New Roman" panose="02020603050405020304" pitchFamily="18" charset="0"/>
              </a:rPr>
              <a:t>   </a:t>
            </a:r>
            <a:r>
              <a:rPr lang="vi-VN" sz="1050" b="0" dirty="0">
                <a:solidFill>
                  <a:schemeClr val="accent6">
                    <a:lumMod val="10000"/>
                  </a:schemeClr>
                </a:solidFill>
                <a:effectLst/>
                <a:latin typeface="+mj-lt"/>
                <a:cs typeface="Times New Roman" panose="02020603050405020304" pitchFamily="18" charset="0"/>
              </a:rPr>
              <a:t>Sẽ tìm hiểu thêm về Meachine Leaning </a:t>
            </a:r>
            <a:endParaRPr lang="vi-VN" sz="1050" b="0" dirty="0">
              <a:solidFill>
                <a:schemeClr val="accent6">
                  <a:lumMod val="10000"/>
                </a:schemeClr>
              </a:solidFill>
              <a:effectLst/>
              <a:latin typeface="+mj-lt"/>
              <a:cs typeface="Times New Roman" panose="02020603050405020304" pitchFamily="18" charset="0"/>
            </a:endParaRPr>
          </a:p>
          <a:p>
            <a:pPr marL="171450" indent="-171450">
              <a:buFontTx/>
              <a:buChar char="-"/>
            </a:pPr>
            <a:r>
              <a:rPr lang="vi-VN" sz="1050" b="0" dirty="0">
                <a:solidFill>
                  <a:schemeClr val="accent6">
                    <a:lumMod val="10000"/>
                  </a:schemeClr>
                </a:solidFill>
                <a:effectLst/>
                <a:latin typeface="+mj-lt"/>
                <a:cs typeface="Times New Roman" panose="02020603050405020304" pitchFamily="18" charset="0"/>
              </a:rPr>
              <a:t>Học thêm về cách trực quan hóa dữ liệu </a:t>
            </a:r>
            <a:endParaRPr lang="en-US" sz="1050" b="0" dirty="0">
              <a:solidFill>
                <a:schemeClr val="accent6">
                  <a:lumMod val="10000"/>
                </a:schemeClr>
              </a:solidFill>
              <a:effectLst/>
              <a:latin typeface="+mj-lt"/>
              <a:cs typeface="Times New Roman" panose="02020603050405020304" pitchFamily="18" charset="0"/>
            </a:endParaRPr>
          </a:p>
          <a:p>
            <a:pPr marL="171450" indent="-171450">
              <a:buFontTx/>
              <a:buChar char="-"/>
            </a:pPr>
            <a:r>
              <a:rPr lang="en-US" sz="1050" dirty="0" err="1">
                <a:solidFill>
                  <a:schemeClr val="accent6">
                    <a:lumMod val="10000"/>
                  </a:schemeClr>
                </a:solidFill>
                <a:latin typeface="+mj-lt"/>
                <a:cs typeface="Times New Roman" panose="02020603050405020304" pitchFamily="18" charset="0"/>
              </a:rPr>
              <a:t>Thực</a:t>
            </a:r>
            <a:r>
              <a:rPr lang="en-US" sz="1050" dirty="0">
                <a:solidFill>
                  <a:schemeClr val="accent6">
                    <a:lumMod val="10000"/>
                  </a:schemeClr>
                </a:solidFill>
                <a:latin typeface="+mj-lt"/>
                <a:cs typeface="Times New Roman" panose="02020603050405020304" pitchFamily="18" charset="0"/>
              </a:rPr>
              <a:t> </a:t>
            </a:r>
            <a:r>
              <a:rPr lang="en-US" sz="1050" dirty="0" err="1">
                <a:solidFill>
                  <a:schemeClr val="accent6">
                    <a:lumMod val="10000"/>
                  </a:schemeClr>
                </a:solidFill>
                <a:latin typeface="+mj-lt"/>
                <a:cs typeface="Times New Roman" panose="02020603050405020304" pitchFamily="18" charset="0"/>
              </a:rPr>
              <a:t>hiện</a:t>
            </a:r>
            <a:r>
              <a:rPr lang="en-US" sz="1050" dirty="0">
                <a:solidFill>
                  <a:schemeClr val="accent6">
                    <a:lumMod val="10000"/>
                  </a:schemeClr>
                </a:solidFill>
                <a:latin typeface="+mj-lt"/>
                <a:cs typeface="Times New Roman" panose="02020603050405020304" pitchFamily="18" charset="0"/>
              </a:rPr>
              <a:t> </a:t>
            </a:r>
            <a:r>
              <a:rPr lang="en-US" sz="1050" dirty="0" err="1">
                <a:solidFill>
                  <a:schemeClr val="accent6">
                    <a:lumMod val="10000"/>
                  </a:schemeClr>
                </a:solidFill>
                <a:latin typeface="+mj-lt"/>
                <a:cs typeface="Times New Roman" panose="02020603050405020304" pitchFamily="18" charset="0"/>
              </a:rPr>
              <a:t>tốt</a:t>
            </a:r>
            <a:r>
              <a:rPr lang="en-US" sz="1050" dirty="0">
                <a:solidFill>
                  <a:schemeClr val="accent6">
                    <a:lumMod val="10000"/>
                  </a:schemeClr>
                </a:solidFill>
                <a:latin typeface="+mj-lt"/>
                <a:cs typeface="Times New Roman" panose="02020603050405020304" pitchFamily="18" charset="0"/>
              </a:rPr>
              <a:t> </a:t>
            </a:r>
            <a:r>
              <a:rPr lang="en-US" sz="1050" dirty="0" err="1">
                <a:solidFill>
                  <a:schemeClr val="accent6">
                    <a:lumMod val="10000"/>
                  </a:schemeClr>
                </a:solidFill>
                <a:latin typeface="+mj-lt"/>
                <a:cs typeface="Times New Roman" panose="02020603050405020304" pitchFamily="18" charset="0"/>
              </a:rPr>
              <a:t>trực</a:t>
            </a:r>
            <a:r>
              <a:rPr lang="en-US" sz="1050" dirty="0">
                <a:solidFill>
                  <a:schemeClr val="accent6">
                    <a:lumMod val="10000"/>
                  </a:schemeClr>
                </a:solidFill>
                <a:latin typeface="+mj-lt"/>
                <a:cs typeface="Times New Roman" panose="02020603050405020304" pitchFamily="18" charset="0"/>
              </a:rPr>
              <a:t> </a:t>
            </a:r>
            <a:r>
              <a:rPr lang="en-US" sz="1050" dirty="0" err="1">
                <a:solidFill>
                  <a:schemeClr val="accent6">
                    <a:lumMod val="10000"/>
                  </a:schemeClr>
                </a:solidFill>
                <a:latin typeface="+mj-lt"/>
                <a:cs typeface="Times New Roman" panose="02020603050405020304" pitchFamily="18" charset="0"/>
              </a:rPr>
              <a:t>quan</a:t>
            </a:r>
            <a:r>
              <a:rPr lang="en-US" sz="1050" dirty="0">
                <a:solidFill>
                  <a:schemeClr val="accent6">
                    <a:lumMod val="10000"/>
                  </a:schemeClr>
                </a:solidFill>
                <a:latin typeface="+mj-lt"/>
                <a:cs typeface="Times New Roman" panose="02020603050405020304" pitchFamily="18" charset="0"/>
              </a:rPr>
              <a:t> </a:t>
            </a:r>
            <a:r>
              <a:rPr lang="en-US" sz="1050" dirty="0" err="1">
                <a:solidFill>
                  <a:schemeClr val="accent6">
                    <a:lumMod val="10000"/>
                  </a:schemeClr>
                </a:solidFill>
                <a:latin typeface="+mj-lt"/>
                <a:cs typeface="Times New Roman" panose="02020603050405020304" pitchFamily="18" charset="0"/>
              </a:rPr>
              <a:t>hóa</a:t>
            </a:r>
            <a:r>
              <a:rPr lang="en-US" sz="1050" dirty="0">
                <a:solidFill>
                  <a:schemeClr val="accent6">
                    <a:lumMod val="10000"/>
                  </a:schemeClr>
                </a:solidFill>
                <a:latin typeface="+mj-lt"/>
                <a:cs typeface="Times New Roman" panose="02020603050405020304" pitchFamily="18" charset="0"/>
              </a:rPr>
              <a:t> </a:t>
            </a:r>
            <a:r>
              <a:rPr lang="en-US" sz="1050" dirty="0" err="1">
                <a:solidFill>
                  <a:schemeClr val="accent6">
                    <a:lumMod val="10000"/>
                  </a:schemeClr>
                </a:solidFill>
                <a:latin typeface="+mj-lt"/>
                <a:cs typeface="Times New Roman" panose="02020603050405020304" pitchFamily="18" charset="0"/>
              </a:rPr>
              <a:t>tốt</a:t>
            </a:r>
            <a:r>
              <a:rPr lang="en-US" sz="1050" dirty="0">
                <a:solidFill>
                  <a:schemeClr val="accent6">
                    <a:lumMod val="10000"/>
                  </a:schemeClr>
                </a:solidFill>
                <a:latin typeface="+mj-lt"/>
                <a:cs typeface="Times New Roman" panose="02020603050405020304" pitchFamily="18" charset="0"/>
              </a:rPr>
              <a:t> </a:t>
            </a:r>
            <a:r>
              <a:rPr lang="en-US" sz="1050" dirty="0" err="1">
                <a:solidFill>
                  <a:schemeClr val="accent6">
                    <a:lumMod val="10000"/>
                  </a:schemeClr>
                </a:solidFill>
                <a:latin typeface="+mj-lt"/>
                <a:cs typeface="Times New Roman" panose="02020603050405020304" pitchFamily="18" charset="0"/>
              </a:rPr>
              <a:t>hơn</a:t>
            </a:r>
            <a:r>
              <a:rPr lang="en-US" sz="1050" dirty="0">
                <a:solidFill>
                  <a:schemeClr val="accent6">
                    <a:lumMod val="10000"/>
                  </a:schemeClr>
                </a:solidFill>
                <a:latin typeface="+mj-lt"/>
                <a:cs typeface="Times New Roman" panose="02020603050405020304" pitchFamily="18" charset="0"/>
              </a:rPr>
              <a:t> </a:t>
            </a:r>
            <a:r>
              <a:rPr lang="en-US" sz="1050" dirty="0" err="1">
                <a:solidFill>
                  <a:schemeClr val="accent6">
                    <a:lumMod val="10000"/>
                  </a:schemeClr>
                </a:solidFill>
                <a:latin typeface="+mj-lt"/>
                <a:cs typeface="Times New Roman" panose="02020603050405020304" pitchFamily="18" charset="0"/>
              </a:rPr>
              <a:t>trên</a:t>
            </a:r>
            <a:r>
              <a:rPr lang="en-US" sz="1050" dirty="0">
                <a:solidFill>
                  <a:schemeClr val="accent6">
                    <a:lumMod val="10000"/>
                  </a:schemeClr>
                </a:solidFill>
                <a:latin typeface="+mj-lt"/>
                <a:cs typeface="Times New Roman" panose="02020603050405020304" pitchFamily="18" charset="0"/>
              </a:rPr>
              <a:t> </a:t>
            </a:r>
            <a:r>
              <a:rPr lang="en-US" sz="1050" dirty="0" err="1">
                <a:solidFill>
                  <a:schemeClr val="accent6">
                    <a:lumMod val="10000"/>
                  </a:schemeClr>
                </a:solidFill>
                <a:latin typeface="+mj-lt"/>
                <a:cs typeface="Times New Roman" panose="02020603050405020304" pitchFamily="18" charset="0"/>
              </a:rPr>
              <a:t>các</a:t>
            </a:r>
            <a:r>
              <a:rPr lang="en-US" sz="1050" dirty="0">
                <a:solidFill>
                  <a:schemeClr val="accent6">
                    <a:lumMod val="10000"/>
                  </a:schemeClr>
                </a:solidFill>
                <a:latin typeface="+mj-lt"/>
                <a:cs typeface="Times New Roman" panose="02020603050405020304" pitchFamily="18" charset="0"/>
              </a:rPr>
              <a:t> tools Tableau, Power BI…</a:t>
            </a:r>
            <a:endParaRPr lang="vi-VN" sz="1050" b="0" dirty="0">
              <a:solidFill>
                <a:schemeClr val="accent6">
                  <a:lumMod val="10000"/>
                </a:schemeClr>
              </a:solidFill>
              <a:effectLst/>
              <a:latin typeface="+mj-lt"/>
              <a:cs typeface="Times New Roman" panose="02020603050405020304" pitchFamily="18" charset="0"/>
            </a:endParaRPr>
          </a:p>
          <a:p>
            <a:endParaRPr lang="en-US" sz="1050" dirty="0">
              <a:solidFill>
                <a:schemeClr val="accent6">
                  <a:lumMod val="10000"/>
                </a:schemeClr>
              </a:solidFill>
              <a:latin typeface="+mj-lt"/>
              <a:cs typeface="Times New Roman" panose="02020603050405020304" pitchFamily="18" charset="0"/>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5. </a:t>
            </a:r>
            <a:r>
              <a:rPr lang="en-US" dirty="0" err="1"/>
              <a:t>Tổng</a:t>
            </a:r>
            <a:r>
              <a:rPr lang="en-US" dirty="0"/>
              <a:t> </a:t>
            </a:r>
            <a:r>
              <a:rPr lang="en-US" dirty="0" err="1"/>
              <a:t>kết</a:t>
            </a:r>
            <a:endParaRPr dirty="0"/>
          </a:p>
        </p:txBody>
      </p:sp>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5" name="TextBox 3"/>
          <p:cNvSpPr txBox="1"/>
          <p:nvPr/>
        </p:nvSpPr>
        <p:spPr>
          <a:xfrm>
            <a:off x="639319" y="2033141"/>
            <a:ext cx="7411825" cy="10772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err="1">
                <a:solidFill>
                  <a:schemeClr val="accent6">
                    <a:lumMod val="10000"/>
                  </a:schemeClr>
                </a:solidFill>
                <a:latin typeface="Times New Roman" panose="02020603050405020304" pitchFamily="18" charset="0"/>
                <a:cs typeface="Times New Roman" panose="02020603050405020304" pitchFamily="18" charset="0"/>
              </a:rPr>
              <a:t>Nguồn</a:t>
            </a:r>
            <a:r>
              <a:rPr lang="en-US" sz="1600" b="1" dirty="0">
                <a:solidFill>
                  <a:schemeClr val="accent6">
                    <a:lumMod val="10000"/>
                  </a:schemeClr>
                </a:solidFill>
                <a:latin typeface="Times New Roman" panose="02020603050405020304" pitchFamily="18" charset="0"/>
                <a:cs typeface="Times New Roman" panose="02020603050405020304" pitchFamily="18" charset="0"/>
              </a:rPr>
              <a:t> </a:t>
            </a:r>
            <a:r>
              <a:rPr lang="en-US" sz="1600" b="1" dirty="0" err="1">
                <a:solidFill>
                  <a:schemeClr val="accent6">
                    <a:lumMod val="10000"/>
                  </a:schemeClr>
                </a:solidFill>
                <a:latin typeface="Times New Roman" panose="02020603050405020304" pitchFamily="18" charset="0"/>
                <a:cs typeface="Times New Roman" panose="02020603050405020304" pitchFamily="18" charset="0"/>
              </a:rPr>
              <a:t>kham</a:t>
            </a:r>
            <a:r>
              <a:rPr lang="en-US" sz="1600" b="1" dirty="0">
                <a:solidFill>
                  <a:schemeClr val="accent6">
                    <a:lumMod val="10000"/>
                  </a:schemeClr>
                </a:solidFill>
                <a:latin typeface="Times New Roman" panose="02020603050405020304" pitchFamily="18" charset="0"/>
                <a:cs typeface="Times New Roman" panose="02020603050405020304" pitchFamily="18" charset="0"/>
              </a:rPr>
              <a:t> </a:t>
            </a:r>
            <a:r>
              <a:rPr lang="en-US" sz="1600" b="1" dirty="0" err="1">
                <a:solidFill>
                  <a:schemeClr val="accent6">
                    <a:lumMod val="10000"/>
                  </a:schemeClr>
                </a:solidFill>
                <a:latin typeface="Times New Roman" panose="02020603050405020304" pitchFamily="18" charset="0"/>
                <a:cs typeface="Times New Roman" panose="02020603050405020304" pitchFamily="18" charset="0"/>
              </a:rPr>
              <a:t>khảo</a:t>
            </a:r>
            <a:r>
              <a:rPr lang="en-US" sz="1600" b="1" dirty="0">
                <a:solidFill>
                  <a:schemeClr val="accent6">
                    <a:lumMod val="10000"/>
                  </a:schemeClr>
                </a:solidFill>
                <a:latin typeface="Times New Roman" panose="02020603050405020304" pitchFamily="18" charset="0"/>
                <a:cs typeface="Times New Roman" panose="02020603050405020304" pitchFamily="18" charset="0"/>
              </a:rPr>
              <a:t>: </a:t>
            </a:r>
            <a:endParaRPr lang="en-US" sz="1600" b="1" dirty="0">
              <a:solidFill>
                <a:schemeClr val="accent6">
                  <a:lumMod val="10000"/>
                </a:schemeClr>
              </a:solidFill>
              <a:latin typeface="Times New Roman" panose="02020603050405020304" pitchFamily="18" charset="0"/>
              <a:cs typeface="Times New Roman" panose="02020603050405020304" pitchFamily="18" charset="0"/>
            </a:endParaRPr>
          </a:p>
          <a:p>
            <a:pPr marL="171450" indent="-171450">
              <a:buFontTx/>
              <a:buChar char="-"/>
            </a:pPr>
            <a:r>
              <a:rPr lang="en-US" sz="1600" dirty="0">
                <a:solidFill>
                  <a:schemeClr val="accent6">
                    <a:lumMod val="10000"/>
                  </a:schemeClr>
                </a:solidFill>
                <a:latin typeface="Times New Roman" panose="02020603050405020304" pitchFamily="18" charset="0"/>
                <a:cs typeface="Times New Roman" panose="02020603050405020304" pitchFamily="18" charset="0"/>
              </a:rPr>
              <a:t>Documentation </a:t>
            </a:r>
            <a:r>
              <a:rPr lang="en-US" sz="1600" dirty="0" err="1">
                <a:solidFill>
                  <a:schemeClr val="accent6">
                    <a:lumMod val="10000"/>
                  </a:schemeClr>
                </a:solidFill>
                <a:latin typeface="Times New Roman" panose="02020603050405020304" pitchFamily="18" charset="0"/>
                <a:cs typeface="Times New Roman" panose="02020603050405020304" pitchFamily="18" charset="0"/>
              </a:rPr>
              <a:t>của</a:t>
            </a:r>
            <a:r>
              <a:rPr lang="en-US" sz="1600" dirty="0">
                <a:solidFill>
                  <a:schemeClr val="accent6">
                    <a:lumMod val="10000"/>
                  </a:schemeClr>
                </a:solidFill>
                <a:latin typeface="Times New Roman" panose="02020603050405020304" pitchFamily="18" charset="0"/>
                <a:cs typeface="Times New Roman" panose="02020603050405020304" pitchFamily="18" charset="0"/>
              </a:rPr>
              <a:t> pandas: </a:t>
            </a:r>
            <a:r>
              <a:rPr lang="en-US" sz="1600" i="0" u="sng" dirty="0">
                <a:effectLst/>
                <a:latin typeface="Times New Roman" panose="02020603050405020304" pitchFamily="18" charset="0"/>
                <a:cs typeface="Times New Roman" panose="02020603050405020304" pitchFamily="18" charset="0"/>
                <a:hlinkClick r:id="rId1"/>
              </a:rPr>
              <a:t>https://pandas.pydata.org/docs/user_guide/index.html</a:t>
            </a:r>
            <a:endParaRPr lang="en-US" sz="1600" dirty="0">
              <a:solidFill>
                <a:schemeClr val="accent6">
                  <a:lumMod val="10000"/>
                </a:schemeClr>
              </a:solidFill>
              <a:latin typeface="Times New Roman" panose="02020603050405020304" pitchFamily="18" charset="0"/>
              <a:cs typeface="Times New Roman" panose="02020603050405020304" pitchFamily="18" charset="0"/>
            </a:endParaRPr>
          </a:p>
          <a:p>
            <a:pPr marL="171450" indent="-171450">
              <a:buFontTx/>
              <a:buChar char="-"/>
            </a:pPr>
            <a:r>
              <a:rPr lang="en-US" sz="1600" dirty="0">
                <a:solidFill>
                  <a:schemeClr val="accent6">
                    <a:lumMod val="10000"/>
                  </a:schemeClr>
                </a:solidFill>
                <a:effectLst/>
                <a:latin typeface="Times New Roman" panose="02020603050405020304" pitchFamily="18" charset="0"/>
                <a:cs typeface="Times New Roman" panose="02020603050405020304" pitchFamily="18" charset="0"/>
              </a:rPr>
              <a:t>W3school: </a:t>
            </a:r>
            <a:r>
              <a:rPr lang="en-US" sz="1600" dirty="0">
                <a:solidFill>
                  <a:schemeClr val="accent6">
                    <a:lumMod val="10000"/>
                  </a:schemeClr>
                </a:solidFill>
                <a:effectLst/>
                <a:latin typeface="Times New Roman" panose="02020603050405020304" pitchFamily="18" charset="0"/>
                <a:cs typeface="Times New Roman" panose="02020603050405020304" pitchFamily="18" charset="0"/>
                <a:hlinkClick r:id="rId2"/>
              </a:rPr>
              <a:t>https://www.w3schools.com/python/default.asp</a:t>
            </a:r>
            <a:r>
              <a:rPr lang="en-US" sz="1600" dirty="0">
                <a:solidFill>
                  <a:schemeClr val="accent6">
                    <a:lumMod val="10000"/>
                  </a:schemeClr>
                </a:solidFill>
                <a:effectLst/>
                <a:latin typeface="Times New Roman" panose="02020603050405020304" pitchFamily="18" charset="0"/>
                <a:cs typeface="Times New Roman" panose="02020603050405020304" pitchFamily="18" charset="0"/>
              </a:rPr>
              <a:t> </a:t>
            </a:r>
            <a:endParaRPr lang="en-US" sz="1600" dirty="0">
              <a:solidFill>
                <a:schemeClr val="accent6">
                  <a:lumMod val="10000"/>
                </a:schemeClr>
              </a:solidFill>
              <a:effectLst/>
              <a:latin typeface="Times New Roman" panose="02020603050405020304" pitchFamily="18" charset="0"/>
              <a:cs typeface="Times New Roman" panose="02020603050405020304" pitchFamily="18" charset="0"/>
            </a:endParaRPr>
          </a:p>
          <a:p>
            <a:pPr marL="171450" indent="-171450">
              <a:buFontTx/>
              <a:buChar char="-"/>
            </a:pPr>
            <a:r>
              <a:rPr lang="en-US" sz="1600" dirty="0" err="1">
                <a:solidFill>
                  <a:schemeClr val="accent6">
                    <a:lumMod val="10000"/>
                  </a:schemeClr>
                </a:solidFill>
                <a:latin typeface="Times New Roman" panose="02020603050405020304" pitchFamily="18" charset="0"/>
                <a:cs typeface="Times New Roman" panose="02020603050405020304" pitchFamily="18" charset="0"/>
              </a:rPr>
              <a:t>Tài</a:t>
            </a:r>
            <a:r>
              <a:rPr lang="en-US" sz="1600" dirty="0">
                <a:solidFill>
                  <a:schemeClr val="accent6">
                    <a:lumMod val="10000"/>
                  </a:schemeClr>
                </a:solidFill>
                <a:latin typeface="Times New Roman" panose="02020603050405020304" pitchFamily="18" charset="0"/>
                <a:cs typeface="Times New Roman" panose="02020603050405020304" pitchFamily="18" charset="0"/>
              </a:rPr>
              <a:t> </a:t>
            </a:r>
            <a:r>
              <a:rPr lang="en-US" sz="1600" dirty="0" err="1">
                <a:solidFill>
                  <a:schemeClr val="accent6">
                    <a:lumMod val="10000"/>
                  </a:schemeClr>
                </a:solidFill>
                <a:latin typeface="Times New Roman" panose="02020603050405020304" pitchFamily="18" charset="0"/>
                <a:cs typeface="Times New Roman" panose="02020603050405020304" pitchFamily="18" charset="0"/>
              </a:rPr>
              <a:t>liệu</a:t>
            </a:r>
            <a:r>
              <a:rPr lang="en-US" sz="1600" dirty="0">
                <a:solidFill>
                  <a:schemeClr val="accent6">
                    <a:lumMod val="10000"/>
                  </a:schemeClr>
                </a:solidFill>
                <a:latin typeface="Times New Roman" panose="02020603050405020304" pitchFamily="18" charset="0"/>
                <a:cs typeface="Times New Roman" panose="02020603050405020304" pitchFamily="18" charset="0"/>
              </a:rPr>
              <a:t> </a:t>
            </a:r>
            <a:r>
              <a:rPr lang="en-US" sz="1600" dirty="0" err="1">
                <a:solidFill>
                  <a:schemeClr val="accent6">
                    <a:lumMod val="10000"/>
                  </a:schemeClr>
                </a:solidFill>
                <a:latin typeface="Times New Roman" panose="02020603050405020304" pitchFamily="18" charset="0"/>
                <a:cs typeface="Times New Roman" panose="02020603050405020304" pitchFamily="18" charset="0"/>
              </a:rPr>
              <a:t>của</a:t>
            </a:r>
            <a:r>
              <a:rPr lang="en-US" sz="1600" dirty="0">
                <a:solidFill>
                  <a:schemeClr val="accent6">
                    <a:lumMod val="10000"/>
                  </a:schemeClr>
                </a:solidFill>
                <a:latin typeface="Times New Roman" panose="02020603050405020304" pitchFamily="18" charset="0"/>
                <a:cs typeface="Times New Roman" panose="02020603050405020304" pitchFamily="18" charset="0"/>
              </a:rPr>
              <a:t> </a:t>
            </a:r>
            <a:r>
              <a:rPr lang="en-US" sz="1600" dirty="0" err="1">
                <a:solidFill>
                  <a:schemeClr val="accent6">
                    <a:lumMod val="10000"/>
                  </a:schemeClr>
                </a:solidFill>
                <a:latin typeface="Times New Roman" panose="02020603050405020304" pitchFamily="18" charset="0"/>
                <a:cs typeface="Times New Roman" panose="02020603050405020304" pitchFamily="18" charset="0"/>
              </a:rPr>
              <a:t>giảng</a:t>
            </a:r>
            <a:r>
              <a:rPr lang="en-US" sz="1600" dirty="0">
                <a:solidFill>
                  <a:schemeClr val="accent6">
                    <a:lumMod val="10000"/>
                  </a:schemeClr>
                </a:solidFill>
                <a:latin typeface="Times New Roman" panose="02020603050405020304" pitchFamily="18" charset="0"/>
                <a:cs typeface="Times New Roman" panose="02020603050405020304" pitchFamily="18" charset="0"/>
              </a:rPr>
              <a:t> </a:t>
            </a:r>
            <a:r>
              <a:rPr lang="en-US" sz="1600" dirty="0" err="1">
                <a:solidFill>
                  <a:schemeClr val="accent6">
                    <a:lumMod val="10000"/>
                  </a:schemeClr>
                </a:solidFill>
                <a:latin typeface="Times New Roman" panose="02020603050405020304" pitchFamily="18" charset="0"/>
                <a:cs typeface="Times New Roman" panose="02020603050405020304" pitchFamily="18" charset="0"/>
              </a:rPr>
              <a:t>viên</a:t>
            </a:r>
            <a:endParaRPr lang="vi-VN" sz="1600" dirty="0">
              <a:solidFill>
                <a:schemeClr val="accent6">
                  <a:lumMod val="10000"/>
                </a:schemeClr>
              </a:solidFill>
              <a:effectLst/>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dirty="0"/>
              <a:t>NỘI DUNG</a:t>
            </a:r>
            <a:endParaRPr sz="3600" dirty="0"/>
          </a:p>
        </p:txBody>
      </p:sp>
      <p:sp>
        <p:nvSpPr>
          <p:cNvPr id="531" name="Google Shape;531;p13"/>
          <p:cNvSpPr txBox="1"/>
          <p:nvPr/>
        </p:nvSpPr>
        <p:spPr>
          <a:xfrm>
            <a:off x="747925" y="1449675"/>
            <a:ext cx="2997000" cy="72109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2400" b="1" dirty="0">
                <a:solidFill>
                  <a:srgbClr val="3C78D8"/>
                </a:solidFill>
                <a:latin typeface="Dosis"/>
                <a:ea typeface="Dosis"/>
                <a:cs typeface="Dosis"/>
                <a:sym typeface="Dosis"/>
              </a:rPr>
              <a:t>1. </a:t>
            </a:r>
            <a:r>
              <a:rPr lang="en-US" sz="2400" b="1" dirty="0">
                <a:solidFill>
                  <a:srgbClr val="3C78D8"/>
                </a:solidFill>
                <a:latin typeface="Dosis"/>
                <a:ea typeface="Dosis"/>
                <a:cs typeface="Dosis"/>
                <a:sym typeface="Dosis"/>
              </a:rPr>
              <a:t> Thu </a:t>
            </a:r>
            <a:r>
              <a:rPr lang="en-US" sz="2400" b="1" dirty="0" err="1">
                <a:solidFill>
                  <a:srgbClr val="3C78D8"/>
                </a:solidFill>
                <a:latin typeface="Dosis"/>
                <a:ea typeface="Dosis"/>
                <a:cs typeface="Dosis"/>
                <a:sym typeface="Dosis"/>
              </a:rPr>
              <a:t>thập</a:t>
            </a:r>
            <a:r>
              <a:rPr lang="en-US" sz="2400" b="1" dirty="0">
                <a:solidFill>
                  <a:srgbClr val="3C78D8"/>
                </a:solidFill>
                <a:latin typeface="Dosis"/>
                <a:ea typeface="Dosis"/>
                <a:cs typeface="Dosis"/>
                <a:sym typeface="Dosis"/>
              </a:rPr>
              <a:t> </a:t>
            </a:r>
            <a:r>
              <a:rPr lang="en-US" sz="2400" b="1" dirty="0" err="1">
                <a:solidFill>
                  <a:srgbClr val="3C78D8"/>
                </a:solidFill>
                <a:latin typeface="Dosis"/>
                <a:ea typeface="Dosis"/>
                <a:cs typeface="Dosis"/>
                <a:sym typeface="Dosis"/>
              </a:rPr>
              <a:t>dữ</a:t>
            </a:r>
            <a:r>
              <a:rPr lang="en-US" sz="2400" b="1" dirty="0">
                <a:solidFill>
                  <a:srgbClr val="3C78D8"/>
                </a:solidFill>
                <a:latin typeface="Dosis"/>
                <a:ea typeface="Dosis"/>
                <a:cs typeface="Dosis"/>
                <a:sym typeface="Dosis"/>
              </a:rPr>
              <a:t> </a:t>
            </a:r>
            <a:r>
              <a:rPr lang="en-US" sz="2400" b="1" dirty="0" err="1">
                <a:solidFill>
                  <a:srgbClr val="3C78D8"/>
                </a:solidFill>
                <a:latin typeface="Dosis"/>
                <a:ea typeface="Dosis"/>
                <a:cs typeface="Dosis"/>
                <a:sym typeface="Dosis"/>
              </a:rPr>
              <a:t>liệu</a:t>
            </a:r>
            <a:endParaRPr sz="2400" dirty="0">
              <a:solidFill>
                <a:srgbClr val="3C78D8"/>
              </a:solidFill>
              <a:latin typeface="Dosis"/>
              <a:ea typeface="Dosis"/>
              <a:cs typeface="Dosis"/>
              <a:sym typeface="Dosis"/>
            </a:endParaRPr>
          </a:p>
          <a:p>
            <a:pPr marL="0" lvl="0" indent="0" algn="l" rtl="0">
              <a:spcBef>
                <a:spcPts val="600"/>
              </a:spcBef>
              <a:spcAft>
                <a:spcPts val="0"/>
              </a:spcAft>
              <a:buClr>
                <a:schemeClr val="dk1"/>
              </a:buClr>
              <a:buSzPts val="1100"/>
              <a:buFont typeface="Arial" panose="020B0604020202020204"/>
              <a:buNone/>
            </a:pPr>
            <a:endParaRPr sz="1200" dirty="0">
              <a:solidFill>
                <a:srgbClr val="3D4965"/>
              </a:solidFill>
              <a:latin typeface="Dosis"/>
              <a:ea typeface="Dosis"/>
              <a:cs typeface="Dosis"/>
              <a:sym typeface="Dosis"/>
            </a:endParaRPr>
          </a:p>
          <a:p>
            <a:pPr marL="0" lvl="0" indent="0" algn="l" rtl="0">
              <a:spcBef>
                <a:spcPts val="600"/>
              </a:spcBef>
              <a:spcAft>
                <a:spcPts val="0"/>
              </a:spcAft>
              <a:buClr>
                <a:schemeClr val="dk1"/>
              </a:buClr>
              <a:buSzPts val="1100"/>
              <a:buFont typeface="Arial" panose="020B0604020202020204"/>
              <a:buNone/>
            </a:pPr>
            <a:endParaRPr sz="1200" dirty="0">
              <a:solidFill>
                <a:srgbClr val="3D4965"/>
              </a:solidFill>
              <a:latin typeface="Dosis"/>
              <a:ea typeface="Dosis"/>
              <a:cs typeface="Dosis"/>
              <a:sym typeface="Dosis"/>
            </a:endParaRPr>
          </a:p>
          <a:p>
            <a:pPr marL="0" lvl="0" indent="0" algn="l" rtl="0">
              <a:spcBef>
                <a:spcPts val="600"/>
              </a:spcBef>
              <a:spcAft>
                <a:spcPts val="0"/>
              </a:spcAft>
              <a:buNone/>
            </a:pPr>
            <a:endParaRPr sz="1200" dirty="0">
              <a:solidFill>
                <a:srgbClr val="3D4965"/>
              </a:solidFill>
              <a:latin typeface="Dosis"/>
              <a:ea typeface="Dosis"/>
              <a:cs typeface="Dosis"/>
              <a:sym typeface="Dosis"/>
            </a:endParaRPr>
          </a:p>
        </p:txBody>
      </p:sp>
      <p:sp>
        <p:nvSpPr>
          <p:cNvPr id="532" name="Google Shape;532;p13"/>
          <p:cNvSpPr txBox="1"/>
          <p:nvPr/>
        </p:nvSpPr>
        <p:spPr>
          <a:xfrm>
            <a:off x="4484963" y="1449675"/>
            <a:ext cx="3127800" cy="2945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2400" b="1" dirty="0">
                <a:solidFill>
                  <a:srgbClr val="3C78D8"/>
                </a:solidFill>
                <a:latin typeface="Dosis"/>
                <a:ea typeface="Dosis"/>
                <a:cs typeface="Dosis"/>
                <a:sym typeface="Dosis"/>
              </a:rPr>
              <a:t>2. Xử lí dữ liệu</a:t>
            </a:r>
            <a:endParaRPr sz="2400" dirty="0">
              <a:solidFill>
                <a:srgbClr val="3C78D8"/>
              </a:solidFill>
              <a:latin typeface="Dosis"/>
              <a:ea typeface="Dosis"/>
              <a:cs typeface="Dosis"/>
              <a:sym typeface="Dosis"/>
            </a:endParaRPr>
          </a:p>
        </p:txBody>
      </p:sp>
      <p:sp>
        <p:nvSpPr>
          <p:cNvPr id="534" name="Google Shape;534;p1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2" name="Google Shape;531;p13"/>
          <p:cNvSpPr txBox="1"/>
          <p:nvPr/>
        </p:nvSpPr>
        <p:spPr>
          <a:xfrm>
            <a:off x="747925" y="2764493"/>
            <a:ext cx="2997000" cy="72109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2400" b="1" dirty="0">
                <a:solidFill>
                  <a:srgbClr val="3C78D8"/>
                </a:solidFill>
                <a:latin typeface="Dosis"/>
                <a:ea typeface="Dosis"/>
                <a:cs typeface="Dosis"/>
                <a:sym typeface="Dosis"/>
              </a:rPr>
              <a:t>3. </a:t>
            </a:r>
            <a:r>
              <a:rPr lang="en-US" sz="2400" b="1" dirty="0">
                <a:solidFill>
                  <a:srgbClr val="3C78D8"/>
                </a:solidFill>
                <a:latin typeface="Dosis"/>
                <a:ea typeface="Dosis"/>
                <a:cs typeface="Dosis"/>
                <a:sym typeface="Dosis"/>
              </a:rPr>
              <a:t> </a:t>
            </a:r>
            <a:r>
              <a:rPr lang="en-US" sz="2400" b="1" dirty="0" err="1">
                <a:solidFill>
                  <a:srgbClr val="3C78D8"/>
                </a:solidFill>
                <a:latin typeface="Dosis"/>
                <a:ea typeface="Dosis"/>
                <a:cs typeface="Dosis"/>
                <a:sym typeface="Dosis"/>
              </a:rPr>
              <a:t>Phân</a:t>
            </a:r>
            <a:r>
              <a:rPr lang="en-US" sz="2400" b="1" dirty="0">
                <a:solidFill>
                  <a:srgbClr val="3C78D8"/>
                </a:solidFill>
                <a:latin typeface="Dosis"/>
                <a:ea typeface="Dosis"/>
                <a:cs typeface="Dosis"/>
                <a:sym typeface="Dosis"/>
              </a:rPr>
              <a:t> </a:t>
            </a:r>
            <a:r>
              <a:rPr lang="en-US" sz="2400" b="1" dirty="0" err="1">
                <a:solidFill>
                  <a:srgbClr val="3C78D8"/>
                </a:solidFill>
                <a:latin typeface="Dosis"/>
                <a:ea typeface="Dosis"/>
                <a:cs typeface="Dosis"/>
                <a:sym typeface="Dosis"/>
              </a:rPr>
              <a:t>tích</a:t>
            </a:r>
            <a:r>
              <a:rPr lang="en-US" sz="2400" b="1" dirty="0">
                <a:solidFill>
                  <a:srgbClr val="3C78D8"/>
                </a:solidFill>
                <a:latin typeface="Dosis"/>
                <a:ea typeface="Dosis"/>
                <a:cs typeface="Dosis"/>
                <a:sym typeface="Dosis"/>
              </a:rPr>
              <a:t> </a:t>
            </a:r>
            <a:r>
              <a:rPr lang="en-US" sz="2400" b="1" dirty="0" err="1">
                <a:solidFill>
                  <a:srgbClr val="3C78D8"/>
                </a:solidFill>
                <a:latin typeface="Dosis"/>
                <a:ea typeface="Dosis"/>
                <a:cs typeface="Dosis"/>
                <a:sym typeface="Dosis"/>
              </a:rPr>
              <a:t>dữ</a:t>
            </a:r>
            <a:r>
              <a:rPr lang="en-US" sz="2400" b="1" dirty="0">
                <a:solidFill>
                  <a:srgbClr val="3C78D8"/>
                </a:solidFill>
                <a:latin typeface="Dosis"/>
                <a:ea typeface="Dosis"/>
                <a:cs typeface="Dosis"/>
                <a:sym typeface="Dosis"/>
              </a:rPr>
              <a:t> </a:t>
            </a:r>
            <a:r>
              <a:rPr lang="en-US" sz="2400" b="1" dirty="0" err="1">
                <a:solidFill>
                  <a:srgbClr val="3C78D8"/>
                </a:solidFill>
                <a:latin typeface="Dosis"/>
                <a:ea typeface="Dosis"/>
                <a:cs typeface="Dosis"/>
                <a:sym typeface="Dosis"/>
              </a:rPr>
              <a:t>liệu</a:t>
            </a:r>
            <a:endParaRPr sz="2400" dirty="0">
              <a:solidFill>
                <a:srgbClr val="3C78D8"/>
              </a:solidFill>
              <a:latin typeface="Dosis"/>
              <a:ea typeface="Dosis"/>
              <a:cs typeface="Dosis"/>
              <a:sym typeface="Dosis"/>
            </a:endParaRPr>
          </a:p>
          <a:p>
            <a:pPr marL="0" lvl="0" indent="0" algn="l" rtl="0">
              <a:spcBef>
                <a:spcPts val="600"/>
              </a:spcBef>
              <a:spcAft>
                <a:spcPts val="0"/>
              </a:spcAft>
              <a:buClr>
                <a:schemeClr val="dk1"/>
              </a:buClr>
              <a:buSzPts val="1100"/>
              <a:buFont typeface="Arial" panose="020B0604020202020204"/>
              <a:buNone/>
            </a:pPr>
            <a:endParaRPr sz="1200" dirty="0">
              <a:solidFill>
                <a:srgbClr val="3D4965"/>
              </a:solidFill>
              <a:latin typeface="Dosis"/>
              <a:ea typeface="Dosis"/>
              <a:cs typeface="Dosis"/>
              <a:sym typeface="Dosis"/>
            </a:endParaRPr>
          </a:p>
          <a:p>
            <a:pPr marL="0" lvl="0" indent="0" algn="l" rtl="0">
              <a:spcBef>
                <a:spcPts val="600"/>
              </a:spcBef>
              <a:spcAft>
                <a:spcPts val="0"/>
              </a:spcAft>
              <a:buClr>
                <a:schemeClr val="dk1"/>
              </a:buClr>
              <a:buSzPts val="1100"/>
              <a:buFont typeface="Arial" panose="020B0604020202020204"/>
              <a:buNone/>
            </a:pPr>
            <a:endParaRPr sz="1200" dirty="0">
              <a:solidFill>
                <a:srgbClr val="3D4965"/>
              </a:solidFill>
              <a:latin typeface="Dosis"/>
              <a:ea typeface="Dosis"/>
              <a:cs typeface="Dosis"/>
              <a:sym typeface="Dosis"/>
            </a:endParaRPr>
          </a:p>
          <a:p>
            <a:pPr marL="0" lvl="0" indent="0" algn="l" rtl="0">
              <a:spcBef>
                <a:spcPts val="600"/>
              </a:spcBef>
              <a:spcAft>
                <a:spcPts val="0"/>
              </a:spcAft>
              <a:buNone/>
            </a:pPr>
            <a:endParaRPr sz="1200" dirty="0">
              <a:solidFill>
                <a:srgbClr val="3D4965"/>
              </a:solidFill>
              <a:latin typeface="Dosis"/>
              <a:ea typeface="Dosis"/>
              <a:cs typeface="Dosis"/>
              <a:sym typeface="Dosis"/>
            </a:endParaRPr>
          </a:p>
        </p:txBody>
      </p:sp>
      <p:sp>
        <p:nvSpPr>
          <p:cNvPr id="3" name="Google Shape;531;p13"/>
          <p:cNvSpPr txBox="1"/>
          <p:nvPr/>
        </p:nvSpPr>
        <p:spPr>
          <a:xfrm>
            <a:off x="4484963" y="2764493"/>
            <a:ext cx="2997000" cy="72109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2400" b="1" dirty="0">
                <a:solidFill>
                  <a:srgbClr val="3C78D8"/>
                </a:solidFill>
                <a:latin typeface="Dosis"/>
                <a:ea typeface="Dosis"/>
                <a:cs typeface="Dosis"/>
                <a:sym typeface="Dosis"/>
              </a:rPr>
              <a:t>4. </a:t>
            </a:r>
            <a:r>
              <a:rPr lang="en-US" sz="2400" b="1" dirty="0">
                <a:solidFill>
                  <a:srgbClr val="3C78D8"/>
                </a:solidFill>
                <a:latin typeface="Dosis"/>
                <a:ea typeface="Dosis"/>
                <a:cs typeface="Dosis"/>
                <a:sym typeface="Dosis"/>
              </a:rPr>
              <a:t> Tableau</a:t>
            </a:r>
            <a:endParaRPr sz="2400" dirty="0">
              <a:solidFill>
                <a:srgbClr val="3C78D8"/>
              </a:solidFill>
              <a:latin typeface="Dosis"/>
              <a:ea typeface="Dosis"/>
              <a:cs typeface="Dosis"/>
              <a:sym typeface="Dosis"/>
            </a:endParaRPr>
          </a:p>
          <a:p>
            <a:pPr marL="0" lvl="0" indent="0" algn="l" rtl="0">
              <a:spcBef>
                <a:spcPts val="600"/>
              </a:spcBef>
              <a:spcAft>
                <a:spcPts val="0"/>
              </a:spcAft>
              <a:buClr>
                <a:schemeClr val="dk1"/>
              </a:buClr>
              <a:buSzPts val="1100"/>
              <a:buFont typeface="Arial" panose="020B0604020202020204"/>
              <a:buNone/>
            </a:pPr>
            <a:endParaRPr sz="1200" dirty="0">
              <a:solidFill>
                <a:srgbClr val="3D4965"/>
              </a:solidFill>
              <a:latin typeface="Dosis"/>
              <a:ea typeface="Dosis"/>
              <a:cs typeface="Dosis"/>
              <a:sym typeface="Dosis"/>
            </a:endParaRPr>
          </a:p>
          <a:p>
            <a:pPr marL="0" lvl="0" indent="0" algn="l" rtl="0">
              <a:spcBef>
                <a:spcPts val="600"/>
              </a:spcBef>
              <a:spcAft>
                <a:spcPts val="0"/>
              </a:spcAft>
              <a:buClr>
                <a:schemeClr val="dk1"/>
              </a:buClr>
              <a:buSzPts val="1100"/>
              <a:buFont typeface="Arial" panose="020B0604020202020204"/>
              <a:buNone/>
            </a:pPr>
            <a:endParaRPr sz="1200" dirty="0">
              <a:solidFill>
                <a:srgbClr val="3D4965"/>
              </a:solidFill>
              <a:latin typeface="Dosis"/>
              <a:ea typeface="Dosis"/>
              <a:cs typeface="Dosis"/>
              <a:sym typeface="Dosis"/>
            </a:endParaRPr>
          </a:p>
          <a:p>
            <a:pPr marL="0" lvl="0" indent="0" algn="l" rtl="0">
              <a:spcBef>
                <a:spcPts val="600"/>
              </a:spcBef>
              <a:spcAft>
                <a:spcPts val="0"/>
              </a:spcAft>
              <a:buNone/>
            </a:pPr>
            <a:endParaRPr sz="1200" dirty="0">
              <a:solidFill>
                <a:srgbClr val="3D4965"/>
              </a:solidFill>
              <a:latin typeface="Dosis"/>
              <a:ea typeface="Dosis"/>
              <a:cs typeface="Dosis"/>
              <a:sym typeface="Dosis"/>
            </a:endParaRPr>
          </a:p>
        </p:txBody>
      </p:sp>
      <p:sp>
        <p:nvSpPr>
          <p:cNvPr id="4" name="Google Shape;531;p13"/>
          <p:cNvSpPr txBox="1"/>
          <p:nvPr/>
        </p:nvSpPr>
        <p:spPr>
          <a:xfrm>
            <a:off x="3157813" y="4089562"/>
            <a:ext cx="2997000" cy="72109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2400" b="1" dirty="0">
                <a:solidFill>
                  <a:srgbClr val="3C78D8"/>
                </a:solidFill>
                <a:latin typeface="Dosis"/>
                <a:ea typeface="Dosis"/>
                <a:cs typeface="Dosis"/>
                <a:sym typeface="Dosis"/>
              </a:rPr>
              <a:t>5. </a:t>
            </a:r>
            <a:r>
              <a:rPr lang="en-US" sz="2400" b="1" dirty="0">
                <a:solidFill>
                  <a:srgbClr val="3C78D8"/>
                </a:solidFill>
                <a:latin typeface="Dosis"/>
                <a:ea typeface="Dosis"/>
                <a:cs typeface="Dosis"/>
                <a:sym typeface="Dosis"/>
              </a:rPr>
              <a:t> </a:t>
            </a:r>
            <a:r>
              <a:rPr lang="en-US" sz="2400" b="1" dirty="0" err="1">
                <a:solidFill>
                  <a:srgbClr val="3C78D8"/>
                </a:solidFill>
                <a:latin typeface="Dosis"/>
                <a:ea typeface="Dosis"/>
                <a:cs typeface="Dosis"/>
                <a:sym typeface="Dosis"/>
              </a:rPr>
              <a:t>Tổng</a:t>
            </a:r>
            <a:r>
              <a:rPr lang="en-US" sz="2400" b="1" dirty="0">
                <a:solidFill>
                  <a:srgbClr val="3C78D8"/>
                </a:solidFill>
                <a:latin typeface="Dosis"/>
                <a:ea typeface="Dosis"/>
                <a:cs typeface="Dosis"/>
                <a:sym typeface="Dosis"/>
              </a:rPr>
              <a:t> </a:t>
            </a:r>
            <a:r>
              <a:rPr lang="en-US" sz="2400" b="1" dirty="0" err="1">
                <a:solidFill>
                  <a:srgbClr val="3C78D8"/>
                </a:solidFill>
                <a:latin typeface="Dosis"/>
                <a:ea typeface="Dosis"/>
                <a:cs typeface="Dosis"/>
                <a:sym typeface="Dosis"/>
              </a:rPr>
              <a:t>kết</a:t>
            </a:r>
            <a:endParaRPr sz="2400" dirty="0">
              <a:solidFill>
                <a:srgbClr val="3C78D8"/>
              </a:solidFill>
              <a:latin typeface="Dosis"/>
              <a:ea typeface="Dosis"/>
              <a:cs typeface="Dosis"/>
              <a:sym typeface="Dosis"/>
            </a:endParaRPr>
          </a:p>
          <a:p>
            <a:pPr marL="0" lvl="0" indent="0" algn="l" rtl="0">
              <a:spcBef>
                <a:spcPts val="600"/>
              </a:spcBef>
              <a:spcAft>
                <a:spcPts val="0"/>
              </a:spcAft>
              <a:buClr>
                <a:schemeClr val="dk1"/>
              </a:buClr>
              <a:buSzPts val="1100"/>
              <a:buFont typeface="Arial" panose="020B0604020202020204"/>
              <a:buNone/>
            </a:pPr>
            <a:endParaRPr sz="1200" dirty="0">
              <a:solidFill>
                <a:srgbClr val="3D4965"/>
              </a:solidFill>
              <a:latin typeface="Dosis"/>
              <a:ea typeface="Dosis"/>
              <a:cs typeface="Dosis"/>
              <a:sym typeface="Dosis"/>
            </a:endParaRPr>
          </a:p>
          <a:p>
            <a:pPr marL="0" lvl="0" indent="0" algn="l" rtl="0">
              <a:spcBef>
                <a:spcPts val="600"/>
              </a:spcBef>
              <a:spcAft>
                <a:spcPts val="0"/>
              </a:spcAft>
              <a:buClr>
                <a:schemeClr val="dk1"/>
              </a:buClr>
              <a:buSzPts val="1100"/>
              <a:buFont typeface="Arial" panose="020B0604020202020204"/>
              <a:buNone/>
            </a:pPr>
            <a:endParaRPr sz="1200" dirty="0">
              <a:solidFill>
                <a:srgbClr val="3D4965"/>
              </a:solidFill>
              <a:latin typeface="Dosis"/>
              <a:ea typeface="Dosis"/>
              <a:cs typeface="Dosis"/>
              <a:sym typeface="Dosis"/>
            </a:endParaRPr>
          </a:p>
          <a:p>
            <a:pPr marL="0" lvl="0" indent="0" algn="l" rtl="0">
              <a:spcBef>
                <a:spcPts val="600"/>
              </a:spcBef>
              <a:spcAft>
                <a:spcPts val="0"/>
              </a:spcAft>
              <a:buNone/>
            </a:pPr>
            <a:endParaRPr sz="1200" dirty="0">
              <a:solidFill>
                <a:srgbClr val="3D4965"/>
              </a:solidFill>
              <a:latin typeface="Dosis"/>
              <a:ea typeface="Dosis"/>
              <a:cs typeface="Dosis"/>
              <a:sym typeface="Dosis"/>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4"/>
          <p:cNvSpPr txBox="1">
            <a:spLocks noGrp="1"/>
          </p:cNvSpPr>
          <p:nvPr>
            <p:ph type="ctrTitle" idx="4294967295"/>
          </p:nvPr>
        </p:nvSpPr>
        <p:spPr>
          <a:xfrm>
            <a:off x="3872628" y="1501160"/>
            <a:ext cx="3229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dirty="0"/>
              <a:t>THANKS!</a:t>
            </a:r>
            <a:endParaRPr sz="6000" dirty="0"/>
          </a:p>
        </p:txBody>
      </p:sp>
      <p:sp>
        <p:nvSpPr>
          <p:cNvPr id="754" name="Google Shape;754;p34"/>
          <p:cNvSpPr/>
          <p:nvPr/>
        </p:nvSpPr>
        <p:spPr>
          <a:xfrm>
            <a:off x="2257757" y="1402659"/>
            <a:ext cx="1180108" cy="1089975"/>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C78D8"/>
              </a:solidFill>
            </a:endParaRPr>
          </a:p>
        </p:txBody>
      </p:sp>
      <p:sp>
        <p:nvSpPr>
          <p:cNvPr id="755" name="Google Shape;755;p34"/>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14"/>
          <p:cNvSpPr txBox="1">
            <a:spLocks noGrp="1"/>
          </p:cNvSpPr>
          <p:nvPr>
            <p:ph type="ctrTitle" idx="4294967295"/>
          </p:nvPr>
        </p:nvSpPr>
        <p:spPr>
          <a:xfrm>
            <a:off x="1501697" y="76918"/>
            <a:ext cx="6381902" cy="11497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dirty="0"/>
              <a:t>1. Thu thập dữ liệu</a:t>
            </a:r>
            <a:endParaRPr sz="6000" dirty="0"/>
          </a:p>
        </p:txBody>
      </p:sp>
      <p:sp>
        <p:nvSpPr>
          <p:cNvPr id="540" name="Google Shape;540;p14"/>
          <p:cNvSpPr txBox="1">
            <a:spLocks noGrp="1"/>
          </p:cNvSpPr>
          <p:nvPr>
            <p:ph type="body" idx="4294967295"/>
          </p:nvPr>
        </p:nvSpPr>
        <p:spPr>
          <a:xfrm>
            <a:off x="1691966" y="1552780"/>
            <a:ext cx="6191633" cy="23562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3600" b="1" dirty="0"/>
              <a:t>Điểm thi THPT QG 2022</a:t>
            </a:r>
            <a:endParaRPr dirty="0"/>
          </a:p>
          <a:p>
            <a:pPr marL="342900" indent="-342900">
              <a:buFontTx/>
              <a:buChar char="-"/>
            </a:pPr>
            <a:r>
              <a:rPr lang="en-US" sz="2000" dirty="0" err="1"/>
              <a:t>Nguồn</a:t>
            </a:r>
            <a:r>
              <a:rPr lang="en-US" sz="2000" dirty="0"/>
              <a:t>:  </a:t>
            </a:r>
            <a:r>
              <a:rPr lang="en-US" sz="1400" b="0" dirty="0">
                <a:solidFill>
                  <a:schemeClr val="tx1"/>
                </a:solidFill>
                <a:effectLst/>
                <a:latin typeface="Consolas" panose="020B0609020204030204" pitchFamily="49" charset="0"/>
                <a:hlinkClick r:id="rId1"/>
              </a:rPr>
              <a:t>https://github.com/beecost/bee-university</a:t>
            </a:r>
            <a:r>
              <a:rPr lang="en-US" sz="1400" b="0" dirty="0">
                <a:solidFill>
                  <a:schemeClr val="tx1"/>
                </a:solidFill>
                <a:effectLst/>
                <a:latin typeface="Consolas" panose="020B0609020204030204" pitchFamily="49" charset="0"/>
              </a:rPr>
              <a:t> </a:t>
            </a:r>
            <a:endParaRPr lang="en-US" sz="1400" b="0" dirty="0">
              <a:solidFill>
                <a:schemeClr val="tx1"/>
              </a:solidFill>
              <a:effectLst/>
              <a:latin typeface="Consolas" panose="020B0609020204030204" pitchFamily="49" charset="0"/>
            </a:endParaRPr>
          </a:p>
          <a:p>
            <a:pPr marL="342900" indent="-342900">
              <a:buFontTx/>
              <a:buChar char="-"/>
            </a:pPr>
            <a:r>
              <a:rPr lang="en-US" sz="1400" dirty="0" err="1">
                <a:solidFill>
                  <a:schemeClr val="tx1"/>
                </a:solidFill>
                <a:latin typeface="Consolas" panose="020B0609020204030204" pitchFamily="49" charset="0"/>
              </a:rPr>
              <a:t>Dữ</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liệu</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đã</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được</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thu</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thập</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và</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lưu</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vào</a:t>
            </a:r>
            <a:r>
              <a:rPr lang="en-US" sz="1400" dirty="0">
                <a:solidFill>
                  <a:schemeClr val="tx1"/>
                </a:solidFill>
                <a:latin typeface="Consolas" panose="020B0609020204030204" pitchFamily="49" charset="0"/>
              </a:rPr>
              <a:t> file csv </a:t>
            </a:r>
            <a:r>
              <a:rPr lang="en-US" sz="1400" dirty="0" err="1">
                <a:solidFill>
                  <a:schemeClr val="tx1"/>
                </a:solidFill>
                <a:latin typeface="Consolas" panose="020B0609020204030204" pitchFamily="49" charset="0"/>
              </a:rPr>
              <a:t>nên</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chúng</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em</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không</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cần</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phải</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thực</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hiện</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việc</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thu</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thập</a:t>
            </a:r>
            <a:r>
              <a:rPr lang="en-US" sz="1400" dirty="0">
                <a:solidFill>
                  <a:schemeClr val="tx1"/>
                </a:solidFill>
                <a:latin typeface="Consolas" panose="020B0609020204030204" pitchFamily="49" charset="0"/>
              </a:rPr>
              <a:t>.</a:t>
            </a:r>
            <a:endParaRPr lang="en-US" sz="1400" b="0" dirty="0">
              <a:solidFill>
                <a:schemeClr val="tx1"/>
              </a:solidFill>
              <a:effectLst/>
              <a:latin typeface="Consolas" panose="020B0609020204030204" pitchFamily="49" charset="0"/>
            </a:endParaRPr>
          </a:p>
          <a:p>
            <a:pPr marL="0" lvl="0" indent="0" algn="l" rtl="0">
              <a:spcBef>
                <a:spcPts val="600"/>
              </a:spcBef>
              <a:spcAft>
                <a:spcPts val="0"/>
              </a:spcAft>
              <a:buNone/>
            </a:pPr>
            <a:endParaRPr lang="en-US" sz="2000" dirty="0"/>
          </a:p>
        </p:txBody>
      </p:sp>
      <p:sp>
        <p:nvSpPr>
          <p:cNvPr id="542" name="Google Shape;542;p14"/>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685800" y="228649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dirty="0"/>
              <a:t>2.  Xử lí dữ liệu</a:t>
            </a:r>
            <a:endParaRPr sz="6000" dirty="0"/>
          </a:p>
        </p:txBody>
      </p:sp>
      <p:sp>
        <p:nvSpPr>
          <p:cNvPr id="568" name="Google Shape;568;p18"/>
          <p:cNvSpPr/>
          <p:nvPr/>
        </p:nvSpPr>
        <p:spPr>
          <a:xfrm>
            <a:off x="4572753" y="647124"/>
            <a:ext cx="1323528" cy="1341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69" name="Google Shape;569;p18"/>
          <p:cNvSpPr/>
          <p:nvPr/>
        </p:nvSpPr>
        <p:spPr>
          <a:xfrm rot="1473079">
            <a:off x="3369357" y="1316756"/>
            <a:ext cx="773816" cy="753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0" name="Google Shape;570;p18"/>
          <p:cNvSpPr/>
          <p:nvPr/>
        </p:nvSpPr>
        <p:spPr>
          <a:xfrm>
            <a:off x="4316768" y="5189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4098884" y="201273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2" name="Google Shape;572;p18"/>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2. Xử lí dữ liệu </a:t>
            </a:r>
            <a:endParaRPr dirty="0"/>
          </a:p>
        </p:txBody>
      </p:sp>
      <p:sp>
        <p:nvSpPr>
          <p:cNvPr id="560" name="Google Shape;560;p17"/>
          <p:cNvSpPr txBox="1">
            <a:spLocks noGrp="1"/>
          </p:cNvSpPr>
          <p:nvPr>
            <p:ph type="body" idx="1"/>
          </p:nvPr>
        </p:nvSpPr>
        <p:spPr>
          <a:xfrm>
            <a:off x="639319" y="923107"/>
            <a:ext cx="6140400" cy="54826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err="1"/>
              <a:t>Tập</a:t>
            </a:r>
            <a:r>
              <a:rPr lang="en-US" sz="2000" dirty="0"/>
              <a:t> </a:t>
            </a:r>
            <a:r>
              <a:rPr lang="en-US" sz="2000" dirty="0" err="1"/>
              <a:t>dữ</a:t>
            </a:r>
            <a:r>
              <a:rPr lang="en-US" sz="2000" dirty="0"/>
              <a:t> </a:t>
            </a:r>
            <a:r>
              <a:rPr lang="en-US" sz="2000" dirty="0" err="1"/>
              <a:t>liệu</a:t>
            </a:r>
            <a:r>
              <a:rPr lang="en-US" sz="2000" dirty="0"/>
              <a:t>: </a:t>
            </a:r>
            <a:endParaRPr sz="2000" dirty="0"/>
          </a:p>
        </p:txBody>
      </p:sp>
      <p:sp>
        <p:nvSpPr>
          <p:cNvPr id="561" name="Google Shape;561;p17"/>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364969" y="2150130"/>
            <a:ext cx="7027565" cy="2112745"/>
          </a:xfrm>
          <a:prstGeom prst="rect">
            <a:avLst/>
          </a:prstGeom>
        </p:spPr>
      </p:pic>
      <p:sp>
        <p:nvSpPr>
          <p:cNvPr id="4" name="TextBox 3"/>
          <p:cNvSpPr txBox="1"/>
          <p:nvPr/>
        </p:nvSpPr>
        <p:spPr>
          <a:xfrm>
            <a:off x="602028" y="4318851"/>
            <a:ext cx="3107491" cy="523220"/>
          </a:xfrm>
          <a:prstGeom prst="rect">
            <a:avLst/>
          </a:prstGeom>
          <a:noFill/>
        </p:spPr>
        <p:txBody>
          <a:bodyPr wrap="square" rtlCol="0">
            <a:spAutoFit/>
          </a:bodyPr>
          <a:lstStyle/>
          <a:p>
            <a:r>
              <a:rPr lang="en-US" b="0" i="0" dirty="0" err="1">
                <a:solidFill>
                  <a:srgbClr val="000000"/>
                </a:solidFill>
                <a:effectLst/>
                <a:latin typeface="Consolas" panose="020B0609020204030204" pitchFamily="49" charset="0"/>
              </a:rPr>
              <a:t>Số</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dòng</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của</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dữ</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liệu</a:t>
            </a:r>
            <a:r>
              <a:rPr lang="en-US" b="0" i="0" dirty="0">
                <a:solidFill>
                  <a:srgbClr val="000000"/>
                </a:solidFill>
                <a:effectLst/>
                <a:latin typeface="Consolas" panose="020B0609020204030204" pitchFamily="49" charset="0"/>
              </a:rPr>
              <a:t>: 995381 </a:t>
            </a:r>
            <a:r>
              <a:rPr lang="en-US" b="0" i="0" dirty="0" err="1">
                <a:solidFill>
                  <a:srgbClr val="000000"/>
                </a:solidFill>
                <a:effectLst/>
                <a:latin typeface="Consolas" panose="020B0609020204030204" pitchFamily="49" charset="0"/>
              </a:rPr>
              <a:t>Số</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cột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của</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dữ</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liệu</a:t>
            </a:r>
            <a:r>
              <a:rPr lang="en-US" b="0" i="0" dirty="0">
                <a:solidFill>
                  <a:srgbClr val="000000"/>
                </a:solidFill>
                <a:effectLst/>
                <a:latin typeface="Consolas" panose="020B0609020204030204" pitchFamily="49" charset="0"/>
              </a:rPr>
              <a:t>: 20</a:t>
            </a:r>
            <a:endParaRPr lang="en-US" dirty="0"/>
          </a:p>
        </p:txBody>
      </p:sp>
      <p:pic>
        <p:nvPicPr>
          <p:cNvPr id="5" name="Picture 4"/>
          <p:cNvPicPr>
            <a:picLocks noChangeAspect="1"/>
          </p:cNvPicPr>
          <p:nvPr/>
        </p:nvPicPr>
        <p:blipFill>
          <a:blip r:embed="rId2"/>
          <a:stretch>
            <a:fillRect/>
          </a:stretch>
        </p:blipFill>
        <p:spPr>
          <a:xfrm>
            <a:off x="319813" y="1456188"/>
            <a:ext cx="4023588" cy="609990"/>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8" name="Google Shape;578;p19"/>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Ý </a:t>
            </a:r>
            <a:r>
              <a:rPr lang="en-US" dirty="0" err="1"/>
              <a:t>nghĩa</a:t>
            </a:r>
            <a:r>
              <a:rPr lang="en-US" dirty="0"/>
              <a:t> </a:t>
            </a:r>
            <a:r>
              <a:rPr lang="en-US" dirty="0" err="1"/>
              <a:t>các</a:t>
            </a:r>
            <a:r>
              <a:rPr lang="en-US" dirty="0"/>
              <a:t> </a:t>
            </a:r>
            <a:r>
              <a:rPr lang="en-US" dirty="0" err="1"/>
              <a:t>thuộc</a:t>
            </a:r>
            <a:r>
              <a:rPr lang="en-US" dirty="0"/>
              <a:t> </a:t>
            </a:r>
            <a:r>
              <a:rPr lang="en-US" dirty="0" err="1"/>
              <a:t>tính</a:t>
            </a:r>
            <a:endParaRPr dirty="0"/>
          </a:p>
        </p:txBody>
      </p:sp>
      <p:sp>
        <p:nvSpPr>
          <p:cNvPr id="580" name="Google Shape;580;p19"/>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cxnSp>
        <p:nvCxnSpPr>
          <p:cNvPr id="9" name="Straight Connector 8"/>
          <p:cNvCxnSpPr/>
          <p:nvPr/>
        </p:nvCxnSpPr>
        <p:spPr>
          <a:xfrm>
            <a:off x="4244898" y="1082425"/>
            <a:ext cx="0" cy="381667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414" y="1616381"/>
            <a:ext cx="4310691" cy="2677656"/>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rgbClr val="000000"/>
                </a:solidFill>
                <a:effectLst/>
                <a:latin typeface="Consolas" panose="020B0609020204030204" pitchFamily="49" charset="0"/>
              </a:rPr>
              <a:t>Unnamed: </a:t>
            </a:r>
            <a:r>
              <a:rPr lang="en-US" b="0" dirty="0" err="1">
                <a:solidFill>
                  <a:srgbClr val="000000"/>
                </a:solidFill>
                <a:effectLst/>
                <a:latin typeface="Consolas" panose="020B0609020204030204" pitchFamily="49" charset="0"/>
              </a:rPr>
              <a:t>Số</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thứ</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tự</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bản</a:t>
            </a:r>
            <a:r>
              <a:rPr lang="en-US" dirty="0" err="1">
                <a:latin typeface="Consolas" panose="020B0609020204030204" pitchFamily="49" charset="0"/>
              </a:rPr>
              <a:t>g</a:t>
            </a:r>
            <a:r>
              <a:rPr lang="en-US" dirty="0">
                <a:latin typeface="Consolas" panose="020B0609020204030204" pitchFamily="49" charset="0"/>
              </a:rPr>
              <a:t> </a:t>
            </a:r>
            <a:r>
              <a:rPr lang="en-US" dirty="0" err="1">
                <a:latin typeface="Consolas" panose="020B0609020204030204" pitchFamily="49" charset="0"/>
              </a:rPr>
              <a:t>dữ</a:t>
            </a:r>
            <a:r>
              <a:rPr lang="en-US" dirty="0">
                <a:latin typeface="Consolas" panose="020B0609020204030204" pitchFamily="49" charset="0"/>
              </a:rPr>
              <a:t> </a:t>
            </a:r>
            <a:r>
              <a:rPr lang="en-US" dirty="0" err="1">
                <a:latin typeface="Consolas" panose="020B0609020204030204" pitchFamily="49" charset="0"/>
              </a:rPr>
              <a:t>liệu</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a:solidFill>
                  <a:srgbClr val="000000"/>
                </a:solidFill>
                <a:effectLst/>
                <a:latin typeface="Consolas" panose="020B0609020204030204" pitchFamily="49" charset="0"/>
              </a:rPr>
              <a:t>Id: </a:t>
            </a:r>
            <a:r>
              <a:rPr lang="en-US" b="0" dirty="0" err="1">
                <a:solidFill>
                  <a:srgbClr val="000000"/>
                </a:solidFill>
                <a:effectLst/>
                <a:latin typeface="Consolas" panose="020B0609020204030204" pitchFamily="49" charset="0"/>
              </a:rPr>
              <a:t>Số</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báo</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danh</a:t>
            </a:r>
            <a:r>
              <a:rPr lang="en-US" b="0" dirty="0">
                <a:solidFill>
                  <a:srgbClr val="000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a:solidFill>
                  <a:srgbClr val="000000"/>
                </a:solidFill>
                <a:effectLst/>
                <a:latin typeface="Consolas" panose="020B0609020204030204" pitchFamily="49" charset="0"/>
              </a:rPr>
              <a:t>Year: </a:t>
            </a:r>
            <a:r>
              <a:rPr lang="en-US" b="0" dirty="0" err="1">
                <a:solidFill>
                  <a:srgbClr val="000000"/>
                </a:solidFill>
                <a:effectLst/>
                <a:latin typeface="Consolas" panose="020B0609020204030204" pitchFamily="49" charset="0"/>
              </a:rPr>
              <a:t>Năm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mathematics_score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môn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toán</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literature_score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môn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ngữ</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văn</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physics_score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môn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vật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lí</a:t>
            </a:r>
            <a:r>
              <a:rPr lang="en-US" b="0" dirty="0">
                <a:solidFill>
                  <a:srgbClr val="000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chemistry_score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môn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hóa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học</a:t>
            </a:r>
            <a:r>
              <a:rPr lang="en-US" b="0" dirty="0">
                <a:solidFill>
                  <a:srgbClr val="000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biology_score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môn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học</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foreign_language_score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ngoại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ngữ</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foreign_language_type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Loại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ngoại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ngữ</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mà</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sinh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đăng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kí</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a:t>
            </a:r>
            <a:endParaRPr lang="en-US" b="0" dirty="0">
              <a:solidFill>
                <a:srgbClr val="000000"/>
              </a:solidFill>
              <a:effectLst/>
              <a:latin typeface="Consolas" panose="020B0609020204030204" pitchFamily="49" charset="0"/>
            </a:endParaRPr>
          </a:p>
          <a:p>
            <a:endParaRPr lang="en-US" dirty="0"/>
          </a:p>
        </p:txBody>
      </p:sp>
      <p:sp>
        <p:nvSpPr>
          <p:cNvPr id="12" name="TextBox 11"/>
          <p:cNvSpPr txBox="1"/>
          <p:nvPr/>
        </p:nvSpPr>
        <p:spPr>
          <a:xfrm>
            <a:off x="4393063" y="1616381"/>
            <a:ext cx="4084320" cy="2462213"/>
          </a:xfrm>
          <a:prstGeom prst="rect">
            <a:avLst/>
          </a:prstGeom>
          <a:noFill/>
        </p:spPr>
        <p:txBody>
          <a:bodyPr wrap="square" rtlCol="0">
            <a:spAutoFit/>
          </a:bodyPr>
          <a:lstStyle/>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english_score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tiếng</a:t>
            </a:r>
            <a:r>
              <a:rPr lang="en-US" b="0" dirty="0">
                <a:solidFill>
                  <a:srgbClr val="000000"/>
                </a:solidFill>
                <a:effectLst/>
                <a:latin typeface="Consolas" panose="020B0609020204030204" pitchFamily="49" charset="0"/>
              </a:rPr>
              <a:t> Anh</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history_score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a:t>
            </a:r>
            <a:r>
              <a:rPr lang="en-US" dirty="0" err="1">
                <a:latin typeface="Consolas" panose="020B0609020204030204" pitchFamily="49" charset="0"/>
              </a:rPr>
              <a:t>m</a:t>
            </a:r>
            <a:r>
              <a:rPr lang="en-US" dirty="0">
                <a:latin typeface="Consolas" panose="020B0609020204030204" pitchFamily="49" charset="0"/>
              </a:rPr>
              <a:t> </a:t>
            </a:r>
            <a:r>
              <a:rPr lang="en-US" dirty="0" err="1">
                <a:latin typeface="Consolas" panose="020B0609020204030204" pitchFamily="49" charset="0"/>
              </a:rPr>
              <a:t>môn</a:t>
            </a:r>
            <a:r>
              <a:rPr lang="en-US" dirty="0">
                <a:latin typeface="Consolas" panose="020B0609020204030204" pitchFamily="49" charset="0"/>
              </a:rPr>
              <a:t> </a:t>
            </a:r>
            <a:r>
              <a:rPr lang="en-US" dirty="0" err="1">
                <a:latin typeface="Consolas" panose="020B0609020204030204" pitchFamily="49" charset="0"/>
              </a:rPr>
              <a:t>lịch</a:t>
            </a:r>
            <a:r>
              <a:rPr lang="en-US" dirty="0">
                <a:latin typeface="Consolas" panose="020B0609020204030204" pitchFamily="49" charset="0"/>
              </a:rPr>
              <a:t> </a:t>
            </a:r>
            <a:r>
              <a:rPr lang="en-US" dirty="0" err="1">
                <a:latin typeface="Consolas" panose="020B0609020204030204" pitchFamily="49" charset="0"/>
              </a:rPr>
              <a:t>sử</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geography_score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môn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địa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lí</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civic_education_score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môn</a:t>
            </a:r>
            <a:r>
              <a:rPr lang="en-US" b="0" dirty="0">
                <a:solidFill>
                  <a:srgbClr val="000000"/>
                </a:solidFill>
                <a:effectLst/>
                <a:latin typeface="Consolas" panose="020B0609020204030204" pitchFamily="49" charset="0"/>
              </a:rPr>
              <a:t> GDCD</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chinese_score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dirty="0" err="1">
                <a:latin typeface="Consolas" panose="020B0609020204030204" pitchFamily="49" charset="0"/>
              </a:rPr>
              <a:t>tiếng</a:t>
            </a:r>
            <a:r>
              <a:rPr lang="en-US" dirty="0">
                <a:latin typeface="Consolas" panose="020B0609020204030204" pitchFamily="49" charset="0"/>
              </a:rPr>
              <a:t> </a:t>
            </a:r>
            <a:r>
              <a:rPr lang="en-US" dirty="0" err="1">
                <a:latin typeface="Consolas" panose="020B0609020204030204" pitchFamily="49" charset="0"/>
              </a:rPr>
              <a:t>Trung</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japanese_score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tiếng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Nhật</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korean_score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tiếng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Hàn</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french_score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tiếng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Pháp</a:t>
            </a:r>
            <a:r>
              <a:rPr lang="en-US" b="0" dirty="0">
                <a:solidFill>
                  <a:srgbClr val="000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german_score:Điểm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tiếng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Đức</a:t>
            </a:r>
            <a:endParaRPr 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b="0" dirty="0" err="1">
                <a:solidFill>
                  <a:srgbClr val="000000"/>
                </a:solidFill>
                <a:effectLst/>
                <a:latin typeface="Consolas" panose="020B0609020204030204" pitchFamily="49" charset="0"/>
              </a:rPr>
              <a:t>russian_score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Điểm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tiếng</a:t>
            </a:r>
            <a:r>
              <a:rPr lang="en-US" b="0" dirty="0">
                <a:solidFill>
                  <a:srgbClr val="000000"/>
                </a:solidFill>
                <a:effectLst/>
                <a:latin typeface="Consolas" panose="020B0609020204030204" pitchFamily="49" charset="0"/>
              </a:rPr>
              <a:t> Nga</a:t>
            </a:r>
            <a:endParaRPr lang="en-US" b="0" dirty="0">
              <a:solidFill>
                <a:srgbClr val="000000"/>
              </a:solidFill>
              <a:effectLst/>
              <a:latin typeface="Consolas" panose="020B0609020204030204" pitchFamily="49" charset="0"/>
            </a:endParaRPr>
          </a:p>
          <a:p>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0"/>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2. </a:t>
            </a:r>
            <a:r>
              <a:rPr lang="en-US" dirty="0" err="1"/>
              <a:t>Xử</a:t>
            </a:r>
            <a:r>
              <a:rPr lang="en-US" dirty="0"/>
              <a:t> </a:t>
            </a:r>
            <a:r>
              <a:rPr lang="en-US" dirty="0" err="1"/>
              <a:t>lí</a:t>
            </a:r>
            <a:r>
              <a:rPr lang="en-US" dirty="0"/>
              <a:t> </a:t>
            </a:r>
            <a:r>
              <a:rPr lang="en-US" dirty="0" err="1"/>
              <a:t>dữ</a:t>
            </a:r>
            <a:r>
              <a:rPr lang="en-US" dirty="0"/>
              <a:t> </a:t>
            </a:r>
            <a:r>
              <a:rPr lang="en-US" dirty="0" err="1"/>
              <a:t>liệu</a:t>
            </a:r>
            <a:endParaRPr dirty="0"/>
          </a:p>
        </p:txBody>
      </p:sp>
      <p:sp>
        <p:nvSpPr>
          <p:cNvPr id="589" name="Google Shape;589;p20"/>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9" name="Picture 8"/>
          <p:cNvPicPr>
            <a:picLocks noChangeAspect="1"/>
          </p:cNvPicPr>
          <p:nvPr/>
        </p:nvPicPr>
        <p:blipFill>
          <a:blip r:embed="rId1"/>
          <a:stretch>
            <a:fillRect/>
          </a:stretch>
        </p:blipFill>
        <p:spPr>
          <a:xfrm>
            <a:off x="4327385" y="1053925"/>
            <a:ext cx="4578724" cy="4062412"/>
          </a:xfrm>
          <a:prstGeom prst="rect">
            <a:avLst/>
          </a:prstGeom>
        </p:spPr>
      </p:pic>
      <p:sp>
        <p:nvSpPr>
          <p:cNvPr id="11" name="TextBox 10"/>
          <p:cNvSpPr txBox="1"/>
          <p:nvPr/>
        </p:nvSpPr>
        <p:spPr>
          <a:xfrm>
            <a:off x="554637" y="1356742"/>
            <a:ext cx="3404839" cy="3162404"/>
          </a:xfrm>
          <a:prstGeom prst="rect">
            <a:avLst/>
          </a:prstGeom>
          <a:noFill/>
        </p:spPr>
        <p:txBody>
          <a:bodyPr wrap="square" rtlCol="0">
            <a:spAutoFit/>
          </a:bodyPr>
          <a:lstStyle/>
          <a:p>
            <a:r>
              <a:rPr lang="vi-VN" sz="1050" b="1" dirty="0">
                <a:solidFill>
                  <a:srgbClr val="800000"/>
                </a:solidFill>
                <a:effectLst/>
                <a:latin typeface="Consolas" panose="020B0609020204030204" pitchFamily="49" charset="0"/>
              </a:rPr>
              <a:t>Nhận xét: </a:t>
            </a:r>
            <a:endParaRPr lang="vi-VN" sz="1050" b="0" dirty="0">
              <a:solidFill>
                <a:srgbClr val="000000"/>
              </a:solidFill>
              <a:effectLst/>
              <a:latin typeface="Consolas" panose="020B0609020204030204" pitchFamily="49" charset="0"/>
            </a:endParaRPr>
          </a:p>
          <a:p>
            <a:r>
              <a:rPr lang="vi-VN" sz="1050" b="0" dirty="0">
                <a:solidFill>
                  <a:srgbClr val="0451A5"/>
                </a:solidFill>
                <a:effectLst/>
                <a:latin typeface="Consolas" panose="020B0609020204030204" pitchFamily="49" charset="0"/>
              </a:rPr>
              <a:t>-</a:t>
            </a:r>
            <a:r>
              <a:rPr lang="vi-VN" sz="1050" b="0" dirty="0">
                <a:solidFill>
                  <a:srgbClr val="000000"/>
                </a:solidFill>
                <a:effectLst/>
                <a:latin typeface="Consolas" panose="020B0609020204030204" pitchFamily="49" charset="0"/>
              </a:rPr>
              <a:t> Tập dữ liệu không bị trùng lặp dữ liệu. </a:t>
            </a:r>
            <a:endParaRPr lang="vi-VN" sz="1050" b="0" dirty="0">
              <a:solidFill>
                <a:srgbClr val="000000"/>
              </a:solidFill>
              <a:effectLst/>
              <a:latin typeface="Consolas" panose="020B0609020204030204" pitchFamily="49" charset="0"/>
            </a:endParaRPr>
          </a:p>
          <a:p>
            <a:r>
              <a:rPr lang="vi-VN" sz="1050" b="0" dirty="0">
                <a:solidFill>
                  <a:srgbClr val="0451A5"/>
                </a:solidFill>
                <a:effectLst/>
                <a:latin typeface="Consolas" panose="020B0609020204030204" pitchFamily="49" charset="0"/>
              </a:rPr>
              <a:t>-</a:t>
            </a:r>
            <a:r>
              <a:rPr lang="vi-VN" sz="1050" b="0" dirty="0">
                <a:solidFill>
                  <a:srgbClr val="000000"/>
                </a:solidFill>
                <a:effectLst/>
                <a:latin typeface="Consolas" panose="020B0609020204030204" pitchFamily="49" charset="0"/>
              </a:rPr>
              <a:t> Kiểu dữ liệu của mỗi thuộc tính là phù hợp nên không cần phải xử lí thêm.</a:t>
            </a:r>
            <a:endParaRPr lang="vi-VN" sz="1050" b="0" dirty="0">
              <a:solidFill>
                <a:srgbClr val="000000"/>
              </a:solidFill>
              <a:effectLst/>
              <a:latin typeface="Consolas" panose="020B0609020204030204" pitchFamily="49" charset="0"/>
            </a:endParaRPr>
          </a:p>
          <a:p>
            <a:r>
              <a:rPr lang="vi-VN" sz="1050" b="0" dirty="0">
                <a:solidFill>
                  <a:srgbClr val="0451A5"/>
                </a:solidFill>
                <a:effectLst/>
                <a:latin typeface="Consolas" panose="020B0609020204030204" pitchFamily="49" charset="0"/>
              </a:rPr>
              <a:t>-</a:t>
            </a:r>
            <a:r>
              <a:rPr lang="vi-VN" sz="1050" b="0" dirty="0">
                <a:solidFill>
                  <a:srgbClr val="000000"/>
                </a:solidFill>
                <a:effectLst/>
                <a:latin typeface="Consolas" panose="020B0609020204030204" pitchFamily="49" charset="0"/>
              </a:rPr>
              <a:t> Dữ liệu Null rất nhiều ở điểm thi của những môn tự nhiên và các môn ngoại ngữ. Tuy nhiên dữ liệu hợp lệ vì: Những thí sinh dự thi khối KHTN thì sẽ không cần thi các môn của KHXH và ngược lại. Ở Việt Nam,các thi sinh đăng kí dự thi môn ngoại ngữ chủ yếu là tiếng Anh, các môn ngoại ngữ khác như Trung Quốc, Nhât, Hàn... </a:t>
            </a:r>
            <a:r>
              <a:rPr lang="en-US" sz="1050" b="0" dirty="0" err="1">
                <a:solidFill>
                  <a:srgbClr val="000000"/>
                </a:solidFill>
                <a:effectLst/>
                <a:latin typeface="Consolas" panose="020B0609020204030204" pitchFamily="49" charset="0"/>
              </a:rPr>
              <a:t>Thì</a:t>
            </a:r>
            <a:r>
              <a:rPr lang="en-US" sz="1050" b="0" dirty="0">
                <a:solidFill>
                  <a:srgbClr val="000000"/>
                </a:solidFill>
                <a:effectLst/>
                <a:latin typeface="Consolas" panose="020B0609020204030204" pitchFamily="49" charset="0"/>
              </a:rPr>
              <a:t> </a:t>
            </a:r>
            <a:r>
              <a:rPr lang="vi-VN" sz="1050" b="0" dirty="0">
                <a:solidFill>
                  <a:srgbClr val="000000"/>
                </a:solidFill>
                <a:effectLst/>
                <a:latin typeface="Consolas" panose="020B0609020204030204" pitchFamily="49" charset="0"/>
              </a:rPr>
              <a:t>các thí sinh đăng kí nên có nhiều giá trị Null ở các thuộc tính ngoại ngữ khác ( ngoại từ tiếng Anh )</a:t>
            </a:r>
            <a:endParaRPr lang="vi-VN" sz="1050" b="0" dirty="0">
              <a:solidFill>
                <a:srgbClr val="000000"/>
              </a:solidFill>
              <a:effectLst/>
              <a:latin typeface="Consolas" panose="020B0609020204030204" pitchFamily="49" charset="0"/>
            </a:endParaRPr>
          </a:p>
          <a:p>
            <a:r>
              <a:rPr lang="vi-VN" sz="1050" b="0" dirty="0">
                <a:solidFill>
                  <a:srgbClr val="0451A5"/>
                </a:solidFill>
                <a:effectLst/>
                <a:latin typeface="Consolas" panose="020B0609020204030204" pitchFamily="49" charset="0"/>
              </a:rPr>
              <a:t>-</a:t>
            </a:r>
            <a:r>
              <a:rPr lang="vi-VN" sz="1050" b="0" dirty="0">
                <a:solidFill>
                  <a:srgbClr val="000000"/>
                </a:solidFill>
                <a:effectLst/>
                <a:latin typeface="Consolas" panose="020B0609020204030204" pitchFamily="49" charset="0"/>
              </a:rPr>
              <a:t> Tỉ lệ các giá trị bị thiếu sẽ tỉ lệ thuận với giá trị Null, thuộc tính nào càng nhiều giá trị Null thì tỉ lệ dữ liệu bị thiếu càng cao.</a:t>
            </a:r>
            <a:endParaRPr lang="vi-VN" sz="1050" b="0" dirty="0">
              <a:solidFill>
                <a:srgbClr val="000000"/>
              </a:solidFill>
              <a:effectLst/>
              <a:latin typeface="Consolas" panose="020B0609020204030204" pitchFamily="49" charset="0"/>
            </a:endParaRPr>
          </a:p>
          <a:p>
            <a:endParaRPr lang="en-US" sz="1050" dirty="0"/>
          </a:p>
        </p:txBody>
      </p:sp>
    </p:spTree>
  </p:cSld>
  <p:clrMapOvr>
    <a:masterClrMapping/>
  </p:clrMapOvr>
  <p:transition>
    <p:fade thruBlk="1"/>
  </p:transition>
</p:sld>
</file>

<file path=ppt/theme/theme1.xml><?xml version="1.0" encoding="utf-8"?>
<a:theme xmlns:a="http://schemas.openxmlformats.org/drawingml/2006/main" name="Friar template">
  <a:themeElements>
    <a:clrScheme name="Custom 347">
      <a:dk1>
        <a:srgbClr val="3D4965"/>
      </a:dk1>
      <a:lt1>
        <a:srgbClr val="FFFFFF"/>
      </a:lt1>
      <a:dk2>
        <a:srgbClr val="1C4587"/>
      </a:dk2>
      <a:lt2>
        <a:srgbClr val="F3F3F3"/>
      </a:lt2>
      <a:accent1>
        <a:srgbClr val="3C78D8"/>
      </a:accent1>
      <a:accent2>
        <a:srgbClr val="89ABE6"/>
      </a:accent2>
      <a:accent3>
        <a:srgbClr val="8EA3C3"/>
      </a:accent3>
      <a:accent4>
        <a:srgbClr val="EFEFEF"/>
      </a:accent4>
      <a:accent5>
        <a:srgbClr val="D9D9D9"/>
      </a:accent5>
      <a:accent6>
        <a:srgbClr val="C9DAF8"/>
      </a:accent6>
      <a:hlink>
        <a:srgbClr val="3C78D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11456</Words>
  <Application>WPS Presentation</Application>
  <PresentationFormat>On-screen Show (16:9)</PresentationFormat>
  <Paragraphs>463</Paragraphs>
  <Slides>40</Slides>
  <Notes>40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SimSun</vt:lpstr>
      <vt:lpstr>Wingdings</vt:lpstr>
      <vt:lpstr>Arial</vt:lpstr>
      <vt:lpstr>Sniglet</vt:lpstr>
      <vt:lpstr>Dosis</vt:lpstr>
      <vt:lpstr>Times New Roman</vt:lpstr>
      <vt:lpstr>Sniglet</vt:lpstr>
      <vt:lpstr>Consolas</vt:lpstr>
      <vt:lpstr>Microsoft YaHei</vt:lpstr>
      <vt:lpstr>Arial Unicode MS</vt:lpstr>
      <vt:lpstr>Friar template</vt:lpstr>
      <vt:lpstr>ĐỒ ÁN CUỐI KÌ  Lập trình khoa học dữ liệu </vt:lpstr>
      <vt:lpstr>ĐỀ TÀI: PHÂN TÍCH ĐIỂM THI THPT QUỐC GIA NĂM 2022</vt:lpstr>
      <vt:lpstr>PowerPoint 演示文稿</vt:lpstr>
      <vt:lpstr>NỘI DUNG</vt:lpstr>
      <vt:lpstr>1. Thu thập dữ liệu</vt:lpstr>
      <vt:lpstr>2.  Xử lí dữ liệu</vt:lpstr>
      <vt:lpstr>2. Xử lí dữ liệu </vt:lpstr>
      <vt:lpstr>Ý nghĩa các thuộc tính</vt:lpstr>
      <vt:lpstr>2. Xử lí dữ liệu</vt:lpstr>
      <vt:lpstr>2. Xử lí dữ liệu</vt:lpstr>
      <vt:lpstr>2. Xử lí dữ liệu</vt:lpstr>
      <vt:lpstr>2. Xử lí dữ liệu</vt:lpstr>
      <vt:lpstr>2. Xử lí dữ liệu</vt:lpstr>
      <vt:lpstr>PowerPoint 演示文稿</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4. Tableau</vt:lpstr>
      <vt:lpstr>4. Tableau</vt:lpstr>
      <vt:lpstr>4. Tableau</vt:lpstr>
      <vt:lpstr>5. Tổng kết</vt:lpstr>
      <vt:lpstr>5. Tổng kết</vt:lpstr>
      <vt:lpstr>5. Tổng kết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CUỐI KÌ  Lập trình khoa học dữ liệu </dc:title>
  <dc:creator/>
  <cp:lastModifiedBy>LENOVO</cp:lastModifiedBy>
  <cp:revision>13</cp:revision>
  <dcterms:created xsi:type="dcterms:W3CDTF">2023-01-12T16:41:36Z</dcterms:created>
  <dcterms:modified xsi:type="dcterms:W3CDTF">2023-01-12T16:43:55Z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958D5C76E3F448D790F42D160FEF872C</vt:lpwstr>
  </property>
  <property fmtid="{D5CDD505-2E9C-101B-9397-08002B2CF9AE}" pid="3" name="KSOProductBuildVer">
    <vt:lpwstr>1033-11.2.0.11440</vt:lpwstr>
  </property>
</Properties>
</file>