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57" r:id="rId5"/>
    <p:sldId id="268" r:id="rId6"/>
    <p:sldId id="262" r:id="rId7"/>
    <p:sldId id="271" r:id="rId8"/>
    <p:sldId id="269" r:id="rId9"/>
    <p:sldId id="270"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414" y="11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6/15/2023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6/15/2023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6/15/2023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6/15/2023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6/15/2023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6/15/2023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6/15/2023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6/15/2023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6/15/2023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6/15/2023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6/15/2023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6749" y="836712"/>
            <a:ext cx="8735325" cy="2000251"/>
          </a:xfrm>
        </p:spPr>
        <p:txBody>
          <a:bodyPr/>
          <a:lstStyle/>
          <a:p>
            <a:r>
              <a:rPr lang="en-US" sz="5400" dirty="0"/>
              <a:t>Expenzing- Personalized Finance Tracker</a:t>
            </a:r>
            <a:endParaRPr lang="en-US" dirty="0"/>
          </a:p>
        </p:txBody>
      </p:sp>
      <p:sp>
        <p:nvSpPr>
          <p:cNvPr id="5" name="Subtitle 4"/>
          <p:cNvSpPr>
            <a:spLocks noGrp="1"/>
          </p:cNvSpPr>
          <p:nvPr>
            <p:ph type="subTitle" idx="1"/>
          </p:nvPr>
        </p:nvSpPr>
        <p:spPr>
          <a:xfrm>
            <a:off x="1626285" y="3212976"/>
            <a:ext cx="8735325" cy="1752600"/>
          </a:xfrm>
        </p:spPr>
        <p:txBody>
          <a:bodyPr/>
          <a:lstStyle/>
          <a:p>
            <a:r>
              <a:rPr lang="en-US" sz="2800" dirty="0"/>
              <a:t>~p Malvika Reddy</a:t>
            </a:r>
          </a:p>
          <a:p>
            <a:r>
              <a:rPr lang="en-US" dirty="0"/>
              <a:t>     1nh20cs147</a:t>
            </a:r>
            <a:endParaRPr lang="en-US" sz="28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4E4745-D742-AD26-6351-E63D3CD45B9B}"/>
              </a:ext>
            </a:extLst>
          </p:cNvPr>
          <p:cNvSpPr txBox="1"/>
          <p:nvPr/>
        </p:nvSpPr>
        <p:spPr>
          <a:xfrm>
            <a:off x="1557908" y="260648"/>
            <a:ext cx="4124527" cy="584775"/>
          </a:xfrm>
          <a:prstGeom prst="rect">
            <a:avLst/>
          </a:prstGeom>
          <a:noFill/>
        </p:spPr>
        <p:txBody>
          <a:bodyPr wrap="none" rtlCol="0">
            <a:spAutoFit/>
          </a:bodyPr>
          <a:lstStyle/>
          <a:p>
            <a:r>
              <a:rPr lang="en-IN" sz="3200" dirty="0"/>
              <a:t>PROBLEM STATEMENT:</a:t>
            </a:r>
          </a:p>
        </p:txBody>
      </p:sp>
      <p:sp>
        <p:nvSpPr>
          <p:cNvPr id="5" name="TextBox 4">
            <a:extLst>
              <a:ext uri="{FF2B5EF4-FFF2-40B4-BE49-F238E27FC236}">
                <a16:creationId xmlns:a16="http://schemas.microsoft.com/office/drawing/2014/main" id="{9DCDFDDB-EBAB-078D-8DCC-FB8835DC0343}"/>
              </a:ext>
            </a:extLst>
          </p:cNvPr>
          <p:cNvSpPr txBox="1"/>
          <p:nvPr/>
        </p:nvSpPr>
        <p:spPr>
          <a:xfrm>
            <a:off x="837828" y="980728"/>
            <a:ext cx="11957184" cy="6001643"/>
          </a:xfrm>
          <a:prstGeom prst="rect">
            <a:avLst/>
          </a:prstGeom>
          <a:noFill/>
        </p:spPr>
        <p:txBody>
          <a:bodyPr wrap="none" rtlCol="0">
            <a:spAutoFit/>
          </a:bodyPr>
          <a:lstStyle/>
          <a:p>
            <a:pPr marL="285750" indent="-285750">
              <a:buFont typeface="Arial" panose="020B0604020202020204" pitchFamily="34" charset="0"/>
              <a:buChar char="•"/>
            </a:pPr>
            <a:r>
              <a:rPr lang="en-US" sz="2400" dirty="0"/>
              <a:t>Effective finance management and keeping track of your expenses is an important part</a:t>
            </a:r>
          </a:p>
          <a:p>
            <a:r>
              <a:rPr lang="en-US" sz="2400" dirty="0"/>
              <a:t>    of managing one’s overall finances.</a:t>
            </a:r>
          </a:p>
          <a:p>
            <a:endParaRPr lang="en-US" sz="2400" dirty="0">
              <a:effectLst/>
            </a:endParaRPr>
          </a:p>
          <a:p>
            <a:pPr marL="285750" indent="-285750">
              <a:buFont typeface="Arial" panose="020B0604020202020204" pitchFamily="34" charset="0"/>
              <a:buChar char="•"/>
            </a:pPr>
            <a:r>
              <a:rPr lang="en-US" sz="2400" dirty="0"/>
              <a:t>Many people struggle to keep track of their personal or business finances, which can</a:t>
            </a:r>
          </a:p>
          <a:p>
            <a:r>
              <a:rPr lang="en-US" sz="2400" dirty="0"/>
              <a:t>    lead to overspending, missed payments, and financial stress.</a:t>
            </a:r>
          </a:p>
          <a:p>
            <a:r>
              <a:rPr lang="en-US" sz="2400" dirty="0"/>
              <a:t> </a:t>
            </a:r>
          </a:p>
          <a:p>
            <a:pPr marL="285750" indent="-285750">
              <a:buFont typeface="Arial" panose="020B0604020202020204" pitchFamily="34" charset="0"/>
              <a:buChar char="•"/>
            </a:pPr>
            <a:r>
              <a:rPr lang="en-US" sz="2400" dirty="0"/>
              <a:t>Traditional methods of tracking expenses, such as using spreadsheets or paper receipts,</a:t>
            </a:r>
          </a:p>
          <a:p>
            <a:r>
              <a:rPr lang="en-US" sz="2400" dirty="0"/>
              <a:t>    can be time-consuming and prone to errors.</a:t>
            </a:r>
          </a:p>
          <a:p>
            <a:endParaRPr lang="en-US" sz="2400" dirty="0"/>
          </a:p>
          <a:p>
            <a:pPr marL="285750" indent="-285750">
              <a:buFont typeface="Arial" panose="020B0604020202020204" pitchFamily="34" charset="0"/>
              <a:buChar char="•"/>
            </a:pPr>
            <a:r>
              <a:rPr lang="en-US" sz="2400" dirty="0"/>
              <a:t>An expense tracker web application can address this problem by providing a user-friendly</a:t>
            </a:r>
          </a:p>
          <a:p>
            <a:r>
              <a:rPr lang="en-US" sz="2400" dirty="0"/>
              <a:t>    platform for tracking income and expenses in real-time.</a:t>
            </a:r>
          </a:p>
          <a:p>
            <a:endParaRPr lang="en-US" sz="2400" dirty="0"/>
          </a:p>
          <a:p>
            <a:pPr marL="285750" indent="-285750">
              <a:buFont typeface="Arial" panose="020B0604020202020204" pitchFamily="34" charset="0"/>
              <a:buChar char="•"/>
            </a:pPr>
            <a:r>
              <a:rPr lang="en-US" sz="2400" dirty="0"/>
              <a:t>By using an expense tracker web application, individuals can easily monitor their</a:t>
            </a:r>
          </a:p>
          <a:p>
            <a:r>
              <a:rPr lang="en-US" sz="2400" dirty="0"/>
              <a:t>    financial transactions, analyze their spending habits, make informed financial decisions,</a:t>
            </a:r>
          </a:p>
          <a:p>
            <a:r>
              <a:rPr lang="en-US" sz="2400" dirty="0"/>
              <a:t>   avoiding unnecessary expenses and ultimately achieve their financial goals.</a:t>
            </a:r>
            <a:endParaRPr lang="en-IN" sz="2400" dirty="0"/>
          </a:p>
          <a:p>
            <a:endParaRPr lang="en-US" sz="24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19767D-FBCF-E147-AD4C-EADA3D071C84}"/>
              </a:ext>
            </a:extLst>
          </p:cNvPr>
          <p:cNvSpPr txBox="1"/>
          <p:nvPr/>
        </p:nvSpPr>
        <p:spPr>
          <a:xfrm>
            <a:off x="1053852" y="404664"/>
            <a:ext cx="5333319" cy="584775"/>
          </a:xfrm>
          <a:prstGeom prst="rect">
            <a:avLst/>
          </a:prstGeom>
          <a:noFill/>
        </p:spPr>
        <p:txBody>
          <a:bodyPr wrap="none" rtlCol="0">
            <a:spAutoFit/>
          </a:bodyPr>
          <a:lstStyle/>
          <a:p>
            <a:r>
              <a:rPr lang="en-IN" sz="3200" dirty="0"/>
              <a:t>OBJECTIVES AND OUTCOMES:</a:t>
            </a:r>
          </a:p>
        </p:txBody>
      </p:sp>
      <p:sp>
        <p:nvSpPr>
          <p:cNvPr id="6" name="TextBox 5">
            <a:extLst>
              <a:ext uri="{FF2B5EF4-FFF2-40B4-BE49-F238E27FC236}">
                <a16:creationId xmlns:a16="http://schemas.microsoft.com/office/drawing/2014/main" id="{D490E4CC-5CFB-6A98-63B3-7B69B7CC7664}"/>
              </a:ext>
            </a:extLst>
          </p:cNvPr>
          <p:cNvSpPr txBox="1"/>
          <p:nvPr/>
        </p:nvSpPr>
        <p:spPr>
          <a:xfrm>
            <a:off x="1022575" y="1220353"/>
            <a:ext cx="10729192"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project would be a expense tracker web application that would help the user track and categorize their income and expenses by providing a rich </a:t>
            </a:r>
            <a:r>
              <a:rPr lang="en-US" sz="2400" dirty="0" err="1"/>
              <a:t>ui</a:t>
            </a:r>
            <a:r>
              <a:rPr lang="en-US" sz="2400" dirty="0"/>
              <a:t> friendly platform.</a:t>
            </a:r>
          </a:p>
          <a:p>
            <a:endParaRPr lang="en-US" sz="2400" dirty="0"/>
          </a:p>
          <a:p>
            <a:pPr marL="342900" indent="-342900">
              <a:buFont typeface="Arial" panose="020B0604020202020204" pitchFamily="34" charset="0"/>
              <a:buChar char="•"/>
            </a:pPr>
            <a:r>
              <a:rPr lang="en-US" sz="2400" dirty="0"/>
              <a:t>The web application would also offer informative tools like blogs to help the user learn more about budgeting and money.</a:t>
            </a:r>
          </a:p>
          <a:p>
            <a:endParaRPr lang="en-US" sz="2400" dirty="0"/>
          </a:p>
          <a:p>
            <a:pPr marL="342900" indent="-342900">
              <a:buFont typeface="Arial" panose="020B0604020202020204" pitchFamily="34" charset="0"/>
              <a:buChar char="•"/>
            </a:pPr>
            <a:r>
              <a:rPr lang="en-US" sz="2400" dirty="0"/>
              <a:t>These financial blogs can be a valuable resource for individuals who want to learn how to track their expenses effectively</a:t>
            </a:r>
            <a:r>
              <a:rPr lang="en-US" dirty="0"/>
              <a:t> and make informed decisions to achieve their financial goals.</a:t>
            </a:r>
            <a:endParaRPr lang="en-US" sz="2400" dirty="0"/>
          </a:p>
          <a:p>
            <a:endParaRPr lang="en-US" sz="2400" dirty="0"/>
          </a:p>
          <a:p>
            <a:pPr marL="342900" indent="-342900">
              <a:buFont typeface="Arial" panose="020B0604020202020204" pitchFamily="34" charset="0"/>
              <a:buChar char="•"/>
            </a:pPr>
            <a:r>
              <a:rPr lang="en-US" sz="2400" dirty="0"/>
              <a:t>It would provide users with expert advice, budgeting tips, real-world examples, etc.</a:t>
            </a:r>
            <a:endParaRPr lang="en-IN" sz="2400"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747F2C-2279-3C06-13BE-A125A4D29016}"/>
              </a:ext>
            </a:extLst>
          </p:cNvPr>
          <p:cNvSpPr txBox="1">
            <a:spLocks noGrp="1"/>
          </p:cNvSpPr>
          <p:nvPr>
            <p:ph type="title"/>
          </p:nvPr>
        </p:nvSpPr>
        <p:spPr>
          <a:xfrm>
            <a:off x="1125860" y="0"/>
            <a:ext cx="10360025" cy="1223962"/>
          </a:xfrm>
          <a:prstGeom prst="rect">
            <a:avLst/>
          </a:prstGeom>
          <a:noFill/>
        </p:spPr>
        <p:txBody>
          <a:bodyPr wrap="none" rtlCol="0">
            <a:spAutoFit/>
          </a:bodyPr>
          <a:lstStyle/>
          <a:p>
            <a:r>
              <a:rPr lang="en-IN" sz="3200" dirty="0"/>
              <a:t>DESIGN METHODOLOGY:</a:t>
            </a:r>
          </a:p>
        </p:txBody>
      </p:sp>
      <p:sp>
        <p:nvSpPr>
          <p:cNvPr id="4" name="TextBox 3">
            <a:extLst>
              <a:ext uri="{FF2B5EF4-FFF2-40B4-BE49-F238E27FC236}">
                <a16:creationId xmlns:a16="http://schemas.microsoft.com/office/drawing/2014/main" id="{B988FD91-1757-8CC1-F0D2-008C2BAFF31D}"/>
              </a:ext>
            </a:extLst>
          </p:cNvPr>
          <p:cNvSpPr txBox="1"/>
          <p:nvPr/>
        </p:nvSpPr>
        <p:spPr>
          <a:xfrm>
            <a:off x="837828" y="1412776"/>
            <a:ext cx="11107024" cy="5262979"/>
          </a:xfrm>
          <a:prstGeom prst="rect">
            <a:avLst/>
          </a:prstGeom>
          <a:noFill/>
        </p:spPr>
        <p:txBody>
          <a:bodyPr wrap="square" rtlCol="0">
            <a:spAutoFit/>
          </a:bodyPr>
          <a:lstStyle/>
          <a:p>
            <a:r>
              <a:rPr lang="en-IN" sz="2400" dirty="0"/>
              <a:t>The mini project is being implemented using </a:t>
            </a:r>
            <a:r>
              <a:rPr lang="en-IN" sz="2400" dirty="0" err="1"/>
              <a:t>ReactJs</a:t>
            </a:r>
            <a:r>
              <a:rPr lang="en-IN" sz="2400" dirty="0"/>
              <a:t> which is a </a:t>
            </a:r>
            <a:r>
              <a:rPr lang="en-US" sz="2400" dirty="0"/>
              <a:t>open-source JavaScript library used for building user interfaces.</a:t>
            </a:r>
          </a:p>
          <a:p>
            <a:endParaRPr lang="en-IN" sz="2400" dirty="0"/>
          </a:p>
          <a:p>
            <a:pPr marL="342900" indent="-342900">
              <a:buFont typeface="Arial" panose="020B0604020202020204" pitchFamily="34" charset="0"/>
              <a:buChar char="•"/>
            </a:pPr>
            <a:r>
              <a:rPr lang="en-US" sz="2400" dirty="0"/>
              <a:t>React uses a component-based architecture. It allows developers to create reusable UI components that can be easily combined to build complex user interfaces. This makes it easier to manage and maintain large codebases, as well as to update and modify the user interface without having to change the underlying code.</a:t>
            </a:r>
          </a:p>
          <a:p>
            <a:pPr marL="342900" indent="-342900">
              <a:buFont typeface="Arial" panose="020B0604020202020204" pitchFamily="34" charset="0"/>
              <a:buChar char="•"/>
            </a:pPr>
            <a:r>
              <a:rPr lang="en-US" sz="2400" dirty="0"/>
              <a:t>The project uses Mui (short for Material-UI) open-source library of pre-built React components. It offers a wide range of UI components, including buttons, cards, forms, icons, menus, modals, tabs, typography.</a:t>
            </a:r>
          </a:p>
          <a:p>
            <a:pPr marL="342900" indent="-342900">
              <a:buFont typeface="Arial" panose="020B0604020202020204" pitchFamily="34" charset="0"/>
              <a:buChar char="•"/>
            </a:pPr>
            <a:r>
              <a:rPr lang="en-US" sz="2400" dirty="0"/>
              <a:t>The project uses React hooks that provide a way to reuse stateful logic across components, and they can make functional components more powerful and easier to understand.  These include </a:t>
            </a:r>
            <a:r>
              <a:rPr lang="en-US" sz="2400" dirty="0" err="1"/>
              <a:t>useState</a:t>
            </a:r>
            <a:r>
              <a:rPr lang="en-US" sz="2400" dirty="0"/>
              <a:t>(), </a:t>
            </a:r>
            <a:r>
              <a:rPr lang="en-US" sz="2400" dirty="0" err="1"/>
              <a:t>useEffect</a:t>
            </a:r>
            <a:r>
              <a:rPr lang="en-US" sz="2400" dirty="0"/>
              <a:t>(), </a:t>
            </a:r>
            <a:r>
              <a:rPr lang="en-US" sz="2400" dirty="0" err="1"/>
              <a:t>useContext</a:t>
            </a:r>
            <a:r>
              <a:rPr lang="en-US" sz="2400" dirty="0"/>
              <a:t>() etc.</a:t>
            </a:r>
            <a:endParaRPr lang="en-IN" sz="2400" dirty="0"/>
          </a:p>
        </p:txBody>
      </p:sp>
    </p:spTree>
    <p:extLst>
      <p:ext uri="{BB962C8B-B14F-4D97-AF65-F5344CB8AC3E}">
        <p14:creationId xmlns:p14="http://schemas.microsoft.com/office/powerpoint/2010/main" val="397614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F43E8E-D04C-DA04-96EE-CADCC5D0DDC8}"/>
              </a:ext>
            </a:extLst>
          </p:cNvPr>
          <p:cNvSpPr txBox="1"/>
          <p:nvPr/>
        </p:nvSpPr>
        <p:spPr>
          <a:xfrm>
            <a:off x="909836" y="260648"/>
            <a:ext cx="2408865" cy="584775"/>
          </a:xfrm>
          <a:prstGeom prst="rect">
            <a:avLst/>
          </a:prstGeom>
          <a:noFill/>
        </p:spPr>
        <p:txBody>
          <a:bodyPr wrap="none" rtlCol="0">
            <a:spAutoFit/>
          </a:bodyPr>
          <a:lstStyle/>
          <a:p>
            <a:r>
              <a:rPr lang="en-IN" sz="3200" dirty="0"/>
              <a:t>FLOWCHART:</a:t>
            </a:r>
          </a:p>
        </p:txBody>
      </p:sp>
      <p:pic>
        <p:nvPicPr>
          <p:cNvPr id="4" name="Picture 3">
            <a:extLst>
              <a:ext uri="{FF2B5EF4-FFF2-40B4-BE49-F238E27FC236}">
                <a16:creationId xmlns:a16="http://schemas.microsoft.com/office/drawing/2014/main" id="{9D7F069E-DA41-CF03-C86B-F1C9AFEED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266" y="260648"/>
            <a:ext cx="5723467" cy="6480720"/>
          </a:xfrm>
          <a:prstGeom prst="rect">
            <a:avLst/>
          </a:prstGeom>
        </p:spPr>
      </p:pic>
    </p:spTree>
    <p:extLst>
      <p:ext uri="{BB962C8B-B14F-4D97-AF65-F5344CB8AC3E}">
        <p14:creationId xmlns:p14="http://schemas.microsoft.com/office/powerpoint/2010/main" val="160327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6E9F49-6A28-DE2D-5723-DF29DF07669C}"/>
              </a:ext>
            </a:extLst>
          </p:cNvPr>
          <p:cNvSpPr txBox="1"/>
          <p:nvPr/>
        </p:nvSpPr>
        <p:spPr>
          <a:xfrm>
            <a:off x="3659822" y="2132856"/>
            <a:ext cx="4720780" cy="1200329"/>
          </a:xfrm>
          <a:prstGeom prst="rect">
            <a:avLst/>
          </a:prstGeom>
          <a:noFill/>
        </p:spPr>
        <p:txBody>
          <a:bodyPr wrap="none" rtlCol="0">
            <a:spAutoFit/>
          </a:bodyPr>
          <a:lstStyle/>
          <a:p>
            <a:r>
              <a:rPr lang="en-IN" sz="7200" dirty="0"/>
              <a:t>THANK YOU</a:t>
            </a:r>
          </a:p>
        </p:txBody>
      </p:sp>
      <p:sp>
        <p:nvSpPr>
          <p:cNvPr id="3" name="TextBox 2">
            <a:extLst>
              <a:ext uri="{FF2B5EF4-FFF2-40B4-BE49-F238E27FC236}">
                <a16:creationId xmlns:a16="http://schemas.microsoft.com/office/drawing/2014/main" id="{7B7498FD-6596-3777-01EA-1BF317C5A104}"/>
              </a:ext>
            </a:extLst>
          </p:cNvPr>
          <p:cNvSpPr txBox="1"/>
          <p:nvPr/>
        </p:nvSpPr>
        <p:spPr>
          <a:xfrm>
            <a:off x="8380602" y="5117284"/>
            <a:ext cx="2625754" cy="707886"/>
          </a:xfrm>
          <a:prstGeom prst="rect">
            <a:avLst/>
          </a:prstGeom>
          <a:noFill/>
        </p:spPr>
        <p:txBody>
          <a:bodyPr wrap="square" rtlCol="0">
            <a:spAutoFit/>
          </a:bodyPr>
          <a:lstStyle/>
          <a:p>
            <a:r>
              <a:rPr lang="en-IN" sz="2000" dirty="0">
                <a:solidFill>
                  <a:schemeClr val="accent1"/>
                </a:solidFill>
              </a:rPr>
              <a:t>~ P MALVIKA REDDY</a:t>
            </a:r>
          </a:p>
          <a:p>
            <a:r>
              <a:rPr lang="en-IN" sz="2000" dirty="0">
                <a:solidFill>
                  <a:schemeClr val="accent1"/>
                </a:solidFill>
              </a:rPr>
              <a:t>    1NH20CS147</a:t>
            </a:r>
          </a:p>
        </p:txBody>
      </p:sp>
    </p:spTree>
    <p:extLst>
      <p:ext uri="{BB962C8B-B14F-4D97-AF65-F5344CB8AC3E}">
        <p14:creationId xmlns:p14="http://schemas.microsoft.com/office/powerpoint/2010/main" val="97150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29</TotalTime>
  <Words>413</Words>
  <Application>Microsoft Office PowerPoint</Application>
  <PresentationFormat>Custom</PresentationFormat>
  <Paragraphs>37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Tech 16x9</vt:lpstr>
      <vt:lpstr>Expenzing- Personalized Finance Tracker</vt:lpstr>
      <vt:lpstr>PowerPoint Presentation</vt:lpstr>
      <vt:lpstr>PowerPoint Presentation</vt:lpstr>
      <vt:lpstr>DESIGN METHODOLOGY: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Expenzing- Personalized Finance Tracker</dc:title>
  <dc:creator>malvika.tomail@gmail.com</dc:creator>
  <cp:lastModifiedBy>malvika.tomail@gmail.com</cp:lastModifiedBy>
  <cp:revision>5</cp:revision>
  <dcterms:created xsi:type="dcterms:W3CDTF">2023-05-26T12:07:14Z</dcterms:created>
  <dcterms:modified xsi:type="dcterms:W3CDTF">2023-06-15T06:33:01Z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