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9"/>
  </p:notesMasterIdLst>
  <p:sldIdLst>
    <p:sldId id="256" r:id="rId2"/>
    <p:sldId id="263" r:id="rId3"/>
    <p:sldId id="258" r:id="rId4"/>
    <p:sldId id="259" r:id="rId5"/>
    <p:sldId id="260" r:id="rId6"/>
    <p:sldId id="264" r:id="rId7"/>
    <p:sldId id="265" r:id="rId8"/>
  </p:sldIdLst>
  <p:sldSz cx="9144000" cy="5143500" type="screen16x9"/>
  <p:notesSz cx="6858000" cy="9144000"/>
  <p:embeddedFontLst>
    <p:embeddedFont>
      <p:font typeface="Average" panose="020B0604020202020204" charset="0"/>
      <p:regular r:id="rId10"/>
    </p:embeddedFont>
    <p:embeddedFont>
      <p:font typeface="Calisto MT" panose="02040603050505030304" pitchFamily="18" charset="0"/>
      <p:regular r:id="rId11"/>
      <p:bold r:id="rId12"/>
      <p:italic r:id="rId13"/>
      <p:boldItalic r:id="rId14"/>
    </p:embeddedFont>
    <p:embeddedFont>
      <p:font typeface="Wingdings 2" panose="05020102010507070707" pitchFamily="18" charset="2"/>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snapToGrid="0">
      <p:cViewPr varScale="1">
        <p:scale>
          <a:sx n="143" d="100"/>
          <a:sy n="143" d="100"/>
        </p:scale>
        <p:origin x="702"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3505875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710888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13796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9260909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9950450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918601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486155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88274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75186627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352995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16448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9986987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098353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1656560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5806581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044553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7763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9223076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8979936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12/10/2022</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60335865"/>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700" r:id="rId18"/>
    <p:sldLayoutId id="2147483701" r:id="rId19"/>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Quantum Hacks 2022</a:t>
            </a:r>
            <a:endParaRPr dirty="0"/>
          </a:p>
        </p:txBody>
      </p:sp>
      <p:sp>
        <p:nvSpPr>
          <p:cNvPr id="61" name="Google Shape;61;p13"/>
          <p:cNvSpPr txBox="1"/>
          <p:nvPr/>
        </p:nvSpPr>
        <p:spPr>
          <a:xfrm>
            <a:off x="210094" y="3320143"/>
            <a:ext cx="2670300" cy="15696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Average"/>
                <a:ea typeface="Average"/>
                <a:cs typeface="Average"/>
                <a:sym typeface="Average"/>
              </a:rPr>
              <a:t>Team Members :</a:t>
            </a:r>
          </a:p>
          <a:p>
            <a:pPr marL="0" lvl="0" indent="0" algn="l" rtl="0">
              <a:spcBef>
                <a:spcPts val="0"/>
              </a:spcBef>
              <a:spcAft>
                <a:spcPts val="0"/>
              </a:spcAft>
              <a:buNone/>
            </a:pPr>
            <a:endParaRPr lang="en" dirty="0">
              <a:solidFill>
                <a:schemeClr val="dk1"/>
              </a:solidFill>
              <a:latin typeface="Average"/>
              <a:ea typeface="Average"/>
              <a:cs typeface="Average"/>
              <a:sym typeface="Average"/>
            </a:endParaRPr>
          </a:p>
          <a:p>
            <a:pPr marL="0" lvl="0" indent="0" algn="l" rtl="0">
              <a:spcBef>
                <a:spcPts val="0"/>
              </a:spcBef>
              <a:spcAft>
                <a:spcPts val="0"/>
              </a:spcAft>
              <a:buNone/>
            </a:pPr>
            <a:r>
              <a:rPr lang="en" sz="1400" dirty="0">
                <a:latin typeface="Average"/>
                <a:ea typeface="Average"/>
                <a:cs typeface="Average"/>
                <a:sym typeface="Average"/>
              </a:rPr>
              <a:t>P Malvika Reddy</a:t>
            </a:r>
          </a:p>
          <a:p>
            <a:pPr marL="0" lvl="0" indent="0" algn="l" rtl="0">
              <a:spcBef>
                <a:spcPts val="0"/>
              </a:spcBef>
              <a:spcAft>
                <a:spcPts val="0"/>
              </a:spcAft>
              <a:buNone/>
            </a:pPr>
            <a:r>
              <a:rPr lang="en" sz="1400" dirty="0">
                <a:latin typeface="Average"/>
                <a:ea typeface="Average"/>
                <a:cs typeface="Average"/>
                <a:sym typeface="Average"/>
              </a:rPr>
              <a:t>Ankita S</a:t>
            </a:r>
          </a:p>
          <a:p>
            <a:pPr marL="0" lvl="0" indent="0" algn="l" rtl="0">
              <a:spcBef>
                <a:spcPts val="0"/>
              </a:spcBef>
              <a:spcAft>
                <a:spcPts val="0"/>
              </a:spcAft>
              <a:buNone/>
            </a:pPr>
            <a:r>
              <a:rPr lang="en" sz="1400" dirty="0">
                <a:latin typeface="Average"/>
                <a:ea typeface="Average"/>
                <a:cs typeface="Average"/>
                <a:sym typeface="Average"/>
              </a:rPr>
              <a:t>Bhoomika S</a:t>
            </a:r>
          </a:p>
          <a:p>
            <a:pPr marL="0" lvl="0" indent="0" algn="l" rtl="0">
              <a:spcBef>
                <a:spcPts val="0"/>
              </a:spcBef>
              <a:spcAft>
                <a:spcPts val="0"/>
              </a:spcAft>
              <a:buNone/>
            </a:pPr>
            <a:r>
              <a:rPr lang="en" sz="1400" dirty="0">
                <a:latin typeface="Average"/>
                <a:ea typeface="Average"/>
                <a:cs typeface="Average"/>
                <a:sym typeface="Average"/>
              </a:rPr>
              <a:t>Prerna Ubana</a:t>
            </a:r>
            <a:endParaRPr sz="1400" dirty="0">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02F5-4CD3-B8D5-AF8C-392281A1073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A200382-CE65-2CEB-98E9-6D256BF279D2}"/>
              </a:ext>
            </a:extLst>
          </p:cNvPr>
          <p:cNvSpPr>
            <a:spLocks noGrp="1"/>
          </p:cNvSpPr>
          <p:nvPr>
            <p:ph idx="1"/>
          </p:nvPr>
        </p:nvSpPr>
        <p:spPr/>
        <p:txBody>
          <a:bodyPr>
            <a:normAutofit/>
          </a:bodyPr>
          <a:lstStyle/>
          <a:p>
            <a:pPr marL="27675" indent="0">
              <a:buNone/>
            </a:pPr>
            <a:r>
              <a:rPr lang="en-IN" sz="2000" dirty="0"/>
              <a:t>About 70% of India’s rural population depend primarily on agriculture for their livelihood yet the poor infrastructure, low use of farm technologies and techniques, decrease of soil fertility due to over fertilization leading to low productivity and decreased competition with the foreign markets. There is a need for the farmers to get real time recommendations and predict beneficial outputs based on various parameters and automate services to help scale up the operations and monitor production.</a:t>
            </a:r>
          </a:p>
        </p:txBody>
      </p:sp>
    </p:spTree>
    <p:extLst>
      <p:ext uri="{BB962C8B-B14F-4D97-AF65-F5344CB8AC3E}">
        <p14:creationId xmlns:p14="http://schemas.microsoft.com/office/powerpoint/2010/main" val="24200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or Idea</a:t>
            </a:r>
            <a:endParaRPr/>
          </a:p>
        </p:txBody>
      </p:sp>
      <p:sp>
        <p:nvSpPr>
          <p:cNvPr id="72" name="Google Shape;72;p15"/>
          <p:cNvSpPr txBox="1">
            <a:spLocks noGrp="1"/>
          </p:cNvSpPr>
          <p:nvPr>
            <p:ph type="body" idx="1"/>
          </p:nvPr>
        </p:nvSpPr>
        <p:spPr>
          <a:prstGeom prst="rect">
            <a:avLst/>
          </a:prstGeom>
        </p:spPr>
        <p:txBody>
          <a:bodyPr spcFirstLastPara="1" wrap="square" lIns="91425" tIns="91425" rIns="91425" bIns="91425" anchor="t" anchorCtr="0">
            <a:noAutofit/>
          </a:bodyPr>
          <a:lstStyle/>
          <a:p>
            <a:pPr marL="27675" indent="0">
              <a:buFont typeface="Wingdings" pitchFamily="2" charset="2"/>
              <a:buChar char="Ø"/>
            </a:pPr>
            <a:r>
              <a:rPr lang="en-IN" sz="2000" dirty="0"/>
              <a:t> The project provides a platform that helps farmers monitor the current weather conditions and enhance the planning for planting and harvest season. </a:t>
            </a:r>
          </a:p>
          <a:p>
            <a:pPr marL="27675" indent="0">
              <a:buFont typeface="Wingdings" pitchFamily="2" charset="2"/>
              <a:buChar char="Ø"/>
            </a:pPr>
            <a:r>
              <a:rPr lang="en-IN" sz="2000" dirty="0"/>
              <a:t> The website keeps farmers updated about the various modern agricultural technologies, government schemes for farmers and the importance of the youth in agriculture. </a:t>
            </a:r>
          </a:p>
          <a:p>
            <a:pPr marL="27675" indent="0">
              <a:buFont typeface="Wingdings" pitchFamily="2" charset="2"/>
              <a:buChar char="Ø"/>
            </a:pPr>
            <a:r>
              <a:rPr lang="en-IN" sz="2000" dirty="0"/>
              <a:t> The website is integrated with a chatbot and a ML recommendation system that provides solutions to general queries and suggests the types of crops that can grown based on various parameters. </a:t>
            </a:r>
          </a:p>
          <a:p>
            <a:pPr marL="0" lvl="0" indent="0" algn="l" rtl="0">
              <a:spcBef>
                <a:spcPts val="0"/>
              </a:spcBef>
              <a:spcAft>
                <a:spcPts val="1600"/>
              </a:spcAft>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Implementation of Idea into the Project</a:t>
            </a:r>
            <a:endParaRPr/>
          </a:p>
        </p:txBody>
      </p:sp>
      <p:sp>
        <p:nvSpPr>
          <p:cNvPr id="78" name="Google Shape;78;p16"/>
          <p:cNvSpPr txBox="1">
            <a:spLocks noGrp="1"/>
          </p:cNvSpPr>
          <p:nvPr>
            <p:ph type="body" idx="2"/>
          </p:nvPr>
        </p:nvSpPr>
        <p:spPr>
          <a:prstGeom prst="rect">
            <a:avLst/>
          </a:prstGeom>
        </p:spPr>
        <p:txBody>
          <a:bodyPr spcFirstLastPara="1" wrap="square" lIns="91425" tIns="91425" rIns="91425" bIns="91425" anchor="ctr" anchorCtr="0">
            <a:noAutofit/>
          </a:bodyPr>
          <a:lstStyle/>
          <a:p>
            <a:pPr marL="114300" lvl="0" indent="0" algn="l" rtl="0">
              <a:spcBef>
                <a:spcPts val="0"/>
              </a:spcBef>
              <a:spcAft>
                <a:spcPts val="0"/>
              </a:spcAft>
              <a:buSzPts val="1800"/>
              <a:buNone/>
            </a:pPr>
            <a:r>
              <a:rPr lang="en-IN" dirty="0"/>
              <a:t>The website introduces users to various agricultural services and techniques.  It provides a pop up chatbot  that provides responses to user throughout the website and an AI recommendation system.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Functionality of the Project</a:t>
            </a:r>
            <a:endParaRPr/>
          </a:p>
        </p:txBody>
      </p:sp>
      <p:grpSp>
        <p:nvGrpSpPr>
          <p:cNvPr id="84" name="Google Shape;84;p17"/>
          <p:cNvGrpSpPr/>
          <p:nvPr/>
        </p:nvGrpSpPr>
        <p:grpSpPr>
          <a:xfrm>
            <a:off x="589532" y="1411094"/>
            <a:ext cx="2628925" cy="3416400"/>
            <a:chOff x="431925" y="1304875"/>
            <a:chExt cx="2628925" cy="3416400"/>
          </a:xfrm>
        </p:grpSpPr>
        <p:sp>
          <p:nvSpPr>
            <p:cNvPr id="85" name="Google Shape;85;p17"/>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17"/>
          <p:cNvGrpSpPr/>
          <p:nvPr/>
        </p:nvGrpSpPr>
        <p:grpSpPr>
          <a:xfrm>
            <a:off x="3434982" y="1411094"/>
            <a:ext cx="2632500" cy="3416400"/>
            <a:chOff x="3320450" y="1304875"/>
            <a:chExt cx="2632500" cy="3416400"/>
          </a:xfrm>
        </p:grpSpPr>
        <p:sp>
          <p:nvSpPr>
            <p:cNvPr id="90" name="Google Shape;90;p17"/>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7"/>
          <p:cNvGrpSpPr/>
          <p:nvPr/>
        </p:nvGrpSpPr>
        <p:grpSpPr>
          <a:xfrm>
            <a:off x="6280407" y="1411094"/>
            <a:ext cx="2632500" cy="3416400"/>
            <a:chOff x="6212550" y="1304875"/>
            <a:chExt cx="2632500" cy="3416400"/>
          </a:xfrm>
        </p:grpSpPr>
        <p:sp>
          <p:nvSpPr>
            <p:cNvPr id="95" name="Google Shape;95;p17"/>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t>               Python</a:t>
              </a:r>
              <a:endParaRPr dirty="0"/>
            </a:p>
          </p:txBody>
        </p:sp>
      </p:grpSp>
      <p:sp>
        <p:nvSpPr>
          <p:cNvPr id="2" name="TextBox 1">
            <a:extLst>
              <a:ext uri="{FF2B5EF4-FFF2-40B4-BE49-F238E27FC236}">
                <a16:creationId xmlns:a16="http://schemas.microsoft.com/office/drawing/2014/main" id="{8EE27625-DB0A-9E6A-353A-5BF595DAF133}"/>
              </a:ext>
            </a:extLst>
          </p:cNvPr>
          <p:cNvSpPr txBox="1"/>
          <p:nvPr/>
        </p:nvSpPr>
        <p:spPr>
          <a:xfrm>
            <a:off x="585931" y="1472453"/>
            <a:ext cx="8326226" cy="369332"/>
          </a:xfrm>
          <a:prstGeom prst="rect">
            <a:avLst/>
          </a:prstGeom>
          <a:noFill/>
        </p:spPr>
        <p:txBody>
          <a:bodyPr wrap="square" rtlCol="0">
            <a:spAutoFit/>
          </a:bodyPr>
          <a:lstStyle/>
          <a:p>
            <a:r>
              <a:rPr lang="en-IN" dirty="0"/>
              <a:t>         HTML ,  CSS                            JavaScript                </a:t>
            </a:r>
          </a:p>
        </p:txBody>
      </p:sp>
      <p:sp>
        <p:nvSpPr>
          <p:cNvPr id="4" name="TextBox 3">
            <a:extLst>
              <a:ext uri="{FF2B5EF4-FFF2-40B4-BE49-F238E27FC236}">
                <a16:creationId xmlns:a16="http://schemas.microsoft.com/office/drawing/2014/main" id="{2A8C2ACB-BAFF-983C-1CA3-C3C6FB173960}"/>
              </a:ext>
            </a:extLst>
          </p:cNvPr>
          <p:cNvSpPr txBox="1"/>
          <p:nvPr/>
        </p:nvSpPr>
        <p:spPr>
          <a:xfrm>
            <a:off x="685346" y="2064124"/>
            <a:ext cx="2447819" cy="2031325"/>
          </a:xfrm>
          <a:prstGeom prst="rect">
            <a:avLst/>
          </a:prstGeom>
          <a:noFill/>
        </p:spPr>
        <p:txBody>
          <a:bodyPr wrap="square" rtlCol="0">
            <a:spAutoFit/>
          </a:bodyPr>
          <a:lstStyle/>
          <a:p>
            <a:r>
              <a:rPr lang="en-IN" dirty="0"/>
              <a:t>HTML is used to define the structure of the webpage.</a:t>
            </a:r>
          </a:p>
          <a:p>
            <a:r>
              <a:rPr lang="en-IN" dirty="0"/>
              <a:t>CSS is used to improve the visual aesthetics of the webpage.</a:t>
            </a:r>
          </a:p>
          <a:p>
            <a:endParaRPr lang="en-IN" dirty="0"/>
          </a:p>
        </p:txBody>
      </p:sp>
      <p:sp>
        <p:nvSpPr>
          <p:cNvPr id="5" name="TextBox 4">
            <a:extLst>
              <a:ext uri="{FF2B5EF4-FFF2-40B4-BE49-F238E27FC236}">
                <a16:creationId xmlns:a16="http://schemas.microsoft.com/office/drawing/2014/main" id="{56724ACF-0109-35D5-FEEC-D275FF0FF071}"/>
              </a:ext>
            </a:extLst>
          </p:cNvPr>
          <p:cNvSpPr txBox="1"/>
          <p:nvPr/>
        </p:nvSpPr>
        <p:spPr>
          <a:xfrm>
            <a:off x="3509682" y="2064124"/>
            <a:ext cx="2554200" cy="1477328"/>
          </a:xfrm>
          <a:prstGeom prst="rect">
            <a:avLst/>
          </a:prstGeom>
          <a:noFill/>
        </p:spPr>
        <p:txBody>
          <a:bodyPr wrap="square" rtlCol="0">
            <a:spAutoFit/>
          </a:bodyPr>
          <a:lstStyle/>
          <a:p>
            <a:r>
              <a:rPr lang="en-IN" dirty="0"/>
              <a:t>Serves as link between the HTML and CSS file and handles the back end computation and chatbot.</a:t>
            </a:r>
          </a:p>
        </p:txBody>
      </p:sp>
      <p:sp>
        <p:nvSpPr>
          <p:cNvPr id="16" name="TextBox 15"/>
          <p:cNvSpPr txBox="1"/>
          <p:nvPr/>
        </p:nvSpPr>
        <p:spPr>
          <a:xfrm>
            <a:off x="6444344" y="2100941"/>
            <a:ext cx="2438400" cy="2585323"/>
          </a:xfrm>
          <a:prstGeom prst="rect">
            <a:avLst/>
          </a:prstGeom>
          <a:noFill/>
        </p:spPr>
        <p:txBody>
          <a:bodyPr wrap="square" rtlCol="0">
            <a:spAutoFit/>
          </a:bodyPr>
          <a:lstStyle/>
          <a:p>
            <a:r>
              <a:rPr lang="en-IN" dirty="0"/>
              <a:t>To create a ML recommendation system that uses flask, sklearn to create the model, pickle to dump and load it and a dataset with different climate parameters to predict the output.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EF7C-6596-D439-86AF-263244F6DD0E}"/>
              </a:ext>
            </a:extLst>
          </p:cNvPr>
          <p:cNvSpPr>
            <a:spLocks noGrp="1"/>
          </p:cNvSpPr>
          <p:nvPr>
            <p:ph type="title"/>
          </p:nvPr>
        </p:nvSpPr>
        <p:spPr/>
        <p:txBody>
          <a:bodyPr/>
          <a:lstStyle/>
          <a:p>
            <a:pPr algn="l"/>
            <a:r>
              <a:rPr lang="en-IN" dirty="0"/>
              <a:t>Future scope</a:t>
            </a:r>
          </a:p>
        </p:txBody>
      </p:sp>
      <p:sp>
        <p:nvSpPr>
          <p:cNvPr id="3" name="Content Placeholder 2">
            <a:extLst>
              <a:ext uri="{FF2B5EF4-FFF2-40B4-BE49-F238E27FC236}">
                <a16:creationId xmlns:a16="http://schemas.microsoft.com/office/drawing/2014/main" id="{19B75EB7-C121-937E-FA93-0AC0BE89303D}"/>
              </a:ext>
            </a:extLst>
          </p:cNvPr>
          <p:cNvSpPr>
            <a:spLocks noGrp="1"/>
          </p:cNvSpPr>
          <p:nvPr>
            <p:ph idx="1"/>
          </p:nvPr>
        </p:nvSpPr>
        <p:spPr/>
        <p:txBody>
          <a:bodyPr/>
          <a:lstStyle/>
          <a:p>
            <a:pPr marL="27675" indent="0">
              <a:buNone/>
            </a:pPr>
            <a:r>
              <a:rPr lang="en-IN" sz="2000" dirty="0"/>
              <a:t>To give the farmers more personalized experience to buy and sell products without middle man involved which inturn makes them more profitable and independent.</a:t>
            </a:r>
          </a:p>
          <a:p>
            <a:pPr marL="27675" indent="0">
              <a:buNone/>
            </a:pPr>
            <a:r>
              <a:rPr lang="en-IN" sz="2000" dirty="0"/>
              <a:t>To create a more robust trained and customized ML system that caters to specific needs of the users.</a:t>
            </a:r>
          </a:p>
          <a:p>
            <a:pPr marL="27675" indent="0">
              <a:buNone/>
            </a:pPr>
            <a:r>
              <a:rPr lang="en-IN" sz="2000" dirty="0"/>
              <a:t>To automate subsidy renewal schemes for farmers.</a:t>
            </a:r>
          </a:p>
          <a:p>
            <a:endParaRPr lang="en-IN" dirty="0"/>
          </a:p>
        </p:txBody>
      </p:sp>
    </p:spTree>
    <p:extLst>
      <p:ext uri="{BB962C8B-B14F-4D97-AF65-F5344CB8AC3E}">
        <p14:creationId xmlns:p14="http://schemas.microsoft.com/office/powerpoint/2010/main" val="140250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FCAD-ABB9-E51F-AE61-AD1B1F98F2B6}"/>
              </a:ext>
            </a:extLst>
          </p:cNvPr>
          <p:cNvSpPr>
            <a:spLocks noGrp="1"/>
          </p:cNvSpPr>
          <p:nvPr>
            <p:ph type="title"/>
          </p:nvPr>
        </p:nvSpPr>
        <p:spPr>
          <a:xfrm>
            <a:off x="3251200" y="1919111"/>
            <a:ext cx="5244624" cy="1072445"/>
          </a:xfrm>
        </p:spPr>
        <p:txBody>
          <a:bodyPr>
            <a:normAutofit/>
          </a:bodyPr>
          <a:lstStyle/>
          <a:p>
            <a:pPr algn="l"/>
            <a:r>
              <a:rPr lang="en-IN" dirty="0"/>
              <a:t>Thank You  </a:t>
            </a:r>
          </a:p>
        </p:txBody>
      </p:sp>
      <p:sp>
        <p:nvSpPr>
          <p:cNvPr id="4" name="Content Placeholder 2">
            <a:extLst>
              <a:ext uri="{FF2B5EF4-FFF2-40B4-BE49-F238E27FC236}">
                <a16:creationId xmlns:a16="http://schemas.microsoft.com/office/drawing/2014/main" id="{F2BB6AF1-9DA8-525A-C524-1A5233D98747}"/>
              </a:ext>
            </a:extLst>
          </p:cNvPr>
          <p:cNvSpPr txBox="1">
            <a:spLocks/>
          </p:cNvSpPr>
          <p:nvPr/>
        </p:nvSpPr>
        <p:spPr>
          <a:xfrm>
            <a:off x="8681524" y="4651022"/>
            <a:ext cx="45719" cy="47978"/>
          </a:xfrm>
          <a:prstGeom prst="rect">
            <a:avLst/>
          </a:prstGeom>
          <a:effectLst>
            <a:outerShdw blurRad="25400" dir="17880000">
              <a:srgbClr val="000000">
                <a:alpha val="46000"/>
              </a:srgbClr>
            </a:outerShdw>
          </a:effectLst>
        </p:spPr>
        <p:txBody>
          <a:bodyPr vert="horz" lIns="91440" tIns="45720" rIns="91440" bIns="45720" rtlCol="0" anchor="t">
            <a:normAutofit fontScale="25000" lnSpcReduction="20000"/>
          </a:bodyPr>
          <a:lstStyle/>
          <a:p>
            <a:pPr marL="27675" marR="0" lvl="0" indent="0" algn="l" defTabSz="342900" rtl="0" eaLnBrk="1" fontAlgn="auto" latinLnBrk="0" hangingPunct="1">
              <a:lnSpc>
                <a:spcPct val="100000"/>
              </a:lnSpc>
              <a:spcBef>
                <a:spcPct val="20000"/>
              </a:spcBef>
              <a:spcAft>
                <a:spcPts val="450"/>
              </a:spcAft>
              <a:buClr>
                <a:schemeClr val="tx2"/>
              </a:buClr>
              <a:buSzPct val="70000"/>
              <a:buFont typeface="Wingdings 2" charset="2"/>
              <a:buNone/>
              <a:tabLst/>
              <a:defRPr/>
            </a:pPr>
            <a:endParaRPr kumimoji="0" lang="en-IN" sz="24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n-lt"/>
              <a:ea typeface="+mn-ea"/>
              <a:cs typeface="+mn-cs"/>
            </a:endParaRPr>
          </a:p>
        </p:txBody>
      </p:sp>
      <p:sp>
        <p:nvSpPr>
          <p:cNvPr id="5" name="Content Placeholder 2">
            <a:extLst>
              <a:ext uri="{FF2B5EF4-FFF2-40B4-BE49-F238E27FC236}">
                <a16:creationId xmlns:a16="http://schemas.microsoft.com/office/drawing/2014/main" id="{F2BB6AF1-9DA8-525A-C524-1A5233D98747}"/>
              </a:ext>
            </a:extLst>
          </p:cNvPr>
          <p:cNvSpPr txBox="1">
            <a:spLocks/>
          </p:cNvSpPr>
          <p:nvPr/>
        </p:nvSpPr>
        <p:spPr>
          <a:xfrm>
            <a:off x="8184444" y="3838222"/>
            <a:ext cx="537156" cy="79868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marL="27675" marR="0" lvl="0" indent="0" algn="l" defTabSz="342900" rtl="0" eaLnBrk="1" fontAlgn="auto" latinLnBrk="0" hangingPunct="1">
              <a:lnSpc>
                <a:spcPct val="100000"/>
              </a:lnSpc>
              <a:spcBef>
                <a:spcPct val="20000"/>
              </a:spcBef>
              <a:spcAft>
                <a:spcPts val="450"/>
              </a:spcAft>
              <a:buClr>
                <a:schemeClr val="tx2"/>
              </a:buClr>
              <a:buSzPct val="70000"/>
              <a:buFont typeface="Wingdings 2" charset="2"/>
              <a:buNone/>
              <a:tabLst/>
              <a:defRPr/>
            </a:pPr>
            <a:endParaRPr kumimoji="0" lang="en-IN" sz="24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n-lt"/>
              <a:ea typeface="+mn-ea"/>
              <a:cs typeface="+mn-cs"/>
            </a:endParaRPr>
          </a:p>
        </p:txBody>
      </p:sp>
      <p:sp>
        <p:nvSpPr>
          <p:cNvPr id="6" name="Content Placeholder 2">
            <a:extLst>
              <a:ext uri="{FF2B5EF4-FFF2-40B4-BE49-F238E27FC236}">
                <a16:creationId xmlns:a16="http://schemas.microsoft.com/office/drawing/2014/main" id="{F2BB6AF1-9DA8-525A-C524-1A5233D98747}"/>
              </a:ext>
            </a:extLst>
          </p:cNvPr>
          <p:cNvSpPr txBox="1">
            <a:spLocks/>
          </p:cNvSpPr>
          <p:nvPr/>
        </p:nvSpPr>
        <p:spPr>
          <a:xfrm>
            <a:off x="8184444" y="3838222"/>
            <a:ext cx="537156" cy="79868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marL="27675" marR="0" lvl="0" indent="0" algn="l" defTabSz="342900" rtl="0" eaLnBrk="1" fontAlgn="auto" latinLnBrk="0" hangingPunct="1">
              <a:lnSpc>
                <a:spcPct val="100000"/>
              </a:lnSpc>
              <a:spcBef>
                <a:spcPct val="20000"/>
              </a:spcBef>
              <a:spcAft>
                <a:spcPts val="450"/>
              </a:spcAft>
              <a:buClr>
                <a:schemeClr val="tx2"/>
              </a:buClr>
              <a:buSzPct val="70000"/>
              <a:buFont typeface="Wingdings 2" charset="2"/>
              <a:buNone/>
              <a:tabLst/>
              <a:defRPr/>
            </a:pPr>
            <a:endParaRPr kumimoji="0" lang="en-IN" sz="24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n-lt"/>
              <a:ea typeface="+mn-ea"/>
              <a:cs typeface="+mn-cs"/>
            </a:endParaRPr>
          </a:p>
        </p:txBody>
      </p:sp>
      <p:sp>
        <p:nvSpPr>
          <p:cNvPr id="7" name="Content Placeholder 2">
            <a:extLst>
              <a:ext uri="{FF2B5EF4-FFF2-40B4-BE49-F238E27FC236}">
                <a16:creationId xmlns:a16="http://schemas.microsoft.com/office/drawing/2014/main" id="{F2BB6AF1-9DA8-525A-C524-1A5233D98747}"/>
              </a:ext>
            </a:extLst>
          </p:cNvPr>
          <p:cNvSpPr txBox="1">
            <a:spLocks/>
          </p:cNvSpPr>
          <p:nvPr/>
        </p:nvSpPr>
        <p:spPr>
          <a:xfrm>
            <a:off x="8833924" y="4803422"/>
            <a:ext cx="45719" cy="47978"/>
          </a:xfrm>
          <a:prstGeom prst="rect">
            <a:avLst/>
          </a:prstGeom>
          <a:effectLst>
            <a:outerShdw blurRad="25400" dir="17880000">
              <a:srgbClr val="000000">
                <a:alpha val="46000"/>
              </a:srgbClr>
            </a:outerShdw>
          </a:effectLst>
        </p:spPr>
        <p:txBody>
          <a:bodyPr vert="horz" lIns="91440" tIns="45720" rIns="91440" bIns="45720" rtlCol="0" anchor="t">
            <a:normAutofit fontScale="25000" lnSpcReduction="20000"/>
          </a:bodyPr>
          <a:lstStyle/>
          <a:p>
            <a:pPr marL="27675" marR="0" lvl="0" indent="0" algn="l" defTabSz="342900" rtl="0" eaLnBrk="1" fontAlgn="auto" latinLnBrk="0" hangingPunct="1">
              <a:lnSpc>
                <a:spcPct val="100000"/>
              </a:lnSpc>
              <a:spcBef>
                <a:spcPct val="20000"/>
              </a:spcBef>
              <a:spcAft>
                <a:spcPts val="450"/>
              </a:spcAft>
              <a:buClr>
                <a:schemeClr val="tx2"/>
              </a:buClr>
              <a:buSzPct val="70000"/>
              <a:buFont typeface="Wingdings 2" charset="2"/>
              <a:buNone/>
              <a:tabLst/>
              <a:defRPr/>
            </a:pPr>
            <a:endParaRPr kumimoji="0" lang="en-IN" sz="24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n-lt"/>
              <a:ea typeface="+mn-ea"/>
              <a:cs typeface="+mn-cs"/>
            </a:endParaRPr>
          </a:p>
        </p:txBody>
      </p:sp>
      <p:sp>
        <p:nvSpPr>
          <p:cNvPr id="8" name="Content Placeholder 2">
            <a:extLst>
              <a:ext uri="{FF2B5EF4-FFF2-40B4-BE49-F238E27FC236}">
                <a16:creationId xmlns:a16="http://schemas.microsoft.com/office/drawing/2014/main" id="{F2BB6AF1-9DA8-525A-C524-1A5233D98747}"/>
              </a:ext>
            </a:extLst>
          </p:cNvPr>
          <p:cNvSpPr txBox="1">
            <a:spLocks/>
          </p:cNvSpPr>
          <p:nvPr/>
        </p:nvSpPr>
        <p:spPr>
          <a:xfrm>
            <a:off x="8370710" y="4363156"/>
            <a:ext cx="198489" cy="121355"/>
          </a:xfrm>
          <a:prstGeom prst="rect">
            <a:avLst/>
          </a:prstGeom>
          <a:effectLst>
            <a:outerShdw blurRad="25400" dir="17880000">
              <a:srgbClr val="000000">
                <a:alpha val="46000"/>
              </a:srgbClr>
            </a:outerShdw>
          </a:effectLst>
        </p:spPr>
        <p:txBody>
          <a:bodyPr vert="horz" lIns="91440" tIns="45720" rIns="91440" bIns="45720" rtlCol="0" anchor="t">
            <a:normAutofit fontScale="25000" lnSpcReduction="20000"/>
          </a:bodyPr>
          <a:lstStyle/>
          <a:p>
            <a:pPr marL="27675" marR="0" lvl="0" indent="0" algn="l" defTabSz="342900" rtl="0" eaLnBrk="1" fontAlgn="auto" latinLnBrk="0" hangingPunct="1">
              <a:lnSpc>
                <a:spcPct val="100000"/>
              </a:lnSpc>
              <a:spcBef>
                <a:spcPct val="20000"/>
              </a:spcBef>
              <a:spcAft>
                <a:spcPts val="450"/>
              </a:spcAft>
              <a:buClr>
                <a:schemeClr val="tx2"/>
              </a:buClr>
              <a:buSzPct val="70000"/>
              <a:buFont typeface="Wingdings 2" charset="2"/>
              <a:buNone/>
              <a:tabLst/>
              <a:defRPr/>
            </a:pPr>
            <a:endParaRPr kumimoji="0" lang="en-IN" sz="24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n-lt"/>
              <a:ea typeface="+mn-ea"/>
              <a:cs typeface="+mn-cs"/>
            </a:endParaRPr>
          </a:p>
        </p:txBody>
      </p:sp>
      <p:sp>
        <p:nvSpPr>
          <p:cNvPr id="9" name="Content Placeholder 2">
            <a:extLst>
              <a:ext uri="{FF2B5EF4-FFF2-40B4-BE49-F238E27FC236}">
                <a16:creationId xmlns:a16="http://schemas.microsoft.com/office/drawing/2014/main" id="{F2BB6AF1-9DA8-525A-C524-1A5233D98747}"/>
              </a:ext>
            </a:extLst>
          </p:cNvPr>
          <p:cNvSpPr txBox="1">
            <a:spLocks/>
          </p:cNvSpPr>
          <p:nvPr/>
        </p:nvSpPr>
        <p:spPr>
          <a:xfrm>
            <a:off x="8523110" y="4515556"/>
            <a:ext cx="198489" cy="121355"/>
          </a:xfrm>
          <a:prstGeom prst="rect">
            <a:avLst/>
          </a:prstGeom>
          <a:effectLst>
            <a:outerShdw blurRad="25400" dir="17880000">
              <a:srgbClr val="000000">
                <a:alpha val="46000"/>
              </a:srgbClr>
            </a:outerShdw>
          </a:effectLst>
        </p:spPr>
        <p:txBody>
          <a:bodyPr vert="horz" lIns="91440" tIns="45720" rIns="91440" bIns="45720" rtlCol="0" anchor="t">
            <a:normAutofit fontScale="25000" lnSpcReduction="20000"/>
          </a:bodyPr>
          <a:lstStyle/>
          <a:p>
            <a:pPr marL="27675" marR="0" lvl="0" indent="0" algn="l" defTabSz="342900" rtl="0" eaLnBrk="1" fontAlgn="auto" latinLnBrk="0" hangingPunct="1">
              <a:lnSpc>
                <a:spcPct val="100000"/>
              </a:lnSpc>
              <a:spcBef>
                <a:spcPct val="20000"/>
              </a:spcBef>
              <a:spcAft>
                <a:spcPts val="450"/>
              </a:spcAft>
              <a:buClr>
                <a:schemeClr val="tx2"/>
              </a:buClr>
              <a:buSzPct val="70000"/>
              <a:buFont typeface="Wingdings 2" charset="2"/>
              <a:buNone/>
              <a:tabLst/>
              <a:defRPr/>
            </a:pPr>
            <a:endParaRPr kumimoji="0" lang="en-IN" sz="2400" b="0" i="0" u="none" strike="noStrike" kern="1200" cap="none" spc="0" normalizeH="0" baseline="0"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uLnTx/>
              <a:uFillTx/>
              <a:latin typeface="+mn-lt"/>
              <a:ea typeface="+mn-ea"/>
              <a:cs typeface="+mn-cs"/>
            </a:endParaRPr>
          </a:p>
        </p:txBody>
      </p:sp>
    </p:spTree>
    <p:extLst>
      <p:ext uri="{BB962C8B-B14F-4D97-AF65-F5344CB8AC3E}">
        <p14:creationId xmlns:p14="http://schemas.microsoft.com/office/powerpoint/2010/main" val="554108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143</TotalTime>
  <Words>362</Words>
  <Application>Microsoft Office PowerPoint</Application>
  <PresentationFormat>On-screen Show (16:9)</PresentationFormat>
  <Paragraphs>27</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Wingdings</vt:lpstr>
      <vt:lpstr>Calisto MT</vt:lpstr>
      <vt:lpstr>Arial</vt:lpstr>
      <vt:lpstr>Wingdings 2</vt:lpstr>
      <vt:lpstr>Average</vt:lpstr>
      <vt:lpstr>Slate</vt:lpstr>
      <vt:lpstr>Quantum Hacks 2022</vt:lpstr>
      <vt:lpstr>PROBLEM STATEMENT</vt:lpstr>
      <vt:lpstr>Solution or Idea</vt:lpstr>
      <vt:lpstr>Implementation of Idea into the Project</vt:lpstr>
      <vt:lpstr>Functionality of the Project</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HackZon 2022</dc:title>
  <dc:creator>Nikhil Narayan</dc:creator>
  <cp:lastModifiedBy>malvika.tomail@gmail.com</cp:lastModifiedBy>
  <cp:revision>21</cp:revision>
  <dcterms:modified xsi:type="dcterms:W3CDTF">2022-12-10T03:22:27Z</dcterms:modified>
</cp:coreProperties>
</file>