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75" r:id="rId4"/>
    <p:sldId id="274" r:id="rId5"/>
    <p:sldId id="282" r:id="rId6"/>
    <p:sldId id="279" r:id="rId7"/>
    <p:sldId id="283" r:id="rId8"/>
    <p:sldId id="288" r:id="rId9"/>
    <p:sldId id="259" r:id="rId10"/>
    <p:sldId id="285" r:id="rId11"/>
    <p:sldId id="289" r:id="rId12"/>
    <p:sldId id="284" r:id="rId13"/>
    <p:sldId id="265" r:id="rId14"/>
    <p:sldId id="286" r:id="rId15"/>
    <p:sldId id="287" r:id="rId16"/>
    <p:sldId id="290" r:id="rId17"/>
    <p:sldId id="26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3</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1/9/2022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1/9/2022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1/9/2022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pPr algn="ctr"/>
            <a:r>
              <a:rPr lang="en-IN" sz="4400" b="1" dirty="0">
                <a:solidFill>
                  <a:srgbClr val="0070C0"/>
                </a:solidFill>
                <a:latin typeface="Times New Roman" pitchFamily="18" charset="0"/>
                <a:cs typeface="Times New Roman" pitchFamily="18" charset="0"/>
              </a:rPr>
              <a:t>Vehicle Report and Information System</a:t>
            </a:r>
            <a:endParaRPr lang="en-IN" sz="44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a:latin typeface="Times New Roman" pitchFamily="18" charset="0"/>
                <a:cs typeface="Times New Roman" pitchFamily="18" charset="0"/>
              </a:rPr>
              <a:t>Prakashmani awasthi (303302218104)</a:t>
            </a: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Ms. Kaveri Kar</a:t>
            </a:r>
          </a:p>
          <a:p>
            <a:pPr lvl="0" algn="ctr">
              <a:spcBef>
                <a:spcPct val="0"/>
              </a:spcBef>
              <a:defRPr/>
            </a:pPr>
            <a:r>
              <a:rPr lang="en-IN" dirty="0">
                <a:latin typeface="Times New Roman" pitchFamily="18" charset="0"/>
                <a:cs typeface="Times New Roman" pitchFamily="18" charset="0"/>
              </a:rPr>
              <a:t>(Assistant Professor,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2018-2022</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2021</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3B7B-B376-4501-AA33-BCE2442D5EF5}"/>
              </a:ext>
            </a:extLst>
          </p:cNvPr>
          <p:cNvSpPr>
            <a:spLocks noGrp="1"/>
          </p:cNvSpPr>
          <p:nvPr>
            <p:ph type="title"/>
          </p:nvPr>
        </p:nvSpPr>
        <p:spPr>
          <a:xfrm>
            <a:off x="1066800" y="47347"/>
            <a:ext cx="7772400" cy="792162"/>
          </a:xfrm>
        </p:spPr>
        <p:txBody>
          <a:bodyPr>
            <a:normAutofit fontScale="90000"/>
          </a:bodyPr>
          <a:lstStyle/>
          <a:p>
            <a:pPr algn="ctr"/>
            <a:r>
              <a:rPr lang="en-US" sz="6000" dirty="0">
                <a:solidFill>
                  <a:schemeClr val="tx1"/>
                </a:solidFill>
                <a:latin typeface="Times New Roman" panose="02020603050405020304" pitchFamily="18" charset="0"/>
                <a:cs typeface="Times New Roman" panose="02020603050405020304" pitchFamily="18" charset="0"/>
              </a:rPr>
              <a:t>Front End Details</a:t>
            </a:r>
            <a:endParaRPr lang="en-IN" sz="60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2A98042-C47E-490C-870B-6FF09465AB25}"/>
              </a:ext>
            </a:extLst>
          </p:cNvPr>
          <p:cNvPicPr>
            <a:picLocks noChangeAspect="1"/>
          </p:cNvPicPr>
          <p:nvPr/>
        </p:nvPicPr>
        <p:blipFill>
          <a:blip r:embed="rId2"/>
          <a:stretch>
            <a:fillRect/>
          </a:stretch>
        </p:blipFill>
        <p:spPr>
          <a:xfrm>
            <a:off x="5181600" y="1524000"/>
            <a:ext cx="3048000" cy="5059362"/>
          </a:xfrm>
          <a:prstGeom prst="rect">
            <a:avLst/>
          </a:prstGeom>
          <a:ln>
            <a:solidFill>
              <a:schemeClr val="tx1"/>
            </a:solidFill>
          </a:ln>
        </p:spPr>
      </p:pic>
      <p:pic>
        <p:nvPicPr>
          <p:cNvPr id="8" name="Content Placeholder 7" descr="Graphical user interface, website&#10;&#10;Description automatically generated">
            <a:extLst>
              <a:ext uri="{FF2B5EF4-FFF2-40B4-BE49-F238E27FC236}">
                <a16:creationId xmlns:a16="http://schemas.microsoft.com/office/drawing/2014/main" id="{BEC17AFB-3FB0-41BE-8EC0-4ED79691EF69}"/>
              </a:ext>
            </a:extLst>
          </p:cNvPr>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66800" y="1524000"/>
            <a:ext cx="3048000" cy="5059362"/>
          </a:xfrm>
          <a:prstGeom prst="rect">
            <a:avLst/>
          </a:prstGeom>
          <a:ln>
            <a:solidFill>
              <a:schemeClr val="tx1"/>
            </a:solidFill>
          </a:ln>
        </p:spPr>
      </p:pic>
      <p:sp>
        <p:nvSpPr>
          <p:cNvPr id="9" name="TextBox 8">
            <a:extLst>
              <a:ext uri="{FF2B5EF4-FFF2-40B4-BE49-F238E27FC236}">
                <a16:creationId xmlns:a16="http://schemas.microsoft.com/office/drawing/2014/main" id="{673D7CD6-3CC6-461C-BCFA-23E3EAA23E24}"/>
              </a:ext>
            </a:extLst>
          </p:cNvPr>
          <p:cNvSpPr txBox="1"/>
          <p:nvPr/>
        </p:nvSpPr>
        <p:spPr>
          <a:xfrm>
            <a:off x="1066800" y="944562"/>
            <a:ext cx="3048000" cy="369332"/>
          </a:xfrm>
          <a:prstGeom prst="rect">
            <a:avLst/>
          </a:prstGeom>
          <a:noFill/>
          <a:ln>
            <a:solidFill>
              <a:schemeClr val="tx1"/>
            </a:solidFill>
          </a:ln>
        </p:spPr>
        <p:txBody>
          <a:bodyPr wrap="square" rtlCol="0">
            <a:spAutoFit/>
          </a:bodyPr>
          <a:lstStyle/>
          <a:p>
            <a:pPr algn="ctr"/>
            <a:r>
              <a:rPr lang="en-IN" dirty="0"/>
              <a:t>Descriptive Report View</a:t>
            </a:r>
          </a:p>
        </p:txBody>
      </p:sp>
      <p:sp>
        <p:nvSpPr>
          <p:cNvPr id="11" name="TextBox 10">
            <a:extLst>
              <a:ext uri="{FF2B5EF4-FFF2-40B4-BE49-F238E27FC236}">
                <a16:creationId xmlns:a16="http://schemas.microsoft.com/office/drawing/2014/main" id="{CCA73F87-DE6A-4585-8F2B-AAC216D8B25A}"/>
              </a:ext>
            </a:extLst>
          </p:cNvPr>
          <p:cNvSpPr txBox="1"/>
          <p:nvPr/>
        </p:nvSpPr>
        <p:spPr>
          <a:xfrm>
            <a:off x="5181600" y="944562"/>
            <a:ext cx="3048000" cy="369332"/>
          </a:xfrm>
          <a:prstGeom prst="rect">
            <a:avLst/>
          </a:prstGeom>
          <a:noFill/>
          <a:ln>
            <a:solidFill>
              <a:schemeClr val="tx1"/>
            </a:solidFill>
          </a:ln>
        </p:spPr>
        <p:txBody>
          <a:bodyPr wrap="square" rtlCol="0">
            <a:spAutoFit/>
          </a:bodyPr>
          <a:lstStyle/>
          <a:p>
            <a:pPr algn="ctr"/>
            <a:r>
              <a:rPr lang="en-IN" dirty="0"/>
              <a:t>Cropping Interface</a:t>
            </a:r>
          </a:p>
        </p:txBody>
      </p:sp>
    </p:spTree>
    <p:extLst>
      <p:ext uri="{BB962C8B-B14F-4D97-AF65-F5344CB8AC3E}">
        <p14:creationId xmlns:p14="http://schemas.microsoft.com/office/powerpoint/2010/main" val="325746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F85-DB91-4E02-A794-CFDF18B80EA1}"/>
              </a:ext>
            </a:extLst>
          </p:cNvPr>
          <p:cNvSpPr>
            <a:spLocks noGrp="1"/>
          </p:cNvSpPr>
          <p:nvPr>
            <p:ph type="title"/>
          </p:nvPr>
        </p:nvSpPr>
        <p:spPr>
          <a:xfrm>
            <a:off x="914400" y="274638"/>
            <a:ext cx="7772400" cy="639762"/>
          </a:xfrm>
        </p:spPr>
        <p:txBody>
          <a:bodyPr>
            <a:normAutofit fontScale="90000"/>
          </a:bodyPr>
          <a:lstStyle/>
          <a:p>
            <a:pPr algn="ctr"/>
            <a:r>
              <a:rPr lang="en-US" sz="4000" dirty="0">
                <a:solidFill>
                  <a:schemeClr val="tx1"/>
                </a:solidFill>
                <a:latin typeface="Times New Roman" panose="02020603050405020304" pitchFamily="18" charset="0"/>
                <a:cs typeface="Times New Roman" panose="02020603050405020304" pitchFamily="18" charset="0"/>
              </a:rPr>
              <a:t>Front End Details</a:t>
            </a:r>
            <a:endParaRPr lang="en-IN" dirty="0"/>
          </a:p>
        </p:txBody>
      </p:sp>
      <p:pic>
        <p:nvPicPr>
          <p:cNvPr id="5" name="Content Placeholder 4" descr="A picture containing text, rack&#10;&#10;Description automatically generated">
            <a:extLst>
              <a:ext uri="{FF2B5EF4-FFF2-40B4-BE49-F238E27FC236}">
                <a16:creationId xmlns:a16="http://schemas.microsoft.com/office/drawing/2014/main" id="{C5DDD8CE-074F-452F-950B-59C57A4233B2}"/>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14400" y="1417638"/>
            <a:ext cx="3048000" cy="5280000"/>
          </a:xfrm>
          <a:prstGeom prst="rect">
            <a:avLst/>
          </a:prstGeom>
          <a:ln>
            <a:solidFill>
              <a:schemeClr val="tx1"/>
            </a:solidFill>
          </a:ln>
        </p:spPr>
      </p:pic>
      <p:pic>
        <p:nvPicPr>
          <p:cNvPr id="6" name="Picture 5" descr="Graphical user interface&#10;&#10;Description automatically generated">
            <a:extLst>
              <a:ext uri="{FF2B5EF4-FFF2-40B4-BE49-F238E27FC236}">
                <a16:creationId xmlns:a16="http://schemas.microsoft.com/office/drawing/2014/main" id="{138EF1B4-F583-47C3-9238-7CA285E574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417638"/>
            <a:ext cx="3048000" cy="5258362"/>
          </a:xfrm>
          <a:prstGeom prst="rect">
            <a:avLst/>
          </a:prstGeom>
          <a:ln>
            <a:solidFill>
              <a:schemeClr val="tx1"/>
            </a:solidFill>
          </a:ln>
        </p:spPr>
      </p:pic>
      <p:sp>
        <p:nvSpPr>
          <p:cNvPr id="8" name="TextBox 7">
            <a:extLst>
              <a:ext uri="{FF2B5EF4-FFF2-40B4-BE49-F238E27FC236}">
                <a16:creationId xmlns:a16="http://schemas.microsoft.com/office/drawing/2014/main" id="{55F4E338-6886-4319-B7F2-9B84E121479F}"/>
              </a:ext>
            </a:extLst>
          </p:cNvPr>
          <p:cNvSpPr txBox="1"/>
          <p:nvPr/>
        </p:nvSpPr>
        <p:spPr>
          <a:xfrm>
            <a:off x="1066800" y="914400"/>
            <a:ext cx="2438400" cy="369332"/>
          </a:xfrm>
          <a:prstGeom prst="rect">
            <a:avLst/>
          </a:prstGeom>
          <a:noFill/>
          <a:ln>
            <a:solidFill>
              <a:schemeClr val="tx1"/>
            </a:solidFill>
          </a:ln>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Start Up Screen</a:t>
            </a:r>
          </a:p>
        </p:txBody>
      </p:sp>
      <p:sp>
        <p:nvSpPr>
          <p:cNvPr id="9" name="TextBox 8">
            <a:extLst>
              <a:ext uri="{FF2B5EF4-FFF2-40B4-BE49-F238E27FC236}">
                <a16:creationId xmlns:a16="http://schemas.microsoft.com/office/drawing/2014/main" id="{91ECD02B-DD01-418D-9FC7-132D38633938}"/>
              </a:ext>
            </a:extLst>
          </p:cNvPr>
          <p:cNvSpPr txBox="1"/>
          <p:nvPr/>
        </p:nvSpPr>
        <p:spPr>
          <a:xfrm>
            <a:off x="5410200" y="914400"/>
            <a:ext cx="2971800" cy="369332"/>
          </a:xfrm>
          <a:prstGeom prst="rect">
            <a:avLst/>
          </a:prstGeom>
          <a:noFill/>
          <a:ln>
            <a:solidFill>
              <a:schemeClr val="tx1"/>
            </a:solidFill>
          </a:ln>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Crop image and process</a:t>
            </a:r>
          </a:p>
        </p:txBody>
      </p:sp>
    </p:spTree>
    <p:extLst>
      <p:ext uri="{BB962C8B-B14F-4D97-AF65-F5344CB8AC3E}">
        <p14:creationId xmlns:p14="http://schemas.microsoft.com/office/powerpoint/2010/main" val="142929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12</a:t>
            </a:r>
          </a:p>
        </p:txBody>
      </p:sp>
      <p:sp>
        <p:nvSpPr>
          <p:cNvPr id="2" name="Title 1"/>
          <p:cNvSpPr>
            <a:spLocks noGrp="1"/>
          </p:cNvSpPr>
          <p:nvPr>
            <p:ph type="ctrTitle"/>
          </p:nvPr>
        </p:nvSpPr>
        <p:spPr>
          <a:xfrm>
            <a:off x="699052" y="0"/>
            <a:ext cx="7772400" cy="1295400"/>
          </a:xfrm>
        </p:spPr>
        <p:txBody>
          <a:bodyPr>
            <a:noAutofit/>
          </a:bodyPr>
          <a:lstStyle/>
          <a:p>
            <a:pPr algn="ctr"/>
            <a:r>
              <a:rPr lang="en-US" sz="6000" b="0" dirty="0">
                <a:solidFill>
                  <a:schemeClr val="tx1"/>
                </a:solidFill>
                <a:latin typeface="Times New Roman" pitchFamily="18" charset="0"/>
                <a:cs typeface="Times New Roman" pitchFamily="18" charset="0"/>
              </a:rPr>
              <a:t>Project Flow Diagram</a:t>
            </a:r>
            <a:endParaRPr lang="en-IN" sz="6000" b="0" dirty="0">
              <a:solidFill>
                <a:schemeClr val="tx1"/>
              </a:solidFill>
              <a:latin typeface="Times New Roman" pitchFamily="18" charset="0"/>
              <a:cs typeface="Times New Roman" pitchFamily="18" charset="0"/>
            </a:endParaRPr>
          </a:p>
        </p:txBody>
      </p:sp>
      <p:pic>
        <p:nvPicPr>
          <p:cNvPr id="8" name="Picture 7" descr="Diagram&#10;&#10;Description automatically generated">
            <a:extLst>
              <a:ext uri="{FF2B5EF4-FFF2-40B4-BE49-F238E27FC236}">
                <a16:creationId xmlns:a16="http://schemas.microsoft.com/office/drawing/2014/main" id="{C9843799-D51B-4057-909C-E50373A7B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1028700"/>
            <a:ext cx="7772400" cy="5829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12</a:t>
            </a:r>
          </a:p>
        </p:txBody>
      </p:sp>
      <p:sp>
        <p:nvSpPr>
          <p:cNvPr id="2" name="Title 1"/>
          <p:cNvSpPr>
            <a:spLocks noGrp="1"/>
          </p:cNvSpPr>
          <p:nvPr>
            <p:ph type="ctrTitle"/>
          </p:nvPr>
        </p:nvSpPr>
        <p:spPr>
          <a:xfrm>
            <a:off x="685800" y="76200"/>
            <a:ext cx="7772400" cy="1066800"/>
          </a:xfrm>
        </p:spPr>
        <p:txBody>
          <a:bodyPr>
            <a:noAutofit/>
          </a:bodyPr>
          <a:lstStyle/>
          <a:p>
            <a:pPr algn="ctr"/>
            <a:r>
              <a:rPr lang="en-US" sz="6000" b="0" dirty="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pic>
        <p:nvPicPr>
          <p:cNvPr id="8" name="Picture 7" descr="Diagram&#10;&#10;Description automatically generated">
            <a:extLst>
              <a:ext uri="{FF2B5EF4-FFF2-40B4-BE49-F238E27FC236}">
                <a16:creationId xmlns:a16="http://schemas.microsoft.com/office/drawing/2014/main" id="{BA21AB19-31F2-41BE-8C3F-6902F67E16A3}"/>
              </a:ext>
            </a:extLst>
          </p:cNvPr>
          <p:cNvPicPr>
            <a:picLocks noChangeAspect="1"/>
          </p:cNvPicPr>
          <p:nvPr/>
        </p:nvPicPr>
        <p:blipFill rotWithShape="1">
          <a:blip r:embed="rId2">
            <a:extLst>
              <a:ext uri="{28A0092B-C50C-407E-A947-70E740481C1C}">
                <a14:useLocalDpi xmlns:a14="http://schemas.microsoft.com/office/drawing/2010/main" val="0"/>
              </a:ext>
            </a:extLst>
          </a:blip>
          <a:srcRect t="3333" b="30000"/>
          <a:stretch/>
        </p:blipFill>
        <p:spPr>
          <a:xfrm>
            <a:off x="0" y="1143000"/>
            <a:ext cx="9144000" cy="457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7940D6-DE3A-479F-882D-C9B0BF698E64}"/>
              </a:ext>
            </a:extLst>
          </p:cNvPr>
          <p:cNvSpPr txBox="1">
            <a:spLocks/>
          </p:cNvSpPr>
          <p:nvPr/>
        </p:nvSpPr>
        <p:spPr>
          <a:xfrm>
            <a:off x="685800" y="76200"/>
            <a:ext cx="77724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6000" dirty="0">
                <a:solidFill>
                  <a:schemeClr val="tx1"/>
                </a:solidFill>
                <a:latin typeface="Times New Roman" pitchFamily="18" charset="0"/>
                <a:cs typeface="Times New Roman" pitchFamily="18" charset="0"/>
              </a:rPr>
              <a:t>Data Flow Diagram</a:t>
            </a:r>
            <a:endParaRPr lang="en-IN" sz="6000" dirty="0">
              <a:solidFill>
                <a:schemeClr val="tx1"/>
              </a:solidFill>
              <a:latin typeface="Times New Roman" pitchFamily="18" charset="0"/>
              <a:cs typeface="Times New Roman" pitchFamily="18" charset="0"/>
            </a:endParaRPr>
          </a:p>
        </p:txBody>
      </p:sp>
      <p:pic>
        <p:nvPicPr>
          <p:cNvPr id="9" name="Picture 8" descr="Diagram&#10;&#10;Description automatically generated">
            <a:extLst>
              <a:ext uri="{FF2B5EF4-FFF2-40B4-BE49-F238E27FC236}">
                <a16:creationId xmlns:a16="http://schemas.microsoft.com/office/drawing/2014/main" id="{62BC0014-A3F0-4D19-A314-D1CD7C815955}"/>
              </a:ext>
            </a:extLst>
          </p:cNvPr>
          <p:cNvPicPr>
            <a:picLocks noChangeAspect="1"/>
          </p:cNvPicPr>
          <p:nvPr/>
        </p:nvPicPr>
        <p:blipFill rotWithShape="1">
          <a:blip r:embed="rId2">
            <a:extLst>
              <a:ext uri="{28A0092B-C50C-407E-A947-70E740481C1C}">
                <a14:useLocalDpi xmlns:a14="http://schemas.microsoft.com/office/drawing/2010/main" val="0"/>
              </a:ext>
            </a:extLst>
          </a:blip>
          <a:srcRect t="2222" r="6666" b="3333"/>
          <a:stretch/>
        </p:blipFill>
        <p:spPr>
          <a:xfrm>
            <a:off x="685800" y="917713"/>
            <a:ext cx="7827202" cy="5940287"/>
          </a:xfrm>
          <a:prstGeom prst="rect">
            <a:avLst/>
          </a:prstGeom>
        </p:spPr>
      </p:pic>
    </p:spTree>
    <p:extLst>
      <p:ext uri="{BB962C8B-B14F-4D97-AF65-F5344CB8AC3E}">
        <p14:creationId xmlns:p14="http://schemas.microsoft.com/office/powerpoint/2010/main" val="213109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5E69042-3166-4DA5-BC25-E5FB76B7A0CD}"/>
              </a:ext>
            </a:extLst>
          </p:cNvPr>
          <p:cNvPicPr>
            <a:picLocks noChangeAspect="1"/>
          </p:cNvPicPr>
          <p:nvPr/>
        </p:nvPicPr>
        <p:blipFill rotWithShape="1">
          <a:blip r:embed="rId2">
            <a:extLst>
              <a:ext uri="{28A0092B-C50C-407E-A947-70E740481C1C}">
                <a14:useLocalDpi xmlns:a14="http://schemas.microsoft.com/office/drawing/2010/main" val="0"/>
              </a:ext>
            </a:extLst>
          </a:blip>
          <a:srcRect b="4445"/>
          <a:stretch/>
        </p:blipFill>
        <p:spPr>
          <a:xfrm>
            <a:off x="685800" y="990600"/>
            <a:ext cx="7924800" cy="5679440"/>
          </a:xfrm>
          <a:prstGeom prst="rect">
            <a:avLst/>
          </a:prstGeom>
        </p:spPr>
      </p:pic>
      <p:sp>
        <p:nvSpPr>
          <p:cNvPr id="5" name="Title 1">
            <a:extLst>
              <a:ext uri="{FF2B5EF4-FFF2-40B4-BE49-F238E27FC236}">
                <a16:creationId xmlns:a16="http://schemas.microsoft.com/office/drawing/2014/main" id="{530DC631-BE34-4B09-BBAA-E05976361781}"/>
              </a:ext>
            </a:extLst>
          </p:cNvPr>
          <p:cNvSpPr txBox="1">
            <a:spLocks/>
          </p:cNvSpPr>
          <p:nvPr/>
        </p:nvSpPr>
        <p:spPr>
          <a:xfrm>
            <a:off x="685800" y="0"/>
            <a:ext cx="7772400" cy="1066800"/>
          </a:xfrm>
          <a:prstGeom prst="rect">
            <a:avLst/>
          </a:prstGeom>
        </p:spPr>
        <p:txBody>
          <a:bodyP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6000" dirty="0">
                <a:solidFill>
                  <a:schemeClr val="tx1"/>
                </a:solidFill>
                <a:latin typeface="Times New Roman" pitchFamily="18" charset="0"/>
                <a:cs typeface="Times New Roman" pitchFamily="18" charset="0"/>
              </a:rPr>
              <a:t>Data Flow Diagram</a:t>
            </a:r>
            <a:endParaRPr lang="en-IN" sz="6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06393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35C3-612E-4A29-9185-443E5F34AC65}"/>
              </a:ext>
            </a:extLst>
          </p:cNvPr>
          <p:cNvSpPr>
            <a:spLocks noGrp="1"/>
          </p:cNvSpPr>
          <p:nvPr>
            <p:ph type="title"/>
          </p:nvPr>
        </p:nvSpPr>
        <p:spPr/>
        <p:txBody>
          <a:bodyPr>
            <a:normAutofit/>
          </a:bodyPr>
          <a:lstStyle/>
          <a:p>
            <a:pPr algn="ctr"/>
            <a:r>
              <a:rPr lang="en-IN" sz="6000" dirty="0">
                <a:solidFill>
                  <a:schemeClr val="tx1"/>
                </a:solidFill>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FEF2878B-0E02-442B-B5BD-8418BAB3A4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01184" y="1447800"/>
            <a:ext cx="6847416" cy="5135562"/>
          </a:xfrm>
          <a:prstGeom prst="rect">
            <a:avLst/>
          </a:prstGeom>
          <a:noFill/>
          <a:ln>
            <a:solidFill>
              <a:schemeClr val="tx1"/>
            </a:solidFill>
          </a:ln>
        </p:spPr>
      </p:pic>
    </p:spTree>
    <p:extLst>
      <p:ext uri="{BB962C8B-B14F-4D97-AF65-F5344CB8AC3E}">
        <p14:creationId xmlns:p14="http://schemas.microsoft.com/office/powerpoint/2010/main" val="172756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p>
        </p:txBody>
      </p:sp>
      <p:sp>
        <p:nvSpPr>
          <p:cNvPr id="2" name="Title 1"/>
          <p:cNvSpPr>
            <a:spLocks noGrp="1"/>
          </p:cNvSpPr>
          <p:nvPr>
            <p:ph type="ctrTitle"/>
          </p:nvPr>
        </p:nvSpPr>
        <p:spPr>
          <a:xfrm>
            <a:off x="762000" y="152400"/>
            <a:ext cx="7772400" cy="838200"/>
          </a:xfrm>
        </p:spPr>
        <p:txBody>
          <a:bodyPr>
            <a:noAutofit/>
          </a:bodyPr>
          <a:lstStyle/>
          <a:p>
            <a:pPr algn="ctr"/>
            <a:r>
              <a:rPr lang="en-IN" sz="6000" dirty="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76BAC7C6-BFE9-4878-8AFE-AE64166087B6}"/>
              </a:ext>
            </a:extLst>
          </p:cNvPr>
          <p:cNvSpPr txBox="1"/>
          <p:nvPr/>
        </p:nvSpPr>
        <p:spPr>
          <a:xfrm>
            <a:off x="533400" y="990600"/>
            <a:ext cx="8382000"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aim is to make reporting vehicle crime easily and seamless.</a:t>
            </a:r>
          </a:p>
          <a:p>
            <a:pPr marL="285750" indent="-285750">
              <a:buFont typeface="Arial" panose="020B0604020202020204" pitchFamily="34" charset="0"/>
              <a:buChar char="•"/>
            </a:pPr>
            <a:r>
              <a:rPr lang="en-IN" sz="2400" dirty="0"/>
              <a:t>Investigation record keeping made easy and interface for tracking the status of investigation.</a:t>
            </a:r>
          </a:p>
          <a:p>
            <a:pPr marL="285750" indent="-285750">
              <a:buFont typeface="Arial" panose="020B0604020202020204" pitchFamily="34" charset="0"/>
              <a:buChar char="•"/>
            </a:pPr>
            <a:r>
              <a:rPr lang="en-IN" sz="2400" dirty="0"/>
              <a:t>Implementation of AI to automate the Report generation process. </a:t>
            </a:r>
          </a:p>
          <a:p>
            <a:pPr marL="285750" indent="-285750">
              <a:buFont typeface="Arial" panose="020B0604020202020204" pitchFamily="34" charset="0"/>
              <a:buChar char="•"/>
            </a:pPr>
            <a:r>
              <a:rPr lang="en-IN" sz="2400" dirty="0"/>
              <a:t>In society people usually don’t prefer going to the police station to file a report against crime which leads to many missed cases, this app eases up the process without much intervention to make people think that now they can easily report a crime. </a:t>
            </a:r>
          </a:p>
          <a:p>
            <a:pPr marL="285750" indent="-285750">
              <a:buFont typeface="Arial" panose="020B0604020202020204" pitchFamily="34" charset="0"/>
              <a:buChar char="•"/>
            </a:pPr>
            <a:r>
              <a:rPr lang="en-IN" sz="2400" dirty="0"/>
              <a:t>Along with it, easy access to vehicle record for authorities to avoid the long application procedure to get access to them and even in a good secure manner so as to avoid the misuse of information.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1981200"/>
          </a:xfrm>
          <a:noFill/>
        </p:spPr>
        <p:txBody>
          <a:bodyPr>
            <a:noAutofit/>
          </a:bodyPr>
          <a:lstStyle/>
          <a:p>
            <a:pPr algn="just"/>
            <a:r>
              <a:rPr lang="en-US" sz="1600" b="1" dirty="0">
                <a:solidFill>
                  <a:schemeClr val="tx1"/>
                </a:solidFill>
                <a:latin typeface="Times New Roman" pitchFamily="18" charset="0"/>
                <a:cs typeface="Times New Roman" pitchFamily="18" charset="0"/>
              </a:rPr>
              <a:t>Web Resources</a:t>
            </a:r>
            <a:endParaRPr lang="en-US"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hlinkClick r:id="rId2"/>
              </a:rPr>
              <a:t>http://www.stackoverflow.com</a:t>
            </a:r>
            <a:r>
              <a:rPr lang="en-US" sz="1600" dirty="0">
                <a:solidFill>
                  <a:schemeClr val="tx1"/>
                </a:solidFill>
                <a:latin typeface="Times New Roman" pitchFamily="18" charset="0"/>
                <a:cs typeface="Times New Roman" pitchFamily="18" charset="0"/>
              </a:rPr>
              <a:t> (Last Visited date)</a:t>
            </a:r>
          </a:p>
          <a:p>
            <a:pPr algn="just"/>
            <a:r>
              <a:rPr lang="en-IN" sz="1600" dirty="0">
                <a:solidFill>
                  <a:srgbClr val="FFC000"/>
                </a:solidFill>
                <a:latin typeface="Times New Roman" pitchFamily="18" charset="0"/>
                <a:cs typeface="Times New Roman" pitchFamily="18" charset="0"/>
                <a:hlinkClick r:id="rId3"/>
              </a:rPr>
              <a:t>https://youtube.com/</a:t>
            </a:r>
            <a:endParaRPr lang="en-IN" sz="1600" dirty="0">
              <a:solidFill>
                <a:srgbClr val="FFC000"/>
              </a:solidFill>
              <a:latin typeface="Times New Roman" pitchFamily="18" charset="0"/>
              <a:cs typeface="Times New Roman" pitchFamily="18" charset="0"/>
            </a:endParaRPr>
          </a:p>
          <a:p>
            <a:pPr algn="just"/>
            <a:r>
              <a:rPr lang="en-IN" sz="1600" dirty="0">
                <a:solidFill>
                  <a:srgbClr val="CC9B00"/>
                </a:solidFill>
                <a:latin typeface="Times New Roman" pitchFamily="18" charset="0"/>
                <a:cs typeface="Times New Roman" pitchFamily="18" charset="0"/>
              </a:rPr>
              <a:t>https://www.geeksforgeeks.org/</a:t>
            </a:r>
          </a:p>
        </p:txBody>
      </p:sp>
      <p:sp>
        <p:nvSpPr>
          <p:cNvPr id="6" name="Footer Placeholder 5"/>
          <p:cNvSpPr>
            <a:spLocks noGrp="1"/>
          </p:cNvSpPr>
          <p:nvPr>
            <p:ph type="ftr" sz="quarter" idx="11"/>
          </p:nvPr>
        </p:nvSpPr>
        <p:spPr/>
        <p:txBody>
          <a:bodyPr/>
          <a:lstStyle/>
          <a:p>
            <a:pPr algn="r"/>
            <a:r>
              <a:rPr lang="en-IN" dirty="0"/>
              <a:t>15</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1</a:t>
            </a:r>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4" name="TextBox 3">
            <a:extLst>
              <a:ext uri="{FF2B5EF4-FFF2-40B4-BE49-F238E27FC236}">
                <a16:creationId xmlns:a16="http://schemas.microsoft.com/office/drawing/2014/main" id="{16EE1C5A-B17E-4993-B3BD-D10FD399FF13}"/>
              </a:ext>
            </a:extLst>
          </p:cNvPr>
          <p:cNvSpPr txBox="1"/>
          <p:nvPr/>
        </p:nvSpPr>
        <p:spPr>
          <a:xfrm>
            <a:off x="533400" y="1371600"/>
            <a:ext cx="8229600"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project combines the Native full stack android application development with Artificial intelligence to provide a easier approach of reporting vehicle related crime to the authorities, and assist the authorities in investigating these reports by providing the vehicle information directly from the app.</a:t>
            </a:r>
          </a:p>
          <a:p>
            <a:pPr marL="342900" indent="-342900">
              <a:buFont typeface="Arial" panose="020B0604020202020204" pitchFamily="34" charset="0"/>
              <a:buChar char="•"/>
            </a:pPr>
            <a:r>
              <a:rPr lang="en-IN" sz="2400" dirty="0"/>
              <a:t>The key area of the project is in public security domain. And it will facilitate information access control to the authorities, and as a result helping them to investigate as soon as possible.</a:t>
            </a:r>
          </a:p>
          <a:p>
            <a:pPr marL="342900" indent="-342900">
              <a:buFont typeface="Arial" panose="020B0604020202020204" pitchFamily="34" charset="0"/>
              <a:buChar char="•"/>
            </a:pPr>
            <a:r>
              <a:rPr lang="en-IN" sz="2400" dirty="0"/>
              <a:t>This application will provide different interfaces for the citizen  and investigating authorities, as the constitute major portion of the end users of this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a:t>2</a:t>
            </a:r>
          </a:p>
        </p:txBody>
      </p:sp>
      <p:sp>
        <p:nvSpPr>
          <p:cNvPr id="2" name="Title 1"/>
          <p:cNvSpPr>
            <a:spLocks noGrp="1"/>
          </p:cNvSpPr>
          <p:nvPr>
            <p:ph type="ctrTitle"/>
          </p:nvPr>
        </p:nvSpPr>
        <p:spPr>
          <a:xfrm>
            <a:off x="533400" y="53975"/>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Project Overview</a:t>
            </a:r>
          </a:p>
        </p:txBody>
      </p:sp>
      <p:sp>
        <p:nvSpPr>
          <p:cNvPr id="3" name="TextBox 2"/>
          <p:cNvSpPr txBox="1"/>
          <p:nvPr/>
        </p:nvSpPr>
        <p:spPr>
          <a:xfrm>
            <a:off x="533400" y="1171714"/>
            <a:ext cx="8077200" cy="5509200"/>
          </a:xfrm>
          <a:prstGeom prst="rect">
            <a:avLst/>
          </a:prstGeom>
          <a:noFill/>
        </p:spPr>
        <p:txBody>
          <a:bodyPr wrap="square" rtlCol="0">
            <a:spAutoFit/>
          </a:bodyPr>
          <a:lstStyle/>
          <a:p>
            <a:pPr algn="just">
              <a:buFont typeface="Arial" pitchFamily="34" charset="0"/>
              <a:buChar char="•"/>
            </a:pPr>
            <a:r>
              <a:rPr lang="en-US" sz="2200" dirty="0">
                <a:latin typeface="Times New Roman" pitchFamily="18" charset="0"/>
                <a:cs typeface="Times New Roman" pitchFamily="18" charset="0"/>
              </a:rPr>
              <a:t>The title of the project is Vehicle Report and Information System, and it deals with the public security domain. The main aim of the project is to provide ease in reporting vehicle related crime directly from application and provide vehicle information directly to the investigating authorities.</a:t>
            </a:r>
          </a:p>
          <a:p>
            <a:pPr algn="just"/>
            <a:endParaRPr lang="en-US" sz="2200"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Citizen can report the vehicle by clicking a photo on the app and click on report, the server detects the number plate as ROI and after performing OCR gets the vehicle number to search in the database and places report to nearest police station in the database, the investigating authorities working in the station can access complete information of the vehicle for ease in investigation.</a:t>
            </a:r>
          </a:p>
          <a:p>
            <a:pPr algn="just"/>
            <a:endParaRPr lang="en-US" sz="2200" dirty="0">
              <a:latin typeface="Times New Roman" pitchFamily="18" charset="0"/>
              <a:cs typeface="Times New Roman" pitchFamily="18" charset="0"/>
            </a:endParaRPr>
          </a:p>
          <a:p>
            <a:pPr algn="just">
              <a:buFont typeface="Arial" pitchFamily="34" charset="0"/>
              <a:buChar char="•"/>
            </a:pPr>
            <a:r>
              <a:rPr lang="en-US" sz="2200" dirty="0">
                <a:latin typeface="Times New Roman" pitchFamily="18" charset="0"/>
                <a:cs typeface="Times New Roman" pitchFamily="18" charset="0"/>
              </a:rPr>
              <a:t>The application is developed using Java/Kotlin, android studio, for hosting the app the APIs are build using PHP and uses MySQL as database, TensorFlow object detection and </a:t>
            </a:r>
            <a:r>
              <a:rPr lang="en-US" sz="2200" dirty="0" err="1">
                <a:latin typeface="Times New Roman" pitchFamily="18" charset="0"/>
                <a:cs typeface="Times New Roman" pitchFamily="18" charset="0"/>
              </a:rPr>
              <a:t>EasyOCR</a:t>
            </a:r>
            <a:r>
              <a:rPr lang="en-US" sz="2200" dirty="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(Developer)</a:t>
            </a:r>
          </a:p>
        </p:txBody>
      </p:sp>
      <p:sp>
        <p:nvSpPr>
          <p:cNvPr id="3" name="TextBox 2"/>
          <p:cNvSpPr txBox="1"/>
          <p:nvPr/>
        </p:nvSpPr>
        <p:spPr>
          <a:xfrm>
            <a:off x="442942" y="1645616"/>
            <a:ext cx="8001000" cy="4493538"/>
          </a:xfrm>
          <a:prstGeom prst="rect">
            <a:avLst/>
          </a:prstGeom>
          <a:noFill/>
        </p:spPr>
        <p:txBody>
          <a:bodyPr wrap="square" rtlCol="0">
            <a:spAutoFit/>
          </a:bodyPr>
          <a:lstStyle/>
          <a:p>
            <a:pPr algn="just">
              <a:buFont typeface="Arial" pitchFamily="34" charset="0"/>
              <a:buChar char="•"/>
            </a:pPr>
            <a:r>
              <a:rPr lang="en-IN" sz="2200" dirty="0">
                <a:latin typeface="Times New Roman" pitchFamily="18" charset="0"/>
                <a:cs typeface="Times New Roman" pitchFamily="18" charset="0"/>
              </a:rPr>
              <a:t>Software’s Required (With Versions duly mentioned)</a:t>
            </a:r>
          </a:p>
          <a:p>
            <a:pPr marL="914400" lvl="1" indent="-457200" algn="just">
              <a:buFont typeface="+mj-lt"/>
              <a:buAutoNum type="arabicPeriod"/>
            </a:pPr>
            <a:r>
              <a:rPr lang="en-IN" sz="2200" dirty="0">
                <a:latin typeface="Times New Roman" pitchFamily="18" charset="0"/>
                <a:cs typeface="Times New Roman" pitchFamily="18" charset="0"/>
              </a:rPr>
              <a:t>Android studio version 4.1.2 with Kotlin and java support</a:t>
            </a:r>
          </a:p>
          <a:p>
            <a:pPr marL="914400" lvl="1" indent="-457200" algn="just">
              <a:buFont typeface="+mj-lt"/>
              <a:buAutoNum type="arabicPeriod"/>
            </a:pPr>
            <a:r>
              <a:rPr lang="en-IN" sz="2200" dirty="0">
                <a:latin typeface="Times New Roman" pitchFamily="18" charset="0"/>
                <a:cs typeface="Times New Roman" pitchFamily="18" charset="0"/>
              </a:rPr>
              <a:t>Windows 7/8/10.</a:t>
            </a:r>
          </a:p>
          <a:p>
            <a:pPr marL="914400" lvl="1" indent="-457200" algn="just">
              <a:buFont typeface="+mj-lt"/>
              <a:buAutoNum type="arabicPeriod"/>
            </a:pPr>
            <a:r>
              <a:rPr lang="en-IN" sz="2200" dirty="0">
                <a:latin typeface="Times New Roman" pitchFamily="18" charset="0"/>
                <a:cs typeface="Times New Roman" pitchFamily="18" charset="0"/>
              </a:rPr>
              <a:t>Any browser.</a:t>
            </a:r>
          </a:p>
          <a:p>
            <a:pPr marL="914400" lvl="1" indent="-457200" algn="just">
              <a:buFont typeface="+mj-lt"/>
              <a:buAutoNum type="arabicPeriod"/>
            </a:pPr>
            <a:r>
              <a:rPr lang="en-IN" sz="2200" dirty="0">
                <a:latin typeface="Times New Roman" pitchFamily="18" charset="0"/>
                <a:cs typeface="Times New Roman" pitchFamily="18" charset="0"/>
              </a:rPr>
              <a:t>XAMPP</a:t>
            </a:r>
          </a:p>
          <a:p>
            <a:pPr marL="914400" lvl="1" indent="-457200" algn="just">
              <a:buFont typeface="+mj-lt"/>
              <a:buAutoNum type="arabicPeriod"/>
            </a:pPr>
            <a:r>
              <a:rPr lang="en-IN" sz="2200" dirty="0" err="1">
                <a:latin typeface="Times New Roman" pitchFamily="18" charset="0"/>
                <a:cs typeface="Times New Roman" pitchFamily="18" charset="0"/>
              </a:rPr>
              <a:t>Jupyter</a:t>
            </a:r>
            <a:r>
              <a:rPr lang="en-IN" sz="2200" dirty="0">
                <a:latin typeface="Times New Roman" pitchFamily="18" charset="0"/>
                <a:cs typeface="Times New Roman" pitchFamily="18" charset="0"/>
              </a:rPr>
              <a:t> notebook along necessary object detection libraries</a:t>
            </a:r>
          </a:p>
          <a:p>
            <a:pPr algn="just">
              <a:buFont typeface="Arial" pitchFamily="34" charset="0"/>
              <a:buChar char="•"/>
            </a:pPr>
            <a:r>
              <a:rPr lang="en-IN" sz="2200" dirty="0">
                <a:latin typeface="Times New Roman" pitchFamily="18" charset="0"/>
                <a:cs typeface="Times New Roman" pitchFamily="18" charset="0"/>
              </a:rPr>
              <a:t>Hardware Required</a:t>
            </a:r>
          </a:p>
          <a:p>
            <a:pPr marL="914400" lvl="1" indent="-457200" algn="just">
              <a:buFont typeface="+mj-lt"/>
              <a:buAutoNum type="arabicPeriod"/>
            </a:pPr>
            <a:r>
              <a:rPr lang="en-IN" sz="2200" dirty="0">
                <a:latin typeface="Times New Roman" pitchFamily="18" charset="0"/>
                <a:cs typeface="Times New Roman" pitchFamily="18" charset="0"/>
              </a:rPr>
              <a:t>3GB RAM minimum, 8 GB RAM recommended(plus 1 for Android Emulator.)</a:t>
            </a:r>
          </a:p>
          <a:p>
            <a:pPr marL="914400" lvl="1" indent="-457200" algn="just">
              <a:buFont typeface="+mj-lt"/>
              <a:buAutoNum type="arabicPeriod"/>
            </a:pPr>
            <a:r>
              <a:rPr lang="en-IN" sz="2200" dirty="0">
                <a:latin typeface="Times New Roman" pitchFamily="18" charset="0"/>
                <a:cs typeface="Times New Roman" pitchFamily="18" charset="0"/>
              </a:rPr>
              <a:t>4GB storage space, 10 series NVIDIA GPU .</a:t>
            </a:r>
          </a:p>
          <a:p>
            <a:pPr marL="914400" lvl="1" indent="-457200" algn="just">
              <a:buFont typeface="+mj-lt"/>
              <a:buAutoNum type="arabicPeriod"/>
            </a:pPr>
            <a:r>
              <a:rPr lang="en-IN" sz="2200" dirty="0">
                <a:latin typeface="Times New Roman" pitchFamily="18" charset="0"/>
                <a:cs typeface="Times New Roman" pitchFamily="18" charset="0"/>
              </a:rPr>
              <a:t>Minimum resolution 1280 x 800, and Webcam.</a:t>
            </a:r>
          </a:p>
          <a:p>
            <a:pPr marL="914400" lvl="1" indent="-457200" algn="just">
              <a:buFont typeface="+mj-lt"/>
              <a:buAutoNum type="arabicPeriod"/>
            </a:pPr>
            <a:r>
              <a:rPr lang="en-IN" sz="2200" dirty="0">
                <a:latin typeface="Times New Roman" pitchFamily="18" charset="0"/>
                <a:cs typeface="Times New Roman" pitchFamily="18" charset="0"/>
              </a:rPr>
              <a:t>Processor i3 8</a:t>
            </a:r>
            <a:r>
              <a:rPr lang="en-IN" sz="2200" baseline="30000" dirty="0">
                <a:latin typeface="Times New Roman" pitchFamily="18" charset="0"/>
                <a:cs typeface="Times New Roman" pitchFamily="18" charset="0"/>
              </a:rPr>
              <a:t>th</a:t>
            </a:r>
            <a:r>
              <a:rPr lang="en-IN" sz="2200" dirty="0">
                <a:latin typeface="Times New Roman" pitchFamily="18" charset="0"/>
                <a:cs typeface="Times New Roman" pitchFamily="18" charset="0"/>
              </a:rPr>
              <a:t> gen minimum, </a:t>
            </a:r>
          </a:p>
          <a:p>
            <a:pPr marL="914400" lvl="1" indent="-457200" algn="just">
              <a:buFont typeface="+mj-lt"/>
              <a:buAutoNum type="arabicPeriod"/>
            </a:pPr>
            <a:r>
              <a:rPr lang="en-IN" sz="2200" dirty="0">
                <a:latin typeface="Times New Roman" pitchFamily="18" charset="0"/>
                <a:cs typeface="Times New Roman" pitchFamily="18" charset="0"/>
              </a:rPr>
              <a:t>Internet connection.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Project Requirements</a:t>
            </a:r>
            <a:br>
              <a:rPr lang="en-IN" sz="6000" b="0" dirty="0">
                <a:solidFill>
                  <a:schemeClr val="tx1"/>
                </a:solidFill>
                <a:latin typeface="Times New Roman" pitchFamily="18" charset="0"/>
                <a:cs typeface="Times New Roman" pitchFamily="18" charset="0"/>
              </a:rPr>
            </a:br>
            <a:r>
              <a:rPr lang="en-IN" sz="6000" b="0" dirty="0">
                <a:solidFill>
                  <a:schemeClr val="tx1"/>
                </a:solidFill>
                <a:latin typeface="Times New Roman" pitchFamily="18" charset="0"/>
                <a:cs typeface="Times New Roman" pitchFamily="18" charset="0"/>
              </a:rPr>
              <a:t>(End User)</a:t>
            </a:r>
          </a:p>
        </p:txBody>
      </p:sp>
      <p:sp>
        <p:nvSpPr>
          <p:cNvPr id="3" name="TextBox 2"/>
          <p:cNvSpPr txBox="1"/>
          <p:nvPr/>
        </p:nvSpPr>
        <p:spPr>
          <a:xfrm>
            <a:off x="609600" y="2057400"/>
            <a:ext cx="8001000" cy="2677656"/>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Software’s Required (With Versions duly mentioned)</a:t>
            </a:r>
          </a:p>
          <a:p>
            <a:pPr marL="914400" lvl="1" indent="-457200" algn="just">
              <a:buFont typeface="Wingdings" panose="05000000000000000000" pitchFamily="2" charset="2"/>
              <a:buChar char="Ø"/>
            </a:pPr>
            <a:r>
              <a:rPr lang="en-IN" sz="2400" dirty="0">
                <a:latin typeface="Times New Roman" pitchFamily="18" charset="0"/>
                <a:cs typeface="Times New Roman" pitchFamily="18" charset="0"/>
              </a:rPr>
              <a:t>Android Lollipop or higher (SDK 21 or higher).</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Hardware Requirement</a:t>
            </a:r>
          </a:p>
          <a:p>
            <a:pPr marL="800100" lvl="1" indent="-342900" algn="just">
              <a:buFont typeface="Wingdings" panose="05000000000000000000" pitchFamily="2" charset="2"/>
              <a:buChar char="Ø"/>
            </a:pPr>
            <a:r>
              <a:rPr lang="en-IN" sz="2400" dirty="0">
                <a:latin typeface="Times New Roman" pitchFamily="18" charset="0"/>
                <a:cs typeface="Times New Roman" pitchFamily="18" charset="0"/>
              </a:rPr>
              <a:t>Snapdragon 300 series or higher</a:t>
            </a:r>
          </a:p>
          <a:p>
            <a:pPr marL="800100" lvl="1" indent="-342900" algn="just">
              <a:buFont typeface="Wingdings" panose="05000000000000000000" pitchFamily="2" charset="2"/>
              <a:buChar char="Ø"/>
            </a:pPr>
            <a:r>
              <a:rPr lang="en-IN" sz="2400" dirty="0">
                <a:latin typeface="Times New Roman" pitchFamily="18" charset="0"/>
                <a:cs typeface="Times New Roman" pitchFamily="18" charset="0"/>
              </a:rPr>
              <a:t>2GB RAM or higher</a:t>
            </a:r>
          </a:p>
          <a:p>
            <a:pPr marL="800100" lvl="1" indent="-342900" algn="just">
              <a:buFont typeface="Wingdings" panose="05000000000000000000" pitchFamily="2" charset="2"/>
              <a:buChar char="Ø"/>
            </a:pPr>
            <a:r>
              <a:rPr lang="en-IN" sz="2400" dirty="0">
                <a:latin typeface="Times New Roman" pitchFamily="18" charset="0"/>
                <a:cs typeface="Times New Roman" pitchFamily="18" charset="0"/>
              </a:rPr>
              <a:t>3GB Storage or higher</a:t>
            </a:r>
          </a:p>
          <a:p>
            <a:pPr marL="800100" lvl="1" indent="-342900" algn="just">
              <a:buFont typeface="Wingdings" panose="05000000000000000000" pitchFamily="2" charset="2"/>
              <a:buChar char="Ø"/>
            </a:pPr>
            <a:r>
              <a:rPr lang="en-IN" sz="2400" dirty="0">
                <a:latin typeface="Times New Roman" pitchFamily="18" charset="0"/>
                <a:cs typeface="Times New Roman" pitchFamily="18" charset="0"/>
              </a:rPr>
              <a:t>Internet connection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4</a:t>
            </a:r>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Back End Details</a:t>
            </a:r>
          </a:p>
        </p:txBody>
      </p:sp>
      <p:sp>
        <p:nvSpPr>
          <p:cNvPr id="3" name="TextBox 2"/>
          <p:cNvSpPr txBox="1"/>
          <p:nvPr/>
        </p:nvSpPr>
        <p:spPr>
          <a:xfrm>
            <a:off x="533400" y="1619071"/>
            <a:ext cx="8077200" cy="4893647"/>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What Back End your project is using?</a:t>
            </a:r>
          </a:p>
          <a:p>
            <a:pPr algn="just"/>
            <a:r>
              <a:rPr lang="en-US" sz="2400" dirty="0">
                <a:latin typeface="Times New Roman" pitchFamily="18" charset="0"/>
                <a:cs typeface="Times New Roman" pitchFamily="18" charset="0"/>
              </a:rPr>
              <a:t>Ans. For application part: Kotlin, and Java(plugin to convert to </a:t>
            </a:r>
            <a:r>
              <a:rPr lang="en-US" sz="2400" dirty="0" err="1">
                <a:latin typeface="Times New Roman" pitchFamily="18" charset="0"/>
                <a:cs typeface="Times New Roman" pitchFamily="18" charset="0"/>
              </a:rPr>
              <a:t>kotlin</a:t>
            </a:r>
            <a:r>
              <a:rPr lang="en-US" sz="2400" dirty="0">
                <a:latin typeface="Times New Roman" pitchFamily="18" charset="0"/>
                <a:cs typeface="Times New Roman" pitchFamily="18" charset="0"/>
              </a:rPr>
              <a:t>), Volley libraries for requests.</a:t>
            </a:r>
          </a:p>
          <a:p>
            <a:pPr algn="just"/>
            <a:r>
              <a:rPr lang="en-US" sz="2400" dirty="0">
                <a:latin typeface="Times New Roman" pitchFamily="18" charset="0"/>
                <a:cs typeface="Times New Roman" pitchFamily="18" charset="0"/>
              </a:rPr>
              <a:t>For the data base: MySQL</a:t>
            </a:r>
          </a:p>
          <a:p>
            <a:pPr algn="just"/>
            <a:r>
              <a:rPr lang="en-US" sz="2400" dirty="0">
                <a:latin typeface="Times New Roman" pitchFamily="18" charset="0"/>
                <a:cs typeface="Times New Roman" pitchFamily="18" charset="0"/>
              </a:rPr>
              <a:t>For API: PHP</a:t>
            </a:r>
          </a:p>
          <a:p>
            <a:pPr algn="just"/>
            <a:r>
              <a:rPr lang="en-US" sz="2400" dirty="0">
                <a:latin typeface="Times New Roman" pitchFamily="18" charset="0"/>
                <a:cs typeface="Times New Roman" pitchFamily="18" charset="0"/>
              </a:rPr>
              <a:t>For object detection and OCR: TensorFlow and </a:t>
            </a:r>
            <a:r>
              <a:rPr lang="en-US" sz="2400" dirty="0" err="1">
                <a:latin typeface="Times New Roman" pitchFamily="18" charset="0"/>
                <a:cs typeface="Times New Roman" pitchFamily="18" charset="0"/>
              </a:rPr>
              <a:t>EasyOCR</a:t>
            </a:r>
            <a:r>
              <a:rPr lang="en-US" sz="2400" dirty="0">
                <a:latin typeface="Times New Roman" pitchFamily="18" charset="0"/>
                <a:cs typeface="Times New Roman" pitchFamily="18" charset="0"/>
              </a:rPr>
              <a:t>.</a:t>
            </a:r>
          </a:p>
          <a:p>
            <a:pPr algn="just">
              <a:buFont typeface="Arial" pitchFamily="34" charset="0"/>
              <a:buChar char="•"/>
            </a:pPr>
            <a:r>
              <a:rPr lang="en-US" sz="2400" dirty="0">
                <a:latin typeface="Times New Roman" pitchFamily="18" charset="0"/>
                <a:cs typeface="Times New Roman" pitchFamily="18" charset="0"/>
              </a:rPr>
              <a:t>How Many Databases?</a:t>
            </a:r>
          </a:p>
          <a:p>
            <a:pPr algn="just"/>
            <a:r>
              <a:rPr lang="en-US" sz="2400" dirty="0">
                <a:latin typeface="Times New Roman" pitchFamily="18" charset="0"/>
                <a:cs typeface="Times New Roman" pitchFamily="18" charset="0"/>
              </a:rPr>
              <a:t>Ans. The app using a centralized database for storing all the information for both the citizens and authorities.</a:t>
            </a:r>
          </a:p>
          <a:p>
            <a:pPr algn="just">
              <a:buFont typeface="Arial" pitchFamily="34" charset="0"/>
              <a:buChar char="•"/>
            </a:pPr>
            <a:r>
              <a:rPr lang="en-US" sz="2400" dirty="0">
                <a:latin typeface="Times New Roman" pitchFamily="18" charset="0"/>
                <a:cs typeface="Times New Roman" pitchFamily="18" charset="0"/>
              </a:rPr>
              <a:t>How Many Tables?</a:t>
            </a:r>
          </a:p>
          <a:p>
            <a:pPr algn="just"/>
            <a:r>
              <a:rPr lang="en-US" sz="2400" dirty="0">
                <a:latin typeface="Times New Roman" pitchFamily="18" charset="0"/>
                <a:cs typeface="Times New Roman" pitchFamily="18" charset="0"/>
              </a:rPr>
              <a:t>Ans. For authentication there are 2 tables, one for vehicle, one for police station, one table for each police station for affiliated officers, reports table,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4</a:t>
            </a:r>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a:solidFill>
                  <a:schemeClr val="tx1"/>
                </a:solidFill>
                <a:latin typeface="Times New Roman" pitchFamily="18" charset="0"/>
                <a:cs typeface="Times New Roman" pitchFamily="18" charset="0"/>
              </a:rPr>
              <a:t>Database Details</a:t>
            </a:r>
          </a:p>
        </p:txBody>
      </p:sp>
      <p:sp>
        <p:nvSpPr>
          <p:cNvPr id="3" name="TextBox 2"/>
          <p:cNvSpPr txBox="1"/>
          <p:nvPr/>
        </p:nvSpPr>
        <p:spPr>
          <a:xfrm>
            <a:off x="533400" y="1010672"/>
            <a:ext cx="8077200" cy="5811206"/>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app uses a centralised DB named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numauth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which uses the MYSQL DB hosted using XAMPP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DB consists of a total of 9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Login_user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Login_admin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these tables consist of the information required </a:t>
            </a:r>
            <a:r>
              <a:rPr lang="en-IN" dirty="0">
                <a:latin typeface="Times New Roman" panose="02020603050405020304" pitchFamily="18" charset="0"/>
                <a:ea typeface="Calibri" panose="020F0502020204030204" pitchFamily="34" charset="0"/>
                <a:cs typeface="Times New Roman" panose="02020603050405020304" pitchFamily="18" charset="0"/>
              </a:rPr>
              <a:t>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uthentication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2 customer segments.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Ø"/>
            </a:pPr>
            <a:r>
              <a:rPr lang="en-IN" b="1" dirty="0" err="1">
                <a:latin typeface="Times New Roman" panose="02020603050405020304" pitchFamily="18" charset="0"/>
                <a:ea typeface="Calibri" panose="020F0502020204030204" pitchFamily="34" charset="0"/>
                <a:cs typeface="Times New Roman" panose="02020603050405020304" pitchFamily="18" charset="0"/>
              </a:rPr>
              <a:t>aUser_info</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and </a:t>
            </a:r>
            <a:r>
              <a:rPr lang="en-IN" b="1" dirty="0" err="1">
                <a:latin typeface="Times New Roman" panose="02020603050405020304" pitchFamily="18" charset="0"/>
                <a:ea typeface="Calibri" panose="020F0502020204030204" pitchFamily="34" charset="0"/>
                <a:cs typeface="Times New Roman" panose="02020603050405020304" pitchFamily="18" charset="0"/>
              </a:rPr>
              <a:t>police_info</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 these tables consist of the detailed user information of the customer such as profile image, name, AADHAR number, contact information, etc.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Station_info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this table stores the information of all the police stations along with there associated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Pincode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number of active &amp; solved cases.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Vehicle_info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table stores the RVD information of the vehicle regarding the vehicle, its owner, and vendor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Imageupload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a cache table to make the image available before report process is complete so that in case the reporter fails to complete the report at least the image can be used for reference.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Reports_user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table contains the information related to the report from the reporter centric point of 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Handle_cases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this contains the information related to the report from the officer point of 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C417-98F0-42DA-A231-C4B7AAEB29DD}"/>
              </a:ext>
            </a:extLst>
          </p:cNvPr>
          <p:cNvSpPr>
            <a:spLocks noGrp="1"/>
          </p:cNvSpPr>
          <p:nvPr>
            <p:ph type="title"/>
          </p:nvPr>
        </p:nvSpPr>
        <p:spPr/>
        <p:txBody>
          <a:bodyPr/>
          <a:lstStyle/>
          <a:p>
            <a:pPr algn="ctr"/>
            <a:r>
              <a:rPr lang="en-IN" sz="4000" b="0" dirty="0">
                <a:solidFill>
                  <a:schemeClr val="tx1"/>
                </a:solidFill>
                <a:latin typeface="Times New Roman" pitchFamily="18" charset="0"/>
                <a:cs typeface="Times New Roman" pitchFamily="18" charset="0"/>
              </a:rPr>
              <a:t>Database Details</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82E4B09D-3480-40B0-B5C2-53FBD56E21D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02365" y="1676400"/>
            <a:ext cx="7984435" cy="4038600"/>
          </a:xfrm>
          <a:prstGeom prst="rect">
            <a:avLst/>
          </a:prstGeom>
          <a:ln>
            <a:solidFill>
              <a:schemeClr val="tx1"/>
            </a:solidFill>
          </a:ln>
        </p:spPr>
      </p:pic>
    </p:spTree>
    <p:extLst>
      <p:ext uri="{BB962C8B-B14F-4D97-AF65-F5344CB8AC3E}">
        <p14:creationId xmlns:p14="http://schemas.microsoft.com/office/powerpoint/2010/main" val="81937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7</a:t>
            </a:r>
          </a:p>
        </p:txBody>
      </p:sp>
      <p:sp>
        <p:nvSpPr>
          <p:cNvPr id="2" name="Title 1"/>
          <p:cNvSpPr>
            <a:spLocks noGrp="1"/>
          </p:cNvSpPr>
          <p:nvPr>
            <p:ph type="ctrTitle"/>
          </p:nvPr>
        </p:nvSpPr>
        <p:spPr>
          <a:xfrm>
            <a:off x="914400" y="76200"/>
            <a:ext cx="7772400" cy="1600200"/>
          </a:xfrm>
        </p:spPr>
        <p:txBody>
          <a:bodyPr>
            <a:noAutofit/>
          </a:bodyPr>
          <a:lstStyle/>
          <a:p>
            <a:pPr algn="ctr"/>
            <a:r>
              <a:rPr lang="en-IN" sz="6000" b="0" dirty="0">
                <a:solidFill>
                  <a:schemeClr val="tx1"/>
                </a:solidFill>
                <a:latin typeface="Times New Roman" pitchFamily="18" charset="0"/>
                <a:cs typeface="Times New Roman" pitchFamily="18" charset="0"/>
              </a:rPr>
              <a:t>Front End Details</a:t>
            </a:r>
          </a:p>
        </p:txBody>
      </p:sp>
      <p:sp>
        <p:nvSpPr>
          <p:cNvPr id="5" name="TextBox 4"/>
          <p:cNvSpPr txBox="1"/>
          <p:nvPr/>
        </p:nvSpPr>
        <p:spPr>
          <a:xfrm>
            <a:off x="533400" y="1752600"/>
            <a:ext cx="8077200" cy="3046988"/>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How many Interfaces / Screens your Application will have?</a:t>
            </a:r>
          </a:p>
          <a:p>
            <a:pPr algn="just"/>
            <a:r>
              <a:rPr lang="en-US" sz="2400" dirty="0">
                <a:latin typeface="Times New Roman" pitchFamily="18" charset="0"/>
                <a:cs typeface="Times New Roman" pitchFamily="18" charset="0"/>
              </a:rPr>
              <a:t>Ans. Some of the interfaces in the app are:</a:t>
            </a:r>
          </a:p>
          <a:p>
            <a:pPr algn="just"/>
            <a:r>
              <a:rPr lang="en-US" sz="2400" dirty="0">
                <a:latin typeface="Times New Roman" pitchFamily="18" charset="0"/>
                <a:cs typeface="Times New Roman" pitchFamily="18" charset="0"/>
              </a:rPr>
              <a:t>	1. In app camera view.</a:t>
            </a:r>
          </a:p>
          <a:p>
            <a:pPr algn="just"/>
            <a:r>
              <a:rPr lang="en-US" sz="2400" dirty="0">
                <a:latin typeface="Times New Roman" pitchFamily="18" charset="0"/>
                <a:cs typeface="Times New Roman" pitchFamily="18" charset="0"/>
              </a:rPr>
              <a:t>	2. Image crop and retake view.</a:t>
            </a:r>
          </a:p>
          <a:p>
            <a:pPr algn="just"/>
            <a:r>
              <a:rPr lang="en-US" sz="2400" dirty="0">
                <a:latin typeface="Times New Roman" pitchFamily="18" charset="0"/>
                <a:cs typeface="Times New Roman" pitchFamily="18" charset="0"/>
              </a:rPr>
              <a:t>	3. Interface to place the report.</a:t>
            </a:r>
          </a:p>
          <a:p>
            <a:pPr algn="just"/>
            <a:r>
              <a:rPr lang="en-US" sz="2400" dirty="0">
                <a:latin typeface="Times New Roman" pitchFamily="18" charset="0"/>
                <a:cs typeface="Times New Roman" pitchFamily="18" charset="0"/>
              </a:rPr>
              <a:t>	4. Interface to view the reports in List manner.</a:t>
            </a:r>
          </a:p>
          <a:p>
            <a:pPr algn="just"/>
            <a:r>
              <a:rPr lang="en-US" sz="2400" dirty="0">
                <a:latin typeface="Times New Roman" pitchFamily="18" charset="0"/>
                <a:cs typeface="Times New Roman" pitchFamily="18" charset="0"/>
              </a:rPr>
              <a:t>	5. Interface for descriptive view of vehicle information.</a:t>
            </a:r>
          </a:p>
          <a:p>
            <a:pPr algn="just"/>
            <a:r>
              <a:rPr lang="en-US" sz="2400" dirty="0">
                <a:latin typeface="Times New Roman" pitchFamily="18" charset="0"/>
                <a:cs typeface="Times New Roman" pitchFamily="18" charset="0"/>
              </a:rPr>
              <a:t>	6. Log In and Sign Up interfaces.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925</TotalTime>
  <Words>1067</Words>
  <Application>Microsoft Office PowerPoint</Application>
  <PresentationFormat>On-screen Show (4:3)</PresentationFormat>
  <Paragraphs>112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Perpetua</vt:lpstr>
      <vt:lpstr>Times New Roman</vt:lpstr>
      <vt:lpstr>Wingdings</vt:lpstr>
      <vt:lpstr>Wingdings 2</vt:lpstr>
      <vt:lpstr>Equity</vt:lpstr>
      <vt:lpstr>Vehicle Report and Information System</vt:lpstr>
      <vt:lpstr>Application Area</vt:lpstr>
      <vt:lpstr>Project Overview</vt:lpstr>
      <vt:lpstr>Project Requirements (Developer)</vt:lpstr>
      <vt:lpstr>Project Requirements (End User)</vt:lpstr>
      <vt:lpstr>Back End Details</vt:lpstr>
      <vt:lpstr>Database Details</vt:lpstr>
      <vt:lpstr>Database Details</vt:lpstr>
      <vt:lpstr>Front End Details</vt:lpstr>
      <vt:lpstr>Front End Details</vt:lpstr>
      <vt:lpstr>Front End Details</vt:lpstr>
      <vt:lpstr>Project Flow Diagram</vt:lpstr>
      <vt:lpstr>Data Flow Diagram</vt:lpstr>
      <vt:lpstr>PowerPoint Presentation</vt:lpstr>
      <vt:lpstr>PowerPoint Presentation</vt:lpstr>
      <vt:lpstr>Use Case Diagram</vt:lpstr>
      <vt:lpstr>Result &amp; 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Prakashmani</cp:lastModifiedBy>
  <cp:revision>127</cp:revision>
  <dcterms:created xsi:type="dcterms:W3CDTF">2012-01-24T13:52:50Z</dcterms:created>
  <dcterms:modified xsi:type="dcterms:W3CDTF">2022-01-09T12:54:17Z</dcterms:modified>
</cp:coreProperties>
</file>