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E34B-4EA8-4B60-931C-ED5381A4C8D4}" type="datetimeFigureOut">
              <a:rPr lang="pt-BR" smtClean="0"/>
              <a:t>13/07/2015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6CB8-66A9-4065-9FEF-29C1D7AB18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E34B-4EA8-4B60-931C-ED5381A4C8D4}" type="datetimeFigureOut">
              <a:rPr lang="pt-BR" smtClean="0"/>
              <a:t>13/07/2015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6CB8-66A9-4065-9FEF-29C1D7AB18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E34B-4EA8-4B60-931C-ED5381A4C8D4}" type="datetimeFigureOut">
              <a:rPr lang="pt-BR" smtClean="0"/>
              <a:t>13/07/2015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6CB8-66A9-4065-9FEF-29C1D7AB18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E34B-4EA8-4B60-931C-ED5381A4C8D4}" type="datetimeFigureOut">
              <a:rPr lang="pt-BR" smtClean="0"/>
              <a:t>13/07/2015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6CB8-66A9-4065-9FEF-29C1D7AB18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E34B-4EA8-4B60-931C-ED5381A4C8D4}" type="datetimeFigureOut">
              <a:rPr lang="pt-BR" smtClean="0"/>
              <a:t>13/07/2015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6CB8-66A9-4065-9FEF-29C1D7AB18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E34B-4EA8-4B60-931C-ED5381A4C8D4}" type="datetimeFigureOut">
              <a:rPr lang="pt-BR" smtClean="0"/>
              <a:t>13/07/2015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6CB8-66A9-4065-9FEF-29C1D7AB18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E34B-4EA8-4B60-931C-ED5381A4C8D4}" type="datetimeFigureOut">
              <a:rPr lang="pt-BR" smtClean="0"/>
              <a:t>13/07/2015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6CB8-66A9-4065-9FEF-29C1D7AB18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E34B-4EA8-4B60-931C-ED5381A4C8D4}" type="datetimeFigureOut">
              <a:rPr lang="pt-BR" smtClean="0"/>
              <a:t>13/07/2015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6CB8-66A9-4065-9FEF-29C1D7AB18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E34B-4EA8-4B60-931C-ED5381A4C8D4}" type="datetimeFigureOut">
              <a:rPr lang="pt-BR" smtClean="0"/>
              <a:t>13/07/2015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6CB8-66A9-4065-9FEF-29C1D7AB18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E34B-4EA8-4B60-931C-ED5381A4C8D4}" type="datetimeFigureOut">
              <a:rPr lang="pt-BR" smtClean="0"/>
              <a:t>13/07/2015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6CB8-66A9-4065-9FEF-29C1D7AB18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E34B-4EA8-4B60-931C-ED5381A4C8D4}" type="datetimeFigureOut">
              <a:rPr lang="pt-BR" smtClean="0"/>
              <a:t>13/07/2015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6CB8-66A9-4065-9FEF-29C1D7AB18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E4FE34B-4EA8-4B60-931C-ED5381A4C8D4}" type="datetimeFigureOut">
              <a:rPr lang="pt-BR" smtClean="0"/>
              <a:t>13/07/2015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06E6CB8-66A9-4065-9FEF-29C1D7AB18C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b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 err="1" smtClean="0"/>
              <a:t>On</a:t>
            </a:r>
            <a:r>
              <a:rPr lang="pt-BR" sz="4000" dirty="0"/>
              <a:t> </a:t>
            </a:r>
            <a:r>
              <a:rPr lang="pt-BR" sz="4000" dirty="0" err="1" smtClean="0"/>
              <a:t>the</a:t>
            </a:r>
            <a:r>
              <a:rPr lang="pt-BR" sz="4000" dirty="0" smtClean="0"/>
              <a:t> </a:t>
            </a:r>
            <a:r>
              <a:rPr lang="pt-BR" sz="4000" dirty="0" err="1" smtClean="0"/>
              <a:t>stability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of</a:t>
            </a:r>
            <a:r>
              <a:rPr lang="pt-BR" sz="4000" dirty="0" smtClean="0"/>
              <a:t> </a:t>
            </a:r>
            <a:r>
              <a:rPr lang="pt-BR" sz="4000" dirty="0" err="1" smtClean="0"/>
              <a:t>delay-centric</a:t>
            </a:r>
            <a:r>
              <a:rPr lang="pt-BR" sz="4000" dirty="0" smtClean="0"/>
              <a:t> </a:t>
            </a:r>
            <a:r>
              <a:rPr lang="pt-BR" sz="4000" dirty="0" err="1" smtClean="0"/>
              <a:t>multihomed</a:t>
            </a:r>
            <a:r>
              <a:rPr lang="pt-BR" sz="4000" dirty="0" smtClean="0"/>
              <a:t> </a:t>
            </a:r>
            <a:r>
              <a:rPr lang="pt-BR" sz="4000" dirty="0" err="1" smtClean="0"/>
              <a:t>transmission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660104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Pedro Mantovani Antunes</a:t>
            </a:r>
          </a:p>
          <a:p>
            <a:r>
              <a:rPr lang="pt-BR" dirty="0" smtClean="0"/>
              <a:t>Guilherme de Souza Miguel</a:t>
            </a:r>
          </a:p>
          <a:p>
            <a:r>
              <a:rPr lang="pt-BR" dirty="0" smtClean="0"/>
              <a:t>Carlos Marcelo Pedroso</a:t>
            </a:r>
          </a:p>
          <a:p>
            <a:r>
              <a:rPr lang="pt-BR" dirty="0" smtClean="0"/>
              <a:t>Eduardo Parente Ribeiro</a:t>
            </a:r>
          </a:p>
          <a:p>
            <a:endParaRPr lang="pt-BR" dirty="0"/>
          </a:p>
          <a:p>
            <a:r>
              <a:rPr lang="pt-BR" dirty="0" smtClean="0"/>
              <a:t>LIEC/UFPR – Laboratório de Instrumentação e Comunicação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82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experimentos foram feitos em função da utilização de banda (</a:t>
            </a:r>
            <a:r>
              <a:rPr lang="el-GR" dirty="0" smtClean="0"/>
              <a:t>ρ</a:t>
            </a:r>
            <a:r>
              <a:rPr lang="pt-BR" dirty="0" smtClean="0"/>
              <a:t>), calculada da seguinte forma: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= Bit-rate das transmissões.</a:t>
            </a:r>
          </a:p>
          <a:p>
            <a:r>
              <a:rPr lang="pt-BR" dirty="0" smtClean="0"/>
              <a:t>B = Bit-rate do tráfego de fundo.</a:t>
            </a:r>
          </a:p>
          <a:p>
            <a:r>
              <a:rPr lang="pt-BR" dirty="0"/>
              <a:t>n</a:t>
            </a:r>
            <a:r>
              <a:rPr lang="pt-BR" dirty="0" smtClean="0"/>
              <a:t> = Número de caminhos ativos (2 ou 3).</a:t>
            </a:r>
          </a:p>
          <a:p>
            <a:r>
              <a:rPr lang="pt-BR" dirty="0" smtClean="0"/>
              <a:t>C = Capacidade individual dos caminhos (1000 </a:t>
            </a:r>
            <a:r>
              <a:rPr lang="pt-BR" dirty="0" err="1" smtClean="0"/>
              <a:t>kbps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611560" y="2708920"/>
                <a:ext cx="7920880" cy="93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08920"/>
                <a:ext cx="7920880" cy="9328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39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algoritmos a seguir foram testados: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RDC com histerese=10ms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RDC com histerese=10ms e Tempo de Guarda.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PDC com limiar de troca=70ms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PDC com limiar de troca=70ms e Tempo de Guarda</a:t>
            </a:r>
          </a:p>
          <a:p>
            <a:endParaRPr lang="pt-BR" dirty="0"/>
          </a:p>
          <a:p>
            <a:r>
              <a:rPr lang="pt-BR" dirty="0" smtClean="0"/>
              <a:t>Estes algoritmos foram testados com e sem tráfego de fundo e com um caminho adicional.</a:t>
            </a:r>
          </a:p>
          <a:p>
            <a:r>
              <a:rPr lang="pt-BR" dirty="0" smtClean="0"/>
              <a:t>Comparamos também o algoritmo PDC original e o proposto.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017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Comportamento dos algoritmos sem tráfego de fundo: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814662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Comportamento com 40% de tráfego de fundo aleatório: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8280920" cy="39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7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Comparação entre os métodos PDC: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844835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0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RDC com a adição de um terceiro caminho: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6" y="2384095"/>
            <a:ext cx="8223707" cy="39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2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PDC com a adição de um terceiro caminho: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829748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0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i="1" dirty="0" err="1" smtClean="0"/>
              <a:t>delay-centric</a:t>
            </a:r>
            <a:r>
              <a:rPr lang="pt-BR" dirty="0" smtClean="0"/>
              <a:t> é um algoritmo que pode eficientemente ajudar na qualidade de transmissão de dados em tempo real. Porém, as instabilidades que ocorrem quando múltiplas transmissões utilizam o algoritmo simultaneamente podem aumentar o atraso total.</a:t>
            </a:r>
          </a:p>
          <a:p>
            <a:endParaRPr lang="pt-BR" dirty="0"/>
          </a:p>
          <a:p>
            <a:r>
              <a:rPr lang="pt-BR" dirty="0" smtClean="0"/>
              <a:t>O algoritmo que apresentou melhor desempenho para eliminar estas instabilidades foi o PDC com a inclusão do Tempo de Guarda. Este mecanismo possibilitou a transmissão com atrasos muito menores em todos os cenários testados.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409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[1]</a:t>
            </a:r>
            <a:r>
              <a:rPr lang="en-US" sz="1800" dirty="0"/>
              <a:t> R. Stewart, M. </a:t>
            </a:r>
            <a:r>
              <a:rPr lang="en-US" sz="1800" dirty="0" err="1"/>
              <a:t>Ramalho</a:t>
            </a:r>
            <a:r>
              <a:rPr lang="en-US" sz="1800" dirty="0"/>
              <a:t>, Q. </a:t>
            </a:r>
            <a:r>
              <a:rPr lang="en-US" sz="1800" dirty="0" err="1"/>
              <a:t>Xie</a:t>
            </a:r>
            <a:r>
              <a:rPr lang="en-US" sz="1800" dirty="0"/>
              <a:t>, M. </a:t>
            </a:r>
            <a:r>
              <a:rPr lang="en-US" sz="1800" dirty="0" err="1"/>
              <a:t>Tuexen</a:t>
            </a:r>
            <a:r>
              <a:rPr lang="en-US" sz="1800" dirty="0"/>
              <a:t>, and P. Conrad, “</a:t>
            </a:r>
            <a:r>
              <a:rPr lang="en-US" sz="1800" dirty="0" smtClean="0"/>
              <a:t>Stream </a:t>
            </a:r>
            <a:r>
              <a:rPr lang="it-IT" sz="1800" dirty="0" smtClean="0"/>
              <a:t>Control </a:t>
            </a:r>
            <a:r>
              <a:rPr lang="it-IT" sz="1800" dirty="0"/>
              <a:t>Transmission Protocol (SCTP),” RFC 4960, 2007.</a:t>
            </a:r>
            <a:r>
              <a:rPr lang="pt-BR" sz="1800" dirty="0" smtClean="0"/>
              <a:t> </a:t>
            </a:r>
          </a:p>
          <a:p>
            <a:r>
              <a:rPr lang="pt-BR" sz="1800" dirty="0" smtClean="0"/>
              <a:t>[2] </a:t>
            </a:r>
            <a:r>
              <a:rPr lang="en-US" sz="1800" dirty="0"/>
              <a:t>J. </a:t>
            </a:r>
            <a:r>
              <a:rPr lang="en-US" sz="1800" dirty="0" err="1"/>
              <a:t>Iyengar</a:t>
            </a:r>
            <a:r>
              <a:rPr lang="en-US" sz="1800" dirty="0"/>
              <a:t>, P. </a:t>
            </a:r>
            <a:r>
              <a:rPr lang="en-US" sz="1800" dirty="0" err="1"/>
              <a:t>Amer</a:t>
            </a:r>
            <a:r>
              <a:rPr lang="en-US" sz="1800" dirty="0"/>
              <a:t>, and R. Stewart, “Concurrent Multipath </a:t>
            </a:r>
            <a:r>
              <a:rPr lang="en-US" sz="1800" dirty="0" smtClean="0"/>
              <a:t>Transfer Using </a:t>
            </a:r>
            <a:r>
              <a:rPr lang="en-US" sz="1800" dirty="0"/>
              <a:t>SCTP </a:t>
            </a:r>
            <a:r>
              <a:rPr lang="en-US" sz="1800" dirty="0" err="1"/>
              <a:t>Multihoming</a:t>
            </a:r>
            <a:r>
              <a:rPr lang="en-US" sz="1800" dirty="0"/>
              <a:t> Over Independent End-to-End Paths</a:t>
            </a:r>
            <a:r>
              <a:rPr lang="en-US" sz="1800" dirty="0" smtClean="0"/>
              <a:t>,” </a:t>
            </a:r>
            <a:r>
              <a:rPr lang="pt-BR" sz="1800" dirty="0" smtClean="0"/>
              <a:t>IEEE/ACM </a:t>
            </a:r>
            <a:r>
              <a:rPr lang="pt-BR" sz="1800" dirty="0" err="1"/>
              <a:t>Transactions</a:t>
            </a:r>
            <a:r>
              <a:rPr lang="pt-BR" sz="1800" dirty="0"/>
              <a:t> </a:t>
            </a:r>
            <a:r>
              <a:rPr lang="pt-BR" sz="1800" dirty="0" err="1"/>
              <a:t>on</a:t>
            </a:r>
            <a:r>
              <a:rPr lang="pt-BR" sz="1800" dirty="0"/>
              <a:t> Networking, vol. 14, no. 5, 2006</a:t>
            </a:r>
            <a:r>
              <a:rPr lang="pt-BR" sz="1800" dirty="0" smtClean="0"/>
              <a:t>.</a:t>
            </a:r>
          </a:p>
          <a:p>
            <a:r>
              <a:rPr lang="pt-BR" sz="1800" dirty="0" smtClean="0"/>
              <a:t>[3] </a:t>
            </a:r>
            <a:r>
              <a:rPr lang="en-US" sz="1800" dirty="0"/>
              <a:t>L. Ma, F. Yu, V. C. M. Leung, and T. S. </a:t>
            </a:r>
            <a:r>
              <a:rPr lang="en-US" sz="1800" dirty="0" err="1"/>
              <a:t>Randhawa</a:t>
            </a:r>
            <a:r>
              <a:rPr lang="en-US" sz="1800" dirty="0"/>
              <a:t>, “A new method </a:t>
            </a:r>
            <a:r>
              <a:rPr lang="en-US" sz="1800" dirty="0" smtClean="0"/>
              <a:t>to </a:t>
            </a:r>
            <a:r>
              <a:rPr lang="pt-BR" sz="1800" dirty="0" err="1" smtClean="0"/>
              <a:t>support</a:t>
            </a:r>
            <a:r>
              <a:rPr lang="pt-BR" sz="1800" dirty="0" smtClean="0"/>
              <a:t> </a:t>
            </a:r>
            <a:r>
              <a:rPr lang="pt-BR" sz="1800" dirty="0"/>
              <a:t>UMTS/WLAN vertical </a:t>
            </a:r>
            <a:r>
              <a:rPr lang="pt-BR" sz="1800" dirty="0" err="1"/>
              <a:t>handover</a:t>
            </a:r>
            <a:r>
              <a:rPr lang="pt-BR" sz="1800" dirty="0"/>
              <a:t> </a:t>
            </a:r>
            <a:r>
              <a:rPr lang="pt-BR" sz="1800" dirty="0" err="1"/>
              <a:t>using</a:t>
            </a:r>
            <a:r>
              <a:rPr lang="pt-BR" sz="1800" dirty="0"/>
              <a:t> SCTP,” IEEE </a:t>
            </a:r>
            <a:r>
              <a:rPr lang="pt-BR" sz="1800" dirty="0" smtClean="0"/>
              <a:t>Wireless </a:t>
            </a:r>
            <a:r>
              <a:rPr lang="fr-FR" sz="1800" dirty="0" smtClean="0"/>
              <a:t>Communications</a:t>
            </a:r>
            <a:r>
              <a:rPr lang="fr-FR" sz="1800" dirty="0"/>
              <a:t>, vol. 11, no. 4, pp. 44–51, 2004</a:t>
            </a:r>
            <a:r>
              <a:rPr lang="fr-FR" sz="1800" dirty="0" smtClean="0"/>
              <a:t>.</a:t>
            </a:r>
          </a:p>
          <a:p>
            <a:r>
              <a:rPr lang="fr-FR" sz="1800" dirty="0" smtClean="0"/>
              <a:t>[4] </a:t>
            </a:r>
            <a:r>
              <a:rPr lang="en-US" sz="1800" dirty="0"/>
              <a:t>A. Kelly, G. </a:t>
            </a:r>
            <a:r>
              <a:rPr lang="en-US" sz="1800" dirty="0" err="1"/>
              <a:t>Muntean</a:t>
            </a:r>
            <a:r>
              <a:rPr lang="en-US" sz="1800" dirty="0"/>
              <a:t>, P. Perry, and J. Murphy, “Delay-Centric </a:t>
            </a:r>
            <a:r>
              <a:rPr lang="en-US" sz="1800" dirty="0" smtClean="0"/>
              <a:t>Handover in </a:t>
            </a:r>
            <a:r>
              <a:rPr lang="en-US" sz="1800" dirty="0"/>
              <a:t>SCTP over WLAN,” Transactions on Automatic Control </a:t>
            </a:r>
            <a:r>
              <a:rPr lang="en-US" sz="1800" dirty="0" smtClean="0"/>
              <a:t>and </a:t>
            </a:r>
            <a:r>
              <a:rPr lang="it-IT" sz="1800" dirty="0" smtClean="0"/>
              <a:t>Computer </a:t>
            </a:r>
            <a:r>
              <a:rPr lang="it-IT" sz="1800" dirty="0"/>
              <a:t>Science, vol. 49, no. 63, 2004</a:t>
            </a:r>
            <a:r>
              <a:rPr lang="it-IT" sz="1800" dirty="0" smtClean="0"/>
              <a:t>.</a:t>
            </a:r>
          </a:p>
          <a:p>
            <a:r>
              <a:rPr lang="it-IT" sz="1800" dirty="0" smtClean="0"/>
              <a:t>[5] </a:t>
            </a:r>
            <a:r>
              <a:rPr lang="en-US" sz="1800" dirty="0"/>
              <a:t>A. Torres, “Method for quality improvement in video transmission </a:t>
            </a:r>
            <a:r>
              <a:rPr lang="en-US" sz="1800" dirty="0" smtClean="0"/>
              <a:t>over </a:t>
            </a:r>
            <a:r>
              <a:rPr lang="it-IT" sz="1800" dirty="0" smtClean="0"/>
              <a:t>SCTP </a:t>
            </a:r>
            <a:r>
              <a:rPr lang="it-IT" sz="1800" dirty="0"/>
              <a:t>protocol,” M.Sc. Dissertation – UFPR, 2014</a:t>
            </a:r>
            <a:r>
              <a:rPr lang="it-IT" sz="1800" dirty="0" smtClean="0"/>
              <a:t>.</a:t>
            </a:r>
          </a:p>
          <a:p>
            <a:r>
              <a:rPr lang="it-IT" sz="1800" dirty="0" smtClean="0"/>
              <a:t>[6] </a:t>
            </a:r>
            <a:r>
              <a:rPr lang="pt-BR" sz="1800" dirty="0"/>
              <a:t>I. </a:t>
            </a:r>
            <a:r>
              <a:rPr lang="pt-BR" sz="1800" dirty="0" err="1"/>
              <a:t>Gavriloff</a:t>
            </a:r>
            <a:r>
              <a:rPr lang="pt-BR" sz="1800" dirty="0"/>
              <a:t>, “</a:t>
            </a:r>
            <a:r>
              <a:rPr lang="pt-BR" sz="1800" dirty="0" smtClean="0"/>
              <a:t>Análise </a:t>
            </a:r>
            <a:r>
              <a:rPr lang="pt-BR" sz="1800" dirty="0"/>
              <a:t>de aspectos envolvidos no mecanismo de </a:t>
            </a:r>
            <a:r>
              <a:rPr lang="pt-BR" sz="1800" dirty="0" smtClean="0"/>
              <a:t>seleção de </a:t>
            </a:r>
            <a:r>
              <a:rPr lang="pt-BR" sz="1800" dirty="0"/>
              <a:t>caminho baseado em atraso para sistemas </a:t>
            </a:r>
            <a:r>
              <a:rPr lang="pt-BR" sz="1800" dirty="0" err="1"/>
              <a:t>multiabrigados</a:t>
            </a:r>
            <a:r>
              <a:rPr lang="pt-BR" sz="1800" dirty="0"/>
              <a:t> </a:t>
            </a:r>
            <a:r>
              <a:rPr lang="pt-BR" sz="1800" dirty="0" smtClean="0"/>
              <a:t>utilizando </a:t>
            </a:r>
            <a:r>
              <a:rPr lang="fr-FR" sz="1800" dirty="0" smtClean="0"/>
              <a:t>SCTP</a:t>
            </a:r>
            <a:r>
              <a:rPr lang="fr-FR" sz="1800" dirty="0"/>
              <a:t>,” M.Sc. Dissertation – UFPR, 2009.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26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atual avanço da tecnologia de hardware disponibiliza múltiplas interfaces de comunicação com a </a:t>
            </a:r>
            <a:r>
              <a:rPr lang="pt-BR" i="1" dirty="0" smtClean="0"/>
              <a:t>Internet </a:t>
            </a:r>
            <a:r>
              <a:rPr lang="pt-BR" dirty="0" smtClean="0"/>
              <a:t>em um mesmo sistema final. Esta característica é chamada de </a:t>
            </a:r>
            <a:r>
              <a:rPr lang="pt-BR" i="1" dirty="0" err="1" smtClean="0"/>
              <a:t>multihoming</a:t>
            </a:r>
            <a:r>
              <a:rPr lang="pt-BR" i="1" dirty="0" smtClean="0"/>
              <a:t>.</a:t>
            </a:r>
          </a:p>
          <a:p>
            <a:endParaRPr lang="pt-BR" i="1" dirty="0"/>
          </a:p>
          <a:p>
            <a:r>
              <a:rPr lang="pt-BR" dirty="0" smtClean="0"/>
              <a:t>A literatura atual propõe diversas utilizações para o </a:t>
            </a:r>
            <a:r>
              <a:rPr lang="pt-BR" i="1" dirty="0" err="1" smtClean="0"/>
              <a:t>multihoming</a:t>
            </a:r>
            <a:r>
              <a:rPr lang="pt-BR" dirty="0" smtClean="0"/>
              <a:t>. Algumas delas são: Resiliência </a:t>
            </a:r>
            <a:r>
              <a:rPr lang="pt-BR" dirty="0"/>
              <a:t>n</a:t>
            </a:r>
            <a:r>
              <a:rPr lang="pt-BR" dirty="0" smtClean="0"/>
              <a:t>a camada 4 [1]; Transferência de Dados Concorrente por Múltiplos Caminhos (CMT) [2]; Transferência da comunicação para usuários móveis [3];  Transmissão de dados em </a:t>
            </a:r>
            <a:r>
              <a:rPr lang="pt-BR" dirty="0" err="1" smtClean="0"/>
              <a:t>tempo-real</a:t>
            </a:r>
            <a:r>
              <a:rPr lang="pt-BR" dirty="0" smtClean="0"/>
              <a:t> pelo caminho de menor atraso (</a:t>
            </a:r>
            <a:r>
              <a:rPr lang="pt-BR" i="1" dirty="0" err="1" smtClean="0"/>
              <a:t>delay-centric</a:t>
            </a:r>
            <a:r>
              <a:rPr lang="pt-BR" dirty="0" smtClean="0"/>
              <a:t>) [4].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83373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Delay-centric</a:t>
            </a:r>
            <a:endParaRPr lang="pt-BR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O </a:t>
                </a:r>
                <a:r>
                  <a:rPr lang="pt-BR" i="1" dirty="0" err="1" smtClean="0"/>
                  <a:t>delay-centric</a:t>
                </a:r>
                <a:r>
                  <a:rPr lang="pt-BR" i="1" dirty="0" smtClean="0"/>
                  <a:t> </a:t>
                </a:r>
                <a:r>
                  <a:rPr lang="pt-BR" dirty="0" smtClean="0"/>
                  <a:t>é um algoritmo proposto para uma conexão realizar a comunicação pelo caminho de menor atraso [4].</a:t>
                </a:r>
              </a:p>
              <a:p>
                <a:r>
                  <a:rPr lang="pt-BR" dirty="0" smtClean="0"/>
                  <a:t>Como funciona na camada 4 do modelo OSI, sua atuação é transparente ao usuário final.</a:t>
                </a:r>
              </a:p>
              <a:p>
                <a:r>
                  <a:rPr lang="pt-BR" dirty="0" smtClean="0"/>
                  <a:t>A estimativa de atraso é feita através do SRTT de cada caminho (média exponencial do RTT):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pPr marL="274320" lvl="1" indent="0">
                  <a:buNone/>
                </a:pPr>
                <a:r>
                  <a:rPr lang="pt-BR" dirty="0" smtClean="0"/>
                  <a:t>onde o RTT é o tempo de ida e volta de um pacote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pt-BR" dirty="0" smtClean="0"/>
                  <a:t> = 0.125.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1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539552" y="4647237"/>
                <a:ext cx="7992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𝑆𝑅𝑇𝑇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𝑆𝑅𝑇𝑇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𝑅𝑇𝑇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647237"/>
                <a:ext cx="799288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79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Predictive</a:t>
            </a:r>
            <a:r>
              <a:rPr lang="pt-BR" i="1" dirty="0" smtClean="0"/>
              <a:t> </a:t>
            </a:r>
            <a:r>
              <a:rPr lang="pt-BR" i="1" dirty="0" err="1" smtClean="0"/>
              <a:t>delay-centric</a:t>
            </a:r>
            <a:endParaRPr lang="pt-BR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Foi </a:t>
                </a:r>
                <a:r>
                  <a:rPr lang="pt-BR" dirty="0" err="1" smtClean="0"/>
                  <a:t>analizada</a:t>
                </a:r>
                <a:r>
                  <a:rPr lang="pt-BR" dirty="0" smtClean="0"/>
                  <a:t> também uma versão alternativa do </a:t>
                </a:r>
                <a:r>
                  <a:rPr lang="pt-BR" i="1" dirty="0" err="1" smtClean="0"/>
                  <a:t>delay-centric</a:t>
                </a:r>
                <a:r>
                  <a:rPr lang="pt-BR" dirty="0" smtClean="0"/>
                  <a:t>, que considera a tendência de aumento ou diminuição do atraso [5].</a:t>
                </a:r>
              </a:p>
              <a:p>
                <a:r>
                  <a:rPr lang="pt-BR" dirty="0" smtClean="0"/>
                  <a:t>Para tal, são calculados dois </a:t>
                </a:r>
                <a:r>
                  <a:rPr lang="pt-BR" dirty="0" err="1" smtClean="0"/>
                  <a:t>SRTT’s</a:t>
                </a:r>
                <a:r>
                  <a:rPr lang="pt-BR" dirty="0" smtClean="0"/>
                  <a:t> diferentes para cada caminho:</a:t>
                </a:r>
              </a:p>
              <a:p>
                <a:r>
                  <a:rPr lang="pt-BR" dirty="0" smtClean="0"/>
                  <a:t>Uma versão de longo prazo,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𝑆𝑅𝑇𝑇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dirty="0" smtClean="0"/>
                  <a:t>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pt-BR" b="0" i="0" smtClean="0">
                        <a:latin typeface="Cambria Math"/>
                        <a:ea typeface="Cambria Math"/>
                      </a:rPr>
                      <m:t>=0.154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Uma versão de curto prazo,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𝑆𝑅𝑇𝑇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dirty="0"/>
                  <a:t>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pt-BR">
                        <a:latin typeface="Cambria Math"/>
                        <a:ea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  <a:ea typeface="Cambria Math"/>
                      </a:rPr>
                      <m:t>667</m:t>
                    </m:r>
                  </m:oMath>
                </a14:m>
                <a:endParaRPr lang="pt-BR" dirty="0" smtClean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1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92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Predictive</a:t>
            </a:r>
            <a:r>
              <a:rPr lang="pt-BR" i="1" dirty="0" smtClean="0"/>
              <a:t> </a:t>
            </a:r>
            <a:r>
              <a:rPr lang="pt-BR" i="1" dirty="0" err="1" smtClean="0"/>
              <a:t>delay-centric</a:t>
            </a:r>
            <a:endParaRPr lang="pt-BR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troca de caminho acontecerá quando:</a:t>
                </a:r>
              </a:p>
              <a:p>
                <a:endParaRPr lang="pt-B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pt-BR" dirty="0" smtClean="0"/>
                  <a:t>O atraso do caminho principal está aumentando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𝑆𝑅𝑇𝑇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𝑆𝑅𝑇𝑇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𝑆𝑅𝑇𝑇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dirty="0" smtClean="0"/>
                  <a:t> do caminho principal é maior que um limiar.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𝑆𝑅𝑇𝑇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dirty="0" smtClean="0"/>
                  <a:t> do caminho principal é maior que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𝑆𝑅𝑇𝑇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dirty="0" smtClean="0"/>
                  <a:t> do caminho alternativo.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r>
                  <a:rPr lang="pt-BR" dirty="0" smtClean="0"/>
                  <a:t>Ao longo deste trabalho, este algoritmo será chamado de PDC, enquanto o </a:t>
                </a:r>
                <a:r>
                  <a:rPr lang="pt-BR" i="1" dirty="0" err="1" smtClean="0"/>
                  <a:t>delay-centric</a:t>
                </a:r>
                <a:r>
                  <a:rPr lang="pt-BR" dirty="0" smtClean="0"/>
                  <a:t> original será chamado de RDC (</a:t>
                </a:r>
                <a:r>
                  <a:rPr lang="pt-BR" i="1" dirty="0" err="1" smtClean="0"/>
                  <a:t>reactive</a:t>
                </a:r>
                <a:r>
                  <a:rPr lang="pt-BR" i="1" dirty="0" smtClean="0"/>
                  <a:t> </a:t>
                </a:r>
                <a:r>
                  <a:rPr lang="pt-BR" i="1" dirty="0" err="1" smtClean="0"/>
                  <a:t>delay-centric</a:t>
                </a:r>
                <a:r>
                  <a:rPr lang="pt-BR" dirty="0"/>
                  <a:t>)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875" r="-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17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problema de instabilidade do </a:t>
            </a:r>
            <a:r>
              <a:rPr lang="pt-BR" i="1" dirty="0" err="1" smtClean="0"/>
              <a:t>delay-centric</a:t>
            </a:r>
            <a:r>
              <a:rPr lang="pt-BR" i="1" dirty="0" smtClean="0"/>
              <a:t> </a:t>
            </a:r>
            <a:r>
              <a:rPr lang="pt-BR" dirty="0" smtClean="0"/>
              <a:t>é causado quando múltiplas transmissões utilizam-se deste algoritmo simultaneamente [6].</a:t>
            </a:r>
            <a:endParaRPr lang="pt-BR" dirty="0"/>
          </a:p>
          <a:p>
            <a:r>
              <a:rPr lang="pt-BR" dirty="0" smtClean="0"/>
              <a:t>Como a estimativa de atraso de todas as transmissões é similar, o instante de decisão de troca é o mesmo para todos.</a:t>
            </a:r>
          </a:p>
          <a:p>
            <a:r>
              <a:rPr lang="pt-BR" dirty="0" smtClean="0"/>
              <a:t>Todas as transmissões comunicam-se pelo mesmo caminho simultaneamente, não se distribuindo entre eles.</a:t>
            </a:r>
          </a:p>
          <a:p>
            <a:r>
              <a:rPr lang="pt-BR" dirty="0" smtClean="0"/>
              <a:t>Isto causa um atraso alto para todas as transmissões. O problema se agrava quando a utilização da banda é aumentada.</a:t>
            </a:r>
          </a:p>
        </p:txBody>
      </p:sp>
    </p:spTree>
    <p:extLst>
      <p:ext uri="{BB962C8B-B14F-4D97-AF65-F5344CB8AC3E}">
        <p14:creationId xmlns:p14="http://schemas.microsoft.com/office/powerpoint/2010/main" val="71010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Incluir um tempo de guarda: Este é um período no qual o algoritmo aguarda antes de trocar de caminho, verificando após este tempo se a troca é de fato vantajosa.</a:t>
            </a:r>
          </a:p>
          <a:p>
            <a:r>
              <a:rPr lang="pt-BR" dirty="0" smtClean="0"/>
              <a:t>Neste trabalho foi utilizado um período aleatório de 1s a 4s para diminuir os efeitos da instabilidade.</a:t>
            </a:r>
          </a:p>
          <a:p>
            <a:endParaRPr lang="pt-BR" dirty="0"/>
          </a:p>
          <a:p>
            <a:r>
              <a:rPr lang="pt-BR" dirty="0" smtClean="0"/>
              <a:t>Quando ativo, o tempo de guarda realiza a redução do intervalo de envios entre </a:t>
            </a:r>
            <a:r>
              <a:rPr lang="pt-BR" i="1" dirty="0" err="1" smtClean="0"/>
              <a:t>Heartbeat’s</a:t>
            </a:r>
            <a:r>
              <a:rPr lang="pt-BR" i="1" dirty="0" smtClean="0"/>
              <a:t> </a:t>
            </a:r>
            <a:r>
              <a:rPr lang="pt-BR" dirty="0" smtClean="0"/>
              <a:t>para 20ms, a fim de melhorar a estimativa de atraso do caminho alternativo.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35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 trabalho, utilizamos uma condição alterada </a:t>
                </a:r>
                <a:r>
                  <a:rPr lang="pt-BR" dirty="0"/>
                  <a:t>n</a:t>
                </a:r>
                <a:r>
                  <a:rPr lang="pt-BR" dirty="0" smtClean="0"/>
                  <a:t>o algoritmo PDC:</a:t>
                </a:r>
              </a:p>
              <a:p>
                <a:endParaRPr lang="pt-BR" dirty="0"/>
              </a:p>
              <a:p>
                <a:r>
                  <a:rPr lang="pt-BR" dirty="0" smtClean="0"/>
                  <a:t>Original: </a:t>
                </a:r>
                <a:r>
                  <a:rPr lang="pt-BR" dirty="0"/>
                  <a:t>O atraso do caminho principal está aumentando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𝑆𝑅𝑇𝑇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𝑆𝑅𝑇𝑇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dirty="0"/>
                  <a:t>)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Proposta: A tendência do atraso do caminho principal é de subir mais que a tendência do caminho alternativo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𝑆𝑅𝑇𝑇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𝑆𝑅𝑇𝑇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  <m:r>
                      <a:rPr lang="pt-BR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b="0" i="1" smtClean="0">
                            <a:latin typeface="Cambria Math"/>
                          </a:rPr>
                          <m:t>𝑠𝑟𝑡𝑡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𝑠𝑟𝑡𝑡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  <a:p>
                <a:endParaRPr lang="pt-BR" dirty="0" smtClean="0"/>
              </a:p>
              <a:p>
                <a:pPr marL="274320" lvl="1" indent="0">
                  <a:buNone/>
                </a:pPr>
                <a:r>
                  <a:rPr lang="pt-BR" dirty="0" smtClean="0"/>
                  <a:t>onde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𝑆𝑅𝑇𝑇</m:t>
                    </m:r>
                  </m:oMath>
                </a14:m>
                <a:r>
                  <a:rPr lang="pt-BR" dirty="0" smtClean="0"/>
                  <a:t> em maiúsculo é o do caminho principal, e em minúsculo é do caminho alternativo.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296" b="-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0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computadores foram conectados diretamente através de placas </a:t>
            </a:r>
            <a:r>
              <a:rPr lang="pt-BR" i="1" dirty="0" smtClean="0"/>
              <a:t>Ethernet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simulação, foram enviados pacotes UDP por 6 transmissões simultâneas.</a:t>
            </a:r>
          </a:p>
          <a:p>
            <a:r>
              <a:rPr lang="pt-BR" dirty="0" smtClean="0"/>
              <a:t>Os algoritmos testados foram implementados na camada de aplicação.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04162"/>
            <a:ext cx="8232928" cy="27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34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</TotalTime>
  <Words>1153</Words>
  <Application>Microsoft Office PowerPoint</Application>
  <PresentationFormat>Apresentação na tela 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Brilho</vt:lpstr>
      <vt:lpstr>On the stability of delay-centric multihomed transmission</vt:lpstr>
      <vt:lpstr>Introdução</vt:lpstr>
      <vt:lpstr>Delay-centric</vt:lpstr>
      <vt:lpstr>Predictive delay-centric</vt:lpstr>
      <vt:lpstr>Predictive delay-centric</vt:lpstr>
      <vt:lpstr>Problemas</vt:lpstr>
      <vt:lpstr>Propostas</vt:lpstr>
      <vt:lpstr>Propostas</vt:lpstr>
      <vt:lpstr>Metodologia</vt:lpstr>
      <vt:lpstr>Metodologia</vt:lpstr>
      <vt:lpstr>Metodologia</vt:lpstr>
      <vt:lpstr>Resultados</vt:lpstr>
      <vt:lpstr>Resultados</vt:lpstr>
      <vt:lpstr>Resultados</vt:lpstr>
      <vt:lpstr>Resultados</vt:lpstr>
      <vt:lpstr>Resultados</vt:lpstr>
      <vt:lpstr>Conclusões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stability of delay-centric multihomed transmission</dc:title>
  <dc:creator>Pedro</dc:creator>
  <cp:lastModifiedBy>Pedro</cp:lastModifiedBy>
  <cp:revision>11</cp:revision>
  <dcterms:created xsi:type="dcterms:W3CDTF">2015-07-13T17:33:41Z</dcterms:created>
  <dcterms:modified xsi:type="dcterms:W3CDTF">2015-07-13T19:18:20Z</dcterms:modified>
</cp:coreProperties>
</file>