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2" r:id="rId9"/>
    <p:sldId id="265" r:id="rId10"/>
    <p:sldId id="264" r:id="rId11"/>
    <p:sldId id="270" r:id="rId12"/>
    <p:sldId id="266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7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C9511-AD26-4198-8849-E063333037D9}" type="datetimeFigureOut">
              <a:rPr lang="pt-BR" smtClean="0"/>
              <a:t>19/09/2014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226BD-E33E-4FF3-B968-B76976669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9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226BD-E33E-4FF3-B968-B76976669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CCBD24-BDF9-4043-A3F5-DBCB147728A5}" type="datetime1">
              <a:rPr lang="pt-BR" smtClean="0"/>
              <a:t>19/09/2014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976C9D-8A66-479A-807C-EFE85446BE8D}" type="datetime1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F062E-437A-4F4D-83AE-DB15A9AD421D}" type="datetime1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0CBFAA-A9AD-4355-8287-8637F825925D}" type="datetime1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409A5-4D84-4EE2-9DC7-518C39A902FD}" type="datetime1">
              <a:rPr lang="pt-BR" smtClean="0"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74B41D-E700-40D1-9F31-234D701F46B1}" type="datetime1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FE59E9-EF47-4059-B28E-A5924D1EAF1A}" type="datetime1">
              <a:rPr lang="pt-BR" smtClean="0"/>
              <a:t>19/09/2014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2B7D6-2A71-4353-8ACB-20009F1B74BC}" type="datetime1">
              <a:rPr lang="pt-BR" smtClean="0"/>
              <a:t>19/09/2014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F719E-6A9C-4C8C-BCD1-8A3AC7B8BC7F}" type="datetime1">
              <a:rPr lang="pt-BR" smtClean="0"/>
              <a:t>19/09/2014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A2650E-AFC6-4452-940B-21B93146915C}" type="datetime1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13C0DD-34EE-479C-967D-1AE191AE4093}" type="datetime1">
              <a:rPr lang="pt-BR" smtClean="0"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6F5605-6476-4983-99A4-D0EB1EB2513D}" type="datetime1">
              <a:rPr lang="pt-BR" smtClean="0"/>
              <a:t>19/09/2014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3A0C54-E915-4E34-8FBC-88FF28ED478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c3sl.ufpr.br/dspace/bitstream/handle/1884/18581/Dissertacao_Igor_Gavriloff.pdf?sequenc" TargetMode="External"/><Relationship Id="rId2" Type="http://schemas.openxmlformats.org/officeDocument/2006/relationships/hyperlink" Target="https://www.ietf.org/rfc/rfc4960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pt-BR" dirty="0"/>
              <a:t>Implementação e avaliação de protocolo de transporte </a:t>
            </a:r>
            <a:r>
              <a:rPr lang="pt-BR" dirty="0" err="1"/>
              <a:t>multicaminho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776864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Bolsista: Pedro Mantovani Antunes</a:t>
            </a:r>
          </a:p>
          <a:p>
            <a:r>
              <a:rPr lang="pt-BR" dirty="0" smtClean="0"/>
              <a:t>Orientador: Prof. Dr. Eduardo Parente Ribeiro</a:t>
            </a:r>
          </a:p>
          <a:p>
            <a:r>
              <a:rPr lang="pt-BR" dirty="0" smtClean="0"/>
              <a:t>Departamento de Engenharia Elétrica</a:t>
            </a:r>
            <a:endParaRPr lang="pt-BR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5517232"/>
            <a:ext cx="3361989" cy="119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704456"/>
            <a:ext cx="1882770" cy="8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704456"/>
            <a:ext cx="1800200" cy="8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0452"/>
              </p:ext>
            </p:extLst>
          </p:nvPr>
        </p:nvGraphicFramePr>
        <p:xfrm>
          <a:off x="266407" y="1340768"/>
          <a:ext cx="8683194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289"/>
                <a:gridCol w="941705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p=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0.72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0.75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0.78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0.81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0.84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0.87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0.90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0.93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0.96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0.99</a:t>
                      </a:r>
                      <a:endParaRPr lang="pt-B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Histerese 60ms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Histerese 30ms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Histerese 10ms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HB 0.5-1.5s</a:t>
                      </a:r>
                      <a:r>
                        <a:rPr lang="pt-BR" sz="1400" baseline="0" dirty="0" smtClean="0"/>
                        <a:t> Sem Histerese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HB 0.5-1.5s Histerese 10ms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HB 2.5-3.5s Histerese 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HB 0.5-1.5s</a:t>
                      </a:r>
                      <a:r>
                        <a:rPr lang="pt-BR" sz="1400" baseline="0" dirty="0" smtClean="0"/>
                        <a:t> TG 0.5-1.5s </a:t>
                      </a:r>
                      <a:r>
                        <a:rPr lang="pt-BR" sz="1400" dirty="0" smtClean="0"/>
                        <a:t>Histerese 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</a:t>
                      </a:r>
                      <a:endParaRPr lang="pt-BR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aseline="0" dirty="0" smtClean="0"/>
                        <a:t>HB 0.5s-1.5s TG 1s </a:t>
                      </a:r>
                      <a:r>
                        <a:rPr lang="pt-BR" sz="1400" dirty="0" smtClean="0"/>
                        <a:t>Histerese 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RDC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95" y="1335011"/>
            <a:ext cx="9226790" cy="440400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PDC – 1ms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2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1334678"/>
            <a:ext cx="9180512" cy="438191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PDC – 10ms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" y="1353561"/>
            <a:ext cx="9109998" cy="434825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PDC – 70ms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3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9" y="1325818"/>
            <a:ext cx="9167258" cy="437558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PDC – 150ms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7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Fatores importantes para a estabilidade:</a:t>
            </a:r>
          </a:p>
          <a:p>
            <a:pPr lvl="1"/>
            <a:r>
              <a:rPr lang="pt-BR" dirty="0" smtClean="0"/>
              <a:t>Algoritmo de Seleção</a:t>
            </a:r>
          </a:p>
          <a:p>
            <a:pPr lvl="1"/>
            <a:r>
              <a:rPr lang="pt-BR" dirty="0" smtClean="0"/>
              <a:t>Histerese</a:t>
            </a:r>
          </a:p>
          <a:p>
            <a:pPr lvl="1"/>
            <a:r>
              <a:rPr lang="pt-BR" dirty="0" smtClean="0"/>
              <a:t>Limiares de Troca</a:t>
            </a:r>
          </a:p>
          <a:p>
            <a:endParaRPr lang="pt-BR" dirty="0"/>
          </a:p>
          <a:p>
            <a:r>
              <a:rPr lang="pt-BR" i="1" dirty="0" err="1" smtClean="0"/>
              <a:t>Predictive</a:t>
            </a:r>
            <a:r>
              <a:rPr lang="pt-BR" i="1" dirty="0"/>
              <a:t> </a:t>
            </a:r>
            <a:r>
              <a:rPr lang="pt-BR" i="1" dirty="0" err="1" smtClean="0"/>
              <a:t>delay-centric</a:t>
            </a:r>
            <a:r>
              <a:rPr lang="pt-BR" i="1" dirty="0" smtClean="0"/>
              <a:t> </a:t>
            </a:r>
            <a:r>
              <a:rPr lang="pt-BR" dirty="0" smtClean="0"/>
              <a:t>mostrou-se mais eficientes em testes iniciais que o </a:t>
            </a:r>
            <a:r>
              <a:rPr lang="pt-BR" i="1" dirty="0" err="1" smtClean="0"/>
              <a:t>delay-centric</a:t>
            </a:r>
            <a:r>
              <a:rPr lang="pt-BR" i="1" dirty="0" smtClean="0"/>
              <a:t> </a:t>
            </a:r>
            <a:r>
              <a:rPr lang="pt-BR" dirty="0" smtClean="0"/>
              <a:t>convencional, principalmente para o limiar de 70ms</a:t>
            </a:r>
            <a:r>
              <a:rPr lang="pt-BR" i="1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STEWART, R. </a:t>
            </a:r>
            <a:r>
              <a:rPr lang="en-US" sz="1800" b="1" dirty="0"/>
              <a:t>Stream Control Transmission Protocol</a:t>
            </a:r>
            <a:r>
              <a:rPr lang="en-US" sz="1800" dirty="0"/>
              <a:t>. </a:t>
            </a:r>
            <a:r>
              <a:rPr lang="pt-BR" sz="1800" dirty="0"/>
              <a:t>IETF RFC 4960, Setembro de 2007. Disponível em: </a:t>
            </a:r>
            <a:r>
              <a:rPr lang="pt-BR" sz="1800" u="sng" dirty="0">
                <a:hlinkClick r:id="rId2"/>
              </a:rPr>
              <a:t>https://www.ietf.org/rfc/rfc4960.txt</a:t>
            </a:r>
            <a:r>
              <a:rPr lang="pt-BR" sz="1800" dirty="0"/>
              <a:t> Acesso em: 24 jul. 2014.</a:t>
            </a:r>
          </a:p>
          <a:p>
            <a:r>
              <a:rPr lang="en-US" sz="1800" dirty="0"/>
              <a:t>LEUNG, V.; PARENTE RIBEIRO, E.; WAGNER, A.; IYENGAR, J. </a:t>
            </a:r>
            <a:r>
              <a:rPr lang="en-US" sz="1800" b="1" dirty="0" err="1"/>
              <a:t>Multihomed</a:t>
            </a:r>
            <a:r>
              <a:rPr lang="en-US" sz="1800" b="1" dirty="0"/>
              <a:t> Communication with SCTP (Stream Control Transmission Protocol)</a:t>
            </a:r>
            <a:r>
              <a:rPr lang="en-US" sz="1800" dirty="0"/>
              <a:t>. CRC </a:t>
            </a:r>
            <a:r>
              <a:rPr lang="en-US" sz="1800" i="1" dirty="0"/>
              <a:t>Press, </a:t>
            </a:r>
            <a:r>
              <a:rPr lang="en-US" sz="1800" dirty="0" err="1"/>
              <a:t>Dezembro</a:t>
            </a:r>
            <a:r>
              <a:rPr lang="en-US" sz="1800" dirty="0"/>
              <a:t> de 2012.</a:t>
            </a:r>
            <a:endParaRPr lang="pt-BR" sz="1800" dirty="0"/>
          </a:p>
          <a:p>
            <a:r>
              <a:rPr lang="pt-BR" sz="1900" dirty="0"/>
              <a:t>GAVRILOFF, I. </a:t>
            </a:r>
            <a:r>
              <a:rPr lang="pt-BR" sz="1900" b="1" dirty="0"/>
              <a:t>Análise de aspectos envolvidos no mecanismo de seleção de caminho baseado em atraso para sistemas </a:t>
            </a:r>
            <a:r>
              <a:rPr lang="pt-BR" sz="1900" b="1" dirty="0" err="1"/>
              <a:t>multiabrigados</a:t>
            </a:r>
            <a:r>
              <a:rPr lang="pt-BR" sz="1900" b="1" dirty="0"/>
              <a:t> utilizando SCTP</a:t>
            </a:r>
            <a:r>
              <a:rPr lang="pt-BR" sz="1900" dirty="0"/>
              <a:t>. Março de 2009. Disponível em: </a:t>
            </a:r>
            <a:r>
              <a:rPr lang="pt-BR" sz="1900" u="sng" dirty="0">
                <a:hlinkClick r:id="rId3"/>
              </a:rPr>
              <a:t>http://dspace.c3sl.ufpr.br/dspace/bitstream/handle/1884/18581/Dissertacao_Igor_Gavriloff.pdf?sequenc</a:t>
            </a:r>
            <a:r>
              <a:rPr lang="pt-BR" sz="1900" dirty="0"/>
              <a:t>.. Acesso em: 24 jul. 2014</a:t>
            </a:r>
          </a:p>
          <a:p>
            <a:r>
              <a:rPr lang="pt-BR" sz="1800" dirty="0"/>
              <a:t>TORRES, A. </a:t>
            </a:r>
            <a:r>
              <a:rPr lang="pt-BR" sz="1800" b="1" dirty="0"/>
              <a:t>Método para melhoria da qualidade na transmissão de vídeos sobre o protocolo SCTP</a:t>
            </a:r>
            <a:r>
              <a:rPr lang="pt-BR" sz="1800" dirty="0"/>
              <a:t>. </a:t>
            </a:r>
            <a:r>
              <a:rPr lang="en-US" sz="1800" dirty="0" err="1"/>
              <a:t>Abril</a:t>
            </a:r>
            <a:r>
              <a:rPr lang="en-US" sz="1800" dirty="0"/>
              <a:t> de 2014.</a:t>
            </a:r>
            <a:endParaRPr lang="pt-BR" sz="18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16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115616" y="4725144"/>
            <a:ext cx="2160240" cy="1800200"/>
          </a:xfrm>
          <a:prstGeom prst="roundRect">
            <a:avLst>
              <a:gd name="adj" fmla="val 152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Não Confiável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Sem suporte ao </a:t>
            </a:r>
            <a:r>
              <a:rPr lang="pt-BR" i="1" dirty="0" err="1" smtClean="0"/>
              <a:t>multihoming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707904" y="2796952"/>
            <a:ext cx="194421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Protocolo TCP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223628" y="2796952"/>
            <a:ext cx="194421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Protocolo UDP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228184" y="2796952"/>
            <a:ext cx="194421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Protocolo SCTP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599892" y="4718212"/>
            <a:ext cx="2160240" cy="1807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Confiável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Sem suporte ao </a:t>
            </a:r>
            <a:r>
              <a:rPr lang="pt-BR" i="1" dirty="0" err="1" smtClean="0"/>
              <a:t>multihoming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20172" y="4718212"/>
            <a:ext cx="2340260" cy="1807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Extensão para confiabilidade ajustável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Com suporte ao </a:t>
            </a:r>
            <a:r>
              <a:rPr lang="pt-BR" i="1" dirty="0" err="1" smtClean="0"/>
              <a:t>multihoming</a:t>
            </a:r>
            <a:endParaRPr lang="pt-BR" dirty="0" smtClean="0"/>
          </a:p>
          <a:p>
            <a:pPr algn="ctr"/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195736" y="351703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716016" y="351703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6296" y="351703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123728" y="170080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protocolo SCTP foi criado com o intuito de suprir carências deixadas pelos protocolos UDP e TCP.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5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Problemáticas em comunicações de tempo real:</a:t>
            </a:r>
          </a:p>
          <a:p>
            <a:endParaRPr lang="pt-BR" i="1" dirty="0" smtClean="0"/>
          </a:p>
          <a:p>
            <a:endParaRPr lang="pt-BR" i="1" dirty="0"/>
          </a:p>
          <a:p>
            <a:endParaRPr lang="pt-BR" i="1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Buscar formas de melhorar o desempenho final através da monitoração destes dados e escolha do melhor caminho.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23628" y="2708920"/>
            <a:ext cx="1944216" cy="5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Latências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91880" y="2708920"/>
            <a:ext cx="1944216" cy="5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Jitter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868144" y="2708920"/>
            <a:ext cx="1944216" cy="5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Perda de Pacotes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9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Quando há concorrência de banda por </a:t>
            </a:r>
            <a:r>
              <a:rPr lang="pt-BR" dirty="0"/>
              <a:t>múltiplas aplicações usando um </a:t>
            </a:r>
            <a:r>
              <a:rPr lang="pt-BR" dirty="0" smtClean="0"/>
              <a:t>mesmo algoritmo </a:t>
            </a:r>
            <a:r>
              <a:rPr lang="pt-BR" dirty="0"/>
              <a:t>de seleção de caminho, </a:t>
            </a:r>
            <a:r>
              <a:rPr lang="pt-BR" dirty="0" smtClean="0"/>
              <a:t>há tendência de migrar todo o tráfego para um mesmo enlace, causando altas latências.</a:t>
            </a:r>
          </a:p>
          <a:p>
            <a:r>
              <a:rPr lang="pt-BR" dirty="0" smtClean="0"/>
              <a:t>Objetivo:</a:t>
            </a:r>
            <a:endParaRPr lang="pt-BR" dirty="0"/>
          </a:p>
          <a:p>
            <a:pPr lvl="1"/>
            <a:r>
              <a:rPr lang="pt-BR" dirty="0" smtClean="0"/>
              <a:t>Promover o balanceamento de tráfego das aplicações entre os enlaces, através de ajustes nos valores de parâmetros nos algoritmos.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2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5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2" y="1484784"/>
            <a:ext cx="8653158" cy="40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9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de Seleção de Caminho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457200" y="1442864"/>
            <a:ext cx="4040188" cy="762000"/>
          </a:xfrm>
        </p:spPr>
        <p:txBody>
          <a:bodyPr>
            <a:normAutofit/>
          </a:bodyPr>
          <a:lstStyle/>
          <a:p>
            <a:r>
              <a:rPr lang="pt-BR" sz="2200" i="1" dirty="0" err="1" smtClean="0"/>
              <a:t>Delay-centric</a:t>
            </a:r>
            <a:r>
              <a:rPr lang="pt-BR" sz="2200" i="1" dirty="0" smtClean="0"/>
              <a:t> </a:t>
            </a:r>
            <a:r>
              <a:rPr lang="pt-BR" sz="2200" dirty="0" smtClean="0"/>
              <a:t>convencional (RDC)</a:t>
            </a:r>
            <a:endParaRPr lang="pt-BR" sz="22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3"/>
          </p:nvPr>
        </p:nvSpPr>
        <p:spPr>
          <a:xfrm>
            <a:off x="4645026" y="1442864"/>
            <a:ext cx="4041775" cy="762000"/>
          </a:xfrm>
        </p:spPr>
        <p:txBody>
          <a:bodyPr>
            <a:normAutofit lnSpcReduction="10000"/>
          </a:bodyPr>
          <a:lstStyle/>
          <a:p>
            <a:r>
              <a:rPr lang="pt-BR" i="1" dirty="0" err="1" smtClean="0"/>
              <a:t>Delay-centric</a:t>
            </a:r>
            <a:r>
              <a:rPr lang="pt-BR" i="1" dirty="0" smtClean="0"/>
              <a:t> </a:t>
            </a:r>
            <a:r>
              <a:rPr lang="pt-BR" dirty="0" smtClean="0"/>
              <a:t>preditivo (PDC)</a:t>
            </a:r>
            <a:endParaRPr lang="pt-BR" i="1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457200" y="2295549"/>
            <a:ext cx="4040188" cy="39417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Comparação entre </a:t>
            </a:r>
            <a:r>
              <a:rPr lang="pt-BR" dirty="0" err="1" smtClean="0"/>
              <a:t>SRTT’s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Troca de caminho ocorre caso caminho secundário tenha SRTT menor que caminho primário.</a:t>
            </a:r>
          </a:p>
          <a:p>
            <a:r>
              <a:rPr lang="pt-BR" dirty="0" smtClean="0"/>
              <a:t>Histereses são adicionadas para evitar trocas desnecessárias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4645025" y="2295549"/>
            <a:ext cx="4041775" cy="3941763"/>
          </a:xfrm>
        </p:spPr>
        <p:txBody>
          <a:bodyPr/>
          <a:lstStyle/>
          <a:p>
            <a:r>
              <a:rPr lang="pt-BR" dirty="0" smtClean="0"/>
              <a:t>Comparação entre tendências de </a:t>
            </a:r>
            <a:r>
              <a:rPr lang="pt-BR" dirty="0" err="1" smtClean="0"/>
              <a:t>SRTT’s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Troca ocorre quando o SRTT primário está acima de um limiar, e a tendência de aumento do SRTT no caminho secundário é menor que a do primário.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9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1832451"/>
            <a:ext cx="8229600" cy="3823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 da Instabilidade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1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1832451"/>
            <a:ext cx="8229600" cy="3823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 da Estabilidade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3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0C54-E915-4E34-8FBC-88FF28ED4781}" type="slidenum">
              <a:rPr lang="pt-BR" smtClean="0"/>
              <a:t>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Bimodalidade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r="8382"/>
          <a:stretch/>
        </p:blipFill>
        <p:spPr bwMode="auto">
          <a:xfrm>
            <a:off x="35496" y="1188350"/>
            <a:ext cx="8712967" cy="4867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64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2189</TotalTime>
  <Words>564</Words>
  <Application>Microsoft Office PowerPoint</Application>
  <PresentationFormat>Apresentação na tela (4:3)</PresentationFormat>
  <Paragraphs>178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Concurso</vt:lpstr>
      <vt:lpstr>Implementação e avaliação de protocolo de transporte multicaminho</vt:lpstr>
      <vt:lpstr>Introdução</vt:lpstr>
      <vt:lpstr>Objetivos Gerais</vt:lpstr>
      <vt:lpstr>Objetivos Específicos</vt:lpstr>
      <vt:lpstr>Metodologia</vt:lpstr>
      <vt:lpstr>Métodos de Seleção de Caminho</vt:lpstr>
      <vt:lpstr>Verificação da Instabilidade</vt:lpstr>
      <vt:lpstr>Verificação da Estabilidade</vt:lpstr>
      <vt:lpstr>Bimodalidade</vt:lpstr>
      <vt:lpstr>Resultados RDC</vt:lpstr>
      <vt:lpstr>Resultados PDC – 1ms</vt:lpstr>
      <vt:lpstr>Resultados PDC – 10ms</vt:lpstr>
      <vt:lpstr>Resultados PDC – 70ms</vt:lpstr>
      <vt:lpstr>Resultados PDC – 150ms</vt:lpstr>
      <vt:lpstr>Conclusões</vt:lpstr>
      <vt:lpstr>Referências</vt:lpstr>
    </vt:vector>
  </TitlesOfParts>
  <Company>UFPR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Mantovani Antunes</dc:creator>
  <cp:lastModifiedBy>Pedro Mantovani Antunes</cp:lastModifiedBy>
  <cp:revision>28</cp:revision>
  <dcterms:created xsi:type="dcterms:W3CDTF">2014-08-30T18:52:19Z</dcterms:created>
  <dcterms:modified xsi:type="dcterms:W3CDTF">2014-09-19T16:34:50Z</dcterms:modified>
</cp:coreProperties>
</file>