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"/>
  </p:notesMasterIdLst>
  <p:sldIdLst>
    <p:sldId id="256" r:id="rId2"/>
  </p:sldIdLst>
  <p:sldSz cx="28803600" cy="34204275"/>
  <p:notesSz cx="6858000" cy="9144000"/>
  <p:defaultTextStyle>
    <a:defPPr>
      <a:defRPr lang="pt-BR"/>
    </a:defPPr>
    <a:lvl1pPr marL="0" algn="l" defTabSz="3600450" rtl="0" eaLnBrk="1" latinLnBrk="0" hangingPunct="1">
      <a:defRPr sz="7100" kern="1200">
        <a:solidFill>
          <a:schemeClr val="tx1"/>
        </a:solidFill>
        <a:latin typeface="+mn-lt"/>
        <a:ea typeface="+mn-ea"/>
        <a:cs typeface="+mn-cs"/>
      </a:defRPr>
    </a:lvl1pPr>
    <a:lvl2pPr marL="1800225" algn="l" defTabSz="3600450" rtl="0" eaLnBrk="1" latinLnBrk="0" hangingPunct="1">
      <a:defRPr sz="7100" kern="1200">
        <a:solidFill>
          <a:schemeClr val="tx1"/>
        </a:solidFill>
        <a:latin typeface="+mn-lt"/>
        <a:ea typeface="+mn-ea"/>
        <a:cs typeface="+mn-cs"/>
      </a:defRPr>
    </a:lvl2pPr>
    <a:lvl3pPr marL="3600450" algn="l" defTabSz="3600450" rtl="0" eaLnBrk="1" latinLnBrk="0" hangingPunct="1">
      <a:defRPr sz="7100" kern="1200">
        <a:solidFill>
          <a:schemeClr val="tx1"/>
        </a:solidFill>
        <a:latin typeface="+mn-lt"/>
        <a:ea typeface="+mn-ea"/>
        <a:cs typeface="+mn-cs"/>
      </a:defRPr>
    </a:lvl3pPr>
    <a:lvl4pPr marL="5400675" algn="l" defTabSz="3600450" rtl="0" eaLnBrk="1" latinLnBrk="0" hangingPunct="1">
      <a:defRPr sz="7100" kern="1200">
        <a:solidFill>
          <a:schemeClr val="tx1"/>
        </a:solidFill>
        <a:latin typeface="+mn-lt"/>
        <a:ea typeface="+mn-ea"/>
        <a:cs typeface="+mn-cs"/>
      </a:defRPr>
    </a:lvl4pPr>
    <a:lvl5pPr marL="7200900" algn="l" defTabSz="3600450" rtl="0" eaLnBrk="1" latinLnBrk="0" hangingPunct="1">
      <a:defRPr sz="7100" kern="1200">
        <a:solidFill>
          <a:schemeClr val="tx1"/>
        </a:solidFill>
        <a:latin typeface="+mn-lt"/>
        <a:ea typeface="+mn-ea"/>
        <a:cs typeface="+mn-cs"/>
      </a:defRPr>
    </a:lvl5pPr>
    <a:lvl6pPr marL="9001125" algn="l" defTabSz="3600450" rtl="0" eaLnBrk="1" latinLnBrk="0" hangingPunct="1">
      <a:defRPr sz="7100" kern="1200">
        <a:solidFill>
          <a:schemeClr val="tx1"/>
        </a:solidFill>
        <a:latin typeface="+mn-lt"/>
        <a:ea typeface="+mn-ea"/>
        <a:cs typeface="+mn-cs"/>
      </a:defRPr>
    </a:lvl6pPr>
    <a:lvl7pPr marL="10801350" algn="l" defTabSz="3600450" rtl="0" eaLnBrk="1" latinLnBrk="0" hangingPunct="1">
      <a:defRPr sz="7100" kern="1200">
        <a:solidFill>
          <a:schemeClr val="tx1"/>
        </a:solidFill>
        <a:latin typeface="+mn-lt"/>
        <a:ea typeface="+mn-ea"/>
        <a:cs typeface="+mn-cs"/>
      </a:defRPr>
    </a:lvl7pPr>
    <a:lvl8pPr marL="12601575" algn="l" defTabSz="3600450" rtl="0" eaLnBrk="1" latinLnBrk="0" hangingPunct="1">
      <a:defRPr sz="7100" kern="1200">
        <a:solidFill>
          <a:schemeClr val="tx1"/>
        </a:solidFill>
        <a:latin typeface="+mn-lt"/>
        <a:ea typeface="+mn-ea"/>
        <a:cs typeface="+mn-cs"/>
      </a:defRPr>
    </a:lvl8pPr>
    <a:lvl9pPr marL="14401800" algn="l" defTabSz="3600450" rtl="0" eaLnBrk="1" latinLnBrk="0" hangingPunct="1">
      <a:defRPr sz="7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434" autoAdjust="0"/>
    <p:restoredTop sz="94660"/>
  </p:normalViewPr>
  <p:slideViewPr>
    <p:cSldViewPr>
      <p:cViewPr>
        <p:scale>
          <a:sx n="28" d="100"/>
          <a:sy n="28" d="100"/>
        </p:scale>
        <p:origin x="-3132" y="-72"/>
      </p:cViewPr>
      <p:guideLst>
        <p:guide orient="horz" pos="10773"/>
        <p:guide pos="90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C5D66D-7B6F-48E6-BE96-D53F6B2C0213}" type="doc">
      <dgm:prSet loTypeId="urn:microsoft.com/office/officeart/2005/8/layout/process1" loCatId="process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pt-BR"/>
        </a:p>
      </dgm:t>
    </dgm:pt>
    <dgm:pt modelId="{3864DA6C-1AFE-4586-ADA4-612078890CC1}" type="pres">
      <dgm:prSet presAssocID="{42C5D66D-7B6F-48E6-BE96-D53F6B2C021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</dgm:ptLst>
  <dgm:cxnLst>
    <dgm:cxn modelId="{6BDB2F2C-ACDB-4B0D-87C1-35B1C6C7B2D5}" type="presOf" srcId="{42C5D66D-7B6F-48E6-BE96-D53F6B2C0213}" destId="{3864DA6C-1AFE-4586-ADA4-612078890CC1}" srcOrd="0" destOrd="0" presId="urn:microsoft.com/office/officeart/2005/8/layout/process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97173-D0D2-40C3-A550-04089EA497CB}" type="datetimeFigureOut">
              <a:rPr lang="pt-BR" smtClean="0"/>
              <a:pPr/>
              <a:t>18/09/2014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985963" y="685800"/>
            <a:ext cx="28860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FD3D9-3BA8-41E7-BDBF-88FE0DFE4B9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0781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FD3D9-3BA8-41E7-BDBF-88FE0DFE4B9A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60270" y="10625497"/>
            <a:ext cx="24483060" cy="733175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20540" y="19382422"/>
            <a:ext cx="20162520" cy="874109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99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599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399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198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998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798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598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397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E047-9414-4446-9C0B-2D70AE724CE8}" type="datetimeFigureOut">
              <a:rPr lang="pt-BR" smtClean="0"/>
              <a:pPr/>
              <a:t>18/09/2014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FD10-D628-4869-BDFD-659E32436EA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E047-9414-4446-9C0B-2D70AE724CE8}" type="datetimeFigureOut">
              <a:rPr lang="pt-BR" smtClean="0"/>
              <a:pPr/>
              <a:t>18/09/2014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FD10-D628-4869-BDFD-659E32436EA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783228" y="6832940"/>
            <a:ext cx="20412551" cy="14555819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35568" y="6832940"/>
            <a:ext cx="60767595" cy="14555819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E047-9414-4446-9C0B-2D70AE724CE8}" type="datetimeFigureOut">
              <a:rPr lang="pt-BR" smtClean="0"/>
              <a:pPr/>
              <a:t>18/09/2014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FD10-D628-4869-BDFD-659E32436EA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E047-9414-4446-9C0B-2D70AE724CE8}" type="datetimeFigureOut">
              <a:rPr lang="pt-BR" smtClean="0"/>
              <a:pPr/>
              <a:t>18/09/2014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FD10-D628-4869-BDFD-659E32436EA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5286" y="21979421"/>
            <a:ext cx="24483060" cy="6793349"/>
          </a:xfrm>
        </p:spPr>
        <p:txBody>
          <a:bodyPr anchor="t"/>
          <a:lstStyle>
            <a:lvl1pPr algn="l">
              <a:defRPr sz="158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75286" y="14497238"/>
            <a:ext cx="24483060" cy="7482183"/>
          </a:xfrm>
        </p:spPr>
        <p:txBody>
          <a:bodyPr anchor="b"/>
          <a:lstStyle>
            <a:lvl1pPr marL="0" indent="0">
              <a:buNone/>
              <a:defRPr sz="7900">
                <a:solidFill>
                  <a:schemeClr val="tx1">
                    <a:tint val="75000"/>
                  </a:schemeClr>
                </a:solidFill>
              </a:defRPr>
            </a:lvl1pPr>
            <a:lvl2pPr marL="1799741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2pPr>
            <a:lvl3pPr marL="3599481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3pPr>
            <a:lvl4pPr marL="5399222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4pPr>
            <a:lvl5pPr marL="7198967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5pPr>
            <a:lvl6pPr marL="8998707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6pPr>
            <a:lvl7pPr marL="10798448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7pPr>
            <a:lvl8pPr marL="12598189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8pPr>
            <a:lvl9pPr marL="14397929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E047-9414-4446-9C0B-2D70AE724CE8}" type="datetimeFigureOut">
              <a:rPr lang="pt-BR" smtClean="0"/>
              <a:pPr/>
              <a:t>18/09/2014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FD10-D628-4869-BDFD-659E32436EA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35573" y="39802060"/>
            <a:ext cx="40590072" cy="112589072"/>
          </a:xfrm>
        </p:spPr>
        <p:txBody>
          <a:bodyPr/>
          <a:lstStyle>
            <a:lvl1pPr>
              <a:defRPr sz="11000"/>
            </a:lvl1pPr>
            <a:lvl2pPr>
              <a:defRPr sz="9500"/>
            </a:lvl2pPr>
            <a:lvl3pPr>
              <a:defRPr sz="79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605700" y="39802060"/>
            <a:ext cx="40590075" cy="112589072"/>
          </a:xfrm>
        </p:spPr>
        <p:txBody>
          <a:bodyPr/>
          <a:lstStyle>
            <a:lvl1pPr>
              <a:defRPr sz="11000"/>
            </a:lvl1pPr>
            <a:lvl2pPr>
              <a:defRPr sz="9500"/>
            </a:lvl2pPr>
            <a:lvl3pPr>
              <a:defRPr sz="79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E047-9414-4446-9C0B-2D70AE724CE8}" type="datetimeFigureOut">
              <a:rPr lang="pt-BR" smtClean="0"/>
              <a:pPr/>
              <a:t>18/09/2014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FD10-D628-4869-BDFD-659E32436EA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0180" y="1369757"/>
            <a:ext cx="25923240" cy="5700713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440180" y="7656376"/>
            <a:ext cx="12726592" cy="3190813"/>
          </a:xfrm>
        </p:spPr>
        <p:txBody>
          <a:bodyPr anchor="b"/>
          <a:lstStyle>
            <a:lvl1pPr marL="0" indent="0">
              <a:buNone/>
              <a:defRPr sz="9500" b="1"/>
            </a:lvl1pPr>
            <a:lvl2pPr marL="1799741" indent="0">
              <a:buNone/>
              <a:defRPr sz="7900" b="1"/>
            </a:lvl2pPr>
            <a:lvl3pPr marL="3599481" indent="0">
              <a:buNone/>
              <a:defRPr sz="7100" b="1"/>
            </a:lvl3pPr>
            <a:lvl4pPr marL="5399222" indent="0">
              <a:buNone/>
              <a:defRPr sz="6300" b="1"/>
            </a:lvl4pPr>
            <a:lvl5pPr marL="7198967" indent="0">
              <a:buNone/>
              <a:defRPr sz="6300" b="1"/>
            </a:lvl5pPr>
            <a:lvl6pPr marL="8998707" indent="0">
              <a:buNone/>
              <a:defRPr sz="6300" b="1"/>
            </a:lvl6pPr>
            <a:lvl7pPr marL="10798448" indent="0">
              <a:buNone/>
              <a:defRPr sz="6300" b="1"/>
            </a:lvl7pPr>
            <a:lvl8pPr marL="12598189" indent="0">
              <a:buNone/>
              <a:defRPr sz="6300" b="1"/>
            </a:lvl8pPr>
            <a:lvl9pPr marL="14397929" indent="0">
              <a:buNone/>
              <a:defRPr sz="63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440180" y="10847189"/>
            <a:ext cx="12726592" cy="19707049"/>
          </a:xfrm>
        </p:spPr>
        <p:txBody>
          <a:bodyPr/>
          <a:lstStyle>
            <a:lvl1pPr>
              <a:defRPr sz="9500"/>
            </a:lvl1pPr>
            <a:lvl2pPr>
              <a:defRPr sz="7900"/>
            </a:lvl2pPr>
            <a:lvl3pPr>
              <a:defRPr sz="710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4631834" y="7656376"/>
            <a:ext cx="12731591" cy="3190813"/>
          </a:xfrm>
        </p:spPr>
        <p:txBody>
          <a:bodyPr anchor="b"/>
          <a:lstStyle>
            <a:lvl1pPr marL="0" indent="0">
              <a:buNone/>
              <a:defRPr sz="9500" b="1"/>
            </a:lvl1pPr>
            <a:lvl2pPr marL="1799741" indent="0">
              <a:buNone/>
              <a:defRPr sz="7900" b="1"/>
            </a:lvl2pPr>
            <a:lvl3pPr marL="3599481" indent="0">
              <a:buNone/>
              <a:defRPr sz="7100" b="1"/>
            </a:lvl3pPr>
            <a:lvl4pPr marL="5399222" indent="0">
              <a:buNone/>
              <a:defRPr sz="6300" b="1"/>
            </a:lvl4pPr>
            <a:lvl5pPr marL="7198967" indent="0">
              <a:buNone/>
              <a:defRPr sz="6300" b="1"/>
            </a:lvl5pPr>
            <a:lvl6pPr marL="8998707" indent="0">
              <a:buNone/>
              <a:defRPr sz="6300" b="1"/>
            </a:lvl6pPr>
            <a:lvl7pPr marL="10798448" indent="0">
              <a:buNone/>
              <a:defRPr sz="6300" b="1"/>
            </a:lvl7pPr>
            <a:lvl8pPr marL="12598189" indent="0">
              <a:buNone/>
              <a:defRPr sz="6300" b="1"/>
            </a:lvl8pPr>
            <a:lvl9pPr marL="14397929" indent="0">
              <a:buNone/>
              <a:defRPr sz="63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4631834" y="10847189"/>
            <a:ext cx="12731591" cy="19707049"/>
          </a:xfrm>
        </p:spPr>
        <p:txBody>
          <a:bodyPr/>
          <a:lstStyle>
            <a:lvl1pPr>
              <a:defRPr sz="9500"/>
            </a:lvl1pPr>
            <a:lvl2pPr>
              <a:defRPr sz="7900"/>
            </a:lvl2pPr>
            <a:lvl3pPr>
              <a:defRPr sz="710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E047-9414-4446-9C0B-2D70AE724CE8}" type="datetimeFigureOut">
              <a:rPr lang="pt-BR" smtClean="0"/>
              <a:pPr/>
              <a:t>18/09/2014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FD10-D628-4869-BDFD-659E32436EA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E047-9414-4446-9C0B-2D70AE724CE8}" type="datetimeFigureOut">
              <a:rPr lang="pt-BR" smtClean="0"/>
              <a:pPr/>
              <a:t>18/09/2014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FD10-D628-4869-BDFD-659E32436EA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E047-9414-4446-9C0B-2D70AE724CE8}" type="datetimeFigureOut">
              <a:rPr lang="pt-BR" smtClean="0"/>
              <a:pPr/>
              <a:t>18/09/2014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FD10-D628-4869-BDFD-659E32436EA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0185" y="1361837"/>
            <a:ext cx="9476186" cy="5795724"/>
          </a:xfrm>
        </p:spPr>
        <p:txBody>
          <a:bodyPr anchor="b"/>
          <a:lstStyle>
            <a:lvl1pPr algn="l">
              <a:defRPr sz="79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261407" y="1361844"/>
            <a:ext cx="16102013" cy="29192401"/>
          </a:xfrm>
        </p:spPr>
        <p:txBody>
          <a:bodyPr/>
          <a:lstStyle>
            <a:lvl1pPr>
              <a:defRPr sz="12600"/>
            </a:lvl1pPr>
            <a:lvl2pPr>
              <a:defRPr sz="11000"/>
            </a:lvl2pPr>
            <a:lvl3pPr>
              <a:defRPr sz="9500"/>
            </a:lvl3pPr>
            <a:lvl4pPr>
              <a:defRPr sz="7900"/>
            </a:lvl4pPr>
            <a:lvl5pPr>
              <a:defRPr sz="7900"/>
            </a:lvl5pPr>
            <a:lvl6pPr>
              <a:defRPr sz="7900"/>
            </a:lvl6pPr>
            <a:lvl7pPr>
              <a:defRPr sz="7900"/>
            </a:lvl7pPr>
            <a:lvl8pPr>
              <a:defRPr sz="7900"/>
            </a:lvl8pPr>
            <a:lvl9pPr>
              <a:defRPr sz="7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40185" y="7157569"/>
            <a:ext cx="9476186" cy="23396677"/>
          </a:xfrm>
        </p:spPr>
        <p:txBody>
          <a:bodyPr/>
          <a:lstStyle>
            <a:lvl1pPr marL="0" indent="0">
              <a:buNone/>
              <a:defRPr sz="5500"/>
            </a:lvl1pPr>
            <a:lvl2pPr marL="1799741" indent="0">
              <a:buNone/>
              <a:defRPr sz="4700"/>
            </a:lvl2pPr>
            <a:lvl3pPr marL="3599481" indent="0">
              <a:buNone/>
              <a:defRPr sz="3900"/>
            </a:lvl3pPr>
            <a:lvl4pPr marL="5399222" indent="0">
              <a:buNone/>
              <a:defRPr sz="3500"/>
            </a:lvl4pPr>
            <a:lvl5pPr marL="7198967" indent="0">
              <a:buNone/>
              <a:defRPr sz="3500"/>
            </a:lvl5pPr>
            <a:lvl6pPr marL="8998707" indent="0">
              <a:buNone/>
              <a:defRPr sz="3500"/>
            </a:lvl6pPr>
            <a:lvl7pPr marL="10798448" indent="0">
              <a:buNone/>
              <a:defRPr sz="3500"/>
            </a:lvl7pPr>
            <a:lvl8pPr marL="12598189" indent="0">
              <a:buNone/>
              <a:defRPr sz="3500"/>
            </a:lvl8pPr>
            <a:lvl9pPr marL="14397929" indent="0">
              <a:buNone/>
              <a:defRPr sz="35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E047-9414-4446-9C0B-2D70AE724CE8}" type="datetimeFigureOut">
              <a:rPr lang="pt-BR" smtClean="0"/>
              <a:pPr/>
              <a:t>18/09/2014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FD10-D628-4869-BDFD-659E32436EA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45707" y="23942992"/>
            <a:ext cx="17282160" cy="2826606"/>
          </a:xfrm>
        </p:spPr>
        <p:txBody>
          <a:bodyPr anchor="b"/>
          <a:lstStyle>
            <a:lvl1pPr algn="l">
              <a:defRPr sz="79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645707" y="3056215"/>
            <a:ext cx="17282160" cy="20522565"/>
          </a:xfrm>
        </p:spPr>
        <p:txBody>
          <a:bodyPr/>
          <a:lstStyle>
            <a:lvl1pPr marL="0" indent="0">
              <a:buNone/>
              <a:defRPr sz="12600"/>
            </a:lvl1pPr>
            <a:lvl2pPr marL="1799741" indent="0">
              <a:buNone/>
              <a:defRPr sz="11000"/>
            </a:lvl2pPr>
            <a:lvl3pPr marL="3599481" indent="0">
              <a:buNone/>
              <a:defRPr sz="9500"/>
            </a:lvl3pPr>
            <a:lvl4pPr marL="5399222" indent="0">
              <a:buNone/>
              <a:defRPr sz="7900"/>
            </a:lvl4pPr>
            <a:lvl5pPr marL="7198967" indent="0">
              <a:buNone/>
              <a:defRPr sz="7900"/>
            </a:lvl5pPr>
            <a:lvl6pPr marL="8998707" indent="0">
              <a:buNone/>
              <a:defRPr sz="7900"/>
            </a:lvl6pPr>
            <a:lvl7pPr marL="10798448" indent="0">
              <a:buNone/>
              <a:defRPr sz="7900"/>
            </a:lvl7pPr>
            <a:lvl8pPr marL="12598189" indent="0">
              <a:buNone/>
              <a:defRPr sz="7900"/>
            </a:lvl8pPr>
            <a:lvl9pPr marL="14397929" indent="0">
              <a:buNone/>
              <a:defRPr sz="79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645707" y="26769598"/>
            <a:ext cx="17282160" cy="4014249"/>
          </a:xfrm>
        </p:spPr>
        <p:txBody>
          <a:bodyPr/>
          <a:lstStyle>
            <a:lvl1pPr marL="0" indent="0">
              <a:buNone/>
              <a:defRPr sz="5500"/>
            </a:lvl1pPr>
            <a:lvl2pPr marL="1799741" indent="0">
              <a:buNone/>
              <a:defRPr sz="4700"/>
            </a:lvl2pPr>
            <a:lvl3pPr marL="3599481" indent="0">
              <a:buNone/>
              <a:defRPr sz="3900"/>
            </a:lvl3pPr>
            <a:lvl4pPr marL="5399222" indent="0">
              <a:buNone/>
              <a:defRPr sz="3500"/>
            </a:lvl4pPr>
            <a:lvl5pPr marL="7198967" indent="0">
              <a:buNone/>
              <a:defRPr sz="3500"/>
            </a:lvl5pPr>
            <a:lvl6pPr marL="8998707" indent="0">
              <a:buNone/>
              <a:defRPr sz="3500"/>
            </a:lvl6pPr>
            <a:lvl7pPr marL="10798448" indent="0">
              <a:buNone/>
              <a:defRPr sz="3500"/>
            </a:lvl7pPr>
            <a:lvl8pPr marL="12598189" indent="0">
              <a:buNone/>
              <a:defRPr sz="3500"/>
            </a:lvl8pPr>
            <a:lvl9pPr marL="14397929" indent="0">
              <a:buNone/>
              <a:defRPr sz="35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E047-9414-4446-9C0B-2D70AE724CE8}" type="datetimeFigureOut">
              <a:rPr lang="pt-BR" smtClean="0"/>
              <a:pPr/>
              <a:t>18/09/2014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FD10-D628-4869-BDFD-659E32436EA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440180" y="1369757"/>
            <a:ext cx="25923240" cy="5700713"/>
          </a:xfrm>
          <a:prstGeom prst="rect">
            <a:avLst/>
          </a:prstGeom>
        </p:spPr>
        <p:txBody>
          <a:bodyPr vert="horz" lIns="359947" tIns="179975" rIns="359947" bIns="179975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440180" y="7981000"/>
            <a:ext cx="25923240" cy="22573240"/>
          </a:xfrm>
          <a:prstGeom prst="rect">
            <a:avLst/>
          </a:prstGeom>
        </p:spPr>
        <p:txBody>
          <a:bodyPr vert="horz" lIns="359947" tIns="179975" rIns="359947" bIns="179975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440180" y="31702303"/>
            <a:ext cx="6720840" cy="1821061"/>
          </a:xfrm>
          <a:prstGeom prst="rect">
            <a:avLst/>
          </a:prstGeom>
        </p:spPr>
        <p:txBody>
          <a:bodyPr vert="horz" lIns="359947" tIns="179975" rIns="359947" bIns="179975" rtlCol="0" anchor="ctr"/>
          <a:lstStyle>
            <a:lvl1pPr algn="l">
              <a:defRPr sz="4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AE047-9414-4446-9C0B-2D70AE724CE8}" type="datetimeFigureOut">
              <a:rPr lang="pt-BR" smtClean="0"/>
              <a:pPr/>
              <a:t>18/09/2014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841230" y="31702303"/>
            <a:ext cx="9121140" cy="1821061"/>
          </a:xfrm>
          <a:prstGeom prst="rect">
            <a:avLst/>
          </a:prstGeom>
        </p:spPr>
        <p:txBody>
          <a:bodyPr vert="horz" lIns="359947" tIns="179975" rIns="359947" bIns="179975" rtlCol="0" anchor="ctr"/>
          <a:lstStyle>
            <a:lvl1pPr algn="ctr">
              <a:defRPr sz="4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20642580" y="31702303"/>
            <a:ext cx="6720840" cy="1821061"/>
          </a:xfrm>
          <a:prstGeom prst="rect">
            <a:avLst/>
          </a:prstGeom>
        </p:spPr>
        <p:txBody>
          <a:bodyPr vert="horz" lIns="359947" tIns="179975" rIns="359947" bIns="179975" rtlCol="0" anchor="ctr"/>
          <a:lstStyle>
            <a:lvl1pPr algn="r">
              <a:defRPr sz="4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CFD10-D628-4869-BDFD-659E32436EA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3599481" rtl="0" eaLnBrk="1" latinLnBrk="0" hangingPunct="1">
        <a:spcBef>
          <a:spcPct val="0"/>
        </a:spcBef>
        <a:buNone/>
        <a:defRPr sz="17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807" indent="-1349807" algn="l" defTabSz="3599481" rtl="0" eaLnBrk="1" latinLnBrk="0" hangingPunct="1">
        <a:spcBef>
          <a:spcPct val="20000"/>
        </a:spcBef>
        <a:buFont typeface="Arial" pitchFamily="34" charset="0"/>
        <a:buChar char="•"/>
        <a:defRPr sz="12600" kern="1200">
          <a:solidFill>
            <a:schemeClr val="tx1"/>
          </a:solidFill>
          <a:latin typeface="+mn-lt"/>
          <a:ea typeface="+mn-ea"/>
          <a:cs typeface="+mn-cs"/>
        </a:defRPr>
      </a:lvl1pPr>
      <a:lvl2pPr marL="2924578" indent="-1124837" algn="l" defTabSz="3599481" rtl="0" eaLnBrk="1" latinLnBrk="0" hangingPunct="1">
        <a:spcBef>
          <a:spcPct val="20000"/>
        </a:spcBef>
        <a:buFont typeface="Arial" pitchFamily="34" charset="0"/>
        <a:buChar char="–"/>
        <a:defRPr sz="11000" kern="1200">
          <a:solidFill>
            <a:schemeClr val="tx1"/>
          </a:solidFill>
          <a:latin typeface="+mn-lt"/>
          <a:ea typeface="+mn-ea"/>
          <a:cs typeface="+mn-cs"/>
        </a:defRPr>
      </a:lvl2pPr>
      <a:lvl3pPr marL="4499354" indent="-899872" algn="l" defTabSz="3599481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3pPr>
      <a:lvl4pPr marL="6299094" indent="-899872" algn="l" defTabSz="3599481" rtl="0" eaLnBrk="1" latinLnBrk="0" hangingPunct="1">
        <a:spcBef>
          <a:spcPct val="20000"/>
        </a:spcBef>
        <a:buFont typeface="Arial" pitchFamily="34" charset="0"/>
        <a:buChar char="–"/>
        <a:defRPr sz="7900" kern="1200">
          <a:solidFill>
            <a:schemeClr val="tx1"/>
          </a:solidFill>
          <a:latin typeface="+mn-lt"/>
          <a:ea typeface="+mn-ea"/>
          <a:cs typeface="+mn-cs"/>
        </a:defRPr>
      </a:lvl4pPr>
      <a:lvl5pPr marL="8098835" indent="-899872" algn="l" defTabSz="3599481" rtl="0" eaLnBrk="1" latinLnBrk="0" hangingPunct="1">
        <a:spcBef>
          <a:spcPct val="20000"/>
        </a:spcBef>
        <a:buFont typeface="Arial" pitchFamily="34" charset="0"/>
        <a:buChar char="»"/>
        <a:defRPr sz="7900" kern="1200">
          <a:solidFill>
            <a:schemeClr val="tx1"/>
          </a:solidFill>
          <a:latin typeface="+mn-lt"/>
          <a:ea typeface="+mn-ea"/>
          <a:cs typeface="+mn-cs"/>
        </a:defRPr>
      </a:lvl5pPr>
      <a:lvl6pPr marL="9898576" indent="-899872" algn="l" defTabSz="3599481" rtl="0" eaLnBrk="1" latinLnBrk="0" hangingPunct="1">
        <a:spcBef>
          <a:spcPct val="20000"/>
        </a:spcBef>
        <a:buFont typeface="Arial" pitchFamily="34" charset="0"/>
        <a:buChar char="•"/>
        <a:defRPr sz="7900" kern="1200">
          <a:solidFill>
            <a:schemeClr val="tx1"/>
          </a:solidFill>
          <a:latin typeface="+mn-lt"/>
          <a:ea typeface="+mn-ea"/>
          <a:cs typeface="+mn-cs"/>
        </a:defRPr>
      </a:lvl6pPr>
      <a:lvl7pPr marL="11698316" indent="-899872" algn="l" defTabSz="3599481" rtl="0" eaLnBrk="1" latinLnBrk="0" hangingPunct="1">
        <a:spcBef>
          <a:spcPct val="20000"/>
        </a:spcBef>
        <a:buFont typeface="Arial" pitchFamily="34" charset="0"/>
        <a:buChar char="•"/>
        <a:defRPr sz="7900" kern="1200">
          <a:solidFill>
            <a:schemeClr val="tx1"/>
          </a:solidFill>
          <a:latin typeface="+mn-lt"/>
          <a:ea typeface="+mn-ea"/>
          <a:cs typeface="+mn-cs"/>
        </a:defRPr>
      </a:lvl7pPr>
      <a:lvl8pPr marL="13498061" indent="-899872" algn="l" defTabSz="3599481" rtl="0" eaLnBrk="1" latinLnBrk="0" hangingPunct="1">
        <a:spcBef>
          <a:spcPct val="20000"/>
        </a:spcBef>
        <a:buFont typeface="Arial" pitchFamily="34" charset="0"/>
        <a:buChar char="•"/>
        <a:defRPr sz="7900" kern="1200">
          <a:solidFill>
            <a:schemeClr val="tx1"/>
          </a:solidFill>
          <a:latin typeface="+mn-lt"/>
          <a:ea typeface="+mn-ea"/>
          <a:cs typeface="+mn-cs"/>
        </a:defRPr>
      </a:lvl8pPr>
      <a:lvl9pPr marL="15297802" indent="-899872" algn="l" defTabSz="3599481" rtl="0" eaLnBrk="1" latinLnBrk="0" hangingPunct="1">
        <a:spcBef>
          <a:spcPct val="20000"/>
        </a:spcBef>
        <a:buFont typeface="Arial" pitchFamily="34" charset="0"/>
        <a:buChar char="•"/>
        <a:defRPr sz="7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3599481" rtl="0" eaLnBrk="1" latinLnBrk="0" hangingPunct="1">
        <a:defRPr sz="7100" kern="1200">
          <a:solidFill>
            <a:schemeClr val="tx1"/>
          </a:solidFill>
          <a:latin typeface="+mn-lt"/>
          <a:ea typeface="+mn-ea"/>
          <a:cs typeface="+mn-cs"/>
        </a:defRPr>
      </a:lvl1pPr>
      <a:lvl2pPr marL="1799741" algn="l" defTabSz="3599481" rtl="0" eaLnBrk="1" latinLnBrk="0" hangingPunct="1">
        <a:defRPr sz="7100" kern="1200">
          <a:solidFill>
            <a:schemeClr val="tx1"/>
          </a:solidFill>
          <a:latin typeface="+mn-lt"/>
          <a:ea typeface="+mn-ea"/>
          <a:cs typeface="+mn-cs"/>
        </a:defRPr>
      </a:lvl2pPr>
      <a:lvl3pPr marL="3599481" algn="l" defTabSz="3599481" rtl="0" eaLnBrk="1" latinLnBrk="0" hangingPunct="1">
        <a:defRPr sz="7100" kern="1200">
          <a:solidFill>
            <a:schemeClr val="tx1"/>
          </a:solidFill>
          <a:latin typeface="+mn-lt"/>
          <a:ea typeface="+mn-ea"/>
          <a:cs typeface="+mn-cs"/>
        </a:defRPr>
      </a:lvl3pPr>
      <a:lvl4pPr marL="5399222" algn="l" defTabSz="3599481" rtl="0" eaLnBrk="1" latinLnBrk="0" hangingPunct="1">
        <a:defRPr sz="7100" kern="1200">
          <a:solidFill>
            <a:schemeClr val="tx1"/>
          </a:solidFill>
          <a:latin typeface="+mn-lt"/>
          <a:ea typeface="+mn-ea"/>
          <a:cs typeface="+mn-cs"/>
        </a:defRPr>
      </a:lvl4pPr>
      <a:lvl5pPr marL="7198967" algn="l" defTabSz="3599481" rtl="0" eaLnBrk="1" latinLnBrk="0" hangingPunct="1">
        <a:defRPr sz="7100" kern="1200">
          <a:solidFill>
            <a:schemeClr val="tx1"/>
          </a:solidFill>
          <a:latin typeface="+mn-lt"/>
          <a:ea typeface="+mn-ea"/>
          <a:cs typeface="+mn-cs"/>
        </a:defRPr>
      </a:lvl5pPr>
      <a:lvl6pPr marL="8998707" algn="l" defTabSz="3599481" rtl="0" eaLnBrk="1" latinLnBrk="0" hangingPunct="1">
        <a:defRPr sz="7100" kern="1200">
          <a:solidFill>
            <a:schemeClr val="tx1"/>
          </a:solidFill>
          <a:latin typeface="+mn-lt"/>
          <a:ea typeface="+mn-ea"/>
          <a:cs typeface="+mn-cs"/>
        </a:defRPr>
      </a:lvl6pPr>
      <a:lvl7pPr marL="10798448" algn="l" defTabSz="3599481" rtl="0" eaLnBrk="1" latinLnBrk="0" hangingPunct="1">
        <a:defRPr sz="7100" kern="1200">
          <a:solidFill>
            <a:schemeClr val="tx1"/>
          </a:solidFill>
          <a:latin typeface="+mn-lt"/>
          <a:ea typeface="+mn-ea"/>
          <a:cs typeface="+mn-cs"/>
        </a:defRPr>
      </a:lvl7pPr>
      <a:lvl8pPr marL="12598189" algn="l" defTabSz="3599481" rtl="0" eaLnBrk="1" latinLnBrk="0" hangingPunct="1">
        <a:defRPr sz="7100" kern="1200">
          <a:solidFill>
            <a:schemeClr val="tx1"/>
          </a:solidFill>
          <a:latin typeface="+mn-lt"/>
          <a:ea typeface="+mn-ea"/>
          <a:cs typeface="+mn-cs"/>
        </a:defRPr>
      </a:lvl8pPr>
      <a:lvl9pPr marL="14397929" algn="l" defTabSz="3599481" rtl="0" eaLnBrk="1" latinLnBrk="0" hangingPunct="1">
        <a:defRPr sz="7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4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3.bmp"/><Relationship Id="rId4" Type="http://schemas.openxmlformats.org/officeDocument/2006/relationships/diagramData" Target="../diagrams/data1.xm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908" y="-4529"/>
            <a:ext cx="28803400" cy="34168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" name="Retângulo de cantos arredondados 11"/>
          <p:cNvSpPr/>
          <p:nvPr/>
        </p:nvSpPr>
        <p:spPr>
          <a:xfrm>
            <a:off x="864296" y="324273"/>
            <a:ext cx="27507056" cy="41044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476364" y="612305"/>
            <a:ext cx="195501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/>
              <a:t>Implementação e avaliação de protocolo de transporte multicaminho</a:t>
            </a:r>
            <a:endParaRPr lang="pt-BR" sz="66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1440360" y="2772545"/>
            <a:ext cx="2736304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300" dirty="0" smtClean="0"/>
              <a:t>Bolsista: </a:t>
            </a:r>
            <a:r>
              <a:rPr lang="pt-BR" sz="3300" b="1" u="sng" dirty="0" smtClean="0"/>
              <a:t>Antunes</a:t>
            </a:r>
            <a:r>
              <a:rPr lang="pt-BR" sz="3300" b="1" u="sng" dirty="0" smtClean="0"/>
              <a:t>, Pedro </a:t>
            </a:r>
            <a:r>
              <a:rPr lang="pt-BR" sz="3300" b="1" u="sng" dirty="0" smtClean="0"/>
              <a:t>Mantovani</a:t>
            </a:r>
            <a:r>
              <a:rPr lang="pt-BR" sz="3300" baseline="30000" dirty="0" smtClean="0"/>
              <a:t>1</a:t>
            </a:r>
            <a:r>
              <a:rPr lang="pt-BR" sz="3300" dirty="0"/>
              <a:t>	</a:t>
            </a:r>
            <a:r>
              <a:rPr lang="pt-BR" sz="3300" dirty="0" smtClean="0"/>
              <a:t>Orientador: Parente</a:t>
            </a:r>
            <a:r>
              <a:rPr lang="pt-BR" sz="3300" dirty="0" smtClean="0"/>
              <a:t>, Eduardo </a:t>
            </a:r>
            <a:r>
              <a:rPr lang="pt-BR" sz="3300" dirty="0" smtClean="0"/>
              <a:t>Ribeiro</a:t>
            </a:r>
            <a:r>
              <a:rPr lang="pt-BR" sz="3300" baseline="30000" dirty="0" smtClean="0"/>
              <a:t>1</a:t>
            </a:r>
          </a:p>
          <a:p>
            <a:pPr algn="just"/>
            <a:r>
              <a:rPr lang="pt-BR" sz="3300" dirty="0" smtClean="0"/>
              <a:t>Iniciação Tecnológica, CNPq</a:t>
            </a:r>
            <a:endParaRPr lang="pt-BR" sz="3300" dirty="0" smtClean="0"/>
          </a:p>
          <a:p>
            <a:pPr algn="just"/>
            <a:r>
              <a:rPr lang="pt-BR" sz="3300" baseline="30000" dirty="0" smtClean="0"/>
              <a:t>1</a:t>
            </a:r>
            <a:r>
              <a:rPr lang="pt-BR" sz="3300" dirty="0" smtClean="0"/>
              <a:t>Laboratório de Instrumentação e Comunicação, </a:t>
            </a:r>
            <a:r>
              <a:rPr lang="pt-BR" sz="3300" dirty="0" smtClean="0"/>
              <a:t>Departamento </a:t>
            </a:r>
            <a:r>
              <a:rPr lang="pt-BR" sz="3300" dirty="0" smtClean="0"/>
              <a:t>de Engenharia Elétrica, UFPR, PR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4617824" y="25095025"/>
            <a:ext cx="137535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 smtClean="0"/>
              <a:t>Para o método de seleção RDC, o sistema apresentou melhor estabilidade com uma certa aleatoriedade no envio dos </a:t>
            </a:r>
            <a:r>
              <a:rPr lang="pt-BR" sz="3000" dirty="0" err="1" smtClean="0"/>
              <a:t>HB’s</a:t>
            </a:r>
            <a:r>
              <a:rPr lang="pt-BR" sz="3000" dirty="0" smtClean="0"/>
              <a:t>, assim como uma histerese de troca de 10ms.</a:t>
            </a:r>
          </a:p>
          <a:p>
            <a:pPr algn="just"/>
            <a:r>
              <a:rPr lang="pt-BR" sz="3000" dirty="0" smtClean="0"/>
              <a:t>Porém, o melhor desempenho foi mostrado com o PDC, que em todos os casos testados apresentou menor atraso médio que o RDC. Entre os diversos limiares de troca testados do PDC, o melhor foi o de 70ms, que apresenta latências muito baixas até mesmo perto do limite máximo de banda.</a:t>
            </a:r>
          </a:p>
          <a:p>
            <a:pPr algn="just"/>
            <a:r>
              <a:rPr lang="pt-BR" sz="3000" dirty="0" smtClean="0"/>
              <a:t>Em trabalhos futuros, é aconselhável a simulação do algoritmo de tempo de guarda juntamente com o PDC, assim como a alteração da taxa de envio de </a:t>
            </a:r>
            <a:r>
              <a:rPr lang="pt-BR" sz="3000" dirty="0" err="1" smtClean="0"/>
              <a:t>HB’s</a:t>
            </a:r>
            <a:r>
              <a:rPr lang="pt-BR" sz="3000" dirty="0" smtClean="0"/>
              <a:t>.</a:t>
            </a:r>
            <a:endParaRPr lang="pt-BR" sz="3000" dirty="0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864296" y="5004793"/>
            <a:ext cx="12745416" cy="9361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b="1" dirty="0" smtClean="0">
                <a:solidFill>
                  <a:schemeClr val="tx1"/>
                </a:solidFill>
              </a:rPr>
              <a:t>Introdução</a:t>
            </a:r>
            <a:endParaRPr lang="pt-BR" sz="4400" b="1" dirty="0">
              <a:solidFill>
                <a:schemeClr val="tx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936304" y="6275958"/>
            <a:ext cx="12529392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 smtClean="0"/>
              <a:t>O SCTP é um protocolo de transporte que permite a comunicação </a:t>
            </a:r>
            <a:r>
              <a:rPr lang="pt-BR" sz="3200" dirty="0" err="1" smtClean="0"/>
              <a:t>multi-caminho</a:t>
            </a:r>
            <a:r>
              <a:rPr lang="pt-BR" sz="3200" dirty="0" smtClean="0"/>
              <a:t>. Atualmente</a:t>
            </a:r>
            <a:r>
              <a:rPr lang="pt-BR" sz="3200" dirty="0"/>
              <a:t>, </a:t>
            </a:r>
            <a:r>
              <a:rPr lang="pt-BR" sz="3200" dirty="0" smtClean="0"/>
              <a:t>um método bastante estudado para a seleção dinâmica de caminhos é através da comparação do atraso (SRTT) de cada caminho. Este método é chamado de </a:t>
            </a:r>
            <a:r>
              <a:rPr lang="pt-BR" sz="3200" i="1" dirty="0" err="1" smtClean="0"/>
              <a:t>delay-centric</a:t>
            </a:r>
            <a:r>
              <a:rPr lang="pt-BR" sz="3200" i="1" dirty="0" smtClean="0"/>
              <a:t>. </a:t>
            </a:r>
            <a:r>
              <a:rPr lang="pt-BR" sz="3200" dirty="0" smtClean="0"/>
              <a:t>Trata-se de um método prático e eficiente que melhora o desempenho significantemente caso um dos caminhos esteja com alta latência. Entretanto</a:t>
            </a:r>
            <a:r>
              <a:rPr lang="pt-BR" sz="3200" dirty="0"/>
              <a:t>, últimos trabalhos mostram que quando há concorrência de aplicações </a:t>
            </a:r>
            <a:r>
              <a:rPr lang="pt-BR" sz="3200" dirty="0" smtClean="0"/>
              <a:t>sob </a:t>
            </a:r>
            <a:r>
              <a:rPr lang="pt-BR" sz="3200" dirty="0"/>
              <a:t>o efeito deste algoritmo, pode surgir uma instabilidade no sistema que ocasiona </a:t>
            </a:r>
            <a:r>
              <a:rPr lang="pt-BR" sz="3200" dirty="0" smtClean="0"/>
              <a:t>latências</a:t>
            </a:r>
            <a:r>
              <a:rPr lang="pt-BR" sz="3200" dirty="0"/>
              <a:t> elevadas</a:t>
            </a:r>
            <a:r>
              <a:rPr lang="pt-BR" sz="3200" dirty="0" smtClean="0"/>
              <a:t>. </a:t>
            </a:r>
            <a:r>
              <a:rPr lang="pt-BR" sz="3200" dirty="0"/>
              <a:t>Existem diversos métodos de combater essa instabilidade, alterando (ou adicionando) parâmetros no algoritmo de seleção de caminho</a:t>
            </a:r>
            <a:r>
              <a:rPr lang="pt-BR" sz="3200" dirty="0" smtClean="0"/>
              <a:t>. O </a:t>
            </a:r>
            <a:r>
              <a:rPr lang="pt-BR" sz="3200" i="1" dirty="0" err="1" smtClean="0"/>
              <a:t>predicitive</a:t>
            </a:r>
            <a:r>
              <a:rPr lang="pt-BR" sz="3200" i="1" dirty="0"/>
              <a:t> </a:t>
            </a:r>
            <a:r>
              <a:rPr lang="pt-BR" sz="3200" i="1" dirty="0" err="1" smtClean="0"/>
              <a:t>delay-centric</a:t>
            </a:r>
            <a:r>
              <a:rPr lang="pt-BR" sz="3200" i="1" dirty="0" smtClean="0"/>
              <a:t>  </a:t>
            </a:r>
            <a:r>
              <a:rPr lang="pt-BR" sz="3200" dirty="0" smtClean="0"/>
              <a:t>(PDC) é uma alternativa ao </a:t>
            </a:r>
            <a:r>
              <a:rPr lang="pt-BR" sz="3200" i="1" dirty="0" err="1" smtClean="0"/>
              <a:t>delay-centric</a:t>
            </a:r>
            <a:r>
              <a:rPr lang="pt-BR" sz="3200" i="1" dirty="0" smtClean="0"/>
              <a:t> </a:t>
            </a:r>
            <a:r>
              <a:rPr lang="pt-BR" sz="3200" dirty="0" smtClean="0"/>
              <a:t>convencional que pode ser eficiente ao problema da instabilidade.</a:t>
            </a:r>
            <a:endParaRPr lang="pt-BR" sz="3200" dirty="0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864296" y="12853665"/>
            <a:ext cx="12745416" cy="9361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b="1" dirty="0" smtClean="0">
                <a:solidFill>
                  <a:schemeClr val="tx1"/>
                </a:solidFill>
              </a:rPr>
              <a:t>Materiais e métodos</a:t>
            </a:r>
            <a:endParaRPr lang="pt-BR" sz="4400" b="1" dirty="0">
              <a:solidFill>
                <a:schemeClr val="tx1"/>
              </a:solidFill>
            </a:endParaRPr>
          </a:p>
        </p:txBody>
      </p:sp>
      <p:graphicFrame>
        <p:nvGraphicFramePr>
          <p:cNvPr id="17" name="Diagrama 16"/>
          <p:cNvGraphicFramePr/>
          <p:nvPr>
            <p:extLst>
              <p:ext uri="{D42A27DB-BD31-4B8C-83A1-F6EECF244321}">
                <p14:modId xmlns:p14="http://schemas.microsoft.com/office/powerpoint/2010/main" val="3965107859"/>
              </p:ext>
            </p:extLst>
          </p:nvPr>
        </p:nvGraphicFramePr>
        <p:xfrm>
          <a:off x="864296" y="14293825"/>
          <a:ext cx="12745416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8" name="CaixaDeTexto 17"/>
          <p:cNvSpPr txBox="1"/>
          <p:nvPr/>
        </p:nvSpPr>
        <p:spPr>
          <a:xfrm>
            <a:off x="936304" y="14077801"/>
            <a:ext cx="1267340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Font typeface="Wingdings" pitchFamily="2" charset="2"/>
              <a:buChar char="§"/>
            </a:pPr>
            <a:r>
              <a:rPr lang="pt-BR" sz="3000" dirty="0" smtClean="0">
                <a:solidFill>
                  <a:prstClr val="black"/>
                </a:solidFill>
              </a:rPr>
              <a:t> Realização de múltiplas simulações em diversos níveis de utilização de banda, testando diferentes parâmetros no algoritmo de seleção de </a:t>
            </a:r>
            <a:r>
              <a:rPr lang="pt-BR" sz="3000" dirty="0" smtClean="0">
                <a:solidFill>
                  <a:prstClr val="black"/>
                </a:solidFill>
              </a:rPr>
              <a:t>caminho, seguindo a topologia de rede apresentada na Figura 1.</a:t>
            </a:r>
            <a:endParaRPr lang="pt-BR" sz="3000" dirty="0" smtClean="0">
              <a:solidFill>
                <a:prstClr val="black"/>
              </a:solidFill>
            </a:endParaRPr>
          </a:p>
          <a:p>
            <a:pPr lvl="0" algn="just">
              <a:buFont typeface="Wingdings" pitchFamily="2" charset="2"/>
              <a:buChar char="§"/>
            </a:pPr>
            <a:r>
              <a:rPr lang="pt-BR" sz="3000" dirty="0">
                <a:solidFill>
                  <a:prstClr val="black"/>
                </a:solidFill>
              </a:rPr>
              <a:t> </a:t>
            </a:r>
            <a:r>
              <a:rPr lang="pt-BR" sz="3000" dirty="0" smtClean="0">
                <a:solidFill>
                  <a:prstClr val="black"/>
                </a:solidFill>
              </a:rPr>
              <a:t>Traçar e analisar os gráficos do atraso médio dos pacotes e variabilidade dos atrasos, para cada simulação realizada.</a:t>
            </a:r>
            <a:endParaRPr lang="pt-BR" sz="3000" dirty="0" smtClean="0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855912" y="23438841"/>
            <a:ext cx="12745416" cy="9361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b="1" dirty="0" smtClean="0">
                <a:solidFill>
                  <a:schemeClr val="tx1"/>
                </a:solidFill>
              </a:rPr>
              <a:t>Resultados</a:t>
            </a:r>
            <a:endParaRPr lang="pt-BR" sz="4400" b="1" dirty="0">
              <a:solidFill>
                <a:schemeClr val="tx1"/>
              </a:solidFill>
            </a:endParaRPr>
          </a:p>
        </p:txBody>
      </p:sp>
      <p:graphicFrame>
        <p:nvGraphicFramePr>
          <p:cNvPr id="20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091505"/>
              </p:ext>
            </p:extLst>
          </p:nvPr>
        </p:nvGraphicFramePr>
        <p:xfrm>
          <a:off x="14439460" y="5364833"/>
          <a:ext cx="13211808" cy="8349135"/>
        </p:xfrm>
        <a:graphic>
          <a:graphicData uri="http://schemas.openxmlformats.org/drawingml/2006/table">
            <a:tbl>
              <a:tblPr/>
              <a:tblGrid>
                <a:gridCol w="2031678"/>
                <a:gridCol w="1118013"/>
                <a:gridCol w="1118013"/>
                <a:gridCol w="1118013"/>
                <a:gridCol w="1118013"/>
                <a:gridCol w="1118013"/>
                <a:gridCol w="1118013"/>
                <a:gridCol w="1118013"/>
                <a:gridCol w="1118013"/>
                <a:gridCol w="1118013"/>
                <a:gridCol w="1118013"/>
              </a:tblGrid>
              <a:tr h="7434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ρ =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 0.72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0.75</a:t>
                      </a:r>
                      <a:endParaRPr kumimoji="0" lang="pt-BR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0.78</a:t>
                      </a:r>
                      <a:endParaRPr kumimoji="0" lang="pt-BR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0.81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0.84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0.87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0.90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0.93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0.96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0.99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6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H = 60ms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3</a:t>
                      </a:r>
                      <a:endParaRPr kumimoji="0" lang="pt-BR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3</a:t>
                      </a:r>
                      <a:endParaRPr kumimoji="0" lang="pt-BR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</a:tr>
              <a:tr h="5046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H = 30ms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90842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90842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1</a:t>
                      </a:r>
                      <a:endParaRPr kumimoji="0" lang="pt-BR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8</a:t>
                      </a:r>
                      <a:endParaRPr kumimoji="0" lang="pt-BR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</a:tr>
              <a:tr h="5046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H = 10ms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8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10</a:t>
                      </a:r>
                      <a:endParaRPr kumimoji="0" lang="pt-BR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6</a:t>
                      </a:r>
                      <a:endParaRPr kumimoji="0" lang="pt-BR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6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8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3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4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</a:tr>
              <a:tr h="6608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H = 0ms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HB = 0.5-1.5s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10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10</a:t>
                      </a:r>
                      <a:endParaRPr kumimoji="0" lang="pt-BR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9</a:t>
                      </a:r>
                      <a:endParaRPr kumimoji="0" lang="pt-BR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7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6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7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5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8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7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</a:tr>
              <a:tr h="6608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H = 10ms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HB = 0.5-1.5s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90842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10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90842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10</a:t>
                      </a:r>
                      <a:endParaRPr kumimoji="0" lang="pt-BR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9</a:t>
                      </a:r>
                      <a:endParaRPr kumimoji="0" lang="pt-BR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7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6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7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5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8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7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</a:tr>
              <a:tr h="6608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H = 10ms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HB = 2.5-3.5s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90842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10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90842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10</a:t>
                      </a:r>
                      <a:endParaRPr kumimoji="0" lang="pt-BR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10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7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5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5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7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7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6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</a:tr>
              <a:tr h="6608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H = 10ms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HB = 0.5-3.5s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90842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10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90842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10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10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6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6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6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7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5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7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</a:tr>
              <a:tr h="10059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H = 10ms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HB = 0.5-1.5s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TG = 0.5-1.5s </a:t>
                      </a:r>
                      <a:endParaRPr kumimoji="0" lang="pt-B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90842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9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90842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7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4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7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3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5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5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</a:tr>
              <a:tr h="10059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H = 10ms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HB = 0.5-1.5s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TG = 1s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90842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5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90842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3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8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7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4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5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3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3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58491" marR="5849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23" name="Retângulo de cantos arredondados 22"/>
          <p:cNvSpPr/>
          <p:nvPr/>
        </p:nvSpPr>
        <p:spPr>
          <a:xfrm>
            <a:off x="14473808" y="23942897"/>
            <a:ext cx="13897544" cy="9361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b="1" dirty="0" smtClean="0">
                <a:solidFill>
                  <a:schemeClr val="tx1"/>
                </a:solidFill>
              </a:rPr>
              <a:t>Conclusão</a:t>
            </a:r>
            <a:endParaRPr lang="pt-BR" sz="4400" b="1" dirty="0">
              <a:solidFill>
                <a:schemeClr val="tx1"/>
              </a:solidFill>
            </a:endParaRPr>
          </a:p>
        </p:txBody>
      </p:sp>
      <p:sp>
        <p:nvSpPr>
          <p:cNvPr id="39" name="Retângulo 22"/>
          <p:cNvSpPr>
            <a:spLocks noChangeArrowheads="1"/>
          </p:cNvSpPr>
          <p:nvPr/>
        </p:nvSpPr>
        <p:spPr bwMode="auto">
          <a:xfrm>
            <a:off x="864296" y="22334040"/>
            <a:ext cx="11953328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pt-BR" sz="1900" b="1" dirty="0">
                <a:latin typeface="Arial" pitchFamily="34" charset="0"/>
                <a:cs typeface="Arial" pitchFamily="34" charset="0"/>
              </a:rPr>
              <a:t>Figura </a:t>
            </a:r>
            <a:r>
              <a:rPr lang="pt-BR" sz="1900" b="1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t-BR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900" dirty="0">
                <a:latin typeface="Arial" pitchFamily="34" charset="0"/>
                <a:cs typeface="Arial" pitchFamily="34" charset="0"/>
              </a:rPr>
              <a:t>– </a:t>
            </a:r>
            <a:r>
              <a:rPr lang="pt-BR" sz="1900" dirty="0" smtClean="0">
                <a:latin typeface="Arial" pitchFamily="34" charset="0"/>
                <a:cs typeface="Arial" pitchFamily="34" charset="0"/>
              </a:rPr>
              <a:t>Topologia de Rede utilizada para os testes. </a:t>
            </a:r>
            <a:endParaRPr lang="pt-BR" sz="19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6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26" y="16343836"/>
            <a:ext cx="12745416" cy="5942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CaixaDeTexto 47"/>
          <p:cNvSpPr txBox="1"/>
          <p:nvPr/>
        </p:nvSpPr>
        <p:spPr>
          <a:xfrm>
            <a:off x="864296" y="24960871"/>
            <a:ext cx="12673408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Font typeface="Wingdings" pitchFamily="2" charset="2"/>
              <a:buChar char="§"/>
            </a:pPr>
            <a:r>
              <a:rPr lang="pt-BR" sz="3000" dirty="0" smtClean="0">
                <a:solidFill>
                  <a:prstClr val="black"/>
                </a:solidFill>
              </a:rPr>
              <a:t> Verificação da </a:t>
            </a:r>
            <a:r>
              <a:rPr lang="pt-BR" sz="3000" dirty="0" err="1" smtClean="0">
                <a:solidFill>
                  <a:prstClr val="black"/>
                </a:solidFill>
              </a:rPr>
              <a:t>bimodalidade</a:t>
            </a:r>
            <a:r>
              <a:rPr lang="pt-BR" sz="3000" dirty="0" smtClean="0">
                <a:solidFill>
                  <a:prstClr val="black"/>
                </a:solidFill>
              </a:rPr>
              <a:t>: Todos os atrasos concentraram-se em torno de duas médias: Uma com alta latência (instabilidade), e outra com baixa latência (estabilidade).</a:t>
            </a:r>
          </a:p>
          <a:p>
            <a:pPr lvl="0" algn="just">
              <a:buFont typeface="Wingdings" pitchFamily="2" charset="2"/>
              <a:buChar char="§"/>
            </a:pPr>
            <a:r>
              <a:rPr lang="pt-BR" sz="3000" dirty="0">
                <a:solidFill>
                  <a:prstClr val="black"/>
                </a:solidFill>
              </a:rPr>
              <a:t> </a:t>
            </a:r>
            <a:r>
              <a:rPr lang="pt-BR" sz="3000" dirty="0" smtClean="0">
                <a:solidFill>
                  <a:prstClr val="black"/>
                </a:solidFill>
              </a:rPr>
              <a:t>Os números da Tabela 1 representam um total de casos de estabilidade entre um total de 10 simulações, em vários índices de utilização de banda diferentes. Os parâmetros testados para o RDC foram os seguintes:</a:t>
            </a:r>
          </a:p>
          <a:p>
            <a:pPr algn="just"/>
            <a:r>
              <a:rPr lang="pt-BR" sz="3000" dirty="0" smtClean="0">
                <a:solidFill>
                  <a:prstClr val="black"/>
                </a:solidFill>
              </a:rPr>
              <a:t>● Histerese de 60ms (HB Fixo)</a:t>
            </a:r>
          </a:p>
          <a:p>
            <a:pPr lvl="0" algn="just"/>
            <a:r>
              <a:rPr lang="pt-BR" sz="3000" dirty="0" smtClean="0">
                <a:solidFill>
                  <a:prstClr val="black"/>
                </a:solidFill>
              </a:rPr>
              <a:t>● Histerese de 30ms </a:t>
            </a:r>
            <a:r>
              <a:rPr lang="pt-BR" sz="3000" dirty="0">
                <a:solidFill>
                  <a:prstClr val="black"/>
                </a:solidFill>
              </a:rPr>
              <a:t>(HB Fixo) </a:t>
            </a:r>
            <a:endParaRPr lang="pt-BR" sz="3000" dirty="0" smtClean="0">
              <a:solidFill>
                <a:prstClr val="black"/>
              </a:solidFill>
            </a:endParaRPr>
          </a:p>
          <a:p>
            <a:pPr lvl="0" algn="just"/>
            <a:r>
              <a:rPr lang="pt-BR" sz="3000" dirty="0" smtClean="0">
                <a:solidFill>
                  <a:prstClr val="black"/>
                </a:solidFill>
              </a:rPr>
              <a:t>● Histerese de 10ms </a:t>
            </a:r>
            <a:r>
              <a:rPr lang="pt-BR" sz="3000" dirty="0">
                <a:solidFill>
                  <a:prstClr val="black"/>
                </a:solidFill>
              </a:rPr>
              <a:t>(HB Fixo</a:t>
            </a:r>
            <a:r>
              <a:rPr lang="pt-BR" sz="3000" dirty="0" smtClean="0">
                <a:solidFill>
                  <a:prstClr val="black"/>
                </a:solidFill>
              </a:rPr>
              <a:t>)</a:t>
            </a:r>
          </a:p>
          <a:p>
            <a:pPr lvl="0" algn="just"/>
            <a:r>
              <a:rPr lang="pt-BR" sz="3000" dirty="0" smtClean="0">
                <a:solidFill>
                  <a:prstClr val="black"/>
                </a:solidFill>
              </a:rPr>
              <a:t>● Sem Histerese (HB Aleatório entre 0.5-1.5s)</a:t>
            </a:r>
          </a:p>
          <a:p>
            <a:pPr algn="just"/>
            <a:r>
              <a:rPr lang="pt-BR" sz="3000" dirty="0" smtClean="0">
                <a:solidFill>
                  <a:prstClr val="black"/>
                </a:solidFill>
              </a:rPr>
              <a:t>● </a:t>
            </a:r>
            <a:r>
              <a:rPr lang="pt-BR" sz="3000" dirty="0">
                <a:solidFill>
                  <a:prstClr val="black"/>
                </a:solidFill>
              </a:rPr>
              <a:t>Histerese de 10ms (HB Aleatório entre 0.5-1.5s</a:t>
            </a:r>
            <a:r>
              <a:rPr lang="pt-BR" sz="3000" dirty="0" smtClean="0">
                <a:solidFill>
                  <a:prstClr val="black"/>
                </a:solidFill>
              </a:rPr>
              <a:t>)</a:t>
            </a:r>
          </a:p>
          <a:p>
            <a:pPr lvl="0" algn="just"/>
            <a:r>
              <a:rPr lang="pt-BR" sz="3000" dirty="0">
                <a:solidFill>
                  <a:prstClr val="black"/>
                </a:solidFill>
              </a:rPr>
              <a:t>● Histerese de 10ms (HB Aleatório entre </a:t>
            </a:r>
            <a:r>
              <a:rPr lang="pt-BR" sz="3000" dirty="0" smtClean="0">
                <a:solidFill>
                  <a:prstClr val="black"/>
                </a:solidFill>
              </a:rPr>
              <a:t>2.5-3.5s)</a:t>
            </a:r>
          </a:p>
          <a:p>
            <a:pPr algn="just"/>
            <a:r>
              <a:rPr lang="pt-BR" sz="3000" dirty="0">
                <a:solidFill>
                  <a:prstClr val="black"/>
                </a:solidFill>
              </a:rPr>
              <a:t>● Histerese de 10ms (HB Aleatório entre </a:t>
            </a:r>
            <a:r>
              <a:rPr lang="pt-BR" sz="3000" dirty="0" smtClean="0">
                <a:solidFill>
                  <a:prstClr val="black"/>
                </a:solidFill>
              </a:rPr>
              <a:t>0.5-3.5s</a:t>
            </a:r>
            <a:r>
              <a:rPr lang="pt-BR" sz="3000" dirty="0">
                <a:solidFill>
                  <a:prstClr val="black"/>
                </a:solidFill>
              </a:rPr>
              <a:t>)</a:t>
            </a:r>
          </a:p>
          <a:p>
            <a:pPr algn="just"/>
            <a:r>
              <a:rPr lang="pt-BR" sz="3000" dirty="0">
                <a:solidFill>
                  <a:prstClr val="black"/>
                </a:solidFill>
              </a:rPr>
              <a:t>● Histerese de 10ms (HB Aleatório entre 0.5-1.5s</a:t>
            </a:r>
            <a:r>
              <a:rPr lang="pt-BR" sz="3000" dirty="0" smtClean="0">
                <a:solidFill>
                  <a:prstClr val="black"/>
                </a:solidFill>
              </a:rPr>
              <a:t>) + Tempo de Guarda (0.5-1.5s)</a:t>
            </a:r>
          </a:p>
          <a:p>
            <a:pPr lvl="0" algn="just"/>
            <a:r>
              <a:rPr lang="pt-BR" sz="3000" dirty="0">
                <a:solidFill>
                  <a:prstClr val="black"/>
                </a:solidFill>
              </a:rPr>
              <a:t>● Histerese de 10ms (HB Aleatório entre 0.5-1.5s</a:t>
            </a:r>
            <a:r>
              <a:rPr lang="pt-BR" sz="3000" dirty="0" smtClean="0">
                <a:solidFill>
                  <a:prstClr val="black"/>
                </a:solidFill>
              </a:rPr>
              <a:t>) + Tempo de Guarda (1s)</a:t>
            </a:r>
          </a:p>
          <a:p>
            <a:pPr lvl="0" algn="just">
              <a:buFont typeface="Wingdings" pitchFamily="2" charset="2"/>
              <a:buChar char="§"/>
            </a:pPr>
            <a:endParaRPr lang="pt-BR" sz="3000" i="1" dirty="0" smtClean="0"/>
          </a:p>
        </p:txBody>
      </p:sp>
      <p:sp>
        <p:nvSpPr>
          <p:cNvPr id="50" name="Retângulo 22"/>
          <p:cNvSpPr>
            <a:spLocks noChangeArrowheads="1"/>
          </p:cNvSpPr>
          <p:nvPr/>
        </p:nvSpPr>
        <p:spPr bwMode="auto">
          <a:xfrm>
            <a:off x="14329792" y="4932785"/>
            <a:ext cx="11953328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pt-BR" sz="1900" b="1" dirty="0" smtClean="0">
                <a:latin typeface="Arial" pitchFamily="34" charset="0"/>
                <a:cs typeface="Arial" pitchFamily="34" charset="0"/>
              </a:rPr>
              <a:t>Tabela 1</a:t>
            </a:r>
            <a:r>
              <a:rPr lang="pt-BR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900" dirty="0">
                <a:latin typeface="Arial" pitchFamily="34" charset="0"/>
                <a:cs typeface="Arial" pitchFamily="34" charset="0"/>
              </a:rPr>
              <a:t>– </a:t>
            </a:r>
            <a:r>
              <a:rPr lang="pt-BR" sz="1900" dirty="0" smtClean="0">
                <a:latin typeface="Arial" pitchFamily="34" charset="0"/>
                <a:cs typeface="Arial" pitchFamily="34" charset="0"/>
              </a:rPr>
              <a:t>Tabela comparativa entre parâmetros. </a:t>
            </a:r>
            <a:endParaRPr lang="pt-BR" sz="1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14329792" y="13850158"/>
            <a:ext cx="1332148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Font typeface="Wingdings" pitchFamily="2" charset="2"/>
              <a:buChar char="§"/>
            </a:pPr>
            <a:r>
              <a:rPr lang="pt-BR" sz="3000" dirty="0" smtClean="0">
                <a:solidFill>
                  <a:prstClr val="black"/>
                </a:solidFill>
              </a:rPr>
              <a:t>A análise do PDC está representada na Figura  2. O único parâmetro estudado foi o limiar de troca, com intervalos de 10ms, 70ms e 150ms. O intervalo de </a:t>
            </a:r>
            <a:r>
              <a:rPr lang="pt-BR" sz="3000" i="1" dirty="0" err="1" smtClean="0">
                <a:solidFill>
                  <a:prstClr val="black"/>
                </a:solidFill>
              </a:rPr>
              <a:t>Heartbeat</a:t>
            </a:r>
            <a:r>
              <a:rPr lang="pt-BR" sz="3000" i="1" dirty="0" smtClean="0">
                <a:solidFill>
                  <a:prstClr val="black"/>
                </a:solidFill>
              </a:rPr>
              <a:t> </a:t>
            </a:r>
            <a:r>
              <a:rPr lang="pt-BR" sz="3000" dirty="0" smtClean="0">
                <a:solidFill>
                  <a:prstClr val="black"/>
                </a:solidFill>
              </a:rPr>
              <a:t>continuou aleatório entre 0.5 e 1.5s.</a:t>
            </a:r>
            <a:r>
              <a:rPr lang="pt-BR" sz="3000" i="1" dirty="0" smtClean="0">
                <a:solidFill>
                  <a:prstClr val="black"/>
                </a:solidFill>
              </a:rPr>
              <a:t> </a:t>
            </a:r>
            <a:r>
              <a:rPr lang="pt-BR" sz="3000" dirty="0" smtClean="0">
                <a:solidFill>
                  <a:prstClr val="black"/>
                </a:solidFill>
              </a:rPr>
              <a:t>Os resultados do PDC (em azul, preto e verde) está representado lado-a-lado com o do </a:t>
            </a:r>
            <a:r>
              <a:rPr lang="pt-BR" sz="3000" i="1" dirty="0" err="1" smtClean="0">
                <a:solidFill>
                  <a:prstClr val="black"/>
                </a:solidFill>
              </a:rPr>
              <a:t>delay-centric</a:t>
            </a:r>
            <a:r>
              <a:rPr lang="pt-BR" sz="3000" i="1" dirty="0" smtClean="0">
                <a:solidFill>
                  <a:prstClr val="black"/>
                </a:solidFill>
              </a:rPr>
              <a:t> </a:t>
            </a:r>
            <a:r>
              <a:rPr lang="pt-BR" sz="3000" dirty="0" smtClean="0">
                <a:solidFill>
                  <a:prstClr val="black"/>
                </a:solidFill>
              </a:rPr>
              <a:t>convencional, ou </a:t>
            </a:r>
            <a:r>
              <a:rPr lang="pt-BR" sz="3000" i="1" dirty="0" err="1" smtClean="0">
                <a:solidFill>
                  <a:prstClr val="black"/>
                </a:solidFill>
              </a:rPr>
              <a:t>reactive</a:t>
            </a:r>
            <a:r>
              <a:rPr lang="pt-BR" sz="3000" i="1" dirty="0" smtClean="0">
                <a:solidFill>
                  <a:prstClr val="black"/>
                </a:solidFill>
              </a:rPr>
              <a:t> </a:t>
            </a:r>
            <a:r>
              <a:rPr lang="pt-BR" sz="3000" i="1" dirty="0" err="1" smtClean="0">
                <a:solidFill>
                  <a:prstClr val="black"/>
                </a:solidFill>
              </a:rPr>
              <a:t>delay-centric</a:t>
            </a:r>
            <a:r>
              <a:rPr lang="pt-BR" sz="3000" i="1" dirty="0" smtClean="0">
                <a:solidFill>
                  <a:prstClr val="black"/>
                </a:solidFill>
              </a:rPr>
              <a:t> </a:t>
            </a:r>
            <a:r>
              <a:rPr lang="pt-BR" sz="3000" dirty="0" smtClean="0">
                <a:solidFill>
                  <a:prstClr val="black"/>
                </a:solidFill>
              </a:rPr>
              <a:t>(RDC) de melhor desempenho </a:t>
            </a:r>
            <a:r>
              <a:rPr lang="pt-BR" sz="3000" dirty="0">
                <a:solidFill>
                  <a:prstClr val="black"/>
                </a:solidFill>
              </a:rPr>
              <a:t>(em </a:t>
            </a:r>
            <a:r>
              <a:rPr lang="pt-BR" sz="3000" dirty="0" smtClean="0">
                <a:solidFill>
                  <a:prstClr val="black"/>
                </a:solidFill>
              </a:rPr>
              <a:t>vermelho), com parâmetros: H=10ms e HB=0.5-1.5s.</a:t>
            </a:r>
          </a:p>
          <a:p>
            <a:pPr lvl="0" algn="just">
              <a:buFont typeface="Wingdings" pitchFamily="2" charset="2"/>
              <a:buChar char="§"/>
            </a:pPr>
            <a:endParaRPr lang="pt-BR" sz="3000" i="1" dirty="0" smtClean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5" t="5587" r="6652" b="2249"/>
          <a:stretch/>
        </p:blipFill>
        <p:spPr>
          <a:xfrm>
            <a:off x="14473808" y="16670089"/>
            <a:ext cx="13177464" cy="6914043"/>
          </a:xfrm>
          <a:prstGeom prst="rect">
            <a:avLst/>
          </a:prstGeom>
        </p:spPr>
      </p:pic>
      <p:sp>
        <p:nvSpPr>
          <p:cNvPr id="56" name="Retângulo 22"/>
          <p:cNvSpPr>
            <a:spLocks noChangeArrowheads="1"/>
          </p:cNvSpPr>
          <p:nvPr/>
        </p:nvSpPr>
        <p:spPr bwMode="auto">
          <a:xfrm>
            <a:off x="14473808" y="23510849"/>
            <a:ext cx="11953328" cy="38472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pt-BR" sz="1900" b="1" dirty="0">
                <a:latin typeface="Arial" pitchFamily="34" charset="0"/>
                <a:cs typeface="Arial" pitchFamily="34" charset="0"/>
              </a:rPr>
              <a:t>Figura </a:t>
            </a:r>
            <a:r>
              <a:rPr lang="pt-BR" sz="1900" b="1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t-BR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900" dirty="0">
                <a:latin typeface="Arial" pitchFamily="34" charset="0"/>
                <a:cs typeface="Arial" pitchFamily="34" charset="0"/>
              </a:rPr>
              <a:t>– </a:t>
            </a:r>
            <a:r>
              <a:rPr lang="pt-BR" sz="1900" dirty="0" smtClean="0">
                <a:latin typeface="Arial" pitchFamily="34" charset="0"/>
                <a:cs typeface="Arial" pitchFamily="34" charset="0"/>
              </a:rPr>
              <a:t>Resultados das simulações com o </a:t>
            </a:r>
            <a:r>
              <a:rPr lang="pt-BR" sz="1900" i="1" dirty="0" err="1" smtClean="0">
                <a:latin typeface="Arial" pitchFamily="34" charset="0"/>
                <a:cs typeface="Arial" pitchFamily="34" charset="0"/>
              </a:rPr>
              <a:t>predictive</a:t>
            </a:r>
            <a:r>
              <a:rPr lang="pt-BR" sz="19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900" i="1" dirty="0" err="1" smtClean="0">
                <a:latin typeface="Arial" pitchFamily="34" charset="0"/>
                <a:cs typeface="Arial" pitchFamily="34" charset="0"/>
              </a:rPr>
              <a:t>delay-centric</a:t>
            </a:r>
            <a:r>
              <a:rPr lang="pt-BR" sz="1900" dirty="0" smtClean="0">
                <a:latin typeface="Arial" pitchFamily="34" charset="0"/>
                <a:cs typeface="Arial" pitchFamily="34" charset="0"/>
              </a:rPr>
              <a:t>.</a:t>
            </a:r>
            <a:endParaRPr lang="pt-BR" sz="1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tângulo de cantos arredondados 20"/>
          <p:cNvSpPr/>
          <p:nvPr/>
        </p:nvSpPr>
        <p:spPr>
          <a:xfrm>
            <a:off x="14473808" y="28983457"/>
            <a:ext cx="13897544" cy="9361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b="1" dirty="0" smtClean="0">
                <a:solidFill>
                  <a:schemeClr val="tx1"/>
                </a:solidFill>
              </a:rPr>
              <a:t>Referências</a:t>
            </a:r>
            <a:endParaRPr lang="pt-BR" sz="4400" b="1" dirty="0">
              <a:solidFill>
                <a:schemeClr val="tx1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14545816" y="30135585"/>
            <a:ext cx="137535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 smtClean="0"/>
              <a:t>[1]</a:t>
            </a:r>
            <a:r>
              <a:rPr lang="en-US" sz="3200" dirty="0" smtClean="0"/>
              <a:t> </a:t>
            </a:r>
            <a:r>
              <a:rPr lang="en-US" sz="3200" dirty="0"/>
              <a:t>LEUNG, V</a:t>
            </a:r>
            <a:r>
              <a:rPr lang="en-US" sz="3200" dirty="0" smtClean="0"/>
              <a:t>. </a:t>
            </a:r>
            <a:r>
              <a:rPr lang="en-US" sz="3200" i="1" dirty="0" smtClean="0"/>
              <a:t>et al</a:t>
            </a:r>
            <a:r>
              <a:rPr lang="en-US" sz="3200" dirty="0" smtClean="0"/>
              <a:t>. </a:t>
            </a:r>
            <a:r>
              <a:rPr lang="en-US" sz="3200" b="1" dirty="0" err="1"/>
              <a:t>Multihomed</a:t>
            </a:r>
            <a:r>
              <a:rPr lang="en-US" sz="3200" b="1" dirty="0"/>
              <a:t> Communication with SCTP (Stream Control Transmission Protocol)</a:t>
            </a:r>
            <a:r>
              <a:rPr lang="en-US" sz="3200" dirty="0"/>
              <a:t>. CRC </a:t>
            </a:r>
            <a:r>
              <a:rPr lang="en-US" sz="3200" i="1" dirty="0"/>
              <a:t>Press, </a:t>
            </a:r>
            <a:r>
              <a:rPr lang="en-US" sz="3200" dirty="0" err="1"/>
              <a:t>Dezembro</a:t>
            </a:r>
            <a:r>
              <a:rPr lang="en-US" sz="3200" dirty="0"/>
              <a:t> de 2012</a:t>
            </a:r>
            <a:r>
              <a:rPr lang="en-US" sz="3200" dirty="0" smtClean="0"/>
              <a:t>.</a:t>
            </a:r>
            <a:endParaRPr lang="pt-BR" sz="3000" dirty="0" smtClean="0"/>
          </a:p>
          <a:p>
            <a:pPr algn="just"/>
            <a:r>
              <a:rPr lang="pt-BR" sz="3200" dirty="0" smtClean="0"/>
              <a:t>[2] GAVRILOFF</a:t>
            </a:r>
            <a:r>
              <a:rPr lang="pt-BR" sz="3200" dirty="0"/>
              <a:t>, I. </a:t>
            </a:r>
            <a:r>
              <a:rPr lang="pt-BR" sz="3200" b="1" dirty="0"/>
              <a:t>Análise de aspectos envolvidos no mecanismo de seleção de caminho baseado em atraso para sistemas </a:t>
            </a:r>
            <a:r>
              <a:rPr lang="pt-BR" sz="3200" b="1" dirty="0" err="1"/>
              <a:t>multiabrigados</a:t>
            </a:r>
            <a:r>
              <a:rPr lang="pt-BR" sz="3200" b="1" dirty="0"/>
              <a:t> utilizando SCTP</a:t>
            </a:r>
            <a:r>
              <a:rPr lang="pt-BR" sz="3200" dirty="0"/>
              <a:t>. </a:t>
            </a:r>
            <a:r>
              <a:rPr lang="pt-BR" sz="3200" dirty="0" smtClean="0"/>
              <a:t>Dissertação de Mestrado. Março </a:t>
            </a:r>
            <a:r>
              <a:rPr lang="pt-BR" sz="3200" dirty="0"/>
              <a:t>de </a:t>
            </a:r>
            <a:r>
              <a:rPr lang="pt-BR" sz="3200" dirty="0" smtClean="0"/>
              <a:t>2009.</a:t>
            </a:r>
            <a:endParaRPr lang="pt-BR" sz="3200" dirty="0"/>
          </a:p>
          <a:p>
            <a:pPr algn="just"/>
            <a:r>
              <a:rPr lang="pt-BR" sz="3200" dirty="0" smtClean="0"/>
              <a:t>[3]</a:t>
            </a:r>
            <a:r>
              <a:rPr lang="pt-BR" sz="3200" dirty="0"/>
              <a:t> TORRES, A. </a:t>
            </a:r>
            <a:r>
              <a:rPr lang="pt-BR" sz="3200" b="1" dirty="0"/>
              <a:t>Método para melhoria da qualidade na transmissão de vídeos sobre o protocolo SCTP</a:t>
            </a:r>
            <a:r>
              <a:rPr lang="pt-BR" sz="3200" dirty="0"/>
              <a:t>. </a:t>
            </a:r>
            <a:r>
              <a:rPr lang="en-US" sz="3200" dirty="0" err="1"/>
              <a:t>Abril</a:t>
            </a:r>
            <a:r>
              <a:rPr lang="en-US" sz="3200" dirty="0"/>
              <a:t> de 2014</a:t>
            </a:r>
            <a:r>
              <a:rPr lang="en-US" sz="3200" dirty="0" smtClean="0"/>
              <a:t>.</a:t>
            </a:r>
            <a:endParaRPr lang="pt-BR" sz="3200" dirty="0"/>
          </a:p>
        </p:txBody>
      </p:sp>
      <p:pic>
        <p:nvPicPr>
          <p:cNvPr id="25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6815" y="540297"/>
            <a:ext cx="5302449" cy="1885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6" name="Imagem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6656" y="2663673"/>
            <a:ext cx="2560567" cy="1116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Imagem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3000" y="2663673"/>
            <a:ext cx="2448272" cy="1116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CaixaDeTexto 4"/>
          <p:cNvSpPr txBox="1">
            <a:spLocks noChangeArrowheads="1"/>
          </p:cNvSpPr>
          <p:nvPr/>
        </p:nvSpPr>
        <p:spPr bwMode="auto">
          <a:xfrm>
            <a:off x="22106656" y="3996681"/>
            <a:ext cx="55576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sz="2000" b="1" dirty="0"/>
              <a:t>EVENTO DE INICIAÇÃO </a:t>
            </a:r>
            <a:r>
              <a:rPr lang="pt-BR" sz="2000" b="1" dirty="0" smtClean="0"/>
              <a:t>CIENTÍFICA </a:t>
            </a:r>
            <a:r>
              <a:rPr lang="pt-BR" sz="2000" b="1" dirty="0"/>
              <a:t>E TECNOLÓGICA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2119</TotalTime>
  <Words>851</Words>
  <Application>Microsoft Office PowerPoint</Application>
  <PresentationFormat>Personalizar</PresentationFormat>
  <Paragraphs>153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Pedro Mantovani Antunes</cp:lastModifiedBy>
  <cp:revision>186</cp:revision>
  <dcterms:created xsi:type="dcterms:W3CDTF">2014-07-04T00:45:13Z</dcterms:created>
  <dcterms:modified xsi:type="dcterms:W3CDTF">2014-09-18T13:48:19Z</dcterms:modified>
</cp:coreProperties>
</file>