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67" r:id="rId3"/>
    <p:sldId id="269" r:id="rId4"/>
    <p:sldId id="271" r:id="rId5"/>
    <p:sldId id="277" r:id="rId6"/>
    <p:sldId id="268" r:id="rId7"/>
    <p:sldId id="276" r:id="rId8"/>
    <p:sldId id="278" r:id="rId9"/>
    <p:sldId id="279" r:id="rId10"/>
    <p:sldId id="282" r:id="rId11"/>
    <p:sldId id="280" r:id="rId12"/>
    <p:sldId id="281" r:id="rId13"/>
    <p:sldId id="284" r:id="rId14"/>
    <p:sldId id="285" r:id="rId15"/>
    <p:sldId id="283" r:id="rId16"/>
    <p:sldId id="287" r:id="rId17"/>
    <p:sldId id="286" r:id="rId18"/>
    <p:sldId id="274"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A6FCF0-2821-40F9-B17C-1AAA1E0D19D0}">
          <p14:sldIdLst>
            <p14:sldId id="256"/>
            <p14:sldId id="267"/>
            <p14:sldId id="269"/>
            <p14:sldId id="271"/>
            <p14:sldId id="277"/>
            <p14:sldId id="268"/>
            <p14:sldId id="276"/>
            <p14:sldId id="278"/>
            <p14:sldId id="279"/>
            <p14:sldId id="282"/>
            <p14:sldId id="280"/>
            <p14:sldId id="281"/>
            <p14:sldId id="284"/>
            <p14:sldId id="285"/>
            <p14:sldId id="283"/>
            <p14:sldId id="287"/>
            <p14:sldId id="286"/>
            <p14:sldId id="274"/>
            <p14:sldId id="275"/>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6DDE0-FEFA-4C2B-AFDB-36E048F0E900}" v="1" dt="2024-06-03T04:22:06.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ela Martey" userId="4abd02971a3f5d56" providerId="LiveId" clId="{9E86DDE0-FEFA-4C2B-AFDB-36E048F0E900}"/>
    <pc:docChg chg="modSld">
      <pc:chgData name="Pamela Martey" userId="4abd02971a3f5d56" providerId="LiveId" clId="{9E86DDE0-FEFA-4C2B-AFDB-36E048F0E900}" dt="2024-06-03T15:13:07.332" v="477" actId="5793"/>
      <pc:docMkLst>
        <pc:docMk/>
      </pc:docMkLst>
      <pc:sldChg chg="modSp mod">
        <pc:chgData name="Pamela Martey" userId="4abd02971a3f5d56" providerId="LiveId" clId="{9E86DDE0-FEFA-4C2B-AFDB-36E048F0E900}" dt="2024-06-03T04:19:31.846" v="15" actId="20577"/>
        <pc:sldMkLst>
          <pc:docMk/>
          <pc:sldMk cId="2510286645" sldId="273"/>
        </pc:sldMkLst>
        <pc:spChg chg="mod">
          <ac:chgData name="Pamela Martey" userId="4abd02971a3f5d56" providerId="LiveId" clId="{9E86DDE0-FEFA-4C2B-AFDB-36E048F0E900}" dt="2024-06-03T04:19:31.846" v="15" actId="20577"/>
          <ac:spMkLst>
            <pc:docMk/>
            <pc:sldMk cId="2510286645" sldId="273"/>
            <ac:spMk id="2" creationId="{E8B8F26E-9345-4747-9094-972E38700A17}"/>
          </ac:spMkLst>
        </pc:spChg>
      </pc:sldChg>
      <pc:sldChg chg="modSp mod">
        <pc:chgData name="Pamela Martey" userId="4abd02971a3f5d56" providerId="LiveId" clId="{9E86DDE0-FEFA-4C2B-AFDB-36E048F0E900}" dt="2024-06-03T15:09:00.895" v="450" actId="20577"/>
        <pc:sldMkLst>
          <pc:docMk/>
          <pc:sldMk cId="3384314619" sldId="274"/>
        </pc:sldMkLst>
        <pc:spChg chg="mod">
          <ac:chgData name="Pamela Martey" userId="4abd02971a3f5d56" providerId="LiveId" clId="{9E86DDE0-FEFA-4C2B-AFDB-36E048F0E900}" dt="2024-06-03T15:09:00.895" v="450" actId="20577"/>
          <ac:spMkLst>
            <pc:docMk/>
            <pc:sldMk cId="3384314619" sldId="274"/>
            <ac:spMk id="6" creationId="{2D4BA697-580E-5544-8F2F-194AD99B859F}"/>
          </ac:spMkLst>
        </pc:spChg>
      </pc:sldChg>
      <pc:sldChg chg="addSp modSp mod">
        <pc:chgData name="Pamela Martey" userId="4abd02971a3f5d56" providerId="LiveId" clId="{9E86DDE0-FEFA-4C2B-AFDB-36E048F0E900}" dt="2024-06-03T15:13:07.332" v="477" actId="5793"/>
        <pc:sldMkLst>
          <pc:docMk/>
          <pc:sldMk cId="4005426555" sldId="275"/>
        </pc:sldMkLst>
        <pc:spChg chg="add mod">
          <ac:chgData name="Pamela Martey" userId="4abd02971a3f5d56" providerId="LiveId" clId="{9E86DDE0-FEFA-4C2B-AFDB-36E048F0E900}" dt="2024-06-03T15:13:07.332" v="477" actId="5793"/>
          <ac:spMkLst>
            <pc:docMk/>
            <pc:sldMk cId="4005426555" sldId="275"/>
            <ac:spMk id="3" creationId="{BCD06B52-8FCC-D34E-D9AA-0EA64A564B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C8DF4-D444-46ED-A930-D11EF8D3CCF3}"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79B3-D8C9-4A1C-9256-0F4C9FF2621C}" type="slidenum">
              <a:rPr lang="en-US" smtClean="0"/>
              <a:t>‹#›</a:t>
            </a:fld>
            <a:endParaRPr lang="en-US"/>
          </a:p>
        </p:txBody>
      </p:sp>
    </p:spTree>
    <p:extLst>
      <p:ext uri="{BB962C8B-B14F-4D97-AF65-F5344CB8AC3E}">
        <p14:creationId xmlns:p14="http://schemas.microsoft.com/office/powerpoint/2010/main" val="3598820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879B3-D8C9-4A1C-9256-0F4C9FF2621C}" type="slidenum">
              <a:rPr lang="en-US" smtClean="0"/>
              <a:t>6</a:t>
            </a:fld>
            <a:endParaRPr lang="en-US"/>
          </a:p>
        </p:txBody>
      </p:sp>
    </p:spTree>
    <p:extLst>
      <p:ext uri="{BB962C8B-B14F-4D97-AF65-F5344CB8AC3E}">
        <p14:creationId xmlns:p14="http://schemas.microsoft.com/office/powerpoint/2010/main" val="125259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1" y="1700011"/>
            <a:ext cx="9919711" cy="3200876"/>
          </a:xfrm>
          <a:prstGeom prst="rect">
            <a:avLst/>
          </a:prstGeom>
          <a:solidFill>
            <a:srgbClr val="3B3B3B"/>
          </a:solidFill>
        </p:spPr>
        <p:txBody>
          <a:bodyPr wrap="square" rtlCol="0">
            <a:spAutoFit/>
          </a:bodyPr>
          <a:lstStyle/>
          <a:p>
            <a:r>
              <a:rPr lang="en-US" sz="6600" dirty="0">
                <a:solidFill>
                  <a:srgbClr val="FF6600"/>
                </a:solidFill>
              </a:rPr>
              <a:t>Exploratory Data Analysis</a:t>
            </a:r>
          </a:p>
          <a:p>
            <a:r>
              <a:rPr lang="en-US" sz="4000" dirty="0">
                <a:solidFill>
                  <a:schemeClr val="bg1"/>
                </a:solidFill>
              </a:rPr>
              <a:t>Go To Market Insight for Cab Investment Firm</a:t>
            </a:r>
          </a:p>
          <a:p>
            <a:endParaRPr lang="en-US" sz="4000" dirty="0"/>
          </a:p>
          <a:p>
            <a:r>
              <a:rPr lang="en-US" sz="2800" b="1" dirty="0">
                <a:solidFill>
                  <a:schemeClr val="bg1"/>
                </a:solidFill>
              </a:rPr>
              <a:t>By Pamela S. D Martey - Intern</a:t>
            </a:r>
          </a:p>
          <a:p>
            <a:r>
              <a:rPr lang="en-US" sz="2800" b="1" dirty="0">
                <a:solidFill>
                  <a:schemeClr val="bg1"/>
                </a:solidFill>
              </a:rPr>
              <a:t>May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176530" y="150868"/>
            <a:ext cx="9504608" cy="615425"/>
          </a:xfrm>
        </p:spPr>
        <p:txBody>
          <a:bodyPr>
            <a:noAutofit/>
          </a:bodyPr>
          <a:lstStyle/>
          <a:p>
            <a:r>
              <a:rPr lang="en-US" sz="4800" dirty="0">
                <a:solidFill>
                  <a:srgbClr val="FF6600"/>
                </a:solidFill>
              </a:rPr>
              <a:t>Distributions of Continuous Variables</a:t>
            </a:r>
          </a:p>
        </p:txBody>
      </p:sp>
      <p:pic>
        <p:nvPicPr>
          <p:cNvPr id="5" name="Picture 4" descr="A graph of a number of people&#10;&#10;Description automatically generated with medium confidence">
            <a:extLst>
              <a:ext uri="{FF2B5EF4-FFF2-40B4-BE49-F238E27FC236}">
                <a16:creationId xmlns:a16="http://schemas.microsoft.com/office/drawing/2014/main" id="{D323048D-1178-A925-945A-EC43D24DA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3408" y="1146220"/>
            <a:ext cx="9990951" cy="4533363"/>
          </a:xfrm>
          <a:prstGeom prst="rect">
            <a:avLst/>
          </a:prstGeom>
        </p:spPr>
      </p:pic>
    </p:spTree>
    <p:extLst>
      <p:ext uri="{BB962C8B-B14F-4D97-AF65-F5344CB8AC3E}">
        <p14:creationId xmlns:p14="http://schemas.microsoft.com/office/powerpoint/2010/main" val="156411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26801" y="150867"/>
            <a:ext cx="6489931" cy="943837"/>
          </a:xfrm>
        </p:spPr>
        <p:txBody>
          <a:bodyPr>
            <a:normAutofit lnSpcReduction="10000"/>
          </a:bodyPr>
          <a:lstStyle/>
          <a:p>
            <a:r>
              <a:rPr lang="en-US" sz="6600" dirty="0">
                <a:solidFill>
                  <a:srgbClr val="FF6600"/>
                </a:solidFill>
              </a:rPr>
              <a:t>Correlation Matrix</a:t>
            </a:r>
          </a:p>
        </p:txBody>
      </p:sp>
      <p:pic>
        <p:nvPicPr>
          <p:cNvPr id="8" name="Picture 7" descr="A table with numbers and numbers">
            <a:extLst>
              <a:ext uri="{FF2B5EF4-FFF2-40B4-BE49-F238E27FC236}">
                <a16:creationId xmlns:a16="http://schemas.microsoft.com/office/drawing/2014/main" id="{80C210E9-A010-8E10-0137-AFAF8EC6A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973" y="1094704"/>
            <a:ext cx="8731069" cy="2752293"/>
          </a:xfrm>
          <a:prstGeom prst="rect">
            <a:avLst/>
          </a:prstGeom>
        </p:spPr>
      </p:pic>
      <p:sp>
        <p:nvSpPr>
          <p:cNvPr id="9" name="TextBox 8">
            <a:extLst>
              <a:ext uri="{FF2B5EF4-FFF2-40B4-BE49-F238E27FC236}">
                <a16:creationId xmlns:a16="http://schemas.microsoft.com/office/drawing/2014/main" id="{5741EBDF-C798-ABFE-65B2-AF860E3DC0C4}"/>
              </a:ext>
            </a:extLst>
          </p:cNvPr>
          <p:cNvSpPr txBox="1"/>
          <p:nvPr/>
        </p:nvSpPr>
        <p:spPr>
          <a:xfrm>
            <a:off x="1893194" y="4353059"/>
            <a:ext cx="9749308" cy="1200329"/>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12121"/>
                </a:solidFill>
                <a:effectLst/>
                <a:highlight>
                  <a:srgbClr val="FFFFFF"/>
                </a:highlight>
                <a:latin typeface="Roboto" panose="02000000000000000000" pitchFamily="2" charset="0"/>
              </a:rPr>
              <a:t>Features such as </a:t>
            </a:r>
            <a:r>
              <a:rPr lang="en-US" sz="2400" b="1" i="1" dirty="0">
                <a:solidFill>
                  <a:srgbClr val="212121"/>
                </a:solidFill>
                <a:effectLst/>
                <a:highlight>
                  <a:srgbClr val="FFFFFF"/>
                </a:highlight>
                <a:latin typeface="Roboto" panose="02000000000000000000" pitchFamily="2" charset="0"/>
              </a:rPr>
              <a:t>KM Travelled</a:t>
            </a:r>
            <a:r>
              <a:rPr lang="en-US" sz="2400" b="0" i="0" dirty="0">
                <a:solidFill>
                  <a:srgbClr val="212121"/>
                </a:solidFill>
                <a:effectLst/>
                <a:highlight>
                  <a:srgbClr val="FFFFFF"/>
                </a:highlight>
                <a:latin typeface="Roboto" panose="02000000000000000000" pitchFamily="2" charset="0"/>
              </a:rPr>
              <a:t>, </a:t>
            </a:r>
            <a:r>
              <a:rPr lang="en-US" sz="2400" b="1" i="1" dirty="0">
                <a:solidFill>
                  <a:srgbClr val="212121"/>
                </a:solidFill>
                <a:effectLst/>
                <a:highlight>
                  <a:srgbClr val="FFFFFF"/>
                </a:highlight>
                <a:latin typeface="Roboto" panose="02000000000000000000" pitchFamily="2" charset="0"/>
              </a:rPr>
              <a:t>Price Charged</a:t>
            </a:r>
            <a:r>
              <a:rPr lang="en-US" sz="2400" b="0" i="0" dirty="0">
                <a:solidFill>
                  <a:srgbClr val="212121"/>
                </a:solidFill>
                <a:effectLst/>
                <a:highlight>
                  <a:srgbClr val="FFFFFF"/>
                </a:highlight>
                <a:latin typeface="Roboto" panose="02000000000000000000" pitchFamily="2" charset="0"/>
              </a:rPr>
              <a:t> and </a:t>
            </a:r>
            <a:r>
              <a:rPr lang="en-US" sz="2400" b="1" i="1" dirty="0">
                <a:solidFill>
                  <a:srgbClr val="212121"/>
                </a:solidFill>
                <a:effectLst/>
                <a:highlight>
                  <a:srgbClr val="FFFFFF"/>
                </a:highlight>
                <a:latin typeface="Roboto" panose="02000000000000000000" pitchFamily="2" charset="0"/>
              </a:rPr>
              <a:t>Cost of Trip</a:t>
            </a:r>
            <a:r>
              <a:rPr lang="en-US" sz="2400" b="0" i="0" dirty="0">
                <a:solidFill>
                  <a:srgbClr val="212121"/>
                </a:solidFill>
                <a:effectLst/>
                <a:highlight>
                  <a:srgbClr val="FFFFFF"/>
                </a:highlight>
                <a:latin typeface="Roboto" panose="02000000000000000000" pitchFamily="2" charset="0"/>
              </a:rPr>
              <a:t> are </a:t>
            </a:r>
            <a:r>
              <a:rPr lang="en-US" sz="2400" b="1" i="1" dirty="0">
                <a:solidFill>
                  <a:srgbClr val="FF0000"/>
                </a:solidFill>
                <a:effectLst/>
                <a:highlight>
                  <a:srgbClr val="FFFFFF"/>
                </a:highlight>
                <a:latin typeface="Roboto" panose="02000000000000000000" pitchFamily="2" charset="0"/>
              </a:rPr>
              <a:t>highly positively correlated</a:t>
            </a:r>
          </a:p>
          <a:p>
            <a:pPr marL="342900" indent="-342900">
              <a:buFont typeface="Arial" panose="020B0604020202020204" pitchFamily="34" charset="0"/>
              <a:buChar char="•"/>
            </a:pPr>
            <a:r>
              <a:rPr lang="en-US" sz="2400" b="0" i="0" dirty="0">
                <a:solidFill>
                  <a:srgbClr val="212121"/>
                </a:solidFill>
                <a:effectLst/>
                <a:highlight>
                  <a:srgbClr val="FFFFFF"/>
                </a:highlight>
                <a:latin typeface="Roboto" panose="02000000000000000000" pitchFamily="2" charset="0"/>
              </a:rPr>
              <a:t>Whereas </a:t>
            </a:r>
            <a:r>
              <a:rPr lang="en-US" sz="2400" b="1" i="1" dirty="0">
                <a:solidFill>
                  <a:srgbClr val="212121"/>
                </a:solidFill>
                <a:effectLst/>
                <a:highlight>
                  <a:srgbClr val="FFFFFF"/>
                </a:highlight>
                <a:latin typeface="Roboto" panose="02000000000000000000" pitchFamily="2" charset="0"/>
              </a:rPr>
              <a:t>Date of Travel</a:t>
            </a:r>
            <a:r>
              <a:rPr lang="en-US" sz="2400" b="0" i="0" dirty="0">
                <a:solidFill>
                  <a:srgbClr val="212121"/>
                </a:solidFill>
                <a:effectLst/>
                <a:highlight>
                  <a:srgbClr val="FFFFFF"/>
                </a:highlight>
                <a:latin typeface="Roboto" panose="02000000000000000000" pitchFamily="2" charset="0"/>
              </a:rPr>
              <a:t>, </a:t>
            </a:r>
            <a:r>
              <a:rPr lang="en-US" sz="2400" b="1" i="1" dirty="0">
                <a:solidFill>
                  <a:srgbClr val="212121"/>
                </a:solidFill>
                <a:effectLst/>
                <a:highlight>
                  <a:srgbClr val="FFFFFF"/>
                </a:highlight>
                <a:latin typeface="Roboto" panose="02000000000000000000" pitchFamily="2" charset="0"/>
              </a:rPr>
              <a:t>age</a:t>
            </a:r>
            <a:r>
              <a:rPr lang="en-US" sz="2400" b="0" i="0" dirty="0">
                <a:solidFill>
                  <a:srgbClr val="212121"/>
                </a:solidFill>
                <a:effectLst/>
                <a:highlight>
                  <a:srgbClr val="FFFFFF"/>
                </a:highlight>
                <a:latin typeface="Roboto" panose="02000000000000000000" pitchFamily="2" charset="0"/>
              </a:rPr>
              <a:t> and </a:t>
            </a:r>
            <a:r>
              <a:rPr lang="en-US" sz="2400" b="1" i="1" dirty="0">
                <a:solidFill>
                  <a:srgbClr val="212121"/>
                </a:solidFill>
                <a:effectLst/>
                <a:highlight>
                  <a:srgbClr val="FFFFFF"/>
                </a:highlight>
                <a:latin typeface="Roboto" panose="02000000000000000000" pitchFamily="2" charset="0"/>
              </a:rPr>
              <a:t>monthly income</a:t>
            </a:r>
            <a:r>
              <a:rPr lang="en-US" sz="2400" b="0" i="0" dirty="0">
                <a:solidFill>
                  <a:srgbClr val="212121"/>
                </a:solidFill>
                <a:effectLst/>
                <a:highlight>
                  <a:srgbClr val="FFFFFF"/>
                </a:highlight>
                <a:latin typeface="Roboto" panose="02000000000000000000" pitchFamily="2" charset="0"/>
              </a:rPr>
              <a:t> do </a:t>
            </a:r>
            <a:r>
              <a:rPr lang="en-US" sz="2400" b="1" i="1" dirty="0">
                <a:solidFill>
                  <a:schemeClr val="accent1"/>
                </a:solidFill>
                <a:effectLst/>
                <a:highlight>
                  <a:srgbClr val="FFFFFF"/>
                </a:highlight>
                <a:latin typeface="Roboto" panose="02000000000000000000" pitchFamily="2" charset="0"/>
              </a:rPr>
              <a:t>not correlate</a:t>
            </a:r>
            <a:r>
              <a:rPr lang="en-US" sz="2400" b="0" i="0" dirty="0">
                <a:solidFill>
                  <a:srgbClr val="212121"/>
                </a:solidFill>
                <a:effectLst/>
                <a:highlight>
                  <a:srgbClr val="FFFFFF"/>
                </a:highlight>
                <a:latin typeface="Roboto" panose="02000000000000000000" pitchFamily="2" charset="0"/>
              </a:rPr>
              <a:t>.</a:t>
            </a:r>
            <a:endParaRPr lang="en-US" sz="2400" dirty="0"/>
          </a:p>
        </p:txBody>
      </p:sp>
    </p:spTree>
    <p:extLst>
      <p:ext uri="{BB962C8B-B14F-4D97-AF65-F5344CB8AC3E}">
        <p14:creationId xmlns:p14="http://schemas.microsoft.com/office/powerpoint/2010/main" val="88580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215167" y="373487"/>
            <a:ext cx="9298546" cy="605307"/>
          </a:xfrm>
        </p:spPr>
        <p:txBody>
          <a:bodyPr>
            <a:normAutofit fontScale="62500" lnSpcReduction="20000"/>
          </a:bodyPr>
          <a:lstStyle/>
          <a:p>
            <a:r>
              <a:rPr lang="en-US" sz="6600" dirty="0">
                <a:solidFill>
                  <a:srgbClr val="FF6600"/>
                </a:solidFill>
              </a:rPr>
              <a:t>Histogram of Age with Company Overlay</a:t>
            </a:r>
          </a:p>
        </p:txBody>
      </p:sp>
      <p:pic>
        <p:nvPicPr>
          <p:cNvPr id="5" name="Picture 4" descr="A graph of age with pink and yellow bars&#10;&#10;Description automatically generated">
            <a:extLst>
              <a:ext uri="{FF2B5EF4-FFF2-40B4-BE49-F238E27FC236}">
                <a16:creationId xmlns:a16="http://schemas.microsoft.com/office/drawing/2014/main" id="{AE0C4827-B68B-1507-9B71-5990FF275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5623" y="978794"/>
            <a:ext cx="8474297" cy="5073508"/>
          </a:xfrm>
          <a:prstGeom prst="rect">
            <a:avLst/>
          </a:prstGeom>
        </p:spPr>
      </p:pic>
    </p:spTree>
    <p:extLst>
      <p:ext uri="{BB962C8B-B14F-4D97-AF65-F5344CB8AC3E}">
        <p14:creationId xmlns:p14="http://schemas.microsoft.com/office/powerpoint/2010/main" val="1715015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26801" y="150867"/>
            <a:ext cx="5558973" cy="754511"/>
          </a:xfrm>
        </p:spPr>
        <p:txBody>
          <a:bodyPr>
            <a:normAutofit fontScale="70000" lnSpcReduction="20000"/>
          </a:bodyPr>
          <a:lstStyle/>
          <a:p>
            <a:r>
              <a:rPr lang="en-US" sz="6600" dirty="0">
                <a:solidFill>
                  <a:srgbClr val="FF6600"/>
                </a:solidFill>
              </a:rPr>
              <a:t>Histogram of Income </a:t>
            </a:r>
          </a:p>
        </p:txBody>
      </p:sp>
      <p:pic>
        <p:nvPicPr>
          <p:cNvPr id="5" name="Picture 4" descr="A blue and orange bars&#10;&#10;Description automatically generated">
            <a:extLst>
              <a:ext uri="{FF2B5EF4-FFF2-40B4-BE49-F238E27FC236}">
                <a16:creationId xmlns:a16="http://schemas.microsoft.com/office/drawing/2014/main" id="{1A500081-1406-0539-1F0B-33D5A59F6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4627" y="1645916"/>
            <a:ext cx="9877492" cy="4471549"/>
          </a:xfrm>
          <a:prstGeom prst="rect">
            <a:avLst/>
          </a:prstGeom>
        </p:spPr>
      </p:pic>
    </p:spTree>
    <p:extLst>
      <p:ext uri="{BB962C8B-B14F-4D97-AF65-F5344CB8AC3E}">
        <p14:creationId xmlns:p14="http://schemas.microsoft.com/office/powerpoint/2010/main" val="386934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26801" y="150868"/>
            <a:ext cx="6116444" cy="428682"/>
          </a:xfrm>
        </p:spPr>
        <p:txBody>
          <a:bodyPr>
            <a:normAutofit fontScale="40000" lnSpcReduction="20000"/>
          </a:bodyPr>
          <a:lstStyle/>
          <a:p>
            <a:r>
              <a:rPr lang="en-US" sz="6600" dirty="0">
                <a:solidFill>
                  <a:srgbClr val="FF6600"/>
                </a:solidFill>
              </a:rPr>
              <a:t>Line Plot of the Number of Trips by Time</a:t>
            </a:r>
          </a:p>
        </p:txBody>
      </p:sp>
      <p:pic>
        <p:nvPicPr>
          <p:cNvPr id="5" name="Picture 4" descr="A graph with yellow lines&#10;&#10;Description automatically generated">
            <a:extLst>
              <a:ext uri="{FF2B5EF4-FFF2-40B4-BE49-F238E27FC236}">
                <a16:creationId xmlns:a16="http://schemas.microsoft.com/office/drawing/2014/main" id="{98071341-D2FA-E03A-50FC-9FE9299AF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67" y="1037413"/>
            <a:ext cx="11867065" cy="4829578"/>
          </a:xfrm>
          <a:prstGeom prst="rect">
            <a:avLst/>
          </a:prstGeom>
        </p:spPr>
      </p:pic>
    </p:spTree>
    <p:extLst>
      <p:ext uri="{BB962C8B-B14F-4D97-AF65-F5344CB8AC3E}">
        <p14:creationId xmlns:p14="http://schemas.microsoft.com/office/powerpoint/2010/main" val="311308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26801" y="150866"/>
            <a:ext cx="5558973" cy="518835"/>
          </a:xfrm>
        </p:spPr>
        <p:txBody>
          <a:bodyPr>
            <a:normAutofit fontScale="40000" lnSpcReduction="20000"/>
          </a:bodyPr>
          <a:lstStyle/>
          <a:p>
            <a:r>
              <a:rPr lang="en-US" sz="6600" dirty="0">
                <a:solidFill>
                  <a:srgbClr val="FF6600"/>
                </a:solidFill>
              </a:rPr>
              <a:t>Line Plot of Payment Type by Time</a:t>
            </a:r>
          </a:p>
        </p:txBody>
      </p:sp>
      <p:pic>
        <p:nvPicPr>
          <p:cNvPr id="7" name="Picture 6" descr="A graph of different colored lines&#10;&#10;Description automatically generated">
            <a:extLst>
              <a:ext uri="{FF2B5EF4-FFF2-40B4-BE49-F238E27FC236}">
                <a16:creationId xmlns:a16="http://schemas.microsoft.com/office/drawing/2014/main" id="{861D0CA4-84CC-1579-BA83-84B265C39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664" y="1403797"/>
            <a:ext cx="11802671" cy="4555593"/>
          </a:xfrm>
          <a:prstGeom prst="rect">
            <a:avLst/>
          </a:prstGeom>
        </p:spPr>
      </p:pic>
    </p:spTree>
    <p:extLst>
      <p:ext uri="{BB962C8B-B14F-4D97-AF65-F5344CB8AC3E}">
        <p14:creationId xmlns:p14="http://schemas.microsoft.com/office/powerpoint/2010/main" val="136791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26801" y="150867"/>
            <a:ext cx="6219475" cy="608987"/>
          </a:xfrm>
        </p:spPr>
        <p:txBody>
          <a:bodyPr>
            <a:normAutofit fontScale="55000" lnSpcReduction="20000"/>
          </a:bodyPr>
          <a:lstStyle/>
          <a:p>
            <a:r>
              <a:rPr lang="en-US" sz="6600" dirty="0">
                <a:solidFill>
                  <a:srgbClr val="FF6600"/>
                </a:solidFill>
              </a:rPr>
              <a:t>Bar Plot of Profit for Each City</a:t>
            </a:r>
          </a:p>
        </p:txBody>
      </p:sp>
      <p:pic>
        <p:nvPicPr>
          <p:cNvPr id="5" name="Picture 4" descr="A graph with blue squares&#10;&#10;Description automatically generated">
            <a:extLst>
              <a:ext uri="{FF2B5EF4-FFF2-40B4-BE49-F238E27FC236}">
                <a16:creationId xmlns:a16="http://schemas.microsoft.com/office/drawing/2014/main" id="{5DF137E6-9D36-0694-360C-78C9E01C1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81" y="581868"/>
            <a:ext cx="10643637" cy="5779019"/>
          </a:xfrm>
          <a:prstGeom prst="rect">
            <a:avLst/>
          </a:prstGeom>
        </p:spPr>
      </p:pic>
    </p:spTree>
    <p:extLst>
      <p:ext uri="{BB962C8B-B14F-4D97-AF65-F5344CB8AC3E}">
        <p14:creationId xmlns:p14="http://schemas.microsoft.com/office/powerpoint/2010/main" val="15941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29640" y="5171959"/>
            <a:ext cx="2255228" cy="953501"/>
          </a:xfrm>
          <a:noFill/>
        </p:spPr>
        <p:txBody>
          <a:bodyPr vert="vert270" anchor="t" anchorCtr="0">
            <a:normAutofit/>
          </a:bodyPr>
          <a:lstStyle/>
          <a:p>
            <a:pPr algn="l"/>
            <a:endParaRPr lang="en-US" sz="4800" b="1" dirty="0">
              <a:solidFill>
                <a:schemeClr val="bg1"/>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793546" y="5414209"/>
            <a:ext cx="7366643" cy="711253"/>
          </a:xfrm>
          <a:noFill/>
        </p:spPr>
        <p:txBody>
          <a:bodyPr anchor="t">
            <a:noAutofit/>
          </a:bodyPr>
          <a:lstStyle/>
          <a:p>
            <a:pPr algn="l"/>
            <a:r>
              <a:rPr lang="en-US" sz="4000" dirty="0">
                <a:solidFill>
                  <a:srgbClr val="FF6600"/>
                </a:solidFill>
              </a:rPr>
              <a:t>Line Plot of Payment Type by Time</a:t>
            </a:r>
          </a:p>
          <a:p>
            <a:pPr algn="l"/>
            <a:endParaRPr lang="en-US" sz="4000" dirty="0">
              <a:solidFill>
                <a:schemeClr val="bg1"/>
              </a:solidFill>
            </a:endParaRPr>
          </a:p>
        </p:txBody>
      </p:sp>
      <p:pic>
        <p:nvPicPr>
          <p:cNvPr id="7" name="Picture 6" descr="A graph of a graph of a graph&#10;&#10;Description automatically generated with medium confidence">
            <a:extLst>
              <a:ext uri="{FF2B5EF4-FFF2-40B4-BE49-F238E27FC236}">
                <a16:creationId xmlns:a16="http://schemas.microsoft.com/office/drawing/2014/main" id="{B75A0430-F8A2-713B-0E88-752B1A8F1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56" y="500580"/>
            <a:ext cx="10607745" cy="4440254"/>
          </a:xfrm>
          <a:prstGeom prst="rect">
            <a:avLst/>
          </a:prstGeom>
        </p:spPr>
      </p:pic>
      <p:grpSp>
        <p:nvGrpSpPr>
          <p:cNvPr id="46" name="Group 45">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7" name="Straight Connector 46">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4" name="Picture 3" descr="A black and white logo&#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93490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EDA Summary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938181" y="627384"/>
            <a:ext cx="5987656" cy="4086283"/>
          </a:xfrm>
        </p:spPr>
        <p:txBody>
          <a:bodyPr>
            <a:noAutofit/>
          </a:bodyPr>
          <a:lstStyle/>
          <a:p>
            <a:pPr marL="342900" indent="-342900" algn="l">
              <a:buFont typeface="Arial" panose="020B0604020202020204" pitchFamily="34" charset="0"/>
              <a:buChar char="•"/>
            </a:pPr>
            <a:r>
              <a:rPr lang="en-US" dirty="0"/>
              <a:t>Yellow Cab is used more than Pink Cab. 76.4% of the rides are by Yellow Cab</a:t>
            </a:r>
          </a:p>
          <a:p>
            <a:pPr marL="342900" indent="-342900" algn="l">
              <a:buFont typeface="Arial" panose="020B0604020202020204" pitchFamily="34" charset="0"/>
              <a:buChar char="•"/>
            </a:pPr>
            <a:r>
              <a:rPr lang="en-US" dirty="0"/>
              <a:t>November and December (10 and 12) have the most rides. Jan and Feb are the least</a:t>
            </a:r>
          </a:p>
          <a:p>
            <a:pPr marL="342900" indent="-342900" algn="l">
              <a:buFont typeface="Arial" panose="020B0604020202020204" pitchFamily="34" charset="0"/>
              <a:buChar char="•"/>
            </a:pPr>
            <a:r>
              <a:rPr lang="en-US" dirty="0"/>
              <a:t>2018 has the highest cab rides, but the 'Year" column approximately has fairly distributed data</a:t>
            </a:r>
          </a:p>
        </p:txBody>
      </p:sp>
    </p:spTree>
    <p:extLst>
      <p:ext uri="{BB962C8B-B14F-4D97-AF65-F5344CB8AC3E}">
        <p14:creationId xmlns:p14="http://schemas.microsoft.com/office/powerpoint/2010/main" val="3384314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br>
              <a:rPr lang="en-US" b="1" dirty="0">
                <a:solidFill>
                  <a:srgbClr val="FF6600"/>
                </a:solidFill>
              </a:rPr>
            </a:br>
            <a:r>
              <a:rPr lang="en-US" b="1" dirty="0">
                <a:solidFill>
                  <a:srgbClr val="FF6600"/>
                </a:solidFill>
              </a:rPr>
              <a:t>Recommendations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950039" y="2481943"/>
            <a:ext cx="4761504" cy="1655762"/>
          </a:xfrm>
        </p:spPr>
        <p:txBody>
          <a:bodyPr>
            <a:normAutofit/>
          </a:bodyPr>
          <a:lstStyle/>
          <a:p>
            <a:pPr algn="just"/>
            <a:r>
              <a:rPr lang="en-US" sz="6600" dirty="0">
                <a:solidFill>
                  <a:srgbClr val="FF6600"/>
                </a:solidFill>
              </a:rPr>
              <a:t> </a:t>
            </a:r>
          </a:p>
        </p:txBody>
      </p:sp>
      <p:sp>
        <p:nvSpPr>
          <p:cNvPr id="3" name="TextBox 2">
            <a:extLst>
              <a:ext uri="{FF2B5EF4-FFF2-40B4-BE49-F238E27FC236}">
                <a16:creationId xmlns:a16="http://schemas.microsoft.com/office/drawing/2014/main" id="{BCD06B52-8FCC-D34E-D9AA-0EA64A564BC6}"/>
              </a:ext>
            </a:extLst>
          </p:cNvPr>
          <p:cNvSpPr txBox="1"/>
          <p:nvPr/>
        </p:nvSpPr>
        <p:spPr>
          <a:xfrm>
            <a:off x="5847008" y="1171977"/>
            <a:ext cx="623337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Since yellow cabs have the highest number of customers</a:t>
            </a:r>
          </a:p>
          <a:p>
            <a:pPr marL="285750" indent="-285750">
              <a:buFont typeface="Arial" panose="020B0604020202020204" pitchFamily="34" charset="0"/>
              <a:buChar char="•"/>
            </a:pPr>
            <a:r>
              <a:rPr lang="en-US" sz="2400" dirty="0"/>
              <a:t> It makes more profit overall, especially in cities like New York and Los Angeles.</a:t>
            </a:r>
          </a:p>
          <a:p>
            <a:pPr marL="285750" indent="-285750">
              <a:buFont typeface="Arial" panose="020B0604020202020204" pitchFamily="34" charset="0"/>
              <a:buChar char="•"/>
            </a:pPr>
            <a:r>
              <a:rPr lang="en-US" sz="2400" dirty="0"/>
              <a:t>XYZ should invest in the Yellow Cab company and devise more strategies to increase profits.</a:t>
            </a:r>
          </a:p>
          <a:p>
            <a:pPr marL="285750" indent="-285750">
              <a:buFont typeface="Arial" panose="020B0604020202020204" pitchFamily="34" charset="0"/>
              <a:buChar char="•"/>
            </a:pPr>
            <a:r>
              <a:rPr lang="en-US" sz="2400" dirty="0"/>
              <a:t>Through sign-up bonus for new users</a:t>
            </a:r>
          </a:p>
          <a:p>
            <a:pPr marL="285750" indent="-285750">
              <a:buFont typeface="Arial" panose="020B0604020202020204" pitchFamily="34" charset="0"/>
              <a:buChar char="•"/>
            </a:pPr>
            <a:r>
              <a:rPr lang="en-US" sz="2400" dirty="0"/>
              <a:t>Creating good deals for loyal cab users</a:t>
            </a:r>
          </a:p>
          <a:p>
            <a:endParaRPr lang="en-US" sz="2400" dirty="0"/>
          </a:p>
        </p:txBody>
      </p:sp>
    </p:spTree>
    <p:extLst>
      <p:ext uri="{BB962C8B-B14F-4D97-AF65-F5344CB8AC3E}">
        <p14:creationId xmlns:p14="http://schemas.microsoft.com/office/powerpoint/2010/main" val="400542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b="1" dirty="0">
                <a:solidFill>
                  <a:srgbClr val="FF6600"/>
                </a:solidFill>
              </a:rPr>
              <a:t>Questions?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251028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97925" y="1097924"/>
            <a:ext cx="6858002" cy="4662153"/>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98074" y="-335922"/>
            <a:ext cx="6858004" cy="7529847"/>
          </a:xfrm>
        </p:spPr>
        <p:txBody>
          <a:bodyPr vert="vert270">
            <a:normAutofit/>
          </a:bodyPr>
          <a:lstStyle/>
          <a:p>
            <a:pPr algn="just"/>
            <a:endParaRPr lang="en-US" sz="2800" dirty="0">
              <a:solidFill>
                <a:srgbClr val="FF6600"/>
              </a:solidFill>
            </a:endParaRPr>
          </a:p>
          <a:p>
            <a:pPr algn="just"/>
            <a:endParaRPr lang="en-US" sz="2800" dirty="0">
              <a:solidFill>
                <a:srgbClr val="FF6600"/>
              </a:solidFill>
            </a:endParaRPr>
          </a:p>
          <a:p>
            <a:pPr algn="just"/>
            <a:endParaRPr lang="en-US" sz="2800" dirty="0">
              <a:solidFill>
                <a:srgbClr val="FF6600"/>
              </a:solidFill>
            </a:endParaRPr>
          </a:p>
          <a:p>
            <a:pPr algn="just"/>
            <a:r>
              <a:rPr lang="en-US" sz="2800" dirty="0">
                <a:solidFill>
                  <a:srgbClr val="FF6600"/>
                </a:solidFill>
              </a:rPr>
              <a:t>The Client: </a:t>
            </a:r>
            <a:r>
              <a:rPr lang="en-US" sz="2000" dirty="0"/>
              <a:t>XYZ is a private firm in the US</a:t>
            </a:r>
            <a:r>
              <a:rPr lang="en-US" sz="1800" dirty="0"/>
              <a:t>.</a:t>
            </a:r>
          </a:p>
          <a:p>
            <a:pPr algn="just"/>
            <a:r>
              <a:rPr lang="en-US" sz="1800" dirty="0"/>
              <a:t> </a:t>
            </a:r>
            <a:endParaRPr lang="en-US" sz="2800" dirty="0">
              <a:solidFill>
                <a:srgbClr val="FF6600"/>
              </a:solidFill>
            </a:endParaRPr>
          </a:p>
          <a:p>
            <a:pPr algn="just"/>
            <a:r>
              <a:rPr lang="en-US" sz="2800" dirty="0">
                <a:solidFill>
                  <a:srgbClr val="FF6600"/>
                </a:solidFill>
              </a:rPr>
              <a:t>The Goal: </a:t>
            </a:r>
            <a:r>
              <a:rPr lang="en-US" sz="2000" dirty="0"/>
              <a:t>To u</a:t>
            </a:r>
            <a:r>
              <a:rPr lang="en-US" sz="2000" b="0" i="0" dirty="0">
                <a:solidFill>
                  <a:srgbClr val="3C4043"/>
                </a:solidFill>
                <a:effectLst/>
                <a:highlight>
                  <a:srgbClr val="FFFFFF"/>
                </a:highlight>
                <a:latin typeface="Inter"/>
              </a:rPr>
              <a:t>nderstand the market of the taxi industry before investing. The two top companies on the market are `</a:t>
            </a:r>
            <a:r>
              <a:rPr lang="en-US" sz="2000" b="0" i="1" dirty="0">
                <a:solidFill>
                  <a:srgbClr val="3C4043"/>
                </a:solidFill>
                <a:effectLst/>
                <a:highlight>
                  <a:srgbClr val="FFFFFF"/>
                </a:highlight>
                <a:latin typeface="Inter"/>
              </a:rPr>
              <a:t>Yellow Cab</a:t>
            </a:r>
            <a:r>
              <a:rPr lang="en-US" sz="2000" b="0" i="0" dirty="0">
                <a:solidFill>
                  <a:srgbClr val="3C4043"/>
                </a:solidFill>
                <a:effectLst/>
                <a:highlight>
                  <a:srgbClr val="FFFFFF"/>
                </a:highlight>
                <a:latin typeface="Inter"/>
              </a:rPr>
              <a:t>` and `</a:t>
            </a:r>
            <a:r>
              <a:rPr lang="en-US" sz="2000" b="0" i="1" dirty="0">
                <a:solidFill>
                  <a:srgbClr val="3C4043"/>
                </a:solidFill>
                <a:effectLst/>
                <a:highlight>
                  <a:srgbClr val="FFFFFF"/>
                </a:highlight>
                <a:latin typeface="Inter"/>
              </a:rPr>
              <a:t>Pink Cab</a:t>
            </a:r>
            <a:r>
              <a:rPr lang="en-US" sz="2000" b="0" i="0" dirty="0">
                <a:solidFill>
                  <a:srgbClr val="3C4043"/>
                </a:solidFill>
                <a:effectLst/>
                <a:highlight>
                  <a:srgbClr val="FFFFFF"/>
                </a:highlight>
                <a:latin typeface="Inter"/>
              </a:rPr>
              <a:t>`</a:t>
            </a:r>
          </a:p>
          <a:p>
            <a:pPr algn="just"/>
            <a:endParaRPr lang="en-US" sz="2000" dirty="0">
              <a:solidFill>
                <a:srgbClr val="3C4043"/>
              </a:solidFill>
              <a:highlight>
                <a:srgbClr val="FFFFFF"/>
              </a:highlight>
              <a:latin typeface="Inter"/>
            </a:endParaRPr>
          </a:p>
          <a:p>
            <a:pPr algn="just"/>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7807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t>XYZ, a private firm in the US, is considering an investment in the Cab industry due to its remarkable growth in the last few years and the presence of multiple key players in the market. As part of their Go-to-Market(G2M) strategy, they are seeking to understand the market better before making a final decision.</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3551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97925" y="1097924"/>
            <a:ext cx="6858002" cy="4662153"/>
          </a:xfrm>
          <a:solidFill>
            <a:srgbClr val="3B3B3B"/>
          </a:solidFill>
        </p:spPr>
        <p:txBody>
          <a:bodyPr vert="vert270" anchor="t" anchorCtr="0"/>
          <a:lstStyle/>
          <a:p>
            <a:br>
              <a:rPr lang="en-US" b="1" dirty="0">
                <a:solidFill>
                  <a:srgbClr val="FF6600"/>
                </a:solidFill>
              </a:rPr>
            </a:br>
            <a:br>
              <a:rPr lang="en-US" b="1" dirty="0">
                <a:solidFill>
                  <a:srgbClr val="FF6600"/>
                </a:solidFill>
              </a:rPr>
            </a:br>
            <a:r>
              <a:rPr lang="en-US" b="1" dirty="0">
                <a:solidFill>
                  <a:srgbClr val="FF6600"/>
                </a:solidFill>
              </a:rPr>
              <a:t>Areas to Investigate</a:t>
            </a:r>
            <a:br>
              <a:rPr lang="en-US" b="1"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98074" y="-335922"/>
            <a:ext cx="6858004" cy="7529847"/>
          </a:xfrm>
        </p:spPr>
        <p:txBody>
          <a:bodyPr vert="vert270">
            <a:normAutofit/>
          </a:bodyPr>
          <a:lstStyle/>
          <a:p>
            <a:pPr algn="just"/>
            <a:r>
              <a:rPr lang="en-US" sz="1800" dirty="0"/>
              <a:t> </a:t>
            </a:r>
          </a:p>
          <a:p>
            <a:pPr algn="just"/>
            <a:endParaRPr lang="en-US" sz="1800" dirty="0"/>
          </a:p>
          <a:p>
            <a:pPr algn="just"/>
            <a:endParaRPr lang="en-US" sz="1800" dirty="0"/>
          </a:p>
          <a:p>
            <a:pPr algn="just"/>
            <a:endParaRPr lang="en-US" sz="1800" dirty="0"/>
          </a:p>
          <a:p>
            <a:pPr marL="342900" indent="-342900" algn="just">
              <a:buFont typeface="+mj-lt"/>
              <a:buAutoNum type="arabicPeriod"/>
            </a:pPr>
            <a:r>
              <a:rPr lang="en-US" sz="1800" dirty="0"/>
              <a:t>Is there any seasonality in number of customers using the cab service?</a:t>
            </a:r>
          </a:p>
          <a:p>
            <a:pPr marL="342900" indent="-342900" algn="just">
              <a:buFont typeface="+mj-lt"/>
              <a:buAutoNum type="arabicPeriod"/>
            </a:pPr>
            <a:r>
              <a:rPr lang="en-US" sz="1800" dirty="0"/>
              <a:t>Which company has the maximum cab users at a particular time period?</a:t>
            </a:r>
          </a:p>
          <a:p>
            <a:pPr marL="342900" indent="-342900" algn="just">
              <a:buFont typeface="+mj-lt"/>
              <a:buAutoNum type="arabicPeriod"/>
            </a:pPr>
            <a:r>
              <a:rPr lang="en-US" sz="1800" dirty="0"/>
              <a:t>Does margin proportionally increase with increase in number of customers?</a:t>
            </a:r>
          </a:p>
          <a:p>
            <a:pPr marL="342900" indent="-342900" algn="just">
              <a:buFont typeface="+mj-lt"/>
              <a:buAutoNum type="arabicPeriod"/>
            </a:pPr>
            <a:r>
              <a:rPr lang="en-US" sz="1800" dirty="0"/>
              <a:t>What are the attributes of these customer segments?</a:t>
            </a:r>
          </a:p>
          <a:p>
            <a:pPr marL="342900" indent="-342900" algn="just">
              <a:buFont typeface="+mj-lt"/>
              <a:buAutoNum type="arabicPeriod"/>
            </a:pPr>
            <a:r>
              <a:rPr lang="en-US" sz="1800" dirty="0"/>
              <a:t>Are there cities with higher cab users?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11485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00201" y="1754747"/>
            <a:ext cx="6858002" cy="3657599"/>
          </a:xfrm>
          <a:solidFill>
            <a:srgbClr val="3B3B3B"/>
          </a:solidFill>
        </p:spPr>
        <p:txBody>
          <a:bodyPr vert="vert270" anchor="t" anchorCtr="0"/>
          <a:lstStyle/>
          <a:p>
            <a:br>
              <a:rPr lang="en-US" b="1">
                <a:solidFill>
                  <a:srgbClr val="FF6600"/>
                </a:solidFill>
              </a:rPr>
            </a:br>
            <a:br>
              <a:rPr lang="en-US" b="1">
                <a:solidFill>
                  <a:srgbClr val="FF6600"/>
                </a:solidFill>
              </a:rPr>
            </a:br>
            <a:r>
              <a:rPr lang="en-US" b="1">
                <a:solidFill>
                  <a:srgbClr val="FF6600"/>
                </a:solidFill>
              </a:rPr>
              <a:t>Exploratory Data Analysis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288665" y="199622"/>
            <a:ext cx="6130344" cy="540912"/>
          </a:xfrm>
        </p:spPr>
        <p:txBody>
          <a:bodyPr>
            <a:normAutofit fontScale="55000" lnSpcReduction="20000"/>
          </a:bodyPr>
          <a:lstStyle/>
          <a:p>
            <a:r>
              <a:rPr lang="en-US" sz="6600" dirty="0">
                <a:solidFill>
                  <a:srgbClr val="FF6600"/>
                </a:solidFill>
              </a:rPr>
              <a:t>Bar Plot by Cab Type</a:t>
            </a:r>
          </a:p>
        </p:txBody>
      </p:sp>
      <p:pic>
        <p:nvPicPr>
          <p:cNvPr id="9" name="Picture 8" descr="A graph with a bar chart&#10;&#10;Description automatically generated with medium confidence">
            <a:extLst>
              <a:ext uri="{FF2B5EF4-FFF2-40B4-BE49-F238E27FC236}">
                <a16:creationId xmlns:a16="http://schemas.microsoft.com/office/drawing/2014/main" id="{0A81FD9D-5290-6205-BDCE-999362030DDE}"/>
              </a:ext>
            </a:extLst>
          </p:cNvPr>
          <p:cNvPicPr>
            <a:picLocks noChangeAspect="1"/>
          </p:cNvPicPr>
          <p:nvPr/>
        </p:nvPicPr>
        <p:blipFill rotWithShape="1">
          <a:blip r:embed="rId4">
            <a:extLst>
              <a:ext uri="{28A0092B-C50C-407E-A947-70E740481C1C}">
                <a14:useLocalDpi xmlns:a14="http://schemas.microsoft.com/office/drawing/2010/main" val="0"/>
              </a:ext>
            </a:extLst>
          </a:blip>
          <a:srcRect t="6383"/>
          <a:stretch/>
        </p:blipFill>
        <p:spPr>
          <a:xfrm>
            <a:off x="3766762" y="850006"/>
            <a:ext cx="8296063" cy="5396248"/>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232597" y="284468"/>
            <a:ext cx="7443990" cy="745842"/>
          </a:xfrm>
        </p:spPr>
        <p:txBody>
          <a:bodyPr>
            <a:normAutofit fontScale="85000" lnSpcReduction="20000"/>
          </a:bodyPr>
          <a:lstStyle/>
          <a:p>
            <a:r>
              <a:rPr lang="en-US" sz="6600" dirty="0">
                <a:solidFill>
                  <a:srgbClr val="FF6600"/>
                </a:solidFill>
              </a:rPr>
              <a:t>Bar Plot By Gender</a:t>
            </a:r>
          </a:p>
        </p:txBody>
      </p:sp>
      <p:pic>
        <p:nvPicPr>
          <p:cNvPr id="8" name="Picture 7" descr="A graph of different colored bars&#10;&#10;Description automatically generated">
            <a:extLst>
              <a:ext uri="{FF2B5EF4-FFF2-40B4-BE49-F238E27FC236}">
                <a16:creationId xmlns:a16="http://schemas.microsoft.com/office/drawing/2014/main" id="{C397F559-76FB-8B72-8022-4EAAF5E9A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228" y="1030311"/>
            <a:ext cx="8165206" cy="4542962"/>
          </a:xfrm>
          <a:prstGeom prst="rect">
            <a:avLst/>
          </a:prstGeom>
        </p:spPr>
      </p:pic>
      <p:sp>
        <p:nvSpPr>
          <p:cNvPr id="11" name="TextBox 10">
            <a:extLst>
              <a:ext uri="{FF2B5EF4-FFF2-40B4-BE49-F238E27FC236}">
                <a16:creationId xmlns:a16="http://schemas.microsoft.com/office/drawing/2014/main" id="{67703106-AD99-AB13-6FD6-EC91695337FB}"/>
              </a:ext>
            </a:extLst>
          </p:cNvPr>
          <p:cNvSpPr txBox="1"/>
          <p:nvPr/>
        </p:nvSpPr>
        <p:spPr>
          <a:xfrm>
            <a:off x="1944710" y="5573273"/>
            <a:ext cx="9351862" cy="954107"/>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effectLst/>
                <a:highlight>
                  <a:srgbClr val="FFFFFF"/>
                </a:highlight>
                <a:latin typeface="Roboto" panose="02000000000000000000" pitchFamily="2" charset="0"/>
              </a:rPr>
              <a:t>The number of both male pink and yellow cab users are higher than females</a:t>
            </a:r>
            <a:endParaRPr lang="en-US" sz="2800" dirty="0"/>
          </a:p>
        </p:txBody>
      </p:sp>
    </p:spTree>
    <p:extLst>
      <p:ext uri="{BB962C8B-B14F-4D97-AF65-F5344CB8AC3E}">
        <p14:creationId xmlns:p14="http://schemas.microsoft.com/office/powerpoint/2010/main" val="212095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26801" y="150868"/>
            <a:ext cx="6026292" cy="570349"/>
          </a:xfrm>
        </p:spPr>
        <p:txBody>
          <a:bodyPr>
            <a:normAutofit fontScale="62500" lnSpcReduction="20000"/>
          </a:bodyPr>
          <a:lstStyle/>
          <a:p>
            <a:r>
              <a:rPr lang="en-US" sz="6600" dirty="0">
                <a:solidFill>
                  <a:srgbClr val="FF6600"/>
                </a:solidFill>
              </a:rPr>
              <a:t>Bar Plot by Cities</a:t>
            </a:r>
          </a:p>
        </p:txBody>
      </p:sp>
      <p:pic>
        <p:nvPicPr>
          <p:cNvPr id="5" name="Picture 4" descr="A graph with yellow and pink lines&#10;&#10;Description automatically generated">
            <a:extLst>
              <a:ext uri="{FF2B5EF4-FFF2-40B4-BE49-F238E27FC236}">
                <a16:creationId xmlns:a16="http://schemas.microsoft.com/office/drawing/2014/main" id="{D45C4A18-F0EB-B3AB-E18B-CD7719B24F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468" y="792666"/>
            <a:ext cx="9143999" cy="4358883"/>
          </a:xfrm>
          <a:prstGeom prst="rect">
            <a:avLst/>
          </a:prstGeom>
        </p:spPr>
      </p:pic>
      <p:sp>
        <p:nvSpPr>
          <p:cNvPr id="3" name="TextBox 2">
            <a:extLst>
              <a:ext uri="{FF2B5EF4-FFF2-40B4-BE49-F238E27FC236}">
                <a16:creationId xmlns:a16="http://schemas.microsoft.com/office/drawing/2014/main" id="{D3B1DA9D-A689-FC4E-D675-356698939DC9}"/>
              </a:ext>
            </a:extLst>
          </p:cNvPr>
          <p:cNvSpPr txBox="1"/>
          <p:nvPr/>
        </p:nvSpPr>
        <p:spPr>
          <a:xfrm>
            <a:off x="1970469" y="5396249"/>
            <a:ext cx="9530365" cy="830997"/>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t>NEW YORK NY </a:t>
            </a:r>
            <a:r>
              <a:rPr lang="en-US" sz="2400" dirty="0"/>
              <a:t>has the highest number of rides vs </a:t>
            </a:r>
            <a:r>
              <a:rPr lang="en-US" sz="2400" b="1" i="1" dirty="0"/>
              <a:t>PITTSBURGH PA </a:t>
            </a:r>
            <a:r>
              <a:rPr lang="en-US" sz="2400" dirty="0"/>
              <a:t>with lowest</a:t>
            </a:r>
          </a:p>
        </p:txBody>
      </p:sp>
    </p:spTree>
    <p:extLst>
      <p:ext uri="{BB962C8B-B14F-4D97-AF65-F5344CB8AC3E}">
        <p14:creationId xmlns:p14="http://schemas.microsoft.com/office/powerpoint/2010/main" val="53478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7"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426801" y="150867"/>
            <a:ext cx="6489931" cy="505846"/>
          </a:xfrm>
        </p:spPr>
        <p:txBody>
          <a:bodyPr>
            <a:normAutofit fontScale="55000" lnSpcReduction="20000"/>
          </a:bodyPr>
          <a:lstStyle/>
          <a:p>
            <a:r>
              <a:rPr lang="en-US" sz="6600" dirty="0">
                <a:solidFill>
                  <a:srgbClr val="FF6600"/>
                </a:solidFill>
              </a:rPr>
              <a:t>Bar Plot by Payment Method</a:t>
            </a:r>
          </a:p>
        </p:txBody>
      </p:sp>
      <p:pic>
        <p:nvPicPr>
          <p:cNvPr id="10" name="Picture 9" descr="A graph of a bar chart">
            <a:extLst>
              <a:ext uri="{FF2B5EF4-FFF2-40B4-BE49-F238E27FC236}">
                <a16:creationId xmlns:a16="http://schemas.microsoft.com/office/drawing/2014/main" id="{BE65975E-CB8A-CCCF-A248-FBA2C62AE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32" y="711448"/>
            <a:ext cx="9203661" cy="4594648"/>
          </a:xfrm>
          <a:prstGeom prst="rect">
            <a:avLst/>
          </a:prstGeom>
        </p:spPr>
      </p:pic>
      <p:sp>
        <p:nvSpPr>
          <p:cNvPr id="3" name="TextBox 2">
            <a:extLst>
              <a:ext uri="{FF2B5EF4-FFF2-40B4-BE49-F238E27FC236}">
                <a16:creationId xmlns:a16="http://schemas.microsoft.com/office/drawing/2014/main" id="{7CCEEAC3-5BFC-DB6E-D0F2-1D393DD070A4}"/>
              </a:ext>
            </a:extLst>
          </p:cNvPr>
          <p:cNvSpPr txBox="1"/>
          <p:nvPr/>
        </p:nvSpPr>
        <p:spPr>
          <a:xfrm>
            <a:off x="1654627" y="5360831"/>
            <a:ext cx="9846207" cy="830997"/>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212121"/>
                </a:solidFill>
                <a:effectLst/>
                <a:highlight>
                  <a:srgbClr val="FFFFFF"/>
                </a:highlight>
                <a:latin typeface="Roboto" panose="02000000000000000000" pitchFamily="2" charset="0"/>
              </a:rPr>
              <a:t>The number of customers paying by card is relatively higher for pink and yellow cab users than payment by cash.</a:t>
            </a:r>
            <a:endParaRPr lang="en-US" sz="2400" dirty="0"/>
          </a:p>
        </p:txBody>
      </p:sp>
    </p:spTree>
    <p:extLst>
      <p:ext uri="{BB962C8B-B14F-4D97-AF65-F5344CB8AC3E}">
        <p14:creationId xmlns:p14="http://schemas.microsoft.com/office/powerpoint/2010/main" val="3747150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Data Glacier Internship</Template>
  <TotalTime>2355</TotalTime>
  <Words>492</Words>
  <Application>Microsoft Office PowerPoint</Application>
  <PresentationFormat>Widescreen</PresentationFormat>
  <Paragraphs>75</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Calibri Light</vt:lpstr>
      <vt:lpstr>Inter</vt:lpstr>
      <vt:lpstr>Roboto</vt:lpstr>
      <vt:lpstr>Office Theme</vt:lpstr>
      <vt:lpstr>PowerPoint Presentation</vt:lpstr>
      <vt:lpstr>   Agenda</vt:lpstr>
      <vt:lpstr>  Executive Summary</vt:lpstr>
      <vt:lpstr>   Problem Statement</vt:lpstr>
      <vt:lpstr>  Areas to Investigate </vt:lpstr>
      <vt:lpstr>  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EDA Summary</vt:lpstr>
      <vt:lpstr>   Recommendations</vt:lpstr>
      <vt:lpst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Pamela Dede</dc:creator>
  <cp:lastModifiedBy>Pamela Dede</cp:lastModifiedBy>
  <cp:revision>1</cp:revision>
  <dcterms:created xsi:type="dcterms:W3CDTF">2024-06-01T23:57:38Z</dcterms:created>
  <dcterms:modified xsi:type="dcterms:W3CDTF">2024-06-03T15:13:12Z</dcterms:modified>
</cp:coreProperties>
</file>