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2"/>
  </p:notesMasterIdLst>
  <p:sldIdLst>
    <p:sldId id="256" r:id="rId2"/>
    <p:sldId id="257" r:id="rId3"/>
    <p:sldId id="284" r:id="rId4"/>
    <p:sldId id="287" r:id="rId5"/>
    <p:sldId id="285" r:id="rId6"/>
    <p:sldId id="288" r:id="rId7"/>
    <p:sldId id="289" r:id="rId8"/>
    <p:sldId id="265" r:id="rId9"/>
    <p:sldId id="274" r:id="rId10"/>
    <p:sldId id="269" r:id="rId11"/>
    <p:sldId id="270" r:id="rId12"/>
    <p:sldId id="271" r:id="rId13"/>
    <p:sldId id="282" r:id="rId14"/>
    <p:sldId id="276" r:id="rId15"/>
    <p:sldId id="278" r:id="rId16"/>
    <p:sldId id="277" r:id="rId17"/>
    <p:sldId id="279" r:id="rId18"/>
    <p:sldId id="280" r:id="rId19"/>
    <p:sldId id="281" r:id="rId20"/>
    <p:sldId id="273" r:id="rId21"/>
    <p:sldId id="291" r:id="rId22"/>
    <p:sldId id="292" r:id="rId23"/>
    <p:sldId id="293" r:id="rId24"/>
    <p:sldId id="294" r:id="rId25"/>
    <p:sldId id="295" r:id="rId26"/>
    <p:sldId id="296" r:id="rId27"/>
    <p:sldId id="299" r:id="rId28"/>
    <p:sldId id="297" r:id="rId29"/>
    <p:sldId id="298" r:id="rId30"/>
    <p:sldId id="263" r:id="rId31"/>
  </p:sldIdLst>
  <p:sldSz cx="9144000" cy="6858000" type="letter"/>
  <p:notesSz cx="6858000" cy="9144000"/>
  <p:defaultTextStyle>
    <a:defPPr>
      <a:defRPr lang="ru-RU"/>
    </a:defPPr>
    <a:lvl1pPr algn="l" defTabSz="912813" rtl="0" fontAlgn="base">
      <a:spcBef>
        <a:spcPct val="0"/>
      </a:spcBef>
      <a:spcAft>
        <a:spcPct val="0"/>
      </a:spcAft>
      <a:defRPr kern="1200">
        <a:solidFill>
          <a:schemeClr val="tx1"/>
        </a:solidFill>
        <a:latin typeface="Arial" charset="0"/>
        <a:ea typeface="+mn-ea"/>
        <a:cs typeface="Arial" charset="0"/>
      </a:defRPr>
    </a:lvl1pPr>
    <a:lvl2pPr marL="455613" indent="1588" algn="l" defTabSz="912813" rtl="0" fontAlgn="base">
      <a:spcBef>
        <a:spcPct val="0"/>
      </a:spcBef>
      <a:spcAft>
        <a:spcPct val="0"/>
      </a:spcAft>
      <a:defRPr kern="1200">
        <a:solidFill>
          <a:schemeClr val="tx1"/>
        </a:solidFill>
        <a:latin typeface="Arial" charset="0"/>
        <a:ea typeface="+mn-ea"/>
        <a:cs typeface="Arial" charset="0"/>
      </a:defRPr>
    </a:lvl2pPr>
    <a:lvl3pPr marL="912813" indent="1588" algn="l" defTabSz="912813" rtl="0" fontAlgn="base">
      <a:spcBef>
        <a:spcPct val="0"/>
      </a:spcBef>
      <a:spcAft>
        <a:spcPct val="0"/>
      </a:spcAft>
      <a:defRPr kern="1200">
        <a:solidFill>
          <a:schemeClr val="tx1"/>
        </a:solidFill>
        <a:latin typeface="Arial" charset="0"/>
        <a:ea typeface="+mn-ea"/>
        <a:cs typeface="Arial" charset="0"/>
      </a:defRPr>
    </a:lvl3pPr>
    <a:lvl4pPr marL="1370013" indent="1588" algn="l" defTabSz="912813" rtl="0" fontAlgn="base">
      <a:spcBef>
        <a:spcPct val="0"/>
      </a:spcBef>
      <a:spcAft>
        <a:spcPct val="0"/>
      </a:spcAft>
      <a:defRPr kern="1200">
        <a:solidFill>
          <a:schemeClr val="tx1"/>
        </a:solidFill>
        <a:latin typeface="Arial" charset="0"/>
        <a:ea typeface="+mn-ea"/>
        <a:cs typeface="Arial" charset="0"/>
      </a:defRPr>
    </a:lvl4pPr>
    <a:lvl5pPr marL="1827213" indent="1588" algn="l" defTabSz="912813"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714">
          <p15:clr>
            <a:srgbClr val="A4A3A4"/>
          </p15:clr>
        </p15:guide>
        <p15:guide id="2" pos="52">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uri Shtivelman" initials="" lastIdx="9" clrIdx="0"/>
  <p:cmAuthor id="1" name=" "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8"/>
    <a:srgbClr val="E7EBF4"/>
    <a:srgbClr val="4085C8"/>
    <a:srgbClr val="428BD0"/>
    <a:srgbClr val="5D5B14"/>
    <a:srgbClr val="868400"/>
    <a:srgbClr val="FF435E"/>
    <a:srgbClr val="FF92AC"/>
    <a:srgbClr val="0000F7"/>
    <a:srgbClr val="FD0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27" autoAdjust="0"/>
    <p:restoredTop sz="80783" autoAdjust="0"/>
  </p:normalViewPr>
  <p:slideViewPr>
    <p:cSldViewPr snapToGrid="0">
      <p:cViewPr varScale="1">
        <p:scale>
          <a:sx n="88" d="100"/>
          <a:sy n="88" d="100"/>
        </p:scale>
        <p:origin x="-1074" y="-96"/>
      </p:cViewPr>
      <p:guideLst>
        <p:guide orient="horz" pos="714"/>
        <p:guide pos="52"/>
      </p:guideLst>
    </p:cSldViewPr>
  </p:slideViewPr>
  <p:outlineViewPr>
    <p:cViewPr>
      <p:scale>
        <a:sx n="33" d="100"/>
        <a:sy n="33" d="100"/>
      </p:scale>
      <p:origin x="0" y="2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9" d="100"/>
          <a:sy n="59" d="100"/>
        </p:scale>
        <p:origin x="-25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1" tIns="45716" rIns="91431" bIns="45716" rtlCol="0"/>
          <a:lstStyle>
            <a:lvl1pPr algn="l" defTabSz="914253"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1" tIns="45716" rIns="91431" bIns="45716" rtlCol="0"/>
          <a:lstStyle>
            <a:lvl1pPr algn="r" defTabSz="914253" fontAlgn="auto">
              <a:spcBef>
                <a:spcPts val="0"/>
              </a:spcBef>
              <a:spcAft>
                <a:spcPts val="0"/>
              </a:spcAft>
              <a:defRPr sz="1200">
                <a:latin typeface="+mn-lt"/>
                <a:cs typeface="+mn-cs"/>
              </a:defRPr>
            </a:lvl1pPr>
          </a:lstStyle>
          <a:p>
            <a:pPr>
              <a:defRPr/>
            </a:pPr>
            <a:fld id="{DF7F477B-7506-44B9-AF99-268D795BF2B3}" type="datetimeFigureOut">
              <a:rPr lang="en-US"/>
              <a:pPr>
                <a:defRPr/>
              </a:pPr>
              <a:t>12/15/2014</a:t>
            </a:fld>
            <a:endParaRPr lang="en-US" dirty="0"/>
          </a:p>
        </p:txBody>
      </p:sp>
      <p:sp>
        <p:nvSpPr>
          <p:cNvPr id="4" name="Slide Image Placeholder 3"/>
          <p:cNvSpPr>
            <a:spLocks noGrp="1" noRot="1" noChangeAspect="1"/>
          </p:cNvSpPr>
          <p:nvPr>
            <p:ph type="sldImg" idx="2"/>
          </p:nvPr>
        </p:nvSpPr>
        <p:spPr>
          <a:xfrm>
            <a:off x="1144588" y="685800"/>
            <a:ext cx="4570412" cy="3429000"/>
          </a:xfrm>
          <a:prstGeom prst="rect">
            <a:avLst/>
          </a:prstGeom>
          <a:noFill/>
          <a:ln w="12700">
            <a:solidFill>
              <a:prstClr val="black"/>
            </a:solidFill>
          </a:ln>
        </p:spPr>
        <p:txBody>
          <a:bodyPr vert="horz" lIns="91431" tIns="45716" rIns="91431" bIns="45716" rtlCol="0" anchor="ctr"/>
          <a:lstStyle/>
          <a:p>
            <a:pPr lvl="0"/>
            <a:endParaRPr lang="en-US" noProof="0" dirty="0"/>
          </a:p>
        </p:txBody>
      </p:sp>
      <p:sp>
        <p:nvSpPr>
          <p:cNvPr id="5" name="Notes Placeholder 4"/>
          <p:cNvSpPr>
            <a:spLocks noGrp="1"/>
          </p:cNvSpPr>
          <p:nvPr>
            <p:ph type="body" sz="quarter" idx="3"/>
          </p:nvPr>
        </p:nvSpPr>
        <p:spPr>
          <a:xfrm>
            <a:off x="685800" y="4343401"/>
            <a:ext cx="5486400" cy="4114800"/>
          </a:xfrm>
          <a:prstGeom prst="rect">
            <a:avLst/>
          </a:prstGeom>
        </p:spPr>
        <p:txBody>
          <a:bodyPr vert="horz" lIns="91431" tIns="45716" rIns="91431" bIns="45716"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31" tIns="45716" rIns="91431" bIns="45716" rtlCol="0" anchor="b"/>
          <a:lstStyle>
            <a:lvl1pPr algn="l" defTabSz="914253"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31" tIns="45716" rIns="91431" bIns="45716" rtlCol="0" anchor="b"/>
          <a:lstStyle>
            <a:lvl1pPr algn="r" defTabSz="914253" fontAlgn="auto">
              <a:spcBef>
                <a:spcPts val="0"/>
              </a:spcBef>
              <a:spcAft>
                <a:spcPts val="0"/>
              </a:spcAft>
              <a:defRPr sz="1200">
                <a:latin typeface="+mn-lt"/>
                <a:cs typeface="+mn-cs"/>
              </a:defRPr>
            </a:lvl1pPr>
          </a:lstStyle>
          <a:p>
            <a:pPr>
              <a:defRPr/>
            </a:pPr>
            <a:fld id="{57DC5EDA-BEC3-4932-8801-AEF9B9B3B442}" type="slidenum">
              <a:rPr lang="en-US"/>
              <a:pPr>
                <a:defRPr/>
              </a:pPr>
              <a:t>‹#›</a:t>
            </a:fld>
            <a:endParaRPr lang="en-US" dirty="0"/>
          </a:p>
        </p:txBody>
      </p:sp>
    </p:spTree>
    <p:extLst>
      <p:ext uri="{BB962C8B-B14F-4D97-AF65-F5344CB8AC3E}">
        <p14:creationId xmlns:p14="http://schemas.microsoft.com/office/powerpoint/2010/main" val="3877742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web-сервис – это приложение работающее в World Wide Web и доступ к которому предоставляется по HTTP-протоколу, а обмен информации идет с помощью формата XML. Следовательно, формат данных передаваемых в теле запроса будет всегда XML. </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Web services are self-contained because applications using the service only depend on the service itself, independent of the underlying technical implementation. It is self-describing, because the information how to use the service can be obtained from the service itself. </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4</a:t>
            </a:fld>
            <a:endParaRPr lang="en-US" dirty="0"/>
          </a:p>
        </p:txBody>
      </p:sp>
    </p:spTree>
    <p:extLst>
      <p:ext uri="{BB962C8B-B14F-4D97-AF65-F5344CB8AC3E}">
        <p14:creationId xmlns:p14="http://schemas.microsoft.com/office/powerpoint/2010/main" val="2844092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default routing template, Web API uses the HTTP method to select the action. However, you can also create a route where the action name is included in the URI:</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18</a:t>
            </a:fld>
            <a:endParaRPr lang="en-US" dirty="0"/>
          </a:p>
        </p:txBody>
      </p:sp>
    </p:spTree>
    <p:extLst>
      <p:ext uri="{BB962C8B-B14F-4D97-AF65-F5344CB8AC3E}">
        <p14:creationId xmlns:p14="http://schemas.microsoft.com/office/powerpoint/2010/main" val="4029495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prevent a method from getting invoked as an action, use the </a:t>
            </a:r>
            <a:r>
              <a:rPr lang="en-US" sz="1200" b="1" i="0" kern="1200" dirty="0" err="1" smtClean="0">
                <a:solidFill>
                  <a:schemeClr val="tx1"/>
                </a:solidFill>
                <a:effectLst/>
                <a:latin typeface="+mn-lt"/>
                <a:ea typeface="+mn-ea"/>
                <a:cs typeface="+mn-cs"/>
              </a:rPr>
              <a:t>NonAction</a:t>
            </a:r>
            <a:r>
              <a:rPr lang="en-US" sz="1200" b="0" i="0" kern="1200" dirty="0" smtClean="0">
                <a:solidFill>
                  <a:schemeClr val="tx1"/>
                </a:solidFill>
                <a:effectLst/>
                <a:latin typeface="+mn-lt"/>
                <a:ea typeface="+mn-ea"/>
                <a:cs typeface="+mn-cs"/>
              </a:rPr>
              <a:t> attribute. This signals to the framework that the method is not an action, even if it would otherwise match the routing rules.</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19</a:t>
            </a:fld>
            <a:endParaRPr lang="en-US" dirty="0"/>
          </a:p>
        </p:txBody>
      </p:sp>
    </p:spTree>
    <p:extLst>
      <p:ext uri="{BB962C8B-B14F-4D97-AF65-F5344CB8AC3E}">
        <p14:creationId xmlns:p14="http://schemas.microsoft.com/office/powerpoint/2010/main" val="2202593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Однако с технической точки зрения, согласование контента — это процесс, в котором клиент и сервер определяют лучший из возможных форматов представления для последующего использования при взаимодействии друг с другом. Анализ запроса обычно подразумевает просмотр пары HTTP-заголовков, таких как Accept и Content-Type. </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20</a:t>
            </a:fld>
            <a:endParaRPr lang="en-US" dirty="0"/>
          </a:p>
        </p:txBody>
      </p:sp>
    </p:spTree>
    <p:extLst>
      <p:ext uri="{BB962C8B-B14F-4D97-AF65-F5344CB8AC3E}">
        <p14:creationId xmlns:p14="http://schemas.microsoft.com/office/powerpoint/2010/main" val="3960236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a Request message is sent with an Accept header,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will use the Accept header to decide about the Response media type and the </a:t>
            </a:r>
            <a:r>
              <a:rPr lang="en-US" sz="1200" b="0"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to write. </a:t>
            </a:r>
            <a:r>
              <a:rPr lang="en-US" dirty="0" smtClean="0"/>
              <a:t/>
            </a:r>
            <a:br>
              <a:rPr lang="en-US" dirty="0" smtClean="0"/>
            </a:br>
            <a:r>
              <a:rPr lang="en-US" sz="1200" b="0" i="0" kern="1200" dirty="0" smtClean="0">
                <a:solidFill>
                  <a:schemeClr val="tx1"/>
                </a:solidFill>
                <a:effectLst/>
                <a:latin typeface="+mn-lt"/>
                <a:ea typeface="+mn-ea"/>
                <a:cs typeface="+mn-cs"/>
              </a:rPr>
              <a:t>This should make sense to you as here the client is asking for a response in a specific format.</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21</a:t>
            </a:fld>
            <a:endParaRPr lang="en-US" dirty="0"/>
          </a:p>
        </p:txBody>
      </p:sp>
    </p:spTree>
    <p:extLst>
      <p:ext uri="{BB962C8B-B14F-4D97-AF65-F5344CB8AC3E}">
        <p14:creationId xmlns:p14="http://schemas.microsoft.com/office/powerpoint/2010/main" val="1078757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a Request message is sent with NO Accept header and with a Content-Type header (let’s say when you are using POST to post content to the server),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will use the Content-Type header to decide about the Response media type and the </a:t>
            </a:r>
            <a:r>
              <a:rPr lang="en-US" sz="1200" b="0"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to write.</a:t>
            </a:r>
          </a:p>
          <a:p>
            <a:r>
              <a:rPr lang="en-US" sz="1200" b="0" i="0" kern="1200" dirty="0" smtClean="0">
                <a:solidFill>
                  <a:schemeClr val="tx1"/>
                </a:solidFill>
                <a:effectLst/>
                <a:latin typeface="+mn-lt"/>
                <a:ea typeface="+mn-ea"/>
                <a:cs typeface="+mn-cs"/>
              </a:rPr>
              <a:t>Here the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uses the </a:t>
            </a:r>
            <a:r>
              <a:rPr lang="en-US" sz="1200" b="0" i="1" kern="1200" dirty="0" smtClean="0">
                <a:solidFill>
                  <a:schemeClr val="tx1"/>
                </a:solidFill>
                <a:effectLst/>
                <a:latin typeface="+mn-lt"/>
                <a:ea typeface="+mn-ea"/>
                <a:cs typeface="+mn-cs"/>
              </a:rPr>
              <a:t>best-effort approach</a:t>
            </a:r>
            <a:r>
              <a:rPr lang="en-US" sz="1200" b="0" i="0" kern="1200" dirty="0" smtClean="0">
                <a:solidFill>
                  <a:schemeClr val="tx1"/>
                </a:solidFill>
                <a:effectLst/>
                <a:latin typeface="+mn-lt"/>
                <a:ea typeface="+mn-ea"/>
                <a:cs typeface="+mn-cs"/>
              </a:rPr>
              <a:t> to judge which format the client could understand. Since here the client was able to post content in a particular format(let’s say ‘application/xyz’),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deduces that the Client could probably understand the Response also in the same format(‘application/xyz’).</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22</a:t>
            </a:fld>
            <a:endParaRPr lang="en-US" dirty="0"/>
          </a:p>
        </p:txBody>
      </p:sp>
    </p:spTree>
    <p:extLst>
      <p:ext uri="{BB962C8B-B14F-4D97-AF65-F5344CB8AC3E}">
        <p14:creationId xmlns:p14="http://schemas.microsoft.com/office/powerpoint/2010/main" val="3920880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If a Request message is sent with an Accept header and also a Content-Type header,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will use the Accept header to decide about the Response media type and the </a:t>
            </a:r>
            <a:r>
              <a:rPr lang="en-US" sz="1200" b="0"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to write. </a:t>
            </a:r>
            <a:r>
              <a:rPr lang="en-US" dirty="0" smtClean="0"/>
              <a:t/>
            </a:r>
            <a:br>
              <a:rPr lang="en-US" dirty="0" smtClean="0"/>
            </a:br>
            <a:r>
              <a:rPr lang="en-US" sz="1200" b="0" i="0" kern="1200" dirty="0" smtClean="0">
                <a:solidFill>
                  <a:schemeClr val="tx1"/>
                </a:solidFill>
                <a:effectLst/>
                <a:latin typeface="+mn-lt"/>
                <a:ea typeface="+mn-ea"/>
                <a:cs typeface="+mn-cs"/>
              </a:rPr>
              <a:t>This should make sense to you as here the Client is asking for a Response in a specific format.</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23</a:t>
            </a:fld>
            <a:endParaRPr lang="en-US" dirty="0"/>
          </a:p>
        </p:txBody>
      </p:sp>
    </p:spTree>
    <p:extLst>
      <p:ext uri="{BB962C8B-B14F-4D97-AF65-F5344CB8AC3E}">
        <p14:creationId xmlns:p14="http://schemas.microsoft.com/office/powerpoint/2010/main" val="2765758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variation to “Point </a:t>
            </a:r>
            <a:r>
              <a:rPr lang="en-US" sz="1200" b="1" i="0" kern="12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above: If a Request message is sent with an Accept header and also a Content-Type header, then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will use the Accept header to decide about the Response media type and the </a:t>
            </a:r>
            <a:r>
              <a:rPr lang="en-US" sz="1200" b="0"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to write. </a:t>
            </a:r>
          </a:p>
          <a:p>
            <a:r>
              <a:rPr lang="en-US" sz="1200" b="0" i="0" kern="1200" dirty="0" smtClean="0">
                <a:solidFill>
                  <a:schemeClr val="tx1"/>
                </a:solidFill>
                <a:effectLst/>
                <a:latin typeface="+mn-lt"/>
                <a:ea typeface="+mn-ea"/>
                <a:cs typeface="+mn-cs"/>
              </a:rPr>
              <a:t>Now, if the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a:t>
            </a:r>
            <a:r>
              <a:rPr lang="en-US" sz="1200" b="0" i="1" kern="1200" dirty="0" smtClean="0">
                <a:solidFill>
                  <a:schemeClr val="tx1"/>
                </a:solidFill>
                <a:effectLst/>
                <a:latin typeface="+mn-lt"/>
                <a:ea typeface="+mn-ea"/>
                <a:cs typeface="+mn-cs"/>
              </a:rPr>
              <a:t>wasn’t able to find a formatter for the supplied media type in the Accept header</a:t>
            </a:r>
            <a:r>
              <a:rPr lang="en-US" sz="1200" b="0" i="0" kern="1200" dirty="0" smtClean="0">
                <a:solidFill>
                  <a:schemeClr val="tx1"/>
                </a:solidFill>
                <a:effectLst/>
                <a:latin typeface="+mn-lt"/>
                <a:ea typeface="+mn-ea"/>
                <a:cs typeface="+mn-cs"/>
              </a:rPr>
              <a:t>, then it uses the </a:t>
            </a:r>
            <a:r>
              <a:rPr lang="en-US" sz="1200" b="0" i="1" kern="1200" dirty="0" smtClean="0">
                <a:solidFill>
                  <a:schemeClr val="tx1"/>
                </a:solidFill>
                <a:effectLst/>
                <a:latin typeface="+mn-lt"/>
                <a:ea typeface="+mn-ea"/>
                <a:cs typeface="+mn-cs"/>
              </a:rPr>
              <a:t>best-effort approach</a:t>
            </a:r>
            <a:r>
              <a:rPr lang="en-US" sz="1200" b="0" i="0" kern="1200" dirty="0" smtClean="0">
                <a:solidFill>
                  <a:schemeClr val="tx1"/>
                </a:solidFill>
                <a:effectLst/>
                <a:latin typeface="+mn-lt"/>
                <a:ea typeface="+mn-ea"/>
                <a:cs typeface="+mn-cs"/>
              </a:rPr>
              <a:t> and uses the Content-Type header to decide about the Response media type and the </a:t>
            </a:r>
            <a:r>
              <a:rPr lang="en-US" sz="1200" b="0" i="0" kern="1200" dirty="0" err="1" smtClean="0">
                <a:solidFill>
                  <a:schemeClr val="tx1"/>
                </a:solidFill>
                <a:effectLst/>
                <a:latin typeface="+mn-lt"/>
                <a:ea typeface="+mn-ea"/>
                <a:cs typeface="+mn-cs"/>
              </a:rPr>
              <a:t>MediaTypeFormatter</a:t>
            </a:r>
            <a:r>
              <a:rPr lang="en-US" sz="1200" b="0" i="0" kern="1200" dirty="0" smtClean="0">
                <a:solidFill>
                  <a:schemeClr val="tx1"/>
                </a:solidFill>
                <a:effectLst/>
                <a:latin typeface="+mn-lt"/>
                <a:ea typeface="+mn-ea"/>
                <a:cs typeface="+mn-cs"/>
              </a:rPr>
              <a:t> to write.</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24</a:t>
            </a:fld>
            <a:endParaRPr lang="en-US" dirty="0"/>
          </a:p>
        </p:txBody>
      </p:sp>
    </p:spTree>
    <p:extLst>
      <p:ext uri="{BB962C8B-B14F-4D97-AF65-F5344CB8AC3E}">
        <p14:creationId xmlns:p14="http://schemas.microsoft.com/office/powerpoint/2010/main" val="3364603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ALL the above scenarios from 1 to 4, if the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wasn’t able to find a suitable formatter to write the Response, then by default it would send back content using the 1st formatter in the collection of </a:t>
            </a:r>
            <a:r>
              <a:rPr lang="en-US" sz="1200" b="0" i="0" kern="1200" dirty="0" err="1" smtClean="0">
                <a:solidFill>
                  <a:schemeClr val="tx1"/>
                </a:solidFill>
                <a:effectLst/>
                <a:latin typeface="+mn-lt"/>
                <a:ea typeface="+mn-ea"/>
                <a:cs typeface="+mn-cs"/>
              </a:rPr>
              <a:t>MediaTypeFormatters</a:t>
            </a:r>
            <a:r>
              <a:rPr lang="en-US" sz="1200" b="0" i="0" kern="1200" dirty="0" smtClean="0">
                <a:solidFill>
                  <a:schemeClr val="tx1"/>
                </a:solidFill>
                <a:effectLst/>
                <a:latin typeface="+mn-lt"/>
                <a:ea typeface="+mn-ea"/>
                <a:cs typeface="+mn-cs"/>
              </a:rPr>
              <a:t> present on the Configuration object.</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25</a:t>
            </a:fld>
            <a:endParaRPr lang="en-US" dirty="0"/>
          </a:p>
        </p:txBody>
      </p:sp>
    </p:spTree>
    <p:extLst>
      <p:ext uri="{BB962C8B-B14F-4D97-AF65-F5344CB8AC3E}">
        <p14:creationId xmlns:p14="http://schemas.microsoft.com/office/powerpoint/2010/main" val="2070853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for a particular reason, a user needs to always send a Response in a specific format and NOT caring about the Content Negotiation, we have support for it. For example, in the following piece of code, the Action called “Get” is specifically setting the media type to be “application/xml”. So, Web API honors this and will not let the </a:t>
            </a:r>
            <a:r>
              <a:rPr lang="en-US" sz="1200" b="0" i="0" kern="1200" dirty="0" err="1" smtClean="0">
                <a:solidFill>
                  <a:schemeClr val="tx1"/>
                </a:solidFill>
                <a:effectLst/>
                <a:latin typeface="+mn-lt"/>
                <a:ea typeface="+mn-ea"/>
                <a:cs typeface="+mn-cs"/>
              </a:rPr>
              <a:t>Conneg</a:t>
            </a:r>
            <a:r>
              <a:rPr lang="en-US" sz="1200" b="0" i="0" kern="1200" dirty="0" smtClean="0">
                <a:solidFill>
                  <a:schemeClr val="tx1"/>
                </a:solidFill>
                <a:effectLst/>
                <a:latin typeface="+mn-lt"/>
                <a:ea typeface="+mn-ea"/>
                <a:cs typeface="+mn-cs"/>
              </a:rPr>
              <a:t> algorithm to overwrite it irrespective of the Request’s Accept header media type.</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27</a:t>
            </a:fld>
            <a:endParaRPr lang="en-US" dirty="0"/>
          </a:p>
        </p:txBody>
      </p:sp>
    </p:spTree>
    <p:extLst>
      <p:ext uri="{BB962C8B-B14F-4D97-AF65-F5344CB8AC3E}">
        <p14:creationId xmlns:p14="http://schemas.microsoft.com/office/powerpoint/2010/main" val="3784385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Методы ReadFromStreamAsync и WriteToStreamAsync полагаются на Task Parallel Library (TPL) в выполнении асинхронной работы, поэтому они возвращают экземпляр Task. Если вы хотите явным образом заставить свою реализацию средства форматирования работать синхронно, то для вас это сделает на внутреннем уровне базовый класс BufferedMediaTypeFormatter. Этот базовый класс предоставляет два метода, которые можно переопределять в реализации: SaveToStream и ReadFromStream; это синхронные версии SaveToStreamAsync и ReadFromStreamAsync.</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28</a:t>
            </a:fld>
            <a:endParaRPr lang="en-US" dirty="0"/>
          </a:p>
        </p:txBody>
      </p:sp>
    </p:spTree>
    <p:extLst>
      <p:ext uri="{BB962C8B-B14F-4D97-AF65-F5344CB8AC3E}">
        <p14:creationId xmlns:p14="http://schemas.microsoft.com/office/powerpoint/2010/main" val="92676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accent6"/>
                </a:solidFill>
              </a:rPr>
              <a:t>is </a:t>
            </a:r>
            <a:r>
              <a:rPr lang="en-US" dirty="0" smtClean="0">
                <a:solidFill>
                  <a:srgbClr val="FF0000"/>
                </a:solidFill>
              </a:rPr>
              <a:t>S</a:t>
            </a:r>
            <a:r>
              <a:rPr lang="en-US" dirty="0" smtClean="0"/>
              <a:t>imple </a:t>
            </a:r>
            <a:r>
              <a:rPr lang="en-US" sz="2200" dirty="0" smtClean="0">
                <a:solidFill>
                  <a:srgbClr val="FF0000"/>
                </a:solidFill>
              </a:rPr>
              <a:t>O</a:t>
            </a:r>
            <a:r>
              <a:rPr lang="en-US" sz="2200" dirty="0" smtClean="0"/>
              <a:t>bject</a:t>
            </a:r>
            <a:r>
              <a:rPr lang="en-US" dirty="0" smtClean="0"/>
              <a:t> </a:t>
            </a:r>
            <a:r>
              <a:rPr lang="en-US" dirty="0" smtClean="0">
                <a:solidFill>
                  <a:srgbClr val="FF0000"/>
                </a:solidFill>
              </a:rPr>
              <a:t>A</a:t>
            </a:r>
            <a:r>
              <a:rPr lang="en-US" dirty="0" smtClean="0"/>
              <a:t>ccess </a:t>
            </a:r>
            <a:r>
              <a:rPr lang="en-US" dirty="0" smtClean="0">
                <a:solidFill>
                  <a:srgbClr val="FF0000"/>
                </a:solidFill>
              </a:rPr>
              <a:t>P</a:t>
            </a:r>
            <a:r>
              <a:rPr lang="en-US" dirty="0" smtClean="0"/>
              <a:t>rotocol</a:t>
            </a:r>
          </a:p>
          <a:p>
            <a:r>
              <a:rPr lang="en-US" dirty="0" smtClean="0"/>
              <a:t>is a protocol specification for exchanging structured information in the implementation of Web Services. </a:t>
            </a:r>
          </a:p>
          <a:p>
            <a:r>
              <a:rPr lang="en-US" dirty="0" smtClean="0"/>
              <a:t>uses XML for the message format. </a:t>
            </a:r>
          </a:p>
          <a:p>
            <a:r>
              <a:rPr lang="en-US" dirty="0" smtClean="0"/>
              <a:t>is independent of the transport protocol (could be HTTP, FTP, TCP, UDP, or named pipes)</a:t>
            </a:r>
          </a:p>
          <a:p>
            <a:r>
              <a:rPr lang="en-US" sz="1200" b="0" i="0" kern="1200" dirty="0" smtClean="0">
                <a:solidFill>
                  <a:schemeClr val="tx1"/>
                </a:solidFill>
                <a:effectLst/>
                <a:latin typeface="+mn-lt"/>
                <a:ea typeface="+mn-ea"/>
                <a:cs typeface="+mn-cs"/>
              </a:rPr>
              <a:t>SOAP based services strictly define the format of messages passed back and forth. A SOAP message contains the data, the action to perform on it, the headers, and the error details in case of failure. Security is provided by WS-Security standards and is end-to-end. It supports identity through intermediaries, not just point to point (SSL).</a:t>
            </a:r>
          </a:p>
          <a:p>
            <a:endParaRPr lang="en-US" sz="1200" b="0" i="0" kern="1200" dirty="0" smtClean="0">
              <a:solidFill>
                <a:schemeClr val="tx1"/>
              </a:solidFill>
              <a:effectLst/>
              <a:latin typeface="+mn-lt"/>
              <a:ea typeface="+mn-ea"/>
              <a:cs typeface="+mn-cs"/>
            </a:endParaRPr>
          </a:p>
          <a:p>
            <a:r>
              <a:rPr lang="en-US" b="1" dirty="0" smtClean="0"/>
              <a:t>WSDL </a:t>
            </a:r>
            <a:r>
              <a:rPr lang="en-US" dirty="0" smtClean="0"/>
              <a:t>is an XML-based language for describing Web services and how to access them:</a:t>
            </a:r>
          </a:p>
          <a:p>
            <a:pPr lvl="1"/>
            <a:r>
              <a:rPr lang="en-US" dirty="0" smtClean="0"/>
              <a:t>WSDL stands for Web Services Description Language</a:t>
            </a:r>
          </a:p>
          <a:p>
            <a:pPr lvl="1"/>
            <a:r>
              <a:rPr lang="en-US" dirty="0" smtClean="0"/>
              <a:t>WSDL is an XML-based language for describing Web services.</a:t>
            </a:r>
          </a:p>
          <a:p>
            <a:pPr lvl="1"/>
            <a:r>
              <a:rPr lang="en-US" dirty="0" smtClean="0"/>
              <a:t>WSDL is a W3C recommendation</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5</a:t>
            </a:fld>
            <a:endParaRPr lang="en-US" dirty="0"/>
          </a:p>
        </p:txBody>
      </p:sp>
    </p:spTree>
    <p:extLst>
      <p:ext uri="{BB962C8B-B14F-4D97-AF65-F5344CB8AC3E}">
        <p14:creationId xmlns:p14="http://schemas.microsoft.com/office/powerpoint/2010/main" val="1361273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29</a:t>
            </a:fld>
            <a:endParaRPr lang="en-US" dirty="0"/>
          </a:p>
        </p:txBody>
      </p:sp>
    </p:spTree>
    <p:extLst>
      <p:ext uri="{BB962C8B-B14F-4D97-AF65-F5344CB8AC3E}">
        <p14:creationId xmlns:p14="http://schemas.microsoft.com/office/powerpoint/2010/main" val="24343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ru-RU" sz="1200" b="0" i="0" kern="1200" dirty="0" smtClean="0">
                <a:solidFill>
                  <a:schemeClr val="tx1"/>
                </a:solidFill>
                <a:effectLst/>
                <a:latin typeface="+mn-lt"/>
                <a:ea typeface="+mn-ea"/>
                <a:cs typeface="+mn-cs"/>
              </a:rPr>
              <a:t>Representational State Transfer, в переводе википедии «передача состояния представления»</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Мысль сводится к тому, что запрос ресурса с сервера переводит клиентское приложение в определенное состояние (state), а запрос следующего ресурса меняет состояние приложения (transfer). А “Representational” означает то, что ресурс возвращается не просто так, а в каком-то представлении, например в представлении для машины или в представлении для человека. А Рой</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Филдинг в своей диссертации признается, что название придумано не для того, чтобы было понятно, о чем речь, а «is intended to evoke an image of how a well-designed Web application behaves». Неплохая формулировка идеи по-русски –</a:t>
            </a:r>
            <a:r>
              <a:rPr lang="ru-RU" sz="1200" b="0" i="1" kern="1200" dirty="0" smtClean="0">
                <a:solidFill>
                  <a:schemeClr val="tx1"/>
                </a:solidFill>
                <a:effectLst/>
                <a:latin typeface="+mn-lt"/>
                <a:ea typeface="+mn-ea"/>
                <a:cs typeface="+mn-cs"/>
              </a:rPr>
              <a:t> «представление данных в удобном для клиента формате»</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services, message security is provided by the transport protocol (HTTPS), and is point-to-point only. It doesn’t have a standard messaging system and expects clients to deal with communication failures by retrying. SOAP has successful/retry logic built in and provides end-to-end reliability even through SOAP intermediaries.</a:t>
            </a:r>
          </a:p>
          <a:p>
            <a:r>
              <a:rPr lang="en-US" sz="1200" b="0" i="0" kern="1200" dirty="0" smtClean="0">
                <a:solidFill>
                  <a:schemeClr val="tx1"/>
                </a:solidFill>
                <a:effectLst/>
                <a:latin typeface="+mn-lt"/>
                <a:ea typeface="+mn-ea"/>
                <a:cs typeface="+mn-cs"/>
              </a:rPr>
              <a:t>One of the major benefits of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API is that it is flexible for data representation, for example you could serialize your data in either XML or JSON format.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APIs are cleaner or easier to understand because they add an element of using </a:t>
            </a:r>
            <a:r>
              <a:rPr lang="en-US" sz="1200" b="0" i="0" kern="1200" dirty="0" err="1" smtClean="0">
                <a:solidFill>
                  <a:schemeClr val="tx1"/>
                </a:solidFill>
                <a:effectLst/>
                <a:latin typeface="+mn-lt"/>
                <a:ea typeface="+mn-ea"/>
                <a:cs typeface="+mn-cs"/>
              </a:rPr>
              <a:t>standardised</a:t>
            </a:r>
            <a:r>
              <a:rPr lang="en-US" sz="1200" b="0" i="0" kern="1200" dirty="0" smtClean="0">
                <a:solidFill>
                  <a:schemeClr val="tx1"/>
                </a:solidFill>
                <a:effectLst/>
                <a:latin typeface="+mn-lt"/>
                <a:ea typeface="+mn-ea"/>
                <a:cs typeface="+mn-cs"/>
              </a:rPr>
              <a:t> URIs and gives importance to HTTP verb used (i.e. GET, POST, PUT and DELETE).</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6</a:t>
            </a:fld>
            <a:endParaRPr lang="en-US" dirty="0"/>
          </a:p>
        </p:txBody>
      </p:sp>
    </p:spTree>
    <p:extLst>
      <p:ext uri="{BB962C8B-B14F-4D97-AF65-F5344CB8AC3E}">
        <p14:creationId xmlns:p14="http://schemas.microsoft.com/office/powerpoint/2010/main" val="245647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Why</a:t>
            </a:r>
            <a:r>
              <a:rPr lang="en-US" sz="1200" b="0" i="0" kern="1200" baseline="0" dirty="0" smtClean="0">
                <a:solidFill>
                  <a:schemeClr val="tx1"/>
                </a:solidFill>
                <a:effectLst/>
                <a:latin typeface="+mn-lt"/>
                <a:ea typeface="+mn-ea"/>
                <a:cs typeface="+mn-cs"/>
              </a:rPr>
              <a:t> is it </a:t>
            </a:r>
            <a:r>
              <a:rPr lang="en-US" dirty="0" smtClean="0"/>
              <a:t>good for mobile devices:</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 is simple. This means you can understand it without being very knowledgeable in the area;</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is easy to integrate. You can put it everywhere. </a:t>
            </a:r>
            <a:r>
              <a:rPr lang="en-US" sz="1200" b="1" i="0" kern="1200" dirty="0" smtClean="0">
                <a:solidFill>
                  <a:schemeClr val="tx1"/>
                </a:solidFill>
                <a:effectLst/>
                <a:latin typeface="+mn-lt"/>
                <a:ea typeface="+mn-ea"/>
                <a:cs typeface="+mn-cs"/>
              </a:rPr>
              <a:t>Android/iOS</a:t>
            </a:r>
            <a:r>
              <a:rPr lang="en-US" sz="1200" b="0" i="0" kern="1200" dirty="0" smtClean="0">
                <a:solidFill>
                  <a:schemeClr val="tx1"/>
                </a:solidFill>
                <a:effectLst/>
                <a:latin typeface="+mn-lt"/>
                <a:ea typeface="+mn-ea"/>
                <a:cs typeface="+mn-cs"/>
              </a:rPr>
              <a:t> SDKs has libraries to work with </a:t>
            </a:r>
            <a:r>
              <a:rPr lang="en-US" sz="1200" b="0" i="0" kern="1200" dirty="0" err="1" smtClean="0">
                <a:solidFill>
                  <a:schemeClr val="tx1"/>
                </a:solidFill>
                <a:effectLst/>
                <a:latin typeface="+mn-lt"/>
                <a:ea typeface="+mn-ea"/>
                <a:cs typeface="+mn-cs"/>
              </a:rPr>
              <a:t>jsons</a:t>
            </a:r>
            <a:r>
              <a:rPr lang="en-US" sz="1200" b="0" i="0" kern="1200" dirty="0" smtClean="0">
                <a:solidFill>
                  <a:schemeClr val="tx1"/>
                </a:solidFill>
                <a:effectLst/>
                <a:latin typeface="+mn-lt"/>
                <a:ea typeface="+mn-ea"/>
                <a:cs typeface="+mn-cs"/>
              </a:rPr>
              <a:t> and designed to work with </a:t>
            </a:r>
            <a:r>
              <a:rPr lang="en-US" sz="1200" b="0" i="0" kern="1200" dirty="0" err="1" smtClean="0">
                <a:solidFill>
                  <a:schemeClr val="tx1"/>
                </a:solidFill>
                <a:effectLst/>
                <a:latin typeface="+mn-lt"/>
                <a:ea typeface="+mn-ea"/>
                <a:cs typeface="+mn-cs"/>
              </a:rPr>
              <a:t>RESTful</a:t>
            </a:r>
            <a:r>
              <a:rPr lang="en-US" sz="1200" b="0" i="0" kern="1200" dirty="0" smtClean="0">
                <a:solidFill>
                  <a:schemeClr val="tx1"/>
                </a:solidFill>
                <a:effectLst/>
                <a:latin typeface="+mn-lt"/>
                <a:ea typeface="+mn-ea"/>
                <a:cs typeface="+mn-cs"/>
              </a:rPr>
              <a:t> APIs already.</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is easy to debug. Since it is just a HTTP you can easily read requests and responses without being a web developer which is very handy for the mobile app developers.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is conventional and commonly used. This approach is so popular so you can bring new developers easily onto the project without spending too much efforts.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can be easily reused. There are set of features that are required on almost every project. So it can be reused.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It is compact. Size of the packages are small which is especially important for iOS/android apps.</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8</a:t>
            </a:fld>
            <a:endParaRPr lang="en-US" dirty="0"/>
          </a:p>
        </p:txBody>
      </p:sp>
    </p:spTree>
    <p:extLst>
      <p:ext uri="{BB962C8B-B14F-4D97-AF65-F5344CB8AC3E}">
        <p14:creationId xmlns:p14="http://schemas.microsoft.com/office/powerpoint/2010/main" val="3089359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9</a:t>
            </a:fld>
            <a:endParaRPr lang="en-US" dirty="0"/>
          </a:p>
        </p:txBody>
      </p:sp>
    </p:spTree>
    <p:extLst>
      <p:ext uri="{BB962C8B-B14F-4D97-AF65-F5344CB8AC3E}">
        <p14:creationId xmlns:p14="http://schemas.microsoft.com/office/powerpoint/2010/main" val="3730765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latin typeface="+mn-lt"/>
                <a:ea typeface="+mn-ea"/>
                <a:cs typeface="+mn-cs"/>
              </a:rPr>
              <a:t>WebApiConfig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Web API framework receives an HTTP request, it tries to match the URI against one of the route templates in the routing table. If no route matches, the client receives a 404 error. For example, the following URIs match the default route:</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reason for using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 in the route is to avoid collisions with ASP.NET MVC routing. That way, you can have "/contacts" go to an MVC controller, and "/</a:t>
            </a:r>
            <a:r>
              <a:rPr lang="en-US" sz="1200" b="0" i="0" kern="1200" dirty="0" err="1" smtClean="0">
                <a:solidFill>
                  <a:schemeClr val="tx1"/>
                </a:solidFill>
                <a:effectLst/>
                <a:latin typeface="+mn-lt"/>
                <a:ea typeface="+mn-ea"/>
                <a:cs typeface="+mn-cs"/>
              </a:rPr>
              <a:t>api</a:t>
            </a:r>
            <a:r>
              <a:rPr lang="en-US" sz="1200" b="0" i="0" kern="1200" dirty="0" smtClean="0">
                <a:solidFill>
                  <a:schemeClr val="tx1"/>
                </a:solidFill>
                <a:effectLst/>
                <a:latin typeface="+mn-lt"/>
                <a:ea typeface="+mn-ea"/>
                <a:cs typeface="+mn-cs"/>
              </a:rPr>
              <a:t>/contacts" go to a Web API controller. Of course, if you don't like this convention, you can change the default route table.</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13</a:t>
            </a:fld>
            <a:endParaRPr lang="en-US" dirty="0"/>
          </a:p>
        </p:txBody>
      </p:sp>
    </p:spTree>
    <p:extLst>
      <p:ext uri="{BB962C8B-B14F-4D97-AF65-F5344CB8AC3E}">
        <p14:creationId xmlns:p14="http://schemas.microsoft.com/office/powerpoint/2010/main" val="108709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find the controller, Web API adds "Controller" to the value of the </a:t>
            </a:r>
            <a:r>
              <a:rPr lang="en-US" i="1" dirty="0" smtClean="0"/>
              <a:t>{controller}</a:t>
            </a:r>
            <a:r>
              <a:rPr lang="en-US" dirty="0" smtClean="0"/>
              <a:t> variable.</a:t>
            </a:r>
          </a:p>
          <a:p>
            <a:r>
              <a:rPr lang="en-US" dirty="0" smtClean="0"/>
              <a:t>To find the action, Web API looks at the HTTP method, and then looks for an action whose name begins with that HTTP method name. </a:t>
            </a:r>
          </a:p>
          <a:p>
            <a:r>
              <a:rPr lang="en-US" dirty="0" smtClean="0"/>
              <a:t>Other placeholder variables in the route template, such as </a:t>
            </a:r>
            <a:r>
              <a:rPr lang="en-US" i="1" dirty="0" smtClean="0"/>
              <a:t>{id},</a:t>
            </a:r>
            <a:r>
              <a:rPr lang="en-US" dirty="0" smtClean="0"/>
              <a:t> are mapped to action parameters.</a:t>
            </a:r>
            <a:endParaRPr lang="ru-RU" dirty="0" smtClean="0"/>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15</a:t>
            </a:fld>
            <a:endParaRPr lang="en-US" dirty="0"/>
          </a:p>
        </p:txBody>
      </p:sp>
    </p:spTree>
    <p:extLst>
      <p:ext uri="{BB962C8B-B14F-4D97-AF65-F5344CB8AC3E}">
        <p14:creationId xmlns:p14="http://schemas.microsoft.com/office/powerpoint/2010/main" val="151542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Alternatively you can use the following attributes to control the mapping of HTTP requests (HTTP </a:t>
            </a:r>
            <a:r>
              <a:rPr lang="en-US" dirty="0" err="1" smtClean="0"/>
              <a:t>Verb+URL</a:t>
            </a:r>
            <a:r>
              <a:rPr lang="en-US" dirty="0" smtClean="0"/>
              <a:t>) to actions in the controller:</a:t>
            </a:r>
          </a:p>
          <a:p>
            <a:pPr lvl="1"/>
            <a:r>
              <a:rPr lang="en-US" dirty="0" smtClean="0"/>
              <a:t>The </a:t>
            </a:r>
            <a:r>
              <a:rPr lang="en-US" b="1" dirty="0" err="1" smtClean="0"/>
              <a:t>HttpGet</a:t>
            </a:r>
            <a:r>
              <a:rPr lang="en-US" dirty="0" smtClean="0"/>
              <a:t>, </a:t>
            </a:r>
            <a:r>
              <a:rPr lang="en-US" b="1" dirty="0" err="1" smtClean="0"/>
              <a:t>HttpPut</a:t>
            </a:r>
            <a:r>
              <a:rPr lang="en-US" dirty="0" smtClean="0"/>
              <a:t>, </a:t>
            </a:r>
            <a:r>
              <a:rPr lang="en-US" b="1" dirty="0" err="1" smtClean="0"/>
              <a:t>HttpPost</a:t>
            </a:r>
            <a:r>
              <a:rPr lang="en-US" dirty="0" smtClean="0"/>
              <a:t>, or </a:t>
            </a:r>
            <a:r>
              <a:rPr lang="en-US" b="1" dirty="0" err="1" smtClean="0"/>
              <a:t>HttpDelete</a:t>
            </a:r>
            <a:r>
              <a:rPr lang="en-US" dirty="0" smtClean="0"/>
              <a:t> attributes</a:t>
            </a:r>
          </a:p>
          <a:p>
            <a:pPr lvl="1"/>
            <a:r>
              <a:rPr lang="en-US" dirty="0" smtClean="0"/>
              <a:t>The </a:t>
            </a:r>
            <a:r>
              <a:rPr lang="en-US" b="1" dirty="0" err="1" smtClean="0"/>
              <a:t>AcceptVerbs</a:t>
            </a:r>
            <a:r>
              <a:rPr lang="en-US" dirty="0" smtClean="0"/>
              <a:t> attribute</a:t>
            </a:r>
          </a:p>
          <a:p>
            <a:pPr lvl="1"/>
            <a:r>
              <a:rPr lang="en-US" dirty="0" smtClean="0"/>
              <a:t>The </a:t>
            </a:r>
            <a:r>
              <a:rPr lang="en-US" b="1" dirty="0" err="1" smtClean="0"/>
              <a:t>ActionName</a:t>
            </a:r>
            <a:r>
              <a:rPr lang="en-US" dirty="0" smtClean="0"/>
              <a:t> attribute</a:t>
            </a:r>
          </a:p>
          <a:p>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16</a:t>
            </a:fld>
            <a:endParaRPr lang="en-US" dirty="0"/>
          </a:p>
        </p:txBody>
      </p:sp>
    </p:spTree>
    <p:extLst>
      <p:ext uri="{BB962C8B-B14F-4D97-AF65-F5344CB8AC3E}">
        <p14:creationId xmlns:p14="http://schemas.microsoft.com/office/powerpoint/2010/main" val="2009224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HEAD method is identical to GET except that the server MUST NOT return a message-body in the response. </a:t>
            </a:r>
            <a:endParaRPr lang="en-US" dirty="0"/>
          </a:p>
        </p:txBody>
      </p:sp>
      <p:sp>
        <p:nvSpPr>
          <p:cNvPr id="4" name="Slide Number Placeholder 3"/>
          <p:cNvSpPr>
            <a:spLocks noGrp="1"/>
          </p:cNvSpPr>
          <p:nvPr>
            <p:ph type="sldNum" sz="quarter" idx="10"/>
          </p:nvPr>
        </p:nvSpPr>
        <p:spPr/>
        <p:txBody>
          <a:bodyPr/>
          <a:lstStyle/>
          <a:p>
            <a:pPr>
              <a:defRPr/>
            </a:pPr>
            <a:fld id="{57DC5EDA-BEC3-4932-8801-AEF9B9B3B442}" type="slidenum">
              <a:rPr lang="en-US" smtClean="0"/>
              <a:pPr>
                <a:defRPr/>
              </a:pPr>
              <a:t>17</a:t>
            </a:fld>
            <a:endParaRPr lang="en-US" dirty="0"/>
          </a:p>
        </p:txBody>
      </p:sp>
    </p:spTree>
    <p:extLst>
      <p:ext uri="{BB962C8B-B14F-4D97-AF65-F5344CB8AC3E}">
        <p14:creationId xmlns:p14="http://schemas.microsoft.com/office/powerpoint/2010/main" val="491624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1353456" y="4366127"/>
            <a:ext cx="6862350" cy="706733"/>
          </a:xfrm>
          <a:prstGeom prst="rect">
            <a:avLst/>
          </a:prstGeom>
        </p:spPr>
        <p:txBody>
          <a:bodyPr lIns="91434" tIns="45718" rIns="91434" bIns="45718" anchor="t"/>
          <a:lstStyle>
            <a:lvl1pPr algn="l">
              <a:defRPr sz="3200" b="1" cap="none" baseline="0">
                <a:solidFill>
                  <a:srgbClr val="0956A2"/>
                </a:solidFill>
                <a:latin typeface="Arial" pitchFamily="34" charset="0"/>
                <a:cs typeface="Arial" pitchFamily="34" charset="0"/>
              </a:defRPr>
            </a:lvl1pPr>
          </a:lstStyle>
          <a:p>
            <a:r>
              <a:rPr lang="en-US" dirty="0" smtClean="0"/>
              <a:t>Click to edit Master title style</a:t>
            </a:r>
            <a:endParaRPr lang="ru-RU" dirty="0"/>
          </a:p>
        </p:txBody>
      </p:sp>
      <p:sp>
        <p:nvSpPr>
          <p:cNvPr id="8" name="Text Placeholder 2"/>
          <p:cNvSpPr>
            <a:spLocks noGrp="1"/>
          </p:cNvSpPr>
          <p:nvPr>
            <p:ph type="body" idx="1"/>
          </p:nvPr>
        </p:nvSpPr>
        <p:spPr>
          <a:xfrm>
            <a:off x="1364342" y="5536736"/>
            <a:ext cx="6862350" cy="524345"/>
          </a:xfrm>
          <a:prstGeom prst="rect">
            <a:avLst/>
          </a:prstGeom>
        </p:spPr>
        <p:txBody>
          <a:bodyPr lIns="91434" tIns="45718" rIns="91434" bIns="45718" anchor="b"/>
          <a:lstStyle>
            <a:lvl1pPr marL="0" indent="0">
              <a:buNone/>
              <a:defRPr sz="2400">
                <a:solidFill>
                  <a:schemeClr val="tx1"/>
                </a:solidFill>
                <a:latin typeface="Arial" pitchFamily="34" charset="0"/>
                <a:cs typeface="Arial" pitchFamily="34" charset="0"/>
              </a:defRPr>
            </a:lvl1pPr>
            <a:lvl2pPr marL="457171" indent="0">
              <a:buNone/>
              <a:defRPr sz="1800">
                <a:solidFill>
                  <a:schemeClr val="tx1">
                    <a:tint val="75000"/>
                  </a:schemeClr>
                </a:solidFill>
              </a:defRPr>
            </a:lvl2pPr>
            <a:lvl3pPr marL="914342" indent="0">
              <a:buNone/>
              <a:defRPr sz="1600">
                <a:solidFill>
                  <a:schemeClr val="tx1">
                    <a:tint val="75000"/>
                  </a:schemeClr>
                </a:solidFill>
              </a:defRPr>
            </a:lvl3pPr>
            <a:lvl4pPr marL="1371513" indent="0">
              <a:buNone/>
              <a:defRPr sz="1400">
                <a:solidFill>
                  <a:schemeClr val="tx1">
                    <a:tint val="75000"/>
                  </a:schemeClr>
                </a:solidFill>
              </a:defRPr>
            </a:lvl4pPr>
            <a:lvl5pPr marL="1828684" indent="0">
              <a:buNone/>
              <a:defRPr sz="1400">
                <a:solidFill>
                  <a:schemeClr val="tx1">
                    <a:tint val="75000"/>
                  </a:schemeClr>
                </a:solidFill>
              </a:defRPr>
            </a:lvl5pPr>
            <a:lvl6pPr marL="2285855" indent="0">
              <a:buNone/>
              <a:defRPr sz="1400">
                <a:solidFill>
                  <a:schemeClr val="tx1">
                    <a:tint val="75000"/>
                  </a:schemeClr>
                </a:solidFill>
              </a:defRPr>
            </a:lvl6pPr>
            <a:lvl7pPr marL="2743026" indent="0">
              <a:buNone/>
              <a:defRPr sz="1400">
                <a:solidFill>
                  <a:schemeClr val="tx1">
                    <a:tint val="75000"/>
                  </a:schemeClr>
                </a:solidFill>
              </a:defRPr>
            </a:lvl7pPr>
            <a:lvl8pPr marL="3200198" indent="0">
              <a:buNone/>
              <a:defRPr sz="1400">
                <a:solidFill>
                  <a:schemeClr val="tx1">
                    <a:tint val="75000"/>
                  </a:schemeClr>
                </a:solidFill>
              </a:defRPr>
            </a:lvl8pPr>
            <a:lvl9pPr marL="3657369" indent="0">
              <a:buNone/>
              <a:defRPr sz="1400">
                <a:solidFill>
                  <a:schemeClr val="tx1">
                    <a:tint val="75000"/>
                  </a:schemeClr>
                </a:solidFill>
              </a:defRPr>
            </a:lvl9pPr>
          </a:lstStyle>
          <a:p>
            <a:pPr lvl="0"/>
            <a:r>
              <a:rPr lang="en-US" dirty="0" smtClean="0"/>
              <a:t>Click to edit Master text styles</a:t>
            </a: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12038" t="20980" r="12038" b="25174"/>
          <a:stretch/>
        </p:blipFill>
        <p:spPr>
          <a:xfrm>
            <a:off x="387531" y="238638"/>
            <a:ext cx="2800170" cy="956156"/>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63915" y="1739900"/>
            <a:ext cx="7146685" cy="2349500"/>
          </a:xfrm>
          <a:prstGeom prst="rect">
            <a:avLst/>
          </a:prstGeom>
        </p:spPr>
      </p:pic>
      <p:sp>
        <p:nvSpPr>
          <p:cNvPr id="4" name="TextBox 3"/>
          <p:cNvSpPr txBox="1"/>
          <p:nvPr userDrawn="1"/>
        </p:nvSpPr>
        <p:spPr>
          <a:xfrm>
            <a:off x="4517573" y="881750"/>
            <a:ext cx="4103496" cy="338554"/>
          </a:xfrm>
          <a:prstGeom prst="rect">
            <a:avLst/>
          </a:prstGeom>
          <a:noFill/>
        </p:spPr>
        <p:txBody>
          <a:bodyPr wrap="none" rtlCol="0">
            <a:spAutoFit/>
          </a:bodyPr>
          <a:lstStyle/>
          <a:p>
            <a:r>
              <a:rPr lang="en-US" sz="1600" b="1" i="1" dirty="0" smtClean="0">
                <a:solidFill>
                  <a:schemeClr val="bg1">
                    <a:lumMod val="50000"/>
                  </a:schemeClr>
                </a:solidFill>
              </a:rPr>
              <a:t>Core Systems Transformation</a:t>
            </a:r>
            <a:r>
              <a:rPr lang="en-US" sz="1600" b="1" i="1" baseline="0" dirty="0" smtClean="0">
                <a:solidFill>
                  <a:schemeClr val="bg1">
                    <a:lumMod val="50000"/>
                  </a:schemeClr>
                </a:solidFill>
              </a:rPr>
              <a:t> Solutions</a:t>
            </a:r>
            <a:endParaRPr lang="en-US" sz="1600" b="1" i="1" dirty="0">
              <a:solidFill>
                <a:schemeClr val="bg1">
                  <a:lumMod val="50000"/>
                </a:schemeClr>
              </a:solidFill>
            </a:endParaRP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Placeholder 12"/>
          <p:cNvSpPr>
            <a:spLocks noGrp="1"/>
          </p:cNvSpPr>
          <p:nvPr>
            <p:ph type="title"/>
          </p:nvPr>
        </p:nvSpPr>
        <p:spPr>
          <a:xfrm>
            <a:off x="361950" y="19050"/>
            <a:ext cx="8499021" cy="990600"/>
          </a:xfrm>
          <a:prstGeom prst="rect">
            <a:avLst/>
          </a:prstGeom>
        </p:spPr>
        <p:txBody>
          <a:bodyPr rtlCol="0">
            <a:normAutofit/>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3692" y="1219200"/>
            <a:ext cx="8487280" cy="4800600"/>
          </a:xfrm>
        </p:spPr>
        <p:txBody>
          <a:bodyPr>
            <a:normAutofit/>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7" name="Content Placeholder 5"/>
          <p:cNvSpPr>
            <a:spLocks noGrp="1"/>
          </p:cNvSpPr>
          <p:nvPr>
            <p:ph sz="quarter" idx="10"/>
          </p:nvPr>
        </p:nvSpPr>
        <p:spPr>
          <a:xfrm>
            <a:off x="373691" y="1219200"/>
            <a:ext cx="2456595"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5"/>
          <p:cNvSpPr>
            <a:spLocks noGrp="1"/>
          </p:cNvSpPr>
          <p:nvPr>
            <p:ph sz="quarter" idx="11"/>
          </p:nvPr>
        </p:nvSpPr>
        <p:spPr>
          <a:xfrm>
            <a:off x="3265715" y="1197428"/>
            <a:ext cx="5551714" cy="4811486"/>
          </a:xfrm>
        </p:spPr>
        <p:txBody>
          <a:bodyPr>
            <a:normAutofit/>
          </a:bodyPr>
          <a:lstStyle>
            <a:lvl1pPr>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400">
                <a:latin typeface="Arial" pitchFamily="34" charset="0"/>
                <a:cs typeface="Arial" pitchFamily="34" charset="0"/>
              </a:defRPr>
            </a:lvl4pPr>
            <a:lvl5pPr>
              <a:defRPr sz="140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329" y="1220788"/>
            <a:ext cx="8371114" cy="4830763"/>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2"/>
          <p:cNvSpPr>
            <a:spLocks noGrp="1"/>
          </p:cNvSpPr>
          <p:nvPr>
            <p:ph type="title"/>
          </p:nvPr>
        </p:nvSpPr>
        <p:spPr>
          <a:xfrm>
            <a:off x="361950" y="19050"/>
            <a:ext cx="8499021" cy="990600"/>
          </a:xfrm>
          <a:prstGeom prst="rect">
            <a:avLst/>
          </a:prstGeom>
        </p:spPr>
        <p:txBody>
          <a:bodyPr rtlCol="0">
            <a:normAutofit/>
          </a:bodyPr>
          <a:lstStyle>
            <a:lvl1pPr>
              <a:defRPr>
                <a:latin typeface="Arial" pitchFamily="34" charset="0"/>
                <a:cs typeface="Arial" pitchFamily="34" charset="0"/>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Box 8"/>
          <p:cNvSpPr txBox="1">
            <a:spLocks noChangeArrowheads="1"/>
          </p:cNvSpPr>
          <p:nvPr/>
        </p:nvSpPr>
        <p:spPr bwMode="auto">
          <a:xfrm>
            <a:off x="207963" y="6477457"/>
            <a:ext cx="900112" cy="358775"/>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a:solidFill>
                  <a:schemeClr val="bg1"/>
                </a:solidFill>
                <a:latin typeface="Calibri" pitchFamily="34" charset="0"/>
              </a:rPr>
              <a:t> </a:t>
            </a:r>
            <a:r>
              <a:rPr lang="en-US" sz="1200" b="1">
                <a:solidFill>
                  <a:schemeClr val="bg1"/>
                </a:solidFill>
                <a:latin typeface="Calibri" pitchFamily="34" charset="0"/>
              </a:rPr>
              <a:t>                </a:t>
            </a:r>
            <a:endParaRPr lang="ru-RU" sz="1200" b="1">
              <a:solidFill>
                <a:schemeClr val="bg1"/>
              </a:solidFill>
              <a:latin typeface="Calibri" pitchFamily="34" charset="0"/>
            </a:endParaRPr>
          </a:p>
        </p:txBody>
      </p:sp>
      <p:sp>
        <p:nvSpPr>
          <p:cNvPr id="1030" name="Title Placeholder 12"/>
          <p:cNvSpPr>
            <a:spLocks noGrp="1"/>
          </p:cNvSpPr>
          <p:nvPr>
            <p:ph type="title"/>
          </p:nvPr>
        </p:nvSpPr>
        <p:spPr bwMode="auto">
          <a:xfrm>
            <a:off x="390525"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cxnSp>
        <p:nvCxnSpPr>
          <p:cNvPr id="11" name="Straight Connector 10"/>
          <p:cNvCxnSpPr/>
          <p:nvPr/>
        </p:nvCxnSpPr>
        <p:spPr>
          <a:xfrm>
            <a:off x="456835" y="920750"/>
            <a:ext cx="8229843" cy="0"/>
          </a:xfrm>
          <a:prstGeom prst="line">
            <a:avLst/>
          </a:prstGeom>
          <a:ln w="25400" cap="sq">
            <a:gradFill flip="none" rotWithShape="1">
              <a:gsLst>
                <a:gs pos="100000">
                  <a:srgbClr val="FFFFFF"/>
                </a:gs>
                <a:gs pos="50000">
                  <a:schemeClr val="accent1"/>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1032" name="Text Placeholder 14"/>
          <p:cNvSpPr>
            <a:spLocks noGrp="1"/>
          </p:cNvSpPr>
          <p:nvPr>
            <p:ph type="body" idx="1"/>
          </p:nvPr>
        </p:nvSpPr>
        <p:spPr bwMode="auto">
          <a:xfrm>
            <a:off x="361950" y="1162050"/>
            <a:ext cx="8401050" cy="4814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Text Box 8"/>
          <p:cNvSpPr txBox="1">
            <a:spLocks noChangeArrowheads="1"/>
          </p:cNvSpPr>
          <p:nvPr userDrawn="1"/>
        </p:nvSpPr>
        <p:spPr bwMode="auto">
          <a:xfrm>
            <a:off x="3601243" y="6515557"/>
            <a:ext cx="1941513" cy="358775"/>
          </a:xfrm>
          <a:prstGeom prst="rect">
            <a:avLst/>
          </a:prstGeom>
          <a:noFill/>
          <a:ln w="9525">
            <a:noFill/>
            <a:round/>
            <a:headEnd/>
            <a:tailEnd/>
          </a:ln>
        </p:spPr>
        <p:txBody>
          <a:bodyPr lIns="89994" tIns="60872" rIns="89994" bIns="44998"/>
          <a:lstStyle/>
          <a:p>
            <a:pPr algn="ctr" hangingPunct="0">
              <a:lnSpc>
                <a:spcPct val="93000"/>
              </a:lnSpc>
              <a:buClr>
                <a:srgbClr val="000000"/>
              </a:buClr>
              <a:buSzPct val="100000"/>
              <a:buFont typeface="Times New Roman" pitchFamily="18" charset="0"/>
              <a:buNone/>
              <a:tabLst>
                <a:tab pos="722313" algn="l"/>
                <a:tab pos="1446213" algn="l"/>
                <a:tab pos="2170113" algn="l"/>
              </a:tabLst>
              <a:defRPr/>
            </a:pPr>
            <a:r>
              <a:rPr lang="en-US" sz="1200" b="0" dirty="0">
                <a:solidFill>
                  <a:schemeClr val="bg1">
                    <a:lumMod val="50000"/>
                  </a:schemeClr>
                </a:solidFill>
                <a:latin typeface="Arial" pitchFamily="34" charset="0"/>
                <a:cs typeface="Arial" pitchFamily="34" charset="0"/>
              </a:rPr>
              <a:t>Confidential</a:t>
            </a:r>
            <a:endParaRPr lang="ru-RU" sz="1200" b="0" dirty="0">
              <a:solidFill>
                <a:schemeClr val="bg1">
                  <a:lumMod val="50000"/>
                </a:schemeClr>
              </a:solidFill>
              <a:latin typeface="Arial" pitchFamily="34" charset="0"/>
              <a:cs typeface="Arial" pitchFamily="34" charset="0"/>
            </a:endParaRPr>
          </a:p>
        </p:txBody>
      </p:sp>
      <p:sp>
        <p:nvSpPr>
          <p:cNvPr id="3" name="Text Box 8"/>
          <p:cNvSpPr txBox="1">
            <a:spLocks noChangeArrowheads="1"/>
          </p:cNvSpPr>
          <p:nvPr userDrawn="1"/>
        </p:nvSpPr>
        <p:spPr bwMode="auto">
          <a:xfrm>
            <a:off x="8033662" y="6488573"/>
            <a:ext cx="1001485" cy="251273"/>
          </a:xfrm>
          <a:prstGeom prst="rect">
            <a:avLst/>
          </a:prstGeom>
          <a:noFill/>
          <a:ln w="9525">
            <a:noFill/>
            <a:round/>
            <a:headEnd/>
            <a:tailEnd/>
          </a:ln>
        </p:spPr>
        <p:txBody>
          <a:bodyPr lIns="89994" tIns="60872" rIns="89994" bIns="44998"/>
          <a:lstStyle/>
          <a:p>
            <a:pPr hangingPunct="0">
              <a:lnSpc>
                <a:spcPct val="93000"/>
              </a:lnSpc>
              <a:buClr>
                <a:srgbClr val="000000"/>
              </a:buClr>
              <a:buSzPct val="100000"/>
              <a:buFont typeface="Times New Roman" pitchFamily="18" charset="0"/>
              <a:buNone/>
              <a:tabLst>
                <a:tab pos="722313" algn="l"/>
                <a:tab pos="1446213" algn="l"/>
                <a:tab pos="2170113" algn="l"/>
              </a:tabLst>
              <a:defRPr/>
            </a:pPr>
            <a:r>
              <a:rPr lang="en-US" sz="1000" dirty="0">
                <a:solidFill>
                  <a:schemeClr val="bg1"/>
                </a:solidFill>
                <a:latin typeface="Calibri" pitchFamily="34" charset="0"/>
              </a:rPr>
              <a:t>                 </a:t>
            </a:r>
            <a:fld id="{5E70A2C8-B120-4F58-AC48-A7000D70256A}" type="slidenum">
              <a:rPr lang="en-US" sz="1200">
                <a:solidFill>
                  <a:schemeClr val="tx1"/>
                </a:solidFill>
                <a:latin typeface="Calibri" pitchFamily="34" charset="0"/>
              </a:rPr>
              <a:pPr hangingPunct="0">
                <a:lnSpc>
                  <a:spcPct val="93000"/>
                </a:lnSpc>
                <a:buClr>
                  <a:srgbClr val="000000"/>
                </a:buClr>
                <a:buSzPct val="100000"/>
                <a:buFont typeface="Times New Roman" pitchFamily="18" charset="0"/>
                <a:buNone/>
                <a:tabLst>
                  <a:tab pos="722313" algn="l"/>
                  <a:tab pos="1446213" algn="l"/>
                  <a:tab pos="2170113" algn="l"/>
                </a:tabLst>
                <a:defRPr/>
              </a:pPr>
              <a:t>‹#›</a:t>
            </a:fld>
            <a:endParaRPr lang="ru-RU" sz="1200" dirty="0">
              <a:solidFill>
                <a:schemeClr val="tx1"/>
              </a:solidFill>
              <a:latin typeface="Calibri" pitchFamily="34" charset="0"/>
            </a:endParaRPr>
          </a:p>
        </p:txBody>
      </p:sp>
      <p:pic>
        <p:nvPicPr>
          <p:cNvPr id="12" name="Picture 11"/>
          <p:cNvPicPr>
            <a:picLocks noChangeAspect="1"/>
          </p:cNvPicPr>
          <p:nvPr userDrawn="1"/>
        </p:nvPicPr>
        <p:blipFill rotWithShape="1">
          <a:blip r:embed="rId7" cstate="print">
            <a:extLst>
              <a:ext uri="{28A0092B-C50C-407E-A947-70E740481C1C}">
                <a14:useLocalDpi xmlns:a14="http://schemas.microsoft.com/office/drawing/2010/main" val="0"/>
              </a:ext>
            </a:extLst>
          </a:blip>
          <a:srcRect l="12038" t="20980" r="12038" b="25174"/>
          <a:stretch/>
        </p:blipFill>
        <p:spPr>
          <a:xfrm>
            <a:off x="413291" y="6231503"/>
            <a:ext cx="1344930" cy="459245"/>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3" r:id="rId4"/>
    <p:sldLayoutId id="2147483659" r:id="rId5"/>
  </p:sldLayoutIdLst>
  <p:transition>
    <p:wipe dir="r"/>
  </p:transition>
  <p:hf sldNum="0" hdr="0" ftr="0"/>
  <p:txStyles>
    <p:titleStyle>
      <a:lvl1pPr algn="l" defTabSz="912813" rtl="0" eaLnBrk="0" fontAlgn="base" hangingPunct="0">
        <a:spcBef>
          <a:spcPct val="0"/>
        </a:spcBef>
        <a:spcAft>
          <a:spcPct val="0"/>
        </a:spcAft>
        <a:defRPr sz="2400" b="1" kern="1200">
          <a:solidFill>
            <a:schemeClr val="accent1"/>
          </a:solidFill>
          <a:latin typeface="Arial" pitchFamily="34" charset="0"/>
          <a:ea typeface="+mj-ea"/>
          <a:cs typeface="Arial" pitchFamily="34" charset="0"/>
        </a:defRPr>
      </a:lvl1pPr>
      <a:lvl2pPr algn="l" defTabSz="912813" rtl="0" eaLnBrk="0" fontAlgn="base" hangingPunct="0">
        <a:spcBef>
          <a:spcPct val="0"/>
        </a:spcBef>
        <a:spcAft>
          <a:spcPct val="0"/>
        </a:spcAft>
        <a:defRPr sz="2400" b="1">
          <a:solidFill>
            <a:schemeClr val="accent1"/>
          </a:solidFill>
          <a:latin typeface="Calibri" pitchFamily="34" charset="0"/>
        </a:defRPr>
      </a:lvl2pPr>
      <a:lvl3pPr algn="l" defTabSz="912813" rtl="0" eaLnBrk="0" fontAlgn="base" hangingPunct="0">
        <a:spcBef>
          <a:spcPct val="0"/>
        </a:spcBef>
        <a:spcAft>
          <a:spcPct val="0"/>
        </a:spcAft>
        <a:defRPr sz="2400" b="1">
          <a:solidFill>
            <a:schemeClr val="accent1"/>
          </a:solidFill>
          <a:latin typeface="Calibri" pitchFamily="34" charset="0"/>
        </a:defRPr>
      </a:lvl3pPr>
      <a:lvl4pPr algn="l" defTabSz="912813" rtl="0" eaLnBrk="0" fontAlgn="base" hangingPunct="0">
        <a:spcBef>
          <a:spcPct val="0"/>
        </a:spcBef>
        <a:spcAft>
          <a:spcPct val="0"/>
        </a:spcAft>
        <a:defRPr sz="2400" b="1">
          <a:solidFill>
            <a:schemeClr val="accent1"/>
          </a:solidFill>
          <a:latin typeface="Calibri" pitchFamily="34" charset="0"/>
        </a:defRPr>
      </a:lvl4pPr>
      <a:lvl5pPr algn="l" defTabSz="912813" rtl="0" eaLnBrk="0" fontAlgn="base" hangingPunct="0">
        <a:spcBef>
          <a:spcPct val="0"/>
        </a:spcBef>
        <a:spcAft>
          <a:spcPct val="0"/>
        </a:spcAft>
        <a:defRPr sz="2400" b="1">
          <a:solidFill>
            <a:schemeClr val="accent1"/>
          </a:solidFill>
          <a:latin typeface="Calibri" pitchFamily="34" charset="0"/>
        </a:defRPr>
      </a:lvl5pPr>
      <a:lvl6pPr marL="457200" algn="l" defTabSz="912813" rtl="0" fontAlgn="base">
        <a:spcBef>
          <a:spcPct val="0"/>
        </a:spcBef>
        <a:spcAft>
          <a:spcPct val="0"/>
        </a:spcAft>
        <a:defRPr sz="2800">
          <a:solidFill>
            <a:schemeClr val="accent1"/>
          </a:solidFill>
          <a:latin typeface="Calibri" pitchFamily="34" charset="0"/>
        </a:defRPr>
      </a:lvl6pPr>
      <a:lvl7pPr marL="914400" algn="l" defTabSz="912813" rtl="0" fontAlgn="base">
        <a:spcBef>
          <a:spcPct val="0"/>
        </a:spcBef>
        <a:spcAft>
          <a:spcPct val="0"/>
        </a:spcAft>
        <a:defRPr sz="2800">
          <a:solidFill>
            <a:schemeClr val="accent1"/>
          </a:solidFill>
          <a:latin typeface="Calibri" pitchFamily="34" charset="0"/>
        </a:defRPr>
      </a:lvl7pPr>
      <a:lvl8pPr marL="1371600" algn="l" defTabSz="912813" rtl="0" fontAlgn="base">
        <a:spcBef>
          <a:spcPct val="0"/>
        </a:spcBef>
        <a:spcAft>
          <a:spcPct val="0"/>
        </a:spcAft>
        <a:defRPr sz="2800">
          <a:solidFill>
            <a:schemeClr val="accent1"/>
          </a:solidFill>
          <a:latin typeface="Calibri" pitchFamily="34" charset="0"/>
        </a:defRPr>
      </a:lvl8pPr>
      <a:lvl9pPr marL="1828800" algn="l" defTabSz="912813" rtl="0" fontAlgn="base">
        <a:spcBef>
          <a:spcPct val="0"/>
        </a:spcBef>
        <a:spcAft>
          <a:spcPct val="0"/>
        </a:spcAft>
        <a:defRPr sz="2800">
          <a:solidFill>
            <a:schemeClr val="accent1"/>
          </a:solidFill>
          <a:latin typeface="Calibri" pitchFamily="34" charset="0"/>
        </a:defRPr>
      </a:lvl9pPr>
    </p:titleStyle>
    <p:bodyStyle>
      <a:lvl1pPr marL="341313" indent="-341313" algn="l" defTabSz="912813"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1363" indent="-284163" algn="l" defTabSz="912813"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1413" indent="-227013" algn="l" defTabSz="912813"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5986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5813" indent="-227013" algn="l" defTabSz="912813"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w3schools.com/webservices/ws_intro.asp" TargetMode="External"/><Relationship Id="rId3" Type="http://schemas.openxmlformats.org/officeDocument/2006/relationships/hyperlink" Target="http://www.microsoftvirtualacademy.com/training-courses/developing-asp-net-mvc-4-web-applications-jump-start-russian" TargetMode="External"/><Relationship Id="rId7" Type="http://schemas.openxmlformats.org/officeDocument/2006/relationships/hyperlink" Target="http://www.asp.net/web-api/overview/web-api-routing-and-actions/routing-in-aspnet-web-api"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www.codeproject.com/Articles/344078/ASP-NET-WebAPI-Getting-Started-with-MVC-and-WebAP" TargetMode="External"/><Relationship Id="rId11" Type="http://schemas.openxmlformats.org/officeDocument/2006/relationships/hyperlink" Target="http://msdn.microsoft.com/ru-ru/magazine/jj883957.aspx" TargetMode="External"/><Relationship Id="rId5" Type="http://schemas.openxmlformats.org/officeDocument/2006/relationships/hyperlink" Target="http://metanit.com/sharp/mvc/12.2.php" TargetMode="External"/><Relationship Id="rId10" Type="http://schemas.openxmlformats.org/officeDocument/2006/relationships/hyperlink" Target="http://www.codeproject.com/Articles/559378/Implementing-Custom-Media-Formatters-in-ASP-NET-We" TargetMode="External"/><Relationship Id="rId4" Type="http://schemas.openxmlformats.org/officeDocument/2006/relationships/hyperlink" Target="http://msdn.microsoft.com/" TargetMode="External"/><Relationship Id="rId9" Type="http://schemas.openxmlformats.org/officeDocument/2006/relationships/hyperlink" Target="http://blogs.msdn.com/b/kiranchalla/archive/2012/02/25/content-negotiation-in-asp-net-mvc4-web-api-beta-part-1.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000" y="4366127"/>
            <a:ext cx="6862350" cy="917073"/>
          </a:xfrm>
        </p:spPr>
        <p:txBody>
          <a:bodyPr/>
          <a:lstStyle/>
          <a:p>
            <a:r>
              <a:rPr lang="en-US" sz="2800" dirty="0" err="1" smtClean="0"/>
              <a:t>ASP.Net</a:t>
            </a:r>
            <a:r>
              <a:rPr lang="en-US" sz="2800" dirty="0" smtClean="0"/>
              <a:t> Web API</a:t>
            </a:r>
            <a:endParaRPr lang="en-US" sz="2800" dirty="0">
              <a:latin typeface="Arial" pitchFamily="34" charset="0"/>
              <a:cs typeface="Arial" pitchFamily="34" charset="0"/>
            </a:endParaRPr>
          </a:p>
        </p:txBody>
      </p:sp>
      <p:sp>
        <p:nvSpPr>
          <p:cNvPr id="3" name="Text Placeholder 2"/>
          <p:cNvSpPr>
            <a:spLocks noGrp="1"/>
          </p:cNvSpPr>
          <p:nvPr>
            <p:ph type="body" idx="1"/>
          </p:nvPr>
        </p:nvSpPr>
        <p:spPr/>
        <p:txBody>
          <a:bodyPr/>
          <a:lstStyle/>
          <a:p>
            <a:r>
              <a:rPr lang="en-US" dirty="0" smtClean="0"/>
              <a:t>December </a:t>
            </a:r>
            <a:r>
              <a:rPr lang="ru-RU" dirty="0" smtClean="0"/>
              <a:t>1</a:t>
            </a:r>
            <a:r>
              <a:rPr lang="en-US" dirty="0" smtClean="0"/>
              <a:t>5, </a:t>
            </a:r>
            <a:r>
              <a:rPr lang="en-US" dirty="0"/>
              <a:t>2014</a:t>
            </a:r>
          </a:p>
        </p:txBody>
      </p:sp>
    </p:spTree>
    <p:extLst>
      <p:ext uri="{BB962C8B-B14F-4D97-AF65-F5344CB8AC3E}">
        <p14:creationId xmlns:p14="http://schemas.microsoft.com/office/powerpoint/2010/main" val="2614329740"/>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kern="1200" dirty="0">
                <a:solidFill>
                  <a:srgbClr val="0070C0"/>
                </a:solidFill>
                <a:latin typeface="Arial" pitchFamily="34" charset="0"/>
                <a:ea typeface="+mj-ea"/>
                <a:cs typeface="Arial" pitchFamily="34" charset="0"/>
              </a:rPr>
              <a:t>How to create a new Web API</a:t>
            </a:r>
            <a:endParaRPr lang="en-US" dirty="0"/>
          </a:p>
        </p:txBody>
      </p:sp>
      <p:sp>
        <p:nvSpPr>
          <p:cNvPr id="3" name="Content Placeholder 2"/>
          <p:cNvSpPr>
            <a:spLocks noGrp="1"/>
          </p:cNvSpPr>
          <p:nvPr>
            <p:ph sz="quarter" idx="10"/>
          </p:nvPr>
        </p:nvSpPr>
        <p:spPr/>
        <p:txBody>
          <a:bodyPr/>
          <a:lstStyle/>
          <a:p>
            <a:pPr marL="174625" indent="-342900">
              <a:buFont typeface="+mj-lt"/>
              <a:buAutoNum type="arabicPeriod"/>
            </a:pPr>
            <a:r>
              <a:rPr lang="en-US" dirty="0"/>
              <a:t>Implement a Web API template into </a:t>
            </a:r>
            <a:r>
              <a:rPr lang="en-US" dirty="0" smtClean="0"/>
              <a:t>project:</a:t>
            </a:r>
          </a:p>
          <a:p>
            <a:pPr marL="574675" lvl="1" indent="-342900">
              <a:buFont typeface="Arial" panose="020B0604020202020204" pitchFamily="34" charset="0"/>
              <a:buChar char="•"/>
            </a:pPr>
            <a:r>
              <a:rPr lang="en-US" dirty="0" smtClean="0"/>
              <a:t>In </a:t>
            </a:r>
            <a:r>
              <a:rPr lang="en-US" dirty="0"/>
              <a:t>the New Project dialog box, click </a:t>
            </a:r>
            <a:r>
              <a:rPr lang="en-US" b="1" dirty="0"/>
              <a:t>ASP.NET MVC 4 Web Application</a:t>
            </a:r>
            <a:endParaRPr lang="en-US" dirty="0"/>
          </a:p>
          <a:p>
            <a:pPr marL="574675" lvl="1" indent="-342900">
              <a:buFont typeface="Arial" panose="020B0604020202020204" pitchFamily="34" charset="0"/>
              <a:buChar char="•"/>
            </a:pPr>
            <a:r>
              <a:rPr lang="en-US" dirty="0"/>
              <a:t>In the </a:t>
            </a:r>
            <a:r>
              <a:rPr lang="en-US" b="1" dirty="0"/>
              <a:t>Select a Template</a:t>
            </a:r>
            <a:r>
              <a:rPr lang="en-US" dirty="0"/>
              <a:t> box of the New ASP.NET MVC 4 Project dialog box, click </a:t>
            </a:r>
            <a:r>
              <a:rPr lang="en-US" b="1" dirty="0"/>
              <a:t>Web API</a:t>
            </a:r>
            <a:endParaRPr lang="en-US" dirty="0"/>
          </a:p>
          <a:p>
            <a:endParaRPr lang="en-US" dirty="0"/>
          </a:p>
        </p:txBody>
      </p:sp>
      <p:pic>
        <p:nvPicPr>
          <p:cNvPr id="4" name="Picture 3"/>
          <p:cNvPicPr>
            <a:picLocks noChangeAspect="1"/>
          </p:cNvPicPr>
          <p:nvPr/>
        </p:nvPicPr>
        <p:blipFill rotWithShape="1">
          <a:blip r:embed="rId3"/>
          <a:srcRect l="744" t="1237" r="-1"/>
          <a:stretch/>
        </p:blipFill>
        <p:spPr>
          <a:xfrm>
            <a:off x="3139440" y="2296160"/>
            <a:ext cx="4226560" cy="3799164"/>
          </a:xfrm>
          <a:prstGeom prst="rect">
            <a:avLst/>
          </a:prstGeom>
        </p:spPr>
      </p:pic>
    </p:spTree>
    <p:extLst>
      <p:ext uri="{BB962C8B-B14F-4D97-AF65-F5344CB8AC3E}">
        <p14:creationId xmlns:p14="http://schemas.microsoft.com/office/powerpoint/2010/main" val="276726576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new Web API</a:t>
            </a:r>
          </a:p>
        </p:txBody>
      </p:sp>
      <p:sp>
        <p:nvSpPr>
          <p:cNvPr id="3" name="Content Placeholder 2"/>
          <p:cNvSpPr>
            <a:spLocks noGrp="1"/>
          </p:cNvSpPr>
          <p:nvPr>
            <p:ph sz="quarter" idx="10"/>
          </p:nvPr>
        </p:nvSpPr>
        <p:spPr>
          <a:xfrm>
            <a:off x="373692" y="1009650"/>
            <a:ext cx="8487280" cy="5147310"/>
          </a:xfrm>
        </p:spPr>
        <p:txBody>
          <a:bodyPr>
            <a:normAutofit/>
          </a:bodyPr>
          <a:lstStyle/>
          <a:p>
            <a:pPr marL="398463" indent="-514350">
              <a:buFont typeface="+mj-lt"/>
              <a:buAutoNum type="arabicPeriod" startAt="2"/>
            </a:pPr>
            <a:r>
              <a:rPr lang="en-US" sz="1800" dirty="0"/>
              <a:t>Add an MVC API controller class to the </a:t>
            </a:r>
            <a:r>
              <a:rPr lang="en-US" sz="1800" dirty="0" smtClean="0"/>
              <a:t>project</a:t>
            </a:r>
          </a:p>
          <a:p>
            <a:pPr marL="0" indent="0">
              <a:buNone/>
            </a:pPr>
            <a:endParaRPr lang="ru-RU" sz="2800" dirty="0" smtClean="0">
              <a:solidFill>
                <a:srgbClr val="0000FF"/>
              </a:solidFill>
              <a:highlight>
                <a:srgbClr val="FFFFFF"/>
              </a:highlight>
              <a:latin typeface="Consolas" panose="020B0609020204030204" pitchFamily="49" charset="0"/>
            </a:endParaRPr>
          </a:p>
          <a:p>
            <a:pPr marL="0" indent="0">
              <a:buNone/>
            </a:pPr>
            <a:r>
              <a:rPr lang="en-US" sz="1900" dirty="0" smtClean="0">
                <a:solidFill>
                  <a:srgbClr val="0000FF"/>
                </a:solidFill>
                <a:highlight>
                  <a:srgbClr val="FFFFFF"/>
                </a:highlight>
                <a:latin typeface="Consolas" panose="020B0609020204030204" pitchFamily="49" charset="0"/>
              </a:rPr>
              <a:t>    public</a:t>
            </a:r>
            <a:r>
              <a:rPr lang="en-US" sz="1900" dirty="0" smtClean="0">
                <a:solidFill>
                  <a:srgbClr val="000000"/>
                </a:solidFill>
                <a:highlight>
                  <a:srgbClr val="FFFFFF"/>
                </a:highlight>
                <a:latin typeface="Consolas" panose="020B0609020204030204" pitchFamily="49" charset="0"/>
              </a:rPr>
              <a:t> </a:t>
            </a:r>
            <a:r>
              <a:rPr lang="en-US" sz="1900" dirty="0">
                <a:solidFill>
                  <a:srgbClr val="0000FF"/>
                </a:solidFill>
                <a:highlight>
                  <a:srgbClr val="FFFFFF"/>
                </a:highlight>
                <a:latin typeface="Consolas" panose="020B0609020204030204" pitchFamily="49" charset="0"/>
              </a:rPr>
              <a:t>class</a:t>
            </a:r>
            <a:r>
              <a:rPr lang="en-US" sz="1900" dirty="0">
                <a:solidFill>
                  <a:srgbClr val="000000"/>
                </a:solidFill>
                <a:highlight>
                  <a:srgbClr val="FFFFFF"/>
                </a:highlight>
                <a:latin typeface="Consolas" panose="020B0609020204030204" pitchFamily="49" charset="0"/>
              </a:rPr>
              <a:t> </a:t>
            </a:r>
            <a:r>
              <a:rPr lang="en-US" sz="1900" dirty="0" err="1">
                <a:solidFill>
                  <a:srgbClr val="2B91AF"/>
                </a:solidFill>
                <a:highlight>
                  <a:srgbClr val="FFFFFF"/>
                </a:highlight>
                <a:latin typeface="Consolas" panose="020B0609020204030204" pitchFamily="49" charset="0"/>
              </a:rPr>
              <a:t>ValuesController</a:t>
            </a:r>
            <a:r>
              <a:rPr lang="en-US" sz="1900" dirty="0">
                <a:solidFill>
                  <a:srgbClr val="000000"/>
                </a:solidFill>
                <a:highlight>
                  <a:srgbClr val="FFFFFF"/>
                </a:highlight>
                <a:latin typeface="Consolas" panose="020B0609020204030204" pitchFamily="49" charset="0"/>
              </a:rPr>
              <a:t> : </a:t>
            </a:r>
            <a:r>
              <a:rPr lang="en-US" sz="1900" b="1" dirty="0" err="1">
                <a:solidFill>
                  <a:srgbClr val="2B91AF"/>
                </a:solidFill>
                <a:highlight>
                  <a:srgbClr val="FFFFFF"/>
                </a:highlight>
                <a:latin typeface="Consolas" panose="020B0609020204030204" pitchFamily="49" charset="0"/>
              </a:rPr>
              <a:t>ApiController</a:t>
            </a:r>
            <a:endParaRPr lang="en-US" sz="1900" b="1" dirty="0">
              <a:solidFill>
                <a:srgbClr val="000000"/>
              </a:solidFill>
              <a:highlight>
                <a:srgbClr val="FFFFFF"/>
              </a:highlight>
              <a:latin typeface="Consolas" panose="020B0609020204030204" pitchFamily="49" charset="0"/>
            </a:endParaRPr>
          </a:p>
          <a:p>
            <a:pPr marL="0" indent="0">
              <a:buNone/>
            </a:pPr>
            <a:r>
              <a:rPr lang="en-US" sz="1900" dirty="0">
                <a:solidFill>
                  <a:srgbClr val="000000"/>
                </a:solidFill>
                <a:highlight>
                  <a:srgbClr val="FFFFFF"/>
                </a:highlight>
                <a:latin typeface="Consolas" panose="020B0609020204030204" pitchFamily="49" charset="0"/>
              </a:rPr>
              <a:t>    {</a:t>
            </a:r>
          </a:p>
          <a:p>
            <a:pPr marL="0" indent="0">
              <a:buNone/>
            </a:pPr>
            <a:r>
              <a:rPr lang="en-US" sz="1900" dirty="0" smtClean="0">
                <a:solidFill>
                  <a:srgbClr val="000000"/>
                </a:solidFill>
                <a:highlight>
                  <a:srgbClr val="FFFFFF"/>
                </a:highlight>
                <a:latin typeface="Consolas" panose="020B0609020204030204" pitchFamily="49" charset="0"/>
              </a:rPr>
              <a:t>       </a:t>
            </a:r>
            <a:r>
              <a:rPr lang="ru-RU" sz="1900" dirty="0" smtClean="0">
                <a:solidFill>
                  <a:srgbClr val="000000"/>
                </a:solidFill>
                <a:highlight>
                  <a:srgbClr val="FFFFFF"/>
                </a:highlight>
                <a:latin typeface="Consolas" panose="020B0609020204030204" pitchFamily="49" charset="0"/>
              </a:rPr>
              <a:t>...</a:t>
            </a:r>
            <a:endParaRPr lang="en-US" sz="1900" dirty="0" smtClean="0">
              <a:solidFill>
                <a:srgbClr val="000000"/>
              </a:solidFill>
              <a:highlight>
                <a:srgbClr val="FFFFFF"/>
              </a:highlight>
              <a:latin typeface="Consolas" panose="020B0609020204030204" pitchFamily="49" charset="0"/>
            </a:endParaRPr>
          </a:p>
          <a:p>
            <a:pPr marL="0" indent="0">
              <a:buNone/>
            </a:pPr>
            <a:r>
              <a:rPr lang="en-US" sz="1900" dirty="0" smtClean="0">
                <a:solidFill>
                  <a:srgbClr val="000000"/>
                </a:solidFill>
                <a:highlight>
                  <a:srgbClr val="FFFFFF"/>
                </a:highlight>
                <a:latin typeface="Consolas" panose="020B0609020204030204" pitchFamily="49" charset="0"/>
              </a:rPr>
              <a:t>    }</a:t>
            </a:r>
            <a:endParaRPr lang="en-US" sz="1900" dirty="0" smtClean="0"/>
          </a:p>
          <a:p>
            <a:pPr marL="0" indent="0">
              <a:buNone/>
            </a:pPr>
            <a:endParaRPr lang="en-US" dirty="0"/>
          </a:p>
        </p:txBody>
      </p:sp>
    </p:spTree>
    <p:extLst>
      <p:ext uri="{BB962C8B-B14F-4D97-AF65-F5344CB8AC3E}">
        <p14:creationId xmlns:p14="http://schemas.microsoft.com/office/powerpoint/2010/main" val="179739011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new Web </a:t>
            </a:r>
            <a:r>
              <a:rPr lang="en-US" dirty="0" smtClean="0"/>
              <a:t>API</a:t>
            </a:r>
            <a:endParaRPr lang="en-US" dirty="0"/>
          </a:p>
        </p:txBody>
      </p:sp>
      <p:sp>
        <p:nvSpPr>
          <p:cNvPr id="3" name="Content Placeholder 2"/>
          <p:cNvSpPr>
            <a:spLocks noGrp="1"/>
          </p:cNvSpPr>
          <p:nvPr>
            <p:ph sz="quarter" idx="10"/>
          </p:nvPr>
        </p:nvSpPr>
        <p:spPr>
          <a:xfrm>
            <a:off x="373692" y="1219200"/>
            <a:ext cx="8689028" cy="4800600"/>
          </a:xfrm>
        </p:spPr>
        <p:txBody>
          <a:bodyPr>
            <a:normAutofit/>
          </a:bodyPr>
          <a:lstStyle/>
          <a:p>
            <a:pPr marL="0" lvl="1" indent="0">
              <a:buNone/>
            </a:pPr>
            <a:r>
              <a:rPr lang="en-US" dirty="0" smtClean="0"/>
              <a:t>3. Add </a:t>
            </a:r>
            <a:r>
              <a:rPr lang="en-US" dirty="0"/>
              <a:t>action methods to the controller class</a:t>
            </a:r>
          </a:p>
          <a:p>
            <a:pPr marL="0" indent="0">
              <a:buNone/>
            </a:pPr>
            <a:endParaRPr lang="en-US" sz="1500" dirty="0" smtClean="0">
              <a:solidFill>
                <a:srgbClr val="008000"/>
              </a:solidFill>
              <a:highlight>
                <a:srgbClr val="FFFFFF"/>
              </a:highlight>
              <a:latin typeface="Consolas" panose="020B0609020204030204" pitchFamily="49" charset="0"/>
            </a:endParaRPr>
          </a:p>
          <a:p>
            <a:pPr marL="0" indent="0">
              <a:buNone/>
            </a:pPr>
            <a:r>
              <a:rPr lang="en-US" sz="1500" dirty="0" smtClean="0">
                <a:solidFill>
                  <a:srgbClr val="008000"/>
                </a:solidFill>
                <a:highlight>
                  <a:srgbClr val="FFFFFF"/>
                </a:highlight>
                <a:latin typeface="Consolas" panose="020B0609020204030204" pitchFamily="49" charset="0"/>
              </a:rPr>
              <a:t>// </a:t>
            </a:r>
            <a:r>
              <a:rPr lang="en-US" sz="1500" dirty="0">
                <a:solidFill>
                  <a:srgbClr val="008000"/>
                </a:solidFill>
                <a:highlight>
                  <a:srgbClr val="FFFFFF"/>
                </a:highlight>
                <a:latin typeface="Consolas" panose="020B0609020204030204" pitchFamily="49" charset="0"/>
              </a:rPr>
              <a:t>GET </a:t>
            </a:r>
            <a:r>
              <a:rPr lang="en-US" sz="1500" dirty="0" err="1">
                <a:solidFill>
                  <a:srgbClr val="008000"/>
                </a:solidFill>
                <a:highlight>
                  <a:srgbClr val="FFFFFF"/>
                </a:highlight>
                <a:latin typeface="Consolas" panose="020B0609020204030204" pitchFamily="49" charset="0"/>
              </a:rPr>
              <a:t>api</a:t>
            </a:r>
            <a:r>
              <a:rPr lang="en-US" sz="1500" dirty="0">
                <a:solidFill>
                  <a:srgbClr val="008000"/>
                </a:solidFill>
                <a:highlight>
                  <a:srgbClr val="FFFFFF"/>
                </a:highlight>
                <a:latin typeface="Consolas" panose="020B0609020204030204" pitchFamily="49" charset="0"/>
              </a:rPr>
              <a:t>/values</a:t>
            </a: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IEnumerable</a:t>
            </a:r>
            <a:r>
              <a:rPr lang="en-US" sz="1500" dirty="0">
                <a:solidFill>
                  <a:srgbClr val="000000"/>
                </a:solidFill>
                <a:highlight>
                  <a:srgbClr val="FFFFFF"/>
                </a:highlight>
                <a:latin typeface="Consolas" panose="020B0609020204030204" pitchFamily="49" charset="0"/>
              </a:rPr>
              <a:t>&lt;</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&gt; Get</a:t>
            </a:r>
            <a:r>
              <a:rPr lang="en-US" sz="1500" dirty="0" smtClean="0">
                <a:solidFill>
                  <a:srgbClr val="000000"/>
                </a:solidFill>
                <a:highlight>
                  <a:srgbClr val="FFFFFF"/>
                </a:highlight>
                <a:latin typeface="Consolas" panose="020B0609020204030204" pitchFamily="49" charset="0"/>
              </a:rPr>
              <a:t>(){ </a:t>
            </a:r>
            <a:r>
              <a:rPr lang="en-US" sz="1500" dirty="0" smtClean="0">
                <a:solidFill>
                  <a:srgbClr val="0000FF"/>
                </a:solidFill>
                <a:highlight>
                  <a:srgbClr val="FFFFFF"/>
                </a:highlight>
                <a:latin typeface="Consolas" panose="020B0609020204030204" pitchFamily="49" charset="0"/>
              </a:rPr>
              <a:t>return</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new</a:t>
            </a:r>
            <a:r>
              <a:rPr lang="en-US" sz="1500" dirty="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 </a:t>
            </a:r>
            <a:r>
              <a:rPr lang="en-US" sz="1500" dirty="0">
                <a:solidFill>
                  <a:srgbClr val="A31515"/>
                </a:solidFill>
                <a:highlight>
                  <a:srgbClr val="FFFFFF"/>
                </a:highlight>
                <a:latin typeface="Consolas" panose="020B0609020204030204" pitchFamily="49" charset="0"/>
              </a:rPr>
              <a:t>"value1"</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"value2"</a:t>
            </a:r>
            <a:r>
              <a:rPr lang="en-US" sz="1500" dirty="0">
                <a:solidFill>
                  <a:srgbClr val="000000"/>
                </a:solidFill>
                <a:highlight>
                  <a:srgbClr val="FFFFFF"/>
                </a:highlight>
                <a:latin typeface="Consolas" panose="020B0609020204030204" pitchFamily="49" charset="0"/>
              </a:rPr>
              <a:t> </a:t>
            </a:r>
            <a:r>
              <a:rPr lang="en-US" sz="1500" dirty="0" smtClean="0">
                <a:solidFill>
                  <a:srgbClr val="000000"/>
                </a:solidFill>
                <a:highlight>
                  <a:srgbClr val="FFFFFF"/>
                </a:highlight>
                <a:latin typeface="Consolas" panose="020B0609020204030204" pitchFamily="49" charset="0"/>
              </a:rPr>
              <a:t>}; }</a:t>
            </a:r>
            <a:endParaRPr lang="en-US" sz="1500" dirty="0">
              <a:solidFill>
                <a:srgbClr val="000000"/>
              </a:solidFill>
              <a:highlight>
                <a:srgbClr val="FFFFFF"/>
              </a:highlight>
              <a:latin typeface="Consolas" panose="020B0609020204030204" pitchFamily="49" charset="0"/>
            </a:endParaRPr>
          </a:p>
          <a:p>
            <a:pPr marL="0" indent="0">
              <a:buNone/>
            </a:pP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8000"/>
                </a:solidFill>
                <a:highlight>
                  <a:srgbClr val="FFFFFF"/>
                </a:highlight>
                <a:latin typeface="Consolas" panose="020B0609020204030204" pitchFamily="49" charset="0"/>
              </a:rPr>
              <a:t>// </a:t>
            </a:r>
            <a:r>
              <a:rPr lang="en-US" sz="1500" dirty="0">
                <a:solidFill>
                  <a:srgbClr val="008000"/>
                </a:solidFill>
                <a:highlight>
                  <a:srgbClr val="FFFFFF"/>
                </a:highlight>
                <a:latin typeface="Consolas" panose="020B0609020204030204" pitchFamily="49" charset="0"/>
              </a:rPr>
              <a:t>GET </a:t>
            </a:r>
            <a:r>
              <a:rPr lang="en-US" sz="1500" dirty="0" err="1">
                <a:solidFill>
                  <a:srgbClr val="008000"/>
                </a:solidFill>
                <a:highlight>
                  <a:srgbClr val="FFFFFF"/>
                </a:highlight>
                <a:latin typeface="Consolas" panose="020B0609020204030204" pitchFamily="49" charset="0"/>
              </a:rPr>
              <a:t>api</a:t>
            </a:r>
            <a:r>
              <a:rPr lang="en-US" sz="1500" dirty="0">
                <a:solidFill>
                  <a:srgbClr val="008000"/>
                </a:solidFill>
                <a:highlight>
                  <a:srgbClr val="FFFFFF"/>
                </a:highlight>
                <a:latin typeface="Consolas" panose="020B0609020204030204" pitchFamily="49" charset="0"/>
              </a:rPr>
              <a:t>/values/5</a:t>
            </a: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Get(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id</a:t>
            </a:r>
            <a:r>
              <a:rPr lang="en-US" sz="1500" dirty="0" smtClean="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"value</a:t>
            </a:r>
            <a:r>
              <a:rPr lang="en-US" sz="1500" dirty="0" smtClean="0">
                <a:solidFill>
                  <a:srgbClr val="A31515"/>
                </a:solidFill>
                <a:highlight>
                  <a:srgbClr val="FFFFFF"/>
                </a:highlight>
                <a:latin typeface="Consolas" panose="020B0609020204030204" pitchFamily="49" charset="0"/>
              </a:rPr>
              <a:t>"</a:t>
            </a:r>
            <a:r>
              <a:rPr lang="en-US" sz="1500" dirty="0" smtClean="0">
                <a:solidFill>
                  <a:srgbClr val="000000"/>
                </a:solidFill>
                <a:highlight>
                  <a:srgbClr val="FFFFFF"/>
                </a:highlight>
                <a:latin typeface="Consolas" panose="020B0609020204030204" pitchFamily="49" charset="0"/>
              </a:rPr>
              <a:t>; }</a:t>
            </a:r>
            <a:endParaRPr lang="en-US" sz="1500" dirty="0">
              <a:solidFill>
                <a:srgbClr val="000000"/>
              </a:solidFill>
              <a:highlight>
                <a:srgbClr val="FFFFFF"/>
              </a:highlight>
              <a:latin typeface="Consolas" panose="020B0609020204030204" pitchFamily="49" charset="0"/>
            </a:endParaRPr>
          </a:p>
          <a:p>
            <a:pPr marL="0" indent="0">
              <a:buNone/>
            </a:pP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8000"/>
                </a:solidFill>
                <a:highlight>
                  <a:srgbClr val="FFFFFF"/>
                </a:highlight>
                <a:latin typeface="Consolas" panose="020B0609020204030204" pitchFamily="49" charset="0"/>
              </a:rPr>
              <a:t>// </a:t>
            </a:r>
            <a:r>
              <a:rPr lang="en-US" sz="1500" dirty="0">
                <a:solidFill>
                  <a:srgbClr val="008000"/>
                </a:solidFill>
                <a:highlight>
                  <a:srgbClr val="FFFFFF"/>
                </a:highlight>
                <a:latin typeface="Consolas" panose="020B0609020204030204" pitchFamily="49" charset="0"/>
              </a:rPr>
              <a:t>POST </a:t>
            </a:r>
            <a:r>
              <a:rPr lang="en-US" sz="1500" dirty="0" err="1">
                <a:solidFill>
                  <a:srgbClr val="008000"/>
                </a:solidFill>
                <a:highlight>
                  <a:srgbClr val="FFFFFF"/>
                </a:highlight>
                <a:latin typeface="Consolas" panose="020B0609020204030204" pitchFamily="49" charset="0"/>
              </a:rPr>
              <a:t>api</a:t>
            </a:r>
            <a:r>
              <a:rPr lang="en-US" sz="1500" dirty="0">
                <a:solidFill>
                  <a:srgbClr val="008000"/>
                </a:solidFill>
                <a:highlight>
                  <a:srgbClr val="FFFFFF"/>
                </a:highlight>
                <a:latin typeface="Consolas" panose="020B0609020204030204" pitchFamily="49" charset="0"/>
              </a:rPr>
              <a:t>/values</a:t>
            </a: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Post([</a:t>
            </a:r>
            <a:r>
              <a:rPr lang="en-US" sz="1500" dirty="0" err="1">
                <a:solidFill>
                  <a:srgbClr val="2B91AF"/>
                </a:solidFill>
                <a:highlight>
                  <a:srgbClr val="FFFFFF"/>
                </a:highlight>
                <a:latin typeface="Consolas" panose="020B0609020204030204" pitchFamily="49" charset="0"/>
              </a:rPr>
              <a:t>FromBody</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value){ }</a:t>
            </a:r>
          </a:p>
          <a:p>
            <a:pPr marL="0" indent="0">
              <a:buNone/>
            </a:pP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8000"/>
                </a:solidFill>
                <a:highlight>
                  <a:srgbClr val="FFFFFF"/>
                </a:highlight>
                <a:latin typeface="Consolas" panose="020B0609020204030204" pitchFamily="49" charset="0"/>
              </a:rPr>
              <a:t>// </a:t>
            </a:r>
            <a:r>
              <a:rPr lang="en-US" sz="1500" dirty="0">
                <a:solidFill>
                  <a:srgbClr val="008000"/>
                </a:solidFill>
                <a:highlight>
                  <a:srgbClr val="FFFFFF"/>
                </a:highlight>
                <a:latin typeface="Consolas" panose="020B0609020204030204" pitchFamily="49" charset="0"/>
              </a:rPr>
              <a:t>PUT </a:t>
            </a:r>
            <a:r>
              <a:rPr lang="en-US" sz="1500" dirty="0" err="1">
                <a:solidFill>
                  <a:srgbClr val="008000"/>
                </a:solidFill>
                <a:highlight>
                  <a:srgbClr val="FFFFFF"/>
                </a:highlight>
                <a:latin typeface="Consolas" panose="020B0609020204030204" pitchFamily="49" charset="0"/>
              </a:rPr>
              <a:t>api</a:t>
            </a:r>
            <a:r>
              <a:rPr lang="en-US" sz="1500" dirty="0">
                <a:solidFill>
                  <a:srgbClr val="008000"/>
                </a:solidFill>
                <a:highlight>
                  <a:srgbClr val="FFFFFF"/>
                </a:highlight>
                <a:latin typeface="Consolas" panose="020B0609020204030204" pitchFamily="49" charset="0"/>
              </a:rPr>
              <a:t>/values/5</a:t>
            </a: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Put(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id, [</a:t>
            </a:r>
            <a:r>
              <a:rPr lang="en-US" sz="1500" dirty="0" err="1">
                <a:solidFill>
                  <a:srgbClr val="2B91AF"/>
                </a:solidFill>
                <a:highlight>
                  <a:srgbClr val="FFFFFF"/>
                </a:highlight>
                <a:latin typeface="Consolas" panose="020B0609020204030204" pitchFamily="49" charset="0"/>
              </a:rPr>
              <a:t>FromBody</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string</a:t>
            </a:r>
            <a:r>
              <a:rPr lang="en-US" sz="1500" dirty="0">
                <a:solidFill>
                  <a:srgbClr val="000000"/>
                </a:solidFill>
                <a:highlight>
                  <a:srgbClr val="FFFFFF"/>
                </a:highlight>
                <a:latin typeface="Consolas" panose="020B0609020204030204" pitchFamily="49" charset="0"/>
              </a:rPr>
              <a:t> value){ }</a:t>
            </a:r>
          </a:p>
          <a:p>
            <a:pPr marL="0" indent="0">
              <a:buNone/>
            </a:pP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8000"/>
                </a:solidFill>
                <a:highlight>
                  <a:srgbClr val="FFFFFF"/>
                </a:highlight>
                <a:latin typeface="Consolas" panose="020B0609020204030204" pitchFamily="49" charset="0"/>
              </a:rPr>
              <a:t>// </a:t>
            </a:r>
            <a:r>
              <a:rPr lang="en-US" sz="1500" dirty="0">
                <a:solidFill>
                  <a:srgbClr val="008000"/>
                </a:solidFill>
                <a:highlight>
                  <a:srgbClr val="FFFFFF"/>
                </a:highlight>
                <a:latin typeface="Consolas" panose="020B0609020204030204" pitchFamily="49" charset="0"/>
              </a:rPr>
              <a:t>DELETE </a:t>
            </a:r>
            <a:r>
              <a:rPr lang="en-US" sz="1500" dirty="0" err="1">
                <a:solidFill>
                  <a:srgbClr val="008000"/>
                </a:solidFill>
                <a:highlight>
                  <a:srgbClr val="FFFFFF"/>
                </a:highlight>
                <a:latin typeface="Consolas" panose="020B0609020204030204" pitchFamily="49" charset="0"/>
              </a:rPr>
              <a:t>api</a:t>
            </a:r>
            <a:r>
              <a:rPr lang="en-US" sz="1500" dirty="0">
                <a:solidFill>
                  <a:srgbClr val="008000"/>
                </a:solidFill>
                <a:highlight>
                  <a:srgbClr val="FFFFFF"/>
                </a:highlight>
                <a:latin typeface="Consolas" panose="020B0609020204030204" pitchFamily="49" charset="0"/>
              </a:rPr>
              <a:t>/values/5</a:t>
            </a:r>
            <a:endParaRPr lang="en-US" sz="1500" dirty="0">
              <a:solidFill>
                <a:srgbClr val="000000"/>
              </a:solidFill>
              <a:highlight>
                <a:srgbClr val="FFFFFF"/>
              </a:highlight>
              <a:latin typeface="Consolas" panose="020B0609020204030204" pitchFamily="49" charset="0"/>
            </a:endParaRPr>
          </a:p>
          <a:p>
            <a:pPr marL="0" indent="0">
              <a:buNone/>
            </a:pPr>
            <a:r>
              <a:rPr lang="en-US" sz="1500" dirty="0" smtClean="0">
                <a:solidFill>
                  <a:srgbClr val="0000FF"/>
                </a:solidFill>
                <a:highlight>
                  <a:srgbClr val="FFFFFF"/>
                </a:highlight>
                <a:latin typeface="Consolas" panose="020B0609020204030204" pitchFamily="49" charset="0"/>
              </a:rPr>
              <a:t>public</a:t>
            </a:r>
            <a:r>
              <a:rPr lang="en-US" sz="1500" dirty="0" smtClean="0">
                <a:solidFill>
                  <a:srgbClr val="000000"/>
                </a:solidFill>
                <a:highlight>
                  <a:srgbClr val="FFFFFF"/>
                </a:highlight>
                <a:latin typeface="Consolas" panose="020B0609020204030204" pitchFamily="49" charset="0"/>
              </a:rPr>
              <a:t> </a:t>
            </a:r>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Delete(</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id){ }</a:t>
            </a:r>
            <a:endParaRPr lang="en-US" sz="1500" dirty="0"/>
          </a:p>
        </p:txBody>
      </p:sp>
    </p:spTree>
    <p:extLst>
      <p:ext uri="{BB962C8B-B14F-4D97-AF65-F5344CB8AC3E}">
        <p14:creationId xmlns:p14="http://schemas.microsoft.com/office/powerpoint/2010/main" val="375209887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0"/>
          </p:nvPr>
        </p:nvSpPr>
        <p:spPr/>
        <p:txBody>
          <a:bodyPr/>
          <a:lstStyle/>
          <a:p>
            <a:pPr marL="0" indent="0">
              <a:buNone/>
            </a:pPr>
            <a:r>
              <a:rPr lang="en-US" dirty="0"/>
              <a:t>Routing has three main phases:</a:t>
            </a:r>
          </a:p>
          <a:p>
            <a:r>
              <a:rPr lang="en-US" dirty="0"/>
              <a:t>Matching the URI to a route template.</a:t>
            </a:r>
          </a:p>
          <a:p>
            <a:r>
              <a:rPr lang="en-US" dirty="0"/>
              <a:t>Selecting a controller.</a:t>
            </a:r>
          </a:p>
          <a:p>
            <a:r>
              <a:rPr lang="en-US" dirty="0"/>
              <a:t>Selecting an action.</a:t>
            </a:r>
          </a:p>
          <a:p>
            <a:endParaRPr lang="en-US" dirty="0"/>
          </a:p>
        </p:txBody>
      </p:sp>
    </p:spTree>
    <p:extLst>
      <p:ext uri="{BB962C8B-B14F-4D97-AF65-F5344CB8AC3E}">
        <p14:creationId xmlns:p14="http://schemas.microsoft.com/office/powerpoint/2010/main" val="381529175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a:t>routing mechanism</a:t>
            </a:r>
          </a:p>
        </p:txBody>
      </p:sp>
      <p:sp>
        <p:nvSpPr>
          <p:cNvPr id="3" name="Content Placeholder 2"/>
          <p:cNvSpPr>
            <a:spLocks noGrp="1"/>
          </p:cNvSpPr>
          <p:nvPr>
            <p:ph sz="quarter" idx="10"/>
          </p:nvPr>
        </p:nvSpPr>
        <p:spPr/>
        <p:txBody>
          <a:bodyPr/>
          <a:lstStyle/>
          <a:p>
            <a:pPr marL="0" indent="0">
              <a:buNone/>
            </a:pPr>
            <a:r>
              <a:rPr lang="en-US" dirty="0" err="1">
                <a:solidFill>
                  <a:srgbClr val="000000"/>
                </a:solidFill>
                <a:highlight>
                  <a:srgbClr val="FFFFFF"/>
                </a:highlight>
                <a:latin typeface="Consolas" panose="020B0609020204030204" pitchFamily="49" charset="0"/>
              </a:rPr>
              <a:t>config.Routes.MapHttpRoute</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DefaultApi</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routeTemplate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api</a:t>
            </a:r>
            <a:r>
              <a:rPr lang="en-US" dirty="0">
                <a:solidFill>
                  <a:srgbClr val="A31515"/>
                </a:solidFill>
                <a:highlight>
                  <a:srgbClr val="FFFFFF"/>
                </a:highlight>
                <a:latin typeface="Consolas" panose="020B0609020204030204" pitchFamily="49" charset="0"/>
              </a:rPr>
              <a:t>/{controller}/{id}"</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defaults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 id = </a:t>
            </a:r>
            <a:r>
              <a:rPr lang="en-US" dirty="0" err="1">
                <a:solidFill>
                  <a:srgbClr val="2B91AF"/>
                </a:solidFill>
                <a:highlight>
                  <a:srgbClr val="FFFFFF"/>
                </a:highlight>
                <a:latin typeface="Consolas" panose="020B0609020204030204" pitchFamily="49" charset="0"/>
              </a:rPr>
              <a:t>RouteParameter</a:t>
            </a:r>
            <a:r>
              <a:rPr lang="en-US" dirty="0" err="1">
                <a:solidFill>
                  <a:srgbClr val="000000"/>
                </a:solidFill>
                <a:highlight>
                  <a:srgbClr val="FFFFFF"/>
                </a:highlight>
                <a:latin typeface="Consolas" panose="020B0609020204030204" pitchFamily="49" charset="0"/>
              </a:rPr>
              <a:t>.Optional</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Examples:</a:t>
            </a:r>
            <a:endParaRPr lang="en-US" dirty="0">
              <a:solidFill>
                <a:srgbClr val="000000"/>
              </a:solidFill>
              <a:highlight>
                <a:srgbClr val="FFFFFF"/>
              </a:highlight>
              <a:latin typeface="Consolas" panose="020B0609020204030204" pitchFamily="49" charset="0"/>
            </a:endParaRPr>
          </a:p>
          <a:p>
            <a:r>
              <a:rPr lang="en-US" dirty="0">
                <a:solidFill>
                  <a:schemeClr val="accent6">
                    <a:lumMod val="50000"/>
                  </a:schemeClr>
                </a:solidFill>
                <a:latin typeface="Consolas" panose="020B0609020204030204" pitchFamily="49" charset="0"/>
                <a:cs typeface="Consolas" panose="020B0609020204030204" pitchFamily="49" charset="0"/>
              </a:rPr>
              <a:t>/</a:t>
            </a:r>
            <a:r>
              <a:rPr lang="en-US" dirty="0" err="1" smtClean="0">
                <a:solidFill>
                  <a:schemeClr val="accent6">
                    <a:lumMod val="50000"/>
                  </a:schemeClr>
                </a:solidFill>
                <a:latin typeface="Consolas" panose="020B0609020204030204" pitchFamily="49" charset="0"/>
                <a:cs typeface="Consolas" panose="020B0609020204030204" pitchFamily="49" charset="0"/>
              </a:rPr>
              <a:t>api</a:t>
            </a:r>
            <a:r>
              <a:rPr lang="en-US" dirty="0" smtClean="0">
                <a:solidFill>
                  <a:schemeClr val="accent6">
                    <a:lumMod val="50000"/>
                  </a:schemeClr>
                </a:solidFill>
                <a:latin typeface="Consolas" panose="020B0609020204030204" pitchFamily="49" charset="0"/>
                <a:cs typeface="Consolas" panose="020B0609020204030204" pitchFamily="49" charset="0"/>
              </a:rPr>
              <a:t>/values</a:t>
            </a:r>
            <a:endParaRPr lang="en-US" dirty="0">
              <a:solidFill>
                <a:schemeClr val="accent6">
                  <a:lumMod val="50000"/>
                </a:schemeClr>
              </a:solidFill>
              <a:latin typeface="Consolas" panose="020B0609020204030204" pitchFamily="49" charset="0"/>
              <a:cs typeface="Consolas" panose="020B0609020204030204" pitchFamily="49" charset="0"/>
            </a:endParaRPr>
          </a:p>
          <a:p>
            <a:r>
              <a:rPr lang="en-US" dirty="0">
                <a:solidFill>
                  <a:schemeClr val="accent6">
                    <a:lumMod val="50000"/>
                  </a:schemeClr>
                </a:solidFill>
                <a:latin typeface="Consolas" panose="020B0609020204030204" pitchFamily="49" charset="0"/>
                <a:cs typeface="Consolas" panose="020B0609020204030204" pitchFamily="49" charset="0"/>
              </a:rPr>
              <a:t>/</a:t>
            </a:r>
            <a:r>
              <a:rPr lang="en-US" dirty="0" err="1" smtClean="0">
                <a:solidFill>
                  <a:schemeClr val="accent6">
                    <a:lumMod val="50000"/>
                  </a:schemeClr>
                </a:solidFill>
                <a:latin typeface="Consolas" panose="020B0609020204030204" pitchFamily="49" charset="0"/>
                <a:cs typeface="Consolas" panose="020B0609020204030204" pitchFamily="49" charset="0"/>
              </a:rPr>
              <a:t>api</a:t>
            </a:r>
            <a:r>
              <a:rPr lang="en-US" dirty="0" smtClean="0">
                <a:solidFill>
                  <a:schemeClr val="accent6">
                    <a:lumMod val="50000"/>
                  </a:schemeClr>
                </a:solidFill>
                <a:latin typeface="Consolas" panose="020B0609020204030204" pitchFamily="49" charset="0"/>
                <a:cs typeface="Consolas" panose="020B0609020204030204" pitchFamily="49" charset="0"/>
              </a:rPr>
              <a:t>/values/1</a:t>
            </a:r>
          </a:p>
          <a:p>
            <a:r>
              <a:rPr lang="en-US" dirty="0" smtClean="0">
                <a:solidFill>
                  <a:schemeClr val="accent6">
                    <a:lumMod val="50000"/>
                  </a:schemeClr>
                </a:solidFill>
                <a:latin typeface="Consolas" panose="020B0609020204030204" pitchFamily="49" charset="0"/>
                <a:cs typeface="Consolas" panose="020B0609020204030204" pitchFamily="49" charset="0"/>
              </a:rPr>
              <a:t>/values/1 - </a:t>
            </a:r>
            <a:r>
              <a:rPr lang="en-US" dirty="0">
                <a:solidFill>
                  <a:srgbClr val="FF0000"/>
                </a:solidFill>
              </a:rPr>
              <a:t>404 error</a:t>
            </a:r>
          </a:p>
          <a:p>
            <a:pPr marL="0" indent="0">
              <a:buNone/>
            </a:pPr>
            <a:endParaRPr lang="en-US" dirty="0"/>
          </a:p>
        </p:txBody>
      </p:sp>
    </p:spTree>
    <p:extLst>
      <p:ext uri="{BB962C8B-B14F-4D97-AF65-F5344CB8AC3E}">
        <p14:creationId xmlns:p14="http://schemas.microsoft.com/office/powerpoint/2010/main" val="284667386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a:t>routing mechanism</a:t>
            </a:r>
          </a:p>
        </p:txBody>
      </p:sp>
      <p:sp>
        <p:nvSpPr>
          <p:cNvPr id="3" name="Content Placeholder 2"/>
          <p:cNvSpPr>
            <a:spLocks noGrp="1"/>
          </p:cNvSpPr>
          <p:nvPr>
            <p:ph sz="quarter" idx="10"/>
          </p:nvPr>
        </p:nvSpPr>
        <p:spPr>
          <a:xfrm>
            <a:off x="5108252" y="1676400"/>
            <a:ext cx="3578548" cy="3708400"/>
          </a:xfrm>
        </p:spPr>
        <p:txBody>
          <a:bodyPr/>
          <a:lstStyle/>
          <a:p>
            <a:pPr marL="0" indent="0">
              <a:buNone/>
            </a:pPr>
            <a:r>
              <a:rPr lang="en-US" dirty="0" smtClean="0">
                <a:solidFill>
                  <a:schemeClr val="accent6">
                    <a:lumMod val="50000"/>
                  </a:schemeClr>
                </a:solidFill>
                <a:highlight>
                  <a:srgbClr val="FFFFFF"/>
                </a:highlight>
              </a:rPr>
              <a:t>WEB API:</a:t>
            </a:r>
            <a:endParaRPr lang="en-US" dirty="0" smtClean="0">
              <a:solidFill>
                <a:schemeClr val="accent6">
                  <a:lumMod val="50000"/>
                </a:schemeClr>
              </a:solidFill>
            </a:endParaRPr>
          </a:p>
          <a:p>
            <a:pPr marL="457200" indent="-457200">
              <a:buFont typeface="+mj-lt"/>
              <a:buAutoNum type="arabicPeriod"/>
            </a:pPr>
            <a:r>
              <a:rPr lang="en-US" dirty="0" smtClean="0">
                <a:solidFill>
                  <a:schemeClr val="accent6">
                    <a:lumMod val="50000"/>
                  </a:schemeClr>
                </a:solidFill>
              </a:rPr>
              <a:t>looks </a:t>
            </a:r>
            <a:r>
              <a:rPr lang="en-US" dirty="0">
                <a:solidFill>
                  <a:schemeClr val="accent6">
                    <a:lumMod val="50000"/>
                  </a:schemeClr>
                </a:solidFill>
              </a:rPr>
              <a:t>at the HTTP </a:t>
            </a:r>
            <a:r>
              <a:rPr lang="en-US" dirty="0" smtClean="0">
                <a:solidFill>
                  <a:schemeClr val="accent6">
                    <a:lumMod val="50000"/>
                  </a:schemeClr>
                </a:solidFill>
              </a:rPr>
              <a:t>method</a:t>
            </a:r>
          </a:p>
          <a:p>
            <a:pPr marL="457200" indent="-457200">
              <a:buFont typeface="+mj-lt"/>
              <a:buAutoNum type="arabicPeriod"/>
            </a:pPr>
            <a:r>
              <a:rPr lang="en-US" dirty="0" smtClean="0">
                <a:solidFill>
                  <a:schemeClr val="accent6">
                    <a:lumMod val="50000"/>
                  </a:schemeClr>
                </a:solidFill>
              </a:rPr>
              <a:t>looks </a:t>
            </a:r>
            <a:r>
              <a:rPr lang="en-US" dirty="0">
                <a:solidFill>
                  <a:schemeClr val="accent6">
                    <a:lumMod val="50000"/>
                  </a:schemeClr>
                </a:solidFill>
              </a:rPr>
              <a:t>for an action whose name begins with that HTTP method name. </a:t>
            </a:r>
          </a:p>
          <a:p>
            <a:pPr marL="457200" indent="-457200">
              <a:buFont typeface="+mj-lt"/>
              <a:buAutoNum type="arabicPeriod"/>
            </a:pPr>
            <a:r>
              <a:rPr lang="en-US" dirty="0">
                <a:solidFill>
                  <a:schemeClr val="accent6">
                    <a:lumMod val="50000"/>
                  </a:schemeClr>
                </a:solidFill>
              </a:rPr>
              <a:t>Other placeholder variables in the route template, such as </a:t>
            </a:r>
            <a:r>
              <a:rPr lang="en-US" i="1" dirty="0">
                <a:solidFill>
                  <a:schemeClr val="accent6">
                    <a:lumMod val="50000"/>
                  </a:schemeClr>
                </a:solidFill>
              </a:rPr>
              <a:t>{id},</a:t>
            </a:r>
            <a:r>
              <a:rPr lang="en-US" dirty="0">
                <a:solidFill>
                  <a:schemeClr val="accent6">
                    <a:lumMod val="50000"/>
                  </a:schemeClr>
                </a:solidFill>
              </a:rPr>
              <a:t> are mapped to action parameters.</a:t>
            </a:r>
            <a:endParaRPr lang="ru-RU" dirty="0">
              <a:solidFill>
                <a:schemeClr val="accent6">
                  <a:lumMod val="50000"/>
                </a:schemeClr>
              </a:solidFill>
            </a:endParaRPr>
          </a:p>
          <a:p>
            <a:endParaRPr lang="en-US" dirty="0"/>
          </a:p>
        </p:txBody>
      </p:sp>
      <p:sp>
        <p:nvSpPr>
          <p:cNvPr id="4" name="Rectangle 3"/>
          <p:cNvSpPr/>
          <p:nvPr/>
        </p:nvSpPr>
        <p:spPr>
          <a:xfrm>
            <a:off x="336640" y="2161589"/>
            <a:ext cx="4250690"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a:t>
            </a:r>
            <a:r>
              <a:rPr lang="en-US" sz="2000" dirty="0" err="1">
                <a:solidFill>
                  <a:srgbClr val="000000"/>
                </a:solidFill>
                <a:highlight>
                  <a:srgbClr val="FFFFFF"/>
                </a:highlight>
                <a:latin typeface="Consolas" panose="020B0609020204030204" pitchFamily="49" charset="0"/>
                <a:cs typeface="Arial" pitchFamily="34" charset="0"/>
              </a:rPr>
              <a:t>ajax</a:t>
            </a:r>
            <a:r>
              <a:rPr lang="en-US" sz="20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type: </a:t>
            </a:r>
            <a:r>
              <a:rPr lang="en-US" sz="2000" dirty="0">
                <a:solidFill>
                  <a:srgbClr val="A31515"/>
                </a:solidFill>
                <a:highlight>
                  <a:srgbClr val="FFFFFF"/>
                </a:highlight>
                <a:latin typeface="Consolas" panose="020B0609020204030204" pitchFamily="49" charset="0"/>
                <a:cs typeface="Arial" pitchFamily="34" charset="0"/>
              </a:rPr>
              <a:t>"GET"</a:t>
            </a:r>
            <a:r>
              <a:rPr lang="en-US" sz="20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url: </a:t>
            </a:r>
            <a:r>
              <a:rPr lang="en-US" sz="2000" dirty="0">
                <a:solidFill>
                  <a:srgbClr val="A31515"/>
                </a:solidFill>
                <a:highlight>
                  <a:srgbClr val="FFFFFF"/>
                </a:highlight>
                <a:latin typeface="Consolas" panose="020B0609020204030204" pitchFamily="49" charset="0"/>
                <a:cs typeface="Arial" pitchFamily="34" charset="0"/>
              </a:rPr>
              <a:t>"</a:t>
            </a:r>
            <a:r>
              <a:rPr lang="en-US" sz="2000" dirty="0" err="1">
                <a:solidFill>
                  <a:srgbClr val="A31515"/>
                </a:solidFill>
                <a:highlight>
                  <a:srgbClr val="FFFFFF"/>
                </a:highlight>
                <a:latin typeface="Consolas" panose="020B0609020204030204" pitchFamily="49" charset="0"/>
                <a:cs typeface="Arial" pitchFamily="34" charset="0"/>
              </a:rPr>
              <a:t>api</a:t>
            </a:r>
            <a:r>
              <a:rPr lang="en-US" sz="2000" dirty="0">
                <a:solidFill>
                  <a:srgbClr val="A31515"/>
                </a:solidFill>
                <a:highlight>
                  <a:srgbClr val="FFFFFF"/>
                </a:highlight>
                <a:latin typeface="Consolas" panose="020B0609020204030204" pitchFamily="49" charset="0"/>
                <a:cs typeface="Arial" pitchFamily="34" charset="0"/>
              </a:rPr>
              <a:t>/values/1"</a:t>
            </a:r>
            <a:r>
              <a:rPr lang="en-US" sz="20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success: </a:t>
            </a:r>
            <a:r>
              <a:rPr lang="en-US" sz="2000" dirty="0">
                <a:solidFill>
                  <a:srgbClr val="0000FF"/>
                </a:solidFill>
                <a:highlight>
                  <a:srgbClr val="FFFFFF"/>
                </a:highlight>
                <a:latin typeface="Consolas" panose="020B0609020204030204" pitchFamily="49" charset="0"/>
                <a:cs typeface="Arial" pitchFamily="34" charset="0"/>
              </a:rPr>
              <a:t>function</a:t>
            </a:r>
            <a:r>
              <a:rPr lang="en-US" sz="2000" dirty="0">
                <a:solidFill>
                  <a:srgbClr val="000000"/>
                </a:solidFill>
                <a:highlight>
                  <a:srgbClr val="FFFFFF"/>
                </a:highlight>
                <a:latin typeface="Consolas" panose="020B0609020204030204" pitchFamily="49" charset="0"/>
                <a:cs typeface="Arial" pitchFamily="34" charset="0"/>
              </a:rPr>
              <a:t>() {</a:t>
            </a: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a:t>
            </a:r>
            <a:r>
              <a:rPr lang="en-US" sz="2000" dirty="0">
                <a:solidFill>
                  <a:srgbClr val="008000"/>
                </a:solidFill>
                <a:highlight>
                  <a:srgbClr val="FFFFFF"/>
                </a:highlight>
                <a:latin typeface="Consolas" panose="020B0609020204030204" pitchFamily="49" charset="0"/>
                <a:cs typeface="Arial" pitchFamily="34" charset="0"/>
              </a:rPr>
              <a:t>//do </a:t>
            </a:r>
            <a:r>
              <a:rPr lang="en-US" sz="2000" dirty="0" err="1">
                <a:solidFill>
                  <a:srgbClr val="008000"/>
                </a:solidFill>
                <a:highlight>
                  <a:srgbClr val="FFFFFF"/>
                </a:highlight>
                <a:latin typeface="Consolas" panose="020B0609020204030204" pitchFamily="49" charset="0"/>
                <a:cs typeface="Arial" pitchFamily="34" charset="0"/>
              </a:rPr>
              <a:t>smth</a:t>
            </a:r>
            <a:endParaRPr lang="en-US" sz="2000" dirty="0">
              <a:solidFill>
                <a:srgbClr val="000000"/>
              </a:solidFill>
              <a:highlight>
                <a:srgbClr val="FFFFFF"/>
              </a:highlight>
              <a:latin typeface="Consolas" panose="020B0609020204030204" pitchFamily="49" charset="0"/>
              <a:cs typeface="Arial" pitchFamily="34" charset="0"/>
            </a:endParaRP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a:t>
            </a:r>
          </a:p>
          <a:p>
            <a:pPr lvl="0" eaLnBrk="0" hangingPunct="0">
              <a:spcBef>
                <a:spcPct val="20000"/>
              </a:spcBef>
            </a:pPr>
            <a:r>
              <a:rPr lang="en-US" sz="2000" dirty="0">
                <a:solidFill>
                  <a:srgbClr val="000000"/>
                </a:solidFill>
                <a:highlight>
                  <a:srgbClr val="FFFFFF"/>
                </a:highlight>
                <a:latin typeface="Consolas" panose="020B0609020204030204" pitchFamily="49" charset="0"/>
                <a:cs typeface="Arial" pitchFamily="34" charset="0"/>
              </a:rPr>
              <a:t>    });</a:t>
            </a:r>
          </a:p>
        </p:txBody>
      </p:sp>
    </p:spTree>
    <p:extLst>
      <p:ext uri="{BB962C8B-B14F-4D97-AF65-F5344CB8AC3E}">
        <p14:creationId xmlns:p14="http://schemas.microsoft.com/office/powerpoint/2010/main" val="3551115276"/>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
            </a:r>
            <a:r>
              <a:rPr lang="en-US" dirty="0" smtClean="0"/>
              <a:t>asic </a:t>
            </a:r>
            <a:r>
              <a:rPr lang="en-US" dirty="0"/>
              <a:t>routing mechanism</a:t>
            </a:r>
          </a:p>
        </p:txBody>
      </p:sp>
      <p:sp>
        <p:nvSpPr>
          <p:cNvPr id="3" name="Content Placeholder 2"/>
          <p:cNvSpPr>
            <a:spLocks noGrp="1"/>
          </p:cNvSpPr>
          <p:nvPr>
            <p:ph sz="quarter" idx="10"/>
          </p:nvPr>
        </p:nvSpPr>
        <p:spPr>
          <a:xfrm>
            <a:off x="361950" y="1009650"/>
            <a:ext cx="8487280" cy="5248910"/>
          </a:xfrm>
        </p:spPr>
        <p:txBody>
          <a:bodyPr>
            <a:normAutofit/>
          </a:bodyPr>
          <a:lstStyle/>
          <a:p>
            <a:pPr marL="0" indent="0">
              <a:buNone/>
            </a:pP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class</a:t>
            </a:r>
            <a:r>
              <a:rPr lang="en-US" sz="1800" dirty="0" smtClean="0">
                <a:solidFill>
                  <a:srgbClr val="000000"/>
                </a:solidFill>
                <a:highlight>
                  <a:srgbClr val="FFFFFF"/>
                </a:highlight>
                <a:latin typeface="Consolas" panose="020B0609020204030204" pitchFamily="49" charset="0"/>
              </a:rPr>
              <a:t> </a:t>
            </a:r>
            <a:r>
              <a:rPr lang="en-US" sz="1800" dirty="0" err="1" smtClean="0">
                <a:solidFill>
                  <a:srgbClr val="2B91AF"/>
                </a:solidFill>
                <a:highlight>
                  <a:srgbClr val="FFFFFF"/>
                </a:highlight>
                <a:latin typeface="Consolas" panose="020B0609020204030204" pitchFamily="49" charset="0"/>
              </a:rPr>
              <a:t>ProductsController</a:t>
            </a:r>
            <a:r>
              <a:rPr lang="en-US" sz="1800" dirty="0" smtClean="0">
                <a:solidFill>
                  <a:srgbClr val="000000"/>
                </a:solidFill>
                <a:highlight>
                  <a:srgbClr val="FFFFFF"/>
                </a:highlight>
                <a:latin typeface="Consolas" panose="020B0609020204030204" pitchFamily="49" charset="0"/>
              </a:rPr>
              <a:t> : </a:t>
            </a:r>
            <a:r>
              <a:rPr lang="en-US" sz="1800" dirty="0" err="1" smtClean="0">
                <a:solidFill>
                  <a:srgbClr val="2B91AF"/>
                </a:solidFill>
                <a:highlight>
                  <a:srgbClr val="FFFFFF"/>
                </a:highlight>
                <a:latin typeface="Consolas" panose="020B0609020204030204" pitchFamily="49" charset="0"/>
              </a:rPr>
              <a:t>ApiController</a:t>
            </a:r>
            <a:endParaRPr lang="en-US" sz="1800" dirty="0" smtClean="0">
              <a:solidFill>
                <a:srgbClr val="000000"/>
              </a:solidFill>
              <a:highlight>
                <a:srgbClr val="FFFFFF"/>
              </a:highlight>
              <a:latin typeface="Consolas" panose="020B0609020204030204" pitchFamily="49" charset="0"/>
            </a:endParaRPr>
          </a:p>
          <a:p>
            <a:pPr marL="0" indent="0">
              <a:buNone/>
            </a:pPr>
            <a:r>
              <a:rPr lang="en-US" sz="1800" dirty="0" smtClean="0">
                <a:solidFill>
                  <a:srgbClr val="000000"/>
                </a:solidFill>
                <a:highlight>
                  <a:srgbClr val="FFFFFF"/>
                </a:highlight>
                <a:latin typeface="Consolas" panose="020B0609020204030204" pitchFamily="49" charset="0"/>
              </a:rPr>
              <a:t> {</a:t>
            </a:r>
            <a:endParaRPr lang="en-US" sz="1800" dirty="0">
              <a:solidFill>
                <a:srgbClr val="000000"/>
              </a:solidFill>
              <a:highlight>
                <a:srgbClr val="FFFFFF"/>
              </a:highlight>
              <a:latin typeface="Consolas" panose="020B0609020204030204" pitchFamily="49" charset="0"/>
            </a:endParaRPr>
          </a:p>
          <a:p>
            <a:pPr marL="0" indent="0">
              <a:buNone/>
            </a:pPr>
            <a:r>
              <a:rPr lang="en-US" sz="1800" dirty="0">
                <a:solidFill>
                  <a:srgbClr val="000000"/>
                </a:solidFill>
                <a:highlight>
                  <a:srgbClr val="FFFFFF"/>
                </a:highlight>
                <a:latin typeface="Consolas" panose="020B0609020204030204" pitchFamily="49" charset="0"/>
              </a:rPr>
              <a:t>    </a:t>
            </a:r>
            <a:r>
              <a:rPr lang="ru-RU" sz="1800" dirty="0" smtClean="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IEnumerable</a:t>
            </a:r>
            <a:r>
              <a:rPr lang="en-US" sz="1800" dirty="0">
                <a:solidFill>
                  <a:srgbClr val="000000"/>
                </a:solidFill>
                <a:highlight>
                  <a:srgbClr val="FFFFFF"/>
                </a:highlight>
                <a:latin typeface="Consolas" panose="020B0609020204030204" pitchFamily="49" charset="0"/>
              </a:rPr>
              <a:t>&lt;</a:t>
            </a:r>
            <a:r>
              <a:rPr lang="en-US" sz="1800" dirty="0">
                <a:solidFill>
                  <a:srgbClr val="2B91AF"/>
                </a:solidFill>
                <a:highlight>
                  <a:srgbClr val="FFFFFF"/>
                </a:highlight>
                <a:latin typeface="Consolas" panose="020B0609020204030204" pitchFamily="49" charset="0"/>
              </a:rPr>
              <a:t>Product</a:t>
            </a:r>
            <a:r>
              <a:rPr lang="en-US" sz="1800" dirty="0">
                <a:solidFill>
                  <a:srgbClr val="000000"/>
                </a:solidFill>
                <a:highlight>
                  <a:srgbClr val="FFFFFF"/>
                </a:highlight>
                <a:latin typeface="Consolas" panose="020B0609020204030204" pitchFamily="49" charset="0"/>
              </a:rPr>
              <a:t>&gt; </a:t>
            </a:r>
            <a:r>
              <a:rPr lang="en-US" sz="1800" dirty="0" err="1">
                <a:solidFill>
                  <a:srgbClr val="000000"/>
                </a:solidFill>
                <a:highlight>
                  <a:srgbClr val="FFFFFF"/>
                </a:highlight>
                <a:latin typeface="Consolas" panose="020B0609020204030204" pitchFamily="49" charset="0"/>
              </a:rPr>
              <a:t>GetAllProducts</a:t>
            </a:r>
            <a:r>
              <a:rPr lang="en-US" sz="1800" dirty="0">
                <a:solidFill>
                  <a:srgbClr val="000000"/>
                </a:solidFill>
                <a:highlight>
                  <a:srgbClr val="FFFFFF"/>
                </a:highlight>
                <a:latin typeface="Consolas" panose="020B0609020204030204" pitchFamily="49" charset="0"/>
              </a:rPr>
              <a:t>() { }</a:t>
            </a:r>
          </a:p>
          <a:p>
            <a:pPr marL="0" indent="0">
              <a:buNone/>
            </a:pPr>
            <a:r>
              <a:rPr lang="en-US" sz="1800" dirty="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smtClean="0">
                <a:solidFill>
                  <a:srgbClr val="2B91AF"/>
                </a:solidFill>
                <a:highlight>
                  <a:srgbClr val="FFFFFF"/>
                </a:highlight>
                <a:latin typeface="Consolas" panose="020B0609020204030204" pitchFamily="49" charset="0"/>
              </a:rPr>
              <a:t>Product</a:t>
            </a:r>
            <a:r>
              <a:rPr lang="en-US" sz="1800" dirty="0" smtClean="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GetProductById</a:t>
            </a:r>
            <a:r>
              <a:rPr lang="en-US" sz="1800" dirty="0">
                <a:solidFill>
                  <a:srgbClr val="000000"/>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id) { }</a:t>
            </a:r>
          </a:p>
          <a:p>
            <a:pPr marL="0" indent="0">
              <a:buNone/>
            </a:pPr>
            <a:r>
              <a:rPr lang="en-US" sz="1800" dirty="0">
                <a:solidFill>
                  <a:srgbClr val="000000"/>
                </a:solidFill>
                <a:highlight>
                  <a:srgbClr val="FFFFFF"/>
                </a:highlight>
                <a:latin typeface="Consolas" panose="020B0609020204030204" pitchFamily="49" charset="0"/>
              </a:rPr>
              <a:t>     </a:t>
            </a:r>
            <a:r>
              <a:rPr lang="en-US" sz="1800" dirty="0" smtClean="0">
                <a:solidFill>
                  <a:srgbClr val="0000FF"/>
                </a:solidFill>
                <a:highlight>
                  <a:srgbClr val="FFFFFF"/>
                </a:highlight>
                <a:latin typeface="Consolas" panose="020B0609020204030204" pitchFamily="49" charset="0"/>
              </a:rPr>
              <a:t>public</a:t>
            </a:r>
            <a:r>
              <a:rPr lang="en-US" sz="1800" dirty="0" smtClean="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HttpResponseMessage</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DeleteProduct</a:t>
            </a:r>
            <a:r>
              <a:rPr lang="en-US" sz="1800" dirty="0">
                <a:solidFill>
                  <a:srgbClr val="000000"/>
                </a:solidFill>
                <a:highlight>
                  <a:srgbClr val="FFFFFF"/>
                </a:highlight>
                <a:latin typeface="Consolas" panose="020B0609020204030204" pitchFamily="49" charset="0"/>
              </a:rPr>
              <a:t>(</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id) { }</a:t>
            </a:r>
          </a:p>
          <a:p>
            <a:pPr marL="0" indent="0">
              <a:buNone/>
            </a:pPr>
            <a:r>
              <a:rPr lang="ru-RU" sz="1800" dirty="0" smtClean="0">
                <a:solidFill>
                  <a:srgbClr val="000000"/>
                </a:solidFill>
                <a:highlight>
                  <a:srgbClr val="FFFFFF"/>
                </a:highlight>
                <a:latin typeface="Consolas" panose="020B0609020204030204" pitchFamily="49" charset="0"/>
              </a:rPr>
              <a:t> </a:t>
            </a:r>
            <a:r>
              <a:rPr lang="en-US" sz="1800" dirty="0" smtClean="0">
                <a:solidFill>
                  <a:srgbClr val="000000"/>
                </a:solidFill>
                <a:highlight>
                  <a:srgbClr val="FFFFFF"/>
                </a:highlight>
                <a:latin typeface="Consolas" panose="020B0609020204030204" pitchFamily="49" charset="0"/>
              </a:rPr>
              <a:t>}</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3644437073"/>
              </p:ext>
            </p:extLst>
          </p:nvPr>
        </p:nvGraphicFramePr>
        <p:xfrm>
          <a:off x="495870" y="3155950"/>
          <a:ext cx="3688080" cy="2628900"/>
        </p:xfrm>
        <a:graphic>
          <a:graphicData uri="http://schemas.openxmlformats.org/drawingml/2006/table">
            <a:tbl>
              <a:tblPr firstRow="1" bandRow="1">
                <a:tableStyleId>{5C22544A-7EE6-4342-B048-85BDC9FD1C3A}</a:tableStyleId>
              </a:tblPr>
              <a:tblGrid>
                <a:gridCol w="1656080"/>
                <a:gridCol w="2032000"/>
              </a:tblGrid>
              <a:tr h="370840">
                <a:tc>
                  <a:txBody>
                    <a:bodyPr/>
                    <a:lstStyle/>
                    <a:p>
                      <a:pPr algn="l" fontAlgn="base"/>
                      <a:r>
                        <a:rPr lang="en-US" b="0" dirty="0">
                          <a:solidFill>
                            <a:srgbClr val="242525"/>
                          </a:solidFill>
                          <a:effectLst/>
                        </a:rPr>
                        <a:t>HTTP Method</a:t>
                      </a:r>
                    </a:p>
                  </a:txBody>
                  <a:tcPr marL="161925" marR="161925" marT="95250" marB="95250" anchor="ctr"/>
                </a:tc>
                <a:tc>
                  <a:txBody>
                    <a:bodyPr/>
                    <a:lstStyle/>
                    <a:p>
                      <a:pPr algn="l" fontAlgn="base"/>
                      <a:r>
                        <a:rPr lang="en-US" b="0" dirty="0">
                          <a:solidFill>
                            <a:srgbClr val="242525"/>
                          </a:solidFill>
                          <a:effectLst/>
                        </a:rPr>
                        <a:t>URI Path</a:t>
                      </a:r>
                    </a:p>
                  </a:txBody>
                  <a:tcPr marL="161925" marR="161925" marT="95250" marB="95250" anchor="ctr"/>
                </a:tc>
              </a:tr>
              <a:tr h="370840">
                <a:tc>
                  <a:txBody>
                    <a:bodyPr/>
                    <a:lstStyle/>
                    <a:p>
                      <a:pPr algn="l" fontAlgn="base"/>
                      <a:r>
                        <a:rPr lang="en-US" dirty="0">
                          <a:effectLst/>
                        </a:rPr>
                        <a:t>GET</a:t>
                      </a:r>
                    </a:p>
                  </a:txBody>
                  <a:tcPr marL="161925" marR="161925" marT="133350" marB="133350" anchor="ctr"/>
                </a:tc>
                <a:tc>
                  <a:txBody>
                    <a:bodyPr/>
                    <a:lstStyle/>
                    <a:p>
                      <a:pPr algn="l" fontAlgn="base"/>
                      <a:r>
                        <a:rPr lang="en-US" dirty="0" err="1">
                          <a:effectLst/>
                        </a:rPr>
                        <a:t>api</a:t>
                      </a:r>
                      <a:r>
                        <a:rPr lang="en-US" dirty="0">
                          <a:effectLst/>
                        </a:rPr>
                        <a:t>/products</a:t>
                      </a:r>
                    </a:p>
                  </a:txBody>
                  <a:tcPr marL="161925" marR="161925" marT="133350" marB="133350" anchor="ctr"/>
                </a:tc>
              </a:tr>
              <a:tr h="523240">
                <a:tc>
                  <a:txBody>
                    <a:bodyPr/>
                    <a:lstStyle/>
                    <a:p>
                      <a:pPr algn="l" fontAlgn="base"/>
                      <a:r>
                        <a:rPr lang="en-US">
                          <a:effectLst/>
                        </a:rPr>
                        <a:t>GET</a:t>
                      </a:r>
                    </a:p>
                  </a:txBody>
                  <a:tcPr marL="161925" marR="161925" marT="133350" marB="133350" anchor="ctr"/>
                </a:tc>
                <a:tc>
                  <a:txBody>
                    <a:bodyPr/>
                    <a:lstStyle/>
                    <a:p>
                      <a:pPr algn="l" fontAlgn="base"/>
                      <a:r>
                        <a:rPr lang="en-US" dirty="0" err="1">
                          <a:effectLst/>
                        </a:rPr>
                        <a:t>api</a:t>
                      </a:r>
                      <a:r>
                        <a:rPr lang="en-US" dirty="0">
                          <a:effectLst/>
                        </a:rPr>
                        <a:t>/products/4</a:t>
                      </a:r>
                    </a:p>
                  </a:txBody>
                  <a:tcPr marL="161925" marR="161925" marT="133350" marB="133350" anchor="ctr"/>
                </a:tc>
              </a:tr>
              <a:tr h="370840">
                <a:tc>
                  <a:txBody>
                    <a:bodyPr/>
                    <a:lstStyle/>
                    <a:p>
                      <a:pPr algn="l" fontAlgn="base"/>
                      <a:r>
                        <a:rPr lang="en-US">
                          <a:effectLst/>
                        </a:rPr>
                        <a:t>DELETE</a:t>
                      </a:r>
                    </a:p>
                  </a:txBody>
                  <a:tcPr marL="161925" marR="161925" marT="133350" marB="133350" anchor="ctr"/>
                </a:tc>
                <a:tc>
                  <a:txBody>
                    <a:bodyPr/>
                    <a:lstStyle/>
                    <a:p>
                      <a:pPr algn="l" fontAlgn="base"/>
                      <a:r>
                        <a:rPr lang="en-US" dirty="0" err="1">
                          <a:effectLst/>
                        </a:rPr>
                        <a:t>api</a:t>
                      </a:r>
                      <a:r>
                        <a:rPr lang="en-US" dirty="0">
                          <a:effectLst/>
                        </a:rPr>
                        <a:t>/products/4</a:t>
                      </a:r>
                    </a:p>
                  </a:txBody>
                  <a:tcPr marL="161925" marR="161925" marT="133350" marB="133350" anchor="ctr"/>
                </a:tc>
              </a:tr>
              <a:tr h="370840">
                <a:tc>
                  <a:txBody>
                    <a:bodyPr/>
                    <a:lstStyle/>
                    <a:p>
                      <a:pPr algn="l" fontAlgn="base"/>
                      <a:r>
                        <a:rPr lang="en-US" dirty="0">
                          <a:effectLst/>
                        </a:rPr>
                        <a:t>POST</a:t>
                      </a:r>
                    </a:p>
                  </a:txBody>
                  <a:tcPr marL="161925" marR="161925" marT="133350" marB="133350" anchor="ctr"/>
                </a:tc>
                <a:tc>
                  <a:txBody>
                    <a:bodyPr/>
                    <a:lstStyle/>
                    <a:p>
                      <a:pPr algn="l" fontAlgn="base"/>
                      <a:r>
                        <a:rPr lang="en-US" dirty="0" err="1">
                          <a:effectLst/>
                        </a:rPr>
                        <a:t>api</a:t>
                      </a:r>
                      <a:r>
                        <a:rPr lang="en-US" dirty="0">
                          <a:effectLst/>
                        </a:rPr>
                        <a:t>/products</a:t>
                      </a:r>
                    </a:p>
                  </a:txBody>
                  <a:tcPr marL="161925" marR="161925" marT="133350" marB="133350" anchor="ctr"/>
                </a:tc>
              </a:tr>
            </a:tbl>
          </a:graphicData>
        </a:graphic>
      </p:graphicFrame>
      <p:sp>
        <p:nvSpPr>
          <p:cNvPr id="8" name="TextBox 7"/>
          <p:cNvSpPr txBox="1"/>
          <p:nvPr/>
        </p:nvSpPr>
        <p:spPr>
          <a:xfrm>
            <a:off x="6200710" y="3700581"/>
            <a:ext cx="19780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GetAllProducts</a:t>
            </a:r>
            <a:endParaRPr lang="en-US" dirty="0"/>
          </a:p>
        </p:txBody>
      </p:sp>
      <p:sp>
        <p:nvSpPr>
          <p:cNvPr id="9" name="TextBox 8"/>
          <p:cNvSpPr txBox="1"/>
          <p:nvPr/>
        </p:nvSpPr>
        <p:spPr>
          <a:xfrm>
            <a:off x="6200710" y="4240509"/>
            <a:ext cx="19780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GetProductById</a:t>
            </a:r>
            <a:endParaRPr lang="en-US" dirty="0"/>
          </a:p>
        </p:txBody>
      </p:sp>
      <p:sp>
        <p:nvSpPr>
          <p:cNvPr id="10" name="TextBox 9"/>
          <p:cNvSpPr txBox="1"/>
          <p:nvPr/>
        </p:nvSpPr>
        <p:spPr>
          <a:xfrm>
            <a:off x="6200710" y="4809371"/>
            <a:ext cx="19780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smtClean="0"/>
              <a:t>DeleteProduct</a:t>
            </a:r>
            <a:endParaRPr lang="en-US" dirty="0"/>
          </a:p>
        </p:txBody>
      </p:sp>
      <p:sp>
        <p:nvSpPr>
          <p:cNvPr id="11" name="TextBox 10"/>
          <p:cNvSpPr txBox="1"/>
          <p:nvPr/>
        </p:nvSpPr>
        <p:spPr>
          <a:xfrm>
            <a:off x="6200710" y="5349299"/>
            <a:ext cx="197809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i="1" dirty="0"/>
              <a:t>(no match</a:t>
            </a:r>
            <a:r>
              <a:rPr lang="en-US" i="1" dirty="0" smtClean="0"/>
              <a:t>)</a:t>
            </a:r>
            <a:endParaRPr lang="en-US" dirty="0"/>
          </a:p>
        </p:txBody>
      </p:sp>
      <p:sp>
        <p:nvSpPr>
          <p:cNvPr id="12" name="Right Arrow 11"/>
          <p:cNvSpPr/>
          <p:nvPr/>
        </p:nvSpPr>
        <p:spPr>
          <a:xfrm>
            <a:off x="4605590" y="3685302"/>
            <a:ext cx="1094170" cy="3998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a:off x="4605590" y="4225229"/>
            <a:ext cx="1094170" cy="3998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605590" y="4778812"/>
            <a:ext cx="1094170" cy="3998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4605590" y="5309453"/>
            <a:ext cx="1094170" cy="39989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750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a:t>
            </a:r>
            <a:r>
              <a:rPr lang="en-US" dirty="0" smtClean="0"/>
              <a:t>Variations</a:t>
            </a:r>
            <a:endParaRPr lang="en-US" dirty="0"/>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smtClean="0"/>
              <a:t>The </a:t>
            </a:r>
            <a:r>
              <a:rPr lang="en-US" b="1" dirty="0" err="1"/>
              <a:t>HttpGet</a:t>
            </a:r>
            <a:r>
              <a:rPr lang="en-US" dirty="0"/>
              <a:t>, </a:t>
            </a:r>
            <a:r>
              <a:rPr lang="en-US" b="1" dirty="0" err="1"/>
              <a:t>HttpPut</a:t>
            </a:r>
            <a:r>
              <a:rPr lang="en-US" dirty="0"/>
              <a:t>, </a:t>
            </a:r>
            <a:r>
              <a:rPr lang="en-US" b="1" dirty="0" err="1"/>
              <a:t>HttpPost</a:t>
            </a:r>
            <a:r>
              <a:rPr lang="en-US" dirty="0"/>
              <a:t>, or </a:t>
            </a:r>
            <a:r>
              <a:rPr lang="en-US" b="1" dirty="0" err="1"/>
              <a:t>HttpDelete</a:t>
            </a:r>
            <a:r>
              <a:rPr lang="en-US" dirty="0"/>
              <a:t> attributes</a:t>
            </a:r>
          </a:p>
          <a:p>
            <a:pPr>
              <a:buFont typeface="Arial" panose="020B0604020202020204" pitchFamily="34" charset="0"/>
              <a:buChar char="•"/>
            </a:pPr>
            <a:r>
              <a:rPr lang="en-US" dirty="0"/>
              <a:t>The </a:t>
            </a:r>
            <a:r>
              <a:rPr lang="en-US" b="1" dirty="0" err="1"/>
              <a:t>AcceptVerbs</a:t>
            </a:r>
            <a:r>
              <a:rPr lang="en-US" dirty="0"/>
              <a:t> attribute</a:t>
            </a:r>
          </a:p>
          <a:p>
            <a:pPr marL="0" indent="0">
              <a:buNone/>
            </a:pPr>
            <a:endParaRPr lang="en-US" dirty="0"/>
          </a:p>
        </p:txBody>
      </p:sp>
    </p:spTree>
    <p:extLst>
      <p:ext uri="{BB962C8B-B14F-4D97-AF65-F5344CB8AC3E}">
        <p14:creationId xmlns:p14="http://schemas.microsoft.com/office/powerpoint/2010/main" val="3142095285"/>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Variations</a:t>
            </a:r>
          </a:p>
        </p:txBody>
      </p:sp>
      <p:sp>
        <p:nvSpPr>
          <p:cNvPr id="3" name="Content Placeholder 2"/>
          <p:cNvSpPr>
            <a:spLocks noGrp="1"/>
          </p:cNvSpPr>
          <p:nvPr>
            <p:ph sz="quarter" idx="10"/>
          </p:nvPr>
        </p:nvSpPr>
        <p:spPr>
          <a:xfrm>
            <a:off x="373692" y="1219200"/>
            <a:ext cx="8567108" cy="4800600"/>
          </a:xfrm>
        </p:spPr>
        <p:txBody>
          <a:bodyPr>
            <a:normAutofit fontScale="92500" lnSpcReduction="10000"/>
          </a:bodyPr>
          <a:lstStyle/>
          <a:p>
            <a:pPr marL="0" indent="0">
              <a:buNone/>
            </a:pP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FindProduct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0" indent="0">
              <a:buNone/>
            </a:pPr>
            <a:r>
              <a:rPr lang="en-US" dirty="0">
                <a:solidFill>
                  <a:srgbClr val="008000"/>
                </a:solidFill>
                <a:highlight>
                  <a:srgbClr val="FFFFFF"/>
                </a:highlight>
                <a:latin typeface="Consolas" panose="020B0609020204030204" pitchFamily="49" charset="0"/>
              </a:rPr>
              <a:t>//To allow multiple HTTP methods for an action</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or to allow HTTP methods other than </a:t>
            </a:r>
            <a:endParaRPr lang="en-US" dirty="0" smtClean="0">
              <a:solidFill>
                <a:srgbClr val="008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//GET</a:t>
            </a:r>
            <a:r>
              <a:rPr lang="en-US" dirty="0">
                <a:solidFill>
                  <a:srgbClr val="008000"/>
                </a:solidFill>
                <a:highlight>
                  <a:srgbClr val="FFFFFF"/>
                </a:highlight>
                <a:latin typeface="Consolas" panose="020B0609020204030204" pitchFamily="49" charset="0"/>
              </a:rPr>
              <a:t>, PUT, POST, and DELETE</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AcceptVerbs</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"GET"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"HEAD"</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FindProduct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Product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936192275"/>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by Action </a:t>
            </a:r>
            <a:r>
              <a:rPr lang="en-US" dirty="0" smtClean="0"/>
              <a:t>Name</a:t>
            </a:r>
            <a:endParaRPr lang="en-US" dirty="0"/>
          </a:p>
        </p:txBody>
      </p:sp>
      <p:sp>
        <p:nvSpPr>
          <p:cNvPr id="3" name="Content Placeholder 2"/>
          <p:cNvSpPr>
            <a:spLocks noGrp="1"/>
          </p:cNvSpPr>
          <p:nvPr>
            <p:ph sz="quarter" idx="10"/>
          </p:nvPr>
        </p:nvSpPr>
        <p:spPr>
          <a:xfrm>
            <a:off x="373692" y="1219200"/>
            <a:ext cx="8487279" cy="4800600"/>
          </a:xfrm>
        </p:spPr>
        <p:txBody>
          <a:bodyPr/>
          <a:lstStyle/>
          <a:p>
            <a:pPr marL="457200" indent="-457200">
              <a:buFont typeface="+mj-lt"/>
              <a:buAutoNum type="arabicPeriod"/>
            </a:pPr>
            <a:r>
              <a:rPr lang="en-US" b="1" dirty="0">
                <a:solidFill>
                  <a:schemeClr val="accent6">
                    <a:lumMod val="50000"/>
                  </a:schemeClr>
                </a:solidFill>
              </a:rPr>
              <a:t>C</a:t>
            </a:r>
            <a:r>
              <a:rPr lang="en-US" b="1" dirty="0" smtClean="0">
                <a:solidFill>
                  <a:schemeClr val="accent6">
                    <a:lumMod val="50000"/>
                  </a:schemeClr>
                </a:solidFill>
              </a:rPr>
              <a:t>reate </a:t>
            </a:r>
            <a:r>
              <a:rPr lang="en-US" b="1" dirty="0">
                <a:solidFill>
                  <a:schemeClr val="accent6">
                    <a:lumMod val="50000"/>
                  </a:schemeClr>
                </a:solidFill>
              </a:rPr>
              <a:t>a route :</a:t>
            </a:r>
            <a:endParaRPr lang="en-US" b="1" dirty="0" smtClean="0">
              <a:solidFill>
                <a:schemeClr val="accent6">
                  <a:lumMod val="50000"/>
                </a:schemeClr>
              </a:solidFill>
              <a:highlight>
                <a:srgbClr val="FFFFFF"/>
              </a:highlight>
            </a:endParaRPr>
          </a:p>
          <a:p>
            <a:pPr marL="0" indent="0">
              <a:buNone/>
            </a:pPr>
            <a:r>
              <a:rPr lang="en-US" dirty="0" err="1" smtClean="0">
                <a:solidFill>
                  <a:srgbClr val="000000"/>
                </a:solidFill>
                <a:highlight>
                  <a:srgbClr val="FFFFFF"/>
                </a:highlight>
                <a:latin typeface="Consolas" panose="020B0609020204030204" pitchFamily="49" charset="0"/>
              </a:rPr>
              <a:t>config.Routes.MapHttpRoute</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name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ActionApi</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routeTemplate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api</a:t>
            </a:r>
            <a:r>
              <a:rPr lang="en-US" dirty="0">
                <a:solidFill>
                  <a:srgbClr val="A31515"/>
                </a:solidFill>
                <a:highlight>
                  <a:srgbClr val="FFFFFF"/>
                </a:highlight>
                <a:latin typeface="Consolas" panose="020B0609020204030204" pitchFamily="49" charset="0"/>
              </a:rPr>
              <a:t>/{controller}/{action}/{id}"</a:t>
            </a:r>
            <a:r>
              <a:rPr lang="en-US" dirty="0">
                <a:solidFill>
                  <a:srgbClr val="000000"/>
                </a:solidFill>
                <a:highlight>
                  <a:srgbClr val="FFFFFF"/>
                </a:highlight>
                <a:latin typeface="Consolas" panose="020B0609020204030204" pitchFamily="49" charset="0"/>
              </a:rPr>
              <a:t>,</a:t>
            </a:r>
          </a:p>
          <a:p>
            <a:pPr marL="0" indent="0">
              <a:buNone/>
            </a:pPr>
            <a:r>
              <a:rPr lang="ru-RU" dirty="0" smtClean="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defaults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{id </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RouteParameter</a:t>
            </a:r>
            <a:r>
              <a:rPr lang="en-US" dirty="0" err="1">
                <a:solidFill>
                  <a:srgbClr val="000000"/>
                </a:solidFill>
                <a:highlight>
                  <a:srgbClr val="FFFFFF"/>
                </a:highlight>
                <a:latin typeface="Consolas" panose="020B0609020204030204" pitchFamily="49" charset="0"/>
              </a:rPr>
              <a:t>.Optional</a:t>
            </a:r>
            <a:r>
              <a:rPr lang="en-US" dirty="0" smtClean="0">
                <a:solidFill>
                  <a:srgbClr val="000000"/>
                </a:solidFill>
                <a:highlight>
                  <a:srgbClr val="FFFFFF"/>
                </a:highlight>
                <a:latin typeface="Consolas" panose="020B0609020204030204" pitchFamily="49" charset="0"/>
              </a:rPr>
              <a:t>});</a:t>
            </a:r>
          </a:p>
          <a:p>
            <a:pPr marL="0" indent="0">
              <a:buNone/>
            </a:pPr>
            <a:endParaRPr lang="en-US" dirty="0" smtClean="0">
              <a:solidFill>
                <a:srgbClr val="000000"/>
              </a:solidFill>
              <a:highlight>
                <a:srgbClr val="FFFFFF"/>
              </a:highlight>
              <a:latin typeface="Consolas" panose="020B0609020204030204" pitchFamily="49" charset="0"/>
            </a:endParaRPr>
          </a:p>
          <a:p>
            <a:pPr marL="457200" indent="-457200">
              <a:buFont typeface="+mj-lt"/>
              <a:buAutoNum type="arabicPeriod" startAt="2"/>
            </a:pPr>
            <a:r>
              <a:rPr lang="en-US" b="1" dirty="0" smtClean="0">
                <a:solidFill>
                  <a:srgbClr val="000000"/>
                </a:solidFill>
                <a:highlight>
                  <a:srgbClr val="FFFFFF"/>
                </a:highlight>
              </a:rPr>
              <a:t>Add an action:</a:t>
            </a:r>
            <a:endParaRPr lang="en-US" b="1" dirty="0">
              <a:solidFill>
                <a:srgbClr val="000000"/>
              </a:solidFill>
              <a:highlight>
                <a:srgbClr val="FFFFFF"/>
              </a:highlight>
            </a:endParaRPr>
          </a:p>
          <a:p>
            <a:pPr marL="0" indent="0">
              <a:buNone/>
            </a:pP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HttpGet</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Details(</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id)</a:t>
            </a:r>
          </a:p>
          <a:p>
            <a:pPr marL="0" indent="0">
              <a:buNone/>
            </a:pPr>
            <a:r>
              <a:rPr lang="en-US" dirty="0" smtClean="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smtClean="0">
                <a:solidFill>
                  <a:srgbClr val="0000FF"/>
                </a:solidFill>
                <a:highlight>
                  <a:srgbClr val="FFFFFF"/>
                </a:highlight>
                <a:latin typeface="Consolas" panose="020B0609020204030204" pitchFamily="49" charset="0"/>
              </a:rPr>
              <a:t>return</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"details"</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
        <p:nvSpPr>
          <p:cNvPr id="4" name="Right Arrow 3"/>
          <p:cNvSpPr/>
          <p:nvPr/>
        </p:nvSpPr>
        <p:spPr>
          <a:xfrm>
            <a:off x="4876800" y="4572000"/>
            <a:ext cx="965200" cy="4775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GET</a:t>
            </a:r>
            <a:endParaRPr lang="en-US" dirty="0">
              <a:ln>
                <a:solidFill>
                  <a:schemeClr val="accent6"/>
                </a:solidFill>
              </a:ln>
            </a:endParaRPr>
          </a:p>
        </p:txBody>
      </p:sp>
      <p:sp>
        <p:nvSpPr>
          <p:cNvPr id="6" name="TextBox 5"/>
          <p:cNvSpPr txBox="1"/>
          <p:nvPr/>
        </p:nvSpPr>
        <p:spPr>
          <a:xfrm>
            <a:off x="6116320" y="4626094"/>
            <a:ext cx="2611120" cy="369332"/>
          </a:xfrm>
          <a:prstGeom prst="rect">
            <a:avLst/>
          </a:prstGeom>
          <a:noFill/>
        </p:spPr>
        <p:txBody>
          <a:bodyPr wrap="square" rtlCol="0">
            <a:spAutoFit/>
          </a:bodyPr>
          <a:lstStyle/>
          <a:p>
            <a:pPr marL="0" indent="0">
              <a:buNone/>
            </a:pPr>
            <a:r>
              <a:rPr lang="en-US" b="1" dirty="0" err="1"/>
              <a:t>api</a:t>
            </a:r>
            <a:r>
              <a:rPr lang="en-US" b="1" dirty="0"/>
              <a:t>/products/details/1</a:t>
            </a:r>
            <a:endParaRPr lang="en-US" b="1"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528150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genda</a:t>
            </a:r>
          </a:p>
        </p:txBody>
      </p:sp>
      <p:pic>
        <p:nvPicPr>
          <p:cNvPr id="4" name="Content Placeholder 3"/>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tretch>
            <a:fillRect/>
          </a:stretch>
        </p:blipFill>
        <p:spPr bwMode="auto">
          <a:xfrm>
            <a:off x="591366" y="1197428"/>
            <a:ext cx="1428865" cy="4811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1"/>
          </p:nvPr>
        </p:nvSpPr>
        <p:spPr>
          <a:xfrm>
            <a:off x="2141838" y="1197428"/>
            <a:ext cx="6675591" cy="4811486"/>
          </a:xfrm>
        </p:spPr>
        <p:txBody>
          <a:bodyPr/>
          <a:lstStyle/>
          <a:p>
            <a:r>
              <a:rPr lang="en-US" dirty="0"/>
              <a:t>What </a:t>
            </a:r>
            <a:r>
              <a:rPr lang="en-US" dirty="0" smtClean="0"/>
              <a:t>is </a:t>
            </a:r>
            <a:r>
              <a:rPr lang="en-US" dirty="0"/>
              <a:t>Web </a:t>
            </a:r>
            <a:r>
              <a:rPr lang="en-US" dirty="0" smtClean="0"/>
              <a:t>Service</a:t>
            </a:r>
            <a:endParaRPr lang="en-US" dirty="0"/>
          </a:p>
          <a:p>
            <a:r>
              <a:rPr lang="en-US" dirty="0" smtClean="0"/>
              <a:t>What is SOAP, REST</a:t>
            </a:r>
          </a:p>
          <a:p>
            <a:r>
              <a:rPr lang="en-US" dirty="0" smtClean="0"/>
              <a:t>What </a:t>
            </a:r>
            <a:r>
              <a:rPr lang="en-US" dirty="0"/>
              <a:t>i</a:t>
            </a:r>
            <a:r>
              <a:rPr lang="en-US" dirty="0" smtClean="0"/>
              <a:t>s </a:t>
            </a:r>
            <a:r>
              <a:rPr lang="en-US" dirty="0" err="1" smtClean="0"/>
              <a:t>ASP.Net</a:t>
            </a:r>
            <a:r>
              <a:rPr lang="en-US" dirty="0" smtClean="0"/>
              <a:t> Web </a:t>
            </a:r>
            <a:r>
              <a:rPr lang="en-US" dirty="0"/>
              <a:t>API </a:t>
            </a:r>
            <a:endParaRPr lang="en-US" dirty="0" smtClean="0"/>
          </a:p>
          <a:p>
            <a:r>
              <a:rPr lang="en-US" dirty="0" smtClean="0"/>
              <a:t>How </a:t>
            </a:r>
            <a:r>
              <a:rPr lang="en-US" dirty="0"/>
              <a:t>to create a new Web </a:t>
            </a:r>
            <a:r>
              <a:rPr lang="en-US" dirty="0" smtClean="0"/>
              <a:t>API</a:t>
            </a:r>
          </a:p>
          <a:p>
            <a:r>
              <a:rPr lang="en-US" dirty="0"/>
              <a:t>Routing in </a:t>
            </a:r>
            <a:r>
              <a:rPr lang="en-US" dirty="0" err="1"/>
              <a:t>ASP.Net</a:t>
            </a:r>
            <a:r>
              <a:rPr lang="en-US" dirty="0"/>
              <a:t> Web </a:t>
            </a:r>
            <a:r>
              <a:rPr lang="en-US" dirty="0" smtClean="0"/>
              <a:t>API </a:t>
            </a:r>
          </a:p>
          <a:p>
            <a:r>
              <a:rPr lang="en-US" dirty="0"/>
              <a:t>Content negotiation</a:t>
            </a:r>
          </a:p>
        </p:txBody>
      </p:sp>
    </p:spTree>
    <p:extLst>
      <p:ext uri="{BB962C8B-B14F-4D97-AF65-F5344CB8AC3E}">
        <p14:creationId xmlns:p14="http://schemas.microsoft.com/office/powerpoint/2010/main" val="259620579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Non-Actions</a:t>
            </a:r>
          </a:p>
        </p:txBody>
      </p:sp>
      <p:sp>
        <p:nvSpPr>
          <p:cNvPr id="3" name="Content Placeholder 2"/>
          <p:cNvSpPr>
            <a:spLocks noGrp="1"/>
          </p:cNvSpPr>
          <p:nvPr>
            <p:ph sz="quarter" idx="10"/>
          </p:nvPr>
        </p:nvSpPr>
        <p:spPr/>
        <p:txBody>
          <a:bodyPr/>
          <a:lstStyle/>
          <a:p>
            <a:pPr marL="0" indent="0">
              <a:buNone/>
            </a:pP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NonAction</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GetPrivateData</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8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do </a:t>
            </a:r>
            <a:r>
              <a:rPr lang="en-US" dirty="0" err="1">
                <a:solidFill>
                  <a:srgbClr val="008000"/>
                </a:solidFill>
                <a:highlight>
                  <a:srgbClr val="FFFFFF"/>
                </a:highlight>
                <a:latin typeface="Consolas" panose="020B0609020204030204" pitchFamily="49" charset="0"/>
              </a:rPr>
              <a:t>smth</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"something</a:t>
            </a:r>
            <a:r>
              <a:rPr lang="en-US" dirty="0" smtClean="0">
                <a:solidFill>
                  <a:srgbClr val="A31515"/>
                </a:solidFill>
                <a:highlight>
                  <a:srgbClr val="FFFFFF"/>
                </a:highlight>
                <a:latin typeface="Consolas" panose="020B0609020204030204" pitchFamily="49" charset="0"/>
              </a:rPr>
              <a:t>"</a:t>
            </a:r>
            <a:r>
              <a:rPr lang="en-US" dirty="0" smtClean="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b="1" dirty="0"/>
          </a:p>
        </p:txBody>
      </p:sp>
    </p:spTree>
    <p:extLst>
      <p:ext uri="{BB962C8B-B14F-4D97-AF65-F5344CB8AC3E}">
        <p14:creationId xmlns:p14="http://schemas.microsoft.com/office/powerpoint/2010/main" val="333055869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selecting </a:t>
            </a:r>
            <a:r>
              <a:rPr lang="en-US" dirty="0"/>
              <a:t>the best representation </a:t>
            </a:r>
            <a:r>
              <a:rPr lang="en-US" dirty="0" smtClean="0"/>
              <a:t>from multiple</a:t>
            </a:r>
          </a:p>
          <a:p>
            <a:endParaRPr lang="en-US" dirty="0" smtClean="0"/>
          </a:p>
          <a:p>
            <a:r>
              <a:rPr lang="en-US" dirty="0" smtClean="0"/>
              <a:t>based on </a:t>
            </a:r>
            <a:r>
              <a:rPr lang="en-US" b="1" dirty="0" smtClean="0"/>
              <a:t>Accept </a:t>
            </a:r>
            <a:r>
              <a:rPr lang="en-US" dirty="0"/>
              <a:t>and</a:t>
            </a:r>
            <a:r>
              <a:rPr lang="en-US" b="1" dirty="0"/>
              <a:t> Content-Type </a:t>
            </a:r>
            <a:r>
              <a:rPr lang="en-US" dirty="0" smtClean="0"/>
              <a:t>header analysis</a:t>
            </a:r>
            <a:r>
              <a:rPr lang="en-US" b="1" dirty="0" smtClean="0"/>
              <a:t>:</a:t>
            </a:r>
            <a:endParaRPr lang="ru-RU" b="1" dirty="0"/>
          </a:p>
          <a:p>
            <a:pPr marL="685800" lvl="1" indent="-285750"/>
            <a:r>
              <a:rPr lang="en-US" dirty="0"/>
              <a:t> Which media types are acceptable for the response(“application/</a:t>
            </a:r>
            <a:r>
              <a:rPr lang="en-US" dirty="0" err="1"/>
              <a:t>json</a:t>
            </a:r>
            <a:r>
              <a:rPr lang="en-US" dirty="0"/>
              <a:t>,” “application/xml, or a custom media type</a:t>
            </a:r>
            <a:r>
              <a:rPr lang="ru-RU" dirty="0" smtClean="0"/>
              <a:t>)</a:t>
            </a:r>
            <a:endParaRPr lang="en-US" dirty="0"/>
          </a:p>
        </p:txBody>
      </p:sp>
    </p:spTree>
    <p:extLst>
      <p:ext uri="{BB962C8B-B14F-4D97-AF65-F5344CB8AC3E}">
        <p14:creationId xmlns:p14="http://schemas.microsoft.com/office/powerpoint/2010/main" val="198893173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Request </a:t>
            </a:r>
            <a:r>
              <a:rPr lang="en-US" dirty="0" smtClean="0"/>
              <a:t>with </a:t>
            </a:r>
            <a:r>
              <a:rPr lang="en-US" dirty="0"/>
              <a:t>an Accept header</a:t>
            </a:r>
          </a:p>
        </p:txBody>
      </p:sp>
      <p:sp>
        <p:nvSpPr>
          <p:cNvPr id="3" name="Content Placeholder 2"/>
          <p:cNvSpPr>
            <a:spLocks noGrp="1"/>
          </p:cNvSpPr>
          <p:nvPr>
            <p:ph sz="quarter" idx="10"/>
          </p:nvPr>
        </p:nvSpPr>
        <p:spPr>
          <a:xfrm>
            <a:off x="373692" y="1009650"/>
            <a:ext cx="8487280" cy="5010150"/>
          </a:xfrm>
        </p:spPr>
        <p:txBody>
          <a:bodyPr>
            <a:normAutofit/>
          </a:bodyPr>
          <a:lstStyle/>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smtClean="0"/>
          </a:p>
          <a:p>
            <a:pPr marL="0" indent="0">
              <a:buNone/>
            </a:pPr>
            <a:r>
              <a:rPr lang="en-US" sz="1200" b="1" dirty="0" smtClean="0"/>
              <a:t>Request:</a:t>
            </a:r>
          </a:p>
          <a:p>
            <a:pPr marL="0" indent="0">
              <a:buNone/>
            </a:pPr>
            <a:r>
              <a:rPr lang="en-US" sz="1200" dirty="0" smtClean="0"/>
              <a:t>GET </a:t>
            </a:r>
            <a:r>
              <a:rPr lang="en-US" sz="1200" dirty="0"/>
              <a:t>/</a:t>
            </a:r>
            <a:r>
              <a:rPr lang="en-US" sz="1200" dirty="0" err="1"/>
              <a:t>api</a:t>
            </a:r>
            <a:r>
              <a:rPr lang="en-US" sz="1200" dirty="0"/>
              <a:t>/</a:t>
            </a:r>
            <a:r>
              <a:rPr lang="en-US" sz="1200" dirty="0" err="1"/>
              <a:t>TestContentNegotiation</a:t>
            </a:r>
            <a:r>
              <a:rPr lang="en-US" sz="1200" dirty="0"/>
              <a:t>/ HTTP/1.1</a:t>
            </a:r>
          </a:p>
          <a:p>
            <a:pPr marL="0" indent="0">
              <a:buNone/>
            </a:pPr>
            <a:r>
              <a:rPr lang="en-US" sz="1200" dirty="0"/>
              <a:t>Host: localhost:53170</a:t>
            </a:r>
          </a:p>
          <a:p>
            <a:pPr marL="0" indent="0">
              <a:buNone/>
            </a:pPr>
            <a:r>
              <a:rPr lang="en-US" sz="1200" dirty="0"/>
              <a:t>Connection: keep-alive</a:t>
            </a:r>
          </a:p>
          <a:p>
            <a:pPr marL="0" indent="0">
              <a:buNone/>
            </a:pPr>
            <a:r>
              <a:rPr lang="en-US" sz="1200" b="1" dirty="0"/>
              <a:t>Accept: application/xml; </a:t>
            </a:r>
            <a:r>
              <a:rPr lang="en-US" sz="1200" b="1" dirty="0" smtClean="0"/>
              <a:t>charset=utf-8</a:t>
            </a:r>
            <a:endParaRPr lang="ru-RU" sz="1200" b="1" dirty="0" smtClean="0"/>
          </a:p>
          <a:p>
            <a:pPr marL="0" indent="0">
              <a:buNone/>
            </a:pPr>
            <a:endParaRPr lang="ru-RU" sz="1200" b="1" dirty="0"/>
          </a:p>
          <a:p>
            <a:pPr marL="0" indent="0">
              <a:buNone/>
            </a:pPr>
            <a:endParaRPr lang="en-US" sz="1200" b="1" dirty="0"/>
          </a:p>
          <a:p>
            <a:pPr marL="0" indent="0">
              <a:buNone/>
            </a:pPr>
            <a:endParaRPr lang="en-US" sz="1200" b="1" dirty="0"/>
          </a:p>
        </p:txBody>
      </p:sp>
      <p:sp>
        <p:nvSpPr>
          <p:cNvPr id="4" name="TextBox 3"/>
          <p:cNvSpPr txBox="1"/>
          <p:nvPr/>
        </p:nvSpPr>
        <p:spPr>
          <a:xfrm>
            <a:off x="5801360" y="4726940"/>
            <a:ext cx="2580640" cy="95410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400" dirty="0">
                <a:latin typeface="+mj-lt"/>
              </a:rPr>
              <a:t>&lt;</a:t>
            </a:r>
            <a:r>
              <a:rPr lang="en-US" sz="1400" dirty="0" err="1" smtClean="0">
                <a:latin typeface="+mj-lt"/>
              </a:rPr>
              <a:t>ArrayOfstring</a:t>
            </a:r>
            <a:r>
              <a:rPr lang="en-US" sz="1400" dirty="0">
                <a:latin typeface="+mj-lt"/>
              </a:rPr>
              <a:t>&gt;</a:t>
            </a:r>
            <a:endParaRPr lang="ru-RU" sz="1400" dirty="0" smtClean="0">
              <a:latin typeface="+mj-lt"/>
            </a:endParaRPr>
          </a:p>
          <a:p>
            <a:r>
              <a:rPr lang="ru-RU" sz="1400" dirty="0" smtClean="0">
                <a:latin typeface="+mj-lt"/>
              </a:rPr>
              <a:t>    </a:t>
            </a:r>
            <a:r>
              <a:rPr lang="en-US" sz="1400" dirty="0" smtClean="0">
                <a:latin typeface="+mj-lt"/>
              </a:rPr>
              <a:t>&lt;</a:t>
            </a:r>
            <a:r>
              <a:rPr lang="en-US" sz="1400" dirty="0">
                <a:latin typeface="+mj-lt"/>
              </a:rPr>
              <a:t>string&gt;value1&lt;/string</a:t>
            </a:r>
            <a:r>
              <a:rPr lang="en-US" sz="1400" dirty="0" smtClean="0">
                <a:latin typeface="+mj-lt"/>
              </a:rPr>
              <a:t>&gt;</a:t>
            </a:r>
            <a:endParaRPr lang="ru-RU" sz="1400" dirty="0" smtClean="0">
              <a:latin typeface="+mj-lt"/>
            </a:endParaRPr>
          </a:p>
          <a:p>
            <a:r>
              <a:rPr lang="ru-RU" sz="1400" dirty="0" smtClean="0">
                <a:latin typeface="+mj-lt"/>
              </a:rPr>
              <a:t>    </a:t>
            </a:r>
            <a:r>
              <a:rPr lang="en-US" sz="1400" dirty="0" smtClean="0">
                <a:latin typeface="+mj-lt"/>
              </a:rPr>
              <a:t>&lt;</a:t>
            </a:r>
            <a:r>
              <a:rPr lang="en-US" sz="1400" dirty="0">
                <a:latin typeface="+mj-lt"/>
              </a:rPr>
              <a:t>string&gt;value2&lt;/string</a:t>
            </a:r>
            <a:r>
              <a:rPr lang="en-US" sz="1400" dirty="0" smtClean="0">
                <a:latin typeface="+mj-lt"/>
              </a:rPr>
              <a:t>&gt;</a:t>
            </a:r>
            <a:endParaRPr lang="ru-RU" sz="1400" dirty="0" smtClean="0">
              <a:latin typeface="+mj-lt"/>
            </a:endParaRPr>
          </a:p>
          <a:p>
            <a:r>
              <a:rPr lang="en-US" sz="1400" dirty="0" smtClean="0">
                <a:latin typeface="+mj-lt"/>
              </a:rPr>
              <a:t>&lt;/</a:t>
            </a:r>
            <a:r>
              <a:rPr lang="en-US" sz="1400" dirty="0" err="1">
                <a:latin typeface="+mj-lt"/>
              </a:rPr>
              <a:t>ArrayOfstring</a:t>
            </a:r>
            <a:r>
              <a:rPr lang="en-US" sz="1400" dirty="0">
                <a:latin typeface="+mj-lt"/>
              </a:rPr>
              <a:t>&gt;</a:t>
            </a:r>
          </a:p>
        </p:txBody>
      </p:sp>
      <p:sp>
        <p:nvSpPr>
          <p:cNvPr id="6" name="TextBox 5"/>
          <p:cNvSpPr txBox="1"/>
          <p:nvPr/>
        </p:nvSpPr>
        <p:spPr>
          <a:xfrm>
            <a:off x="373692" y="1089137"/>
            <a:ext cx="4706308" cy="2271391"/>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a:t>
            </a:r>
            <a:r>
              <a:rPr lang="en-US" sz="1200" dirty="0" err="1">
                <a:solidFill>
                  <a:srgbClr val="000000"/>
                </a:solidFill>
                <a:highlight>
                  <a:srgbClr val="FFFFFF"/>
                </a:highlight>
                <a:latin typeface="Consolas" panose="020B0609020204030204" pitchFamily="49" charset="0"/>
                <a:cs typeface="Arial" pitchFamily="34" charset="0"/>
              </a:rPr>
              <a:t>ajax</a:t>
            </a:r>
            <a:r>
              <a:rPr lang="en-US" sz="12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url: </a:t>
            </a:r>
            <a:r>
              <a:rPr lang="en-US" sz="1200" dirty="0">
                <a:solidFill>
                  <a:srgbClr val="A31515"/>
                </a:solidFill>
                <a:highlight>
                  <a:srgbClr val="FFFFFF"/>
                </a:highlight>
                <a:latin typeface="Consolas" panose="020B0609020204030204" pitchFamily="49" charset="0"/>
                <a:cs typeface="Arial" pitchFamily="34" charset="0"/>
              </a:rPr>
              <a:t>"/</a:t>
            </a:r>
            <a:r>
              <a:rPr lang="en-US" sz="1200" dirty="0" err="1">
                <a:solidFill>
                  <a:srgbClr val="A31515"/>
                </a:solidFill>
                <a:highlight>
                  <a:srgbClr val="FFFFFF"/>
                </a:highlight>
                <a:latin typeface="Consolas" panose="020B0609020204030204" pitchFamily="49" charset="0"/>
                <a:cs typeface="Arial" pitchFamily="34" charset="0"/>
              </a:rPr>
              <a:t>api</a:t>
            </a:r>
            <a:r>
              <a:rPr lang="en-US" sz="1200" dirty="0">
                <a:solidFill>
                  <a:srgbClr val="A31515"/>
                </a:solidFill>
                <a:highlight>
                  <a:srgbClr val="FFFFFF"/>
                </a:highlight>
                <a:latin typeface="Consolas" panose="020B0609020204030204" pitchFamily="49" charset="0"/>
                <a:cs typeface="Arial" pitchFamily="34" charset="0"/>
              </a:rPr>
              <a:t>/</a:t>
            </a:r>
            <a:r>
              <a:rPr lang="en-US" sz="1200" dirty="0" err="1">
                <a:solidFill>
                  <a:srgbClr val="A31515"/>
                </a:solidFill>
                <a:highlight>
                  <a:srgbClr val="FFFFFF"/>
                </a:highlight>
                <a:latin typeface="Consolas" panose="020B0609020204030204" pitchFamily="49" charset="0"/>
                <a:cs typeface="Arial" pitchFamily="34" charset="0"/>
              </a:rPr>
              <a:t>TestContentNegotiation</a:t>
            </a:r>
            <a:r>
              <a:rPr lang="en-US" sz="1200" dirty="0">
                <a:solidFill>
                  <a:srgbClr val="A31515"/>
                </a:solidFill>
                <a:highlight>
                  <a:srgbClr val="FFFFFF"/>
                </a:highlight>
                <a:latin typeface="Consolas" panose="020B0609020204030204" pitchFamily="49" charset="0"/>
                <a:cs typeface="Arial" pitchFamily="34" charset="0"/>
              </a:rPr>
              <a:t>/"</a:t>
            </a:r>
            <a:r>
              <a:rPr lang="en-US" sz="12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type: </a:t>
            </a:r>
            <a:r>
              <a:rPr lang="en-US" sz="1200" dirty="0">
                <a:solidFill>
                  <a:srgbClr val="A31515"/>
                </a:solidFill>
                <a:highlight>
                  <a:srgbClr val="FFFFFF"/>
                </a:highlight>
                <a:latin typeface="Consolas" panose="020B0609020204030204" pitchFamily="49" charset="0"/>
                <a:cs typeface="Arial" pitchFamily="34" charset="0"/>
              </a:rPr>
              <a:t>"GET"</a:t>
            </a:r>
            <a:r>
              <a:rPr lang="en-US" sz="1200" dirty="0">
                <a:solidFill>
                  <a:srgbClr val="000000"/>
                </a:solidFill>
                <a:highlight>
                  <a:srgbClr val="FFFFFF"/>
                </a:highlight>
                <a:latin typeface="Consolas" panose="020B0609020204030204" pitchFamily="49" charset="0"/>
                <a:cs typeface="Arial" pitchFamily="34" charset="0"/>
              </a:rPr>
              <a:t>,</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headers: { </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Accept : </a:t>
            </a:r>
            <a:r>
              <a:rPr lang="en-US" sz="1200" dirty="0">
                <a:solidFill>
                  <a:srgbClr val="A31515"/>
                </a:solidFill>
                <a:highlight>
                  <a:srgbClr val="FFFFFF"/>
                </a:highlight>
                <a:latin typeface="Consolas" panose="020B0609020204030204" pitchFamily="49" charset="0"/>
                <a:cs typeface="Arial" pitchFamily="34" charset="0"/>
              </a:rPr>
              <a:t>"</a:t>
            </a:r>
            <a:r>
              <a:rPr lang="en-US" sz="1200" b="1" dirty="0">
                <a:solidFill>
                  <a:srgbClr val="A31515"/>
                </a:solidFill>
                <a:highlight>
                  <a:srgbClr val="FFFFFF"/>
                </a:highlight>
                <a:latin typeface="Consolas" panose="020B0609020204030204" pitchFamily="49" charset="0"/>
                <a:cs typeface="Arial" pitchFamily="34" charset="0"/>
              </a:rPr>
              <a:t>application/xml;</a:t>
            </a:r>
            <a:r>
              <a:rPr lang="en-US" sz="1200" dirty="0">
                <a:solidFill>
                  <a:srgbClr val="A31515"/>
                </a:solidFill>
                <a:highlight>
                  <a:srgbClr val="FFFFFF"/>
                </a:highlight>
                <a:latin typeface="Consolas" panose="020B0609020204030204" pitchFamily="49" charset="0"/>
                <a:cs typeface="Arial" pitchFamily="34" charset="0"/>
              </a:rPr>
              <a:t> charset=utf-8"</a:t>
            </a:r>
            <a:endParaRPr lang="en-US" sz="1200" dirty="0">
              <a:solidFill>
                <a:srgbClr val="000000"/>
              </a:solidFill>
              <a:highlight>
                <a:srgbClr val="FFFFFF"/>
              </a:highlight>
              <a:latin typeface="Consolas" panose="020B0609020204030204" pitchFamily="49" charset="0"/>
              <a:cs typeface="Arial" pitchFamily="34" charset="0"/>
            </a:endParaRP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success: </a:t>
            </a:r>
            <a:r>
              <a:rPr lang="en-US" sz="1200" dirty="0">
                <a:solidFill>
                  <a:srgbClr val="0000FF"/>
                </a:solidFill>
                <a:highlight>
                  <a:srgbClr val="FFFFFF"/>
                </a:highlight>
                <a:latin typeface="Consolas" panose="020B0609020204030204" pitchFamily="49" charset="0"/>
                <a:cs typeface="Arial" pitchFamily="34" charset="0"/>
              </a:rPr>
              <a:t>function</a:t>
            </a:r>
            <a:r>
              <a:rPr lang="en-US" sz="1200" dirty="0">
                <a:solidFill>
                  <a:srgbClr val="000000"/>
                </a:solidFill>
                <a:highlight>
                  <a:srgbClr val="FFFFFF"/>
                </a:highlight>
                <a:latin typeface="Consolas" panose="020B0609020204030204" pitchFamily="49" charset="0"/>
                <a:cs typeface="Arial" pitchFamily="34" charset="0"/>
              </a:rPr>
              <a:t> (response) {</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alert(</a:t>
            </a:r>
            <a:r>
              <a:rPr lang="en-US" sz="1200" dirty="0" err="1">
                <a:solidFill>
                  <a:srgbClr val="000000"/>
                </a:solidFill>
                <a:highlight>
                  <a:srgbClr val="FFFFFF"/>
                </a:highlight>
                <a:latin typeface="Consolas" panose="020B0609020204030204" pitchFamily="49" charset="0"/>
                <a:cs typeface="Arial" pitchFamily="34" charset="0"/>
              </a:rPr>
              <a:t>xmlToString</a:t>
            </a:r>
            <a:r>
              <a:rPr lang="en-US" sz="1200" dirty="0">
                <a:solidFill>
                  <a:srgbClr val="000000"/>
                </a:solidFill>
                <a:highlight>
                  <a:srgbClr val="FFFFFF"/>
                </a:highlight>
                <a:latin typeface="Consolas" panose="020B0609020204030204" pitchFamily="49" charset="0"/>
                <a:cs typeface="Arial" pitchFamily="34" charset="0"/>
              </a:rPr>
              <a:t>(response));</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a:t>
            </a:r>
          </a:p>
          <a:p>
            <a:pPr lvl="0" eaLnBrk="0" hangingPunct="0">
              <a:spcBef>
                <a:spcPct val="20000"/>
              </a:spcBef>
            </a:pPr>
            <a:r>
              <a:rPr lang="en-US" sz="1200" dirty="0">
                <a:solidFill>
                  <a:srgbClr val="000000"/>
                </a:solidFill>
                <a:highlight>
                  <a:srgbClr val="FFFFFF"/>
                </a:highlight>
                <a:latin typeface="Consolas" panose="020B0609020204030204" pitchFamily="49" charset="0"/>
                <a:cs typeface="Arial" pitchFamily="34" charset="0"/>
              </a:rPr>
              <a:t>    });</a:t>
            </a:r>
            <a:endParaRPr lang="en-US" sz="1200" b="1" dirty="0">
              <a:solidFill>
                <a:srgbClr val="474747"/>
              </a:solidFill>
              <a:latin typeface="Arial" pitchFamily="34" charset="0"/>
              <a:cs typeface="Arial" pitchFamily="34" charset="0"/>
            </a:endParaRPr>
          </a:p>
        </p:txBody>
      </p:sp>
      <p:sp>
        <p:nvSpPr>
          <p:cNvPr id="7" name="Right Arrow 6"/>
          <p:cNvSpPr/>
          <p:nvPr/>
        </p:nvSpPr>
        <p:spPr>
          <a:xfrm>
            <a:off x="3493588" y="4953569"/>
            <a:ext cx="1239520" cy="500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response</a:t>
            </a:r>
            <a:endParaRPr lang="en-US" dirty="0"/>
          </a:p>
        </p:txBody>
      </p:sp>
      <p:sp>
        <p:nvSpPr>
          <p:cNvPr id="8" name="TextBox 7"/>
          <p:cNvSpPr txBox="1"/>
          <p:nvPr/>
        </p:nvSpPr>
        <p:spPr>
          <a:xfrm>
            <a:off x="5207000" y="1459865"/>
            <a:ext cx="3653971" cy="1231106"/>
          </a:xfrm>
          <a:prstGeom prst="rect">
            <a:avLst/>
          </a:prstGeom>
          <a:ln w="952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rgbClr val="008000"/>
                </a:solidFill>
                <a:highlight>
                  <a:srgbClr val="FFFFFF"/>
                </a:highlight>
                <a:latin typeface="Consolas" panose="020B0609020204030204" pitchFamily="49" charset="0"/>
              </a:rPr>
              <a:t>// GET </a:t>
            </a:r>
            <a:r>
              <a:rPr lang="en-US" sz="1200" dirty="0" err="1">
                <a:solidFill>
                  <a:srgbClr val="008000"/>
                </a:solidFill>
                <a:highlight>
                  <a:srgbClr val="FFFFFF"/>
                </a:highlight>
                <a:latin typeface="Consolas" panose="020B0609020204030204" pitchFamily="49" charset="0"/>
              </a:rPr>
              <a:t>api</a:t>
            </a:r>
            <a:r>
              <a:rPr lang="en-US" sz="1200" dirty="0">
                <a:solidFill>
                  <a:srgbClr val="008000"/>
                </a:solidFill>
                <a:highlight>
                  <a:srgbClr val="FFFFFF"/>
                </a:highlight>
                <a:latin typeface="Consolas" panose="020B0609020204030204" pitchFamily="49" charset="0"/>
              </a:rPr>
              <a:t>/</a:t>
            </a:r>
            <a:r>
              <a:rPr lang="en-US" sz="1200" dirty="0" err="1">
                <a:solidFill>
                  <a:srgbClr val="008000"/>
                </a:solidFill>
                <a:highlight>
                  <a:srgbClr val="FFFFFF"/>
                </a:highlight>
                <a:latin typeface="Consolas" panose="020B0609020204030204" pitchFamily="49" charset="0"/>
              </a:rPr>
              <a:t>testContentNegotiation</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public</a:t>
            </a:r>
            <a:r>
              <a:rPr lang="en-US" sz="1200" dirty="0" smtClean="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IEnumerable</a:t>
            </a:r>
            <a:r>
              <a:rPr lang="en-US" sz="1200" dirty="0">
                <a:solidFill>
                  <a:srgbClr val="000000"/>
                </a:solidFill>
                <a:highlight>
                  <a:srgbClr val="FFFFFF"/>
                </a:highlight>
                <a:latin typeface="Consolas" panose="020B0609020204030204" pitchFamily="49" charset="0"/>
              </a:rPr>
              <a:t>&lt;</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Get()</a:t>
            </a:r>
          </a:p>
          <a:p>
            <a:r>
              <a:rPr lang="en-US" sz="1200" dirty="0" smtClean="0">
                <a:solidFill>
                  <a:srgbClr val="000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en-US" sz="1200" dirty="0" smtClean="0">
                <a:solidFill>
                  <a:srgbClr val="0000FF"/>
                </a:solidFill>
                <a:highlight>
                  <a:srgbClr val="FFFFFF"/>
                </a:highlight>
                <a:latin typeface="Consolas" panose="020B0609020204030204" pitchFamily="49" charset="0"/>
              </a:rPr>
              <a:t>  return</a:t>
            </a:r>
            <a:r>
              <a:rPr lang="en-US" sz="1200" dirty="0" smtClean="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   </a:t>
            </a:r>
            <a:r>
              <a:rPr lang="en-US" sz="1200" dirty="0" smtClean="0">
                <a:solidFill>
                  <a:srgbClr val="0000FF"/>
                </a:solidFill>
                <a:highlight>
                  <a:srgbClr val="FFFFFF"/>
                </a:highlight>
                <a:latin typeface="Consolas" panose="020B0609020204030204" pitchFamily="49" charset="0"/>
              </a:rPr>
              <a:t>new</a:t>
            </a:r>
            <a:r>
              <a:rPr lang="en-US" sz="1200" dirty="0" smtClean="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"value1"</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"value2"</a:t>
            </a:r>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a:t>
            </a:r>
            <a:endParaRPr lang="en-US" sz="1200" dirty="0"/>
          </a:p>
        </p:txBody>
      </p:sp>
      <p:sp>
        <p:nvSpPr>
          <p:cNvPr id="9" name="TextBox 8"/>
          <p:cNvSpPr txBox="1"/>
          <p:nvPr/>
        </p:nvSpPr>
        <p:spPr>
          <a:xfrm>
            <a:off x="373692" y="4671739"/>
            <a:ext cx="3007360" cy="1348061"/>
          </a:xfrm>
          <a:prstGeom prst="rect">
            <a:avLst/>
          </a:prstGeom>
          <a:noFill/>
        </p:spPr>
        <p:txBody>
          <a:bodyPr wrap="square" rtlCol="0">
            <a:spAutoFit/>
          </a:bodyPr>
          <a:lstStyle/>
          <a:p>
            <a:pPr lvl="0" eaLnBrk="0" hangingPunct="0">
              <a:spcBef>
                <a:spcPct val="20000"/>
              </a:spcBef>
            </a:pPr>
            <a:r>
              <a:rPr lang="en-US" sz="1200" b="1">
                <a:solidFill>
                  <a:srgbClr val="474747"/>
                </a:solidFill>
                <a:latin typeface="Arial" pitchFamily="34" charset="0"/>
                <a:cs typeface="Arial" pitchFamily="34" charset="0"/>
              </a:rPr>
              <a:t>Response:</a:t>
            </a:r>
          </a:p>
          <a:p>
            <a:pPr lvl="0" eaLnBrk="0" hangingPunct="0">
              <a:spcBef>
                <a:spcPct val="20000"/>
              </a:spcBef>
            </a:pPr>
            <a:r>
              <a:rPr lang="en-US" sz="1200">
                <a:solidFill>
                  <a:srgbClr val="474747"/>
                </a:solidFill>
                <a:latin typeface="Arial" pitchFamily="34" charset="0"/>
                <a:cs typeface="Arial" pitchFamily="34" charset="0"/>
              </a:rPr>
              <a:t>HTTP/1.1 200 OK</a:t>
            </a:r>
          </a:p>
          <a:p>
            <a:pPr lvl="0" eaLnBrk="0" hangingPunct="0">
              <a:spcBef>
                <a:spcPct val="20000"/>
              </a:spcBef>
            </a:pPr>
            <a:r>
              <a:rPr lang="en-US" sz="1200">
                <a:solidFill>
                  <a:srgbClr val="474747"/>
                </a:solidFill>
                <a:latin typeface="Arial" pitchFamily="34" charset="0"/>
                <a:cs typeface="Arial" pitchFamily="34" charset="0"/>
              </a:rPr>
              <a:t>Cache-Control: no-cache</a:t>
            </a:r>
          </a:p>
          <a:p>
            <a:pPr lvl="0" eaLnBrk="0" hangingPunct="0">
              <a:spcBef>
                <a:spcPct val="20000"/>
              </a:spcBef>
            </a:pPr>
            <a:r>
              <a:rPr lang="en-US" sz="1200">
                <a:solidFill>
                  <a:srgbClr val="474747"/>
                </a:solidFill>
                <a:latin typeface="Arial" pitchFamily="34" charset="0"/>
                <a:cs typeface="Arial" pitchFamily="34" charset="0"/>
              </a:rPr>
              <a:t>Pragma: no-cache</a:t>
            </a:r>
          </a:p>
          <a:p>
            <a:pPr lvl="0" eaLnBrk="0" hangingPunct="0">
              <a:spcBef>
                <a:spcPct val="20000"/>
              </a:spcBef>
            </a:pPr>
            <a:r>
              <a:rPr lang="en-US" sz="1200" b="1">
                <a:solidFill>
                  <a:srgbClr val="474747"/>
                </a:solidFill>
                <a:latin typeface="Arial" pitchFamily="34" charset="0"/>
                <a:cs typeface="Arial" pitchFamily="34" charset="0"/>
              </a:rPr>
              <a:t>Content-Type: application/xml; charset=utf-8</a:t>
            </a:r>
            <a:endParaRPr lang="en-US" sz="1200" b="1" dirty="0">
              <a:solidFill>
                <a:srgbClr val="474747"/>
              </a:solidFill>
              <a:latin typeface="Arial" pitchFamily="34" charset="0"/>
              <a:cs typeface="Arial" pitchFamily="34" charset="0"/>
            </a:endParaRPr>
          </a:p>
        </p:txBody>
      </p:sp>
    </p:spTree>
    <p:extLst>
      <p:ext uri="{BB962C8B-B14F-4D97-AF65-F5344CB8AC3E}">
        <p14:creationId xmlns:p14="http://schemas.microsoft.com/office/powerpoint/2010/main" val="14399565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t>
            </a:r>
            <a:r>
              <a:rPr lang="en-US" dirty="0" smtClean="0"/>
              <a:t>with </a:t>
            </a:r>
            <a:r>
              <a:rPr lang="en-US" dirty="0"/>
              <a:t>NO Accept </a:t>
            </a:r>
            <a:r>
              <a:rPr lang="en-US" dirty="0" smtClean="0"/>
              <a:t>and with </a:t>
            </a:r>
            <a:r>
              <a:rPr lang="en-US" dirty="0"/>
              <a:t>a Content-Type header</a:t>
            </a:r>
          </a:p>
        </p:txBody>
      </p:sp>
      <p:sp>
        <p:nvSpPr>
          <p:cNvPr id="3" name="Content Placeholder 2"/>
          <p:cNvSpPr>
            <a:spLocks noGrp="1"/>
          </p:cNvSpPr>
          <p:nvPr>
            <p:ph sz="quarter" idx="10"/>
          </p:nvPr>
        </p:nvSpPr>
        <p:spPr/>
        <p:txBody>
          <a:bodyPr>
            <a:normAutofit/>
          </a:bodyPr>
          <a:lstStyle/>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smtClean="0"/>
          </a:p>
          <a:p>
            <a:pPr marL="0" indent="0">
              <a:buNone/>
            </a:pPr>
            <a:endParaRPr lang="en-US" sz="1200" b="1" dirty="0"/>
          </a:p>
          <a:p>
            <a:pPr marL="0" indent="0">
              <a:buNone/>
            </a:pPr>
            <a:r>
              <a:rPr lang="en-US" sz="1200" b="1" dirty="0" smtClean="0"/>
              <a:t>Request</a:t>
            </a:r>
            <a:r>
              <a:rPr lang="en-US" sz="1200" b="1" dirty="0"/>
              <a:t>:</a:t>
            </a:r>
            <a:r>
              <a:rPr lang="en-US" sz="1200" dirty="0"/>
              <a:t/>
            </a:r>
            <a:br>
              <a:rPr lang="en-US" sz="1200" dirty="0"/>
            </a:br>
            <a:r>
              <a:rPr lang="en-US" sz="1200" dirty="0"/>
              <a:t>POST /</a:t>
            </a:r>
            <a:r>
              <a:rPr lang="en-US" sz="1200" dirty="0" err="1"/>
              <a:t>api</a:t>
            </a:r>
            <a:r>
              <a:rPr lang="en-US" sz="1200" dirty="0"/>
              <a:t>/</a:t>
            </a:r>
            <a:r>
              <a:rPr lang="en-US" sz="1200" dirty="0" err="1"/>
              <a:t>TestContentNegotiation</a:t>
            </a:r>
            <a:r>
              <a:rPr lang="en-US" sz="1200" dirty="0"/>
              <a:t>/ HTTP/1.1</a:t>
            </a:r>
          </a:p>
          <a:p>
            <a:pPr marL="0" indent="0">
              <a:buNone/>
            </a:pPr>
            <a:r>
              <a:rPr lang="en-US" sz="1200" dirty="0"/>
              <a:t>Host: localhost:53170</a:t>
            </a:r>
          </a:p>
          <a:p>
            <a:pPr marL="0" indent="0">
              <a:buNone/>
            </a:pPr>
            <a:r>
              <a:rPr lang="en-US" sz="1200" dirty="0"/>
              <a:t>Connection: keep-alive</a:t>
            </a:r>
          </a:p>
          <a:p>
            <a:pPr marL="0" indent="0">
              <a:buNone/>
            </a:pPr>
            <a:r>
              <a:rPr lang="en-US" sz="1200" dirty="0"/>
              <a:t>Content-Length: 10</a:t>
            </a:r>
            <a:endParaRPr lang="en-US" sz="1200" b="1" dirty="0"/>
          </a:p>
          <a:p>
            <a:pPr marL="0" indent="0">
              <a:buNone/>
            </a:pPr>
            <a:r>
              <a:rPr lang="en-US" sz="1200" b="1" dirty="0"/>
              <a:t>Accept: */*</a:t>
            </a:r>
          </a:p>
          <a:p>
            <a:pPr marL="0" indent="0">
              <a:buNone/>
            </a:pPr>
            <a:r>
              <a:rPr lang="en-US" sz="1200" b="1" dirty="0" smtClean="0"/>
              <a:t>Content-Type</a:t>
            </a:r>
            <a:r>
              <a:rPr lang="en-US" sz="1200" b="1" dirty="0"/>
              <a:t>: </a:t>
            </a:r>
            <a:r>
              <a:rPr lang="en-US" sz="1200" b="1" dirty="0" smtClean="0"/>
              <a:t>application/</a:t>
            </a:r>
            <a:r>
              <a:rPr lang="en-US" sz="1200" b="1" dirty="0" err="1" smtClean="0"/>
              <a:t>json</a:t>
            </a:r>
            <a:endParaRPr lang="en-US" sz="1200" b="1" dirty="0" smtClean="0"/>
          </a:p>
          <a:p>
            <a:pPr marL="0" indent="0">
              <a:buNone/>
            </a:pPr>
            <a:endParaRPr lang="en-US" sz="1200" b="1" dirty="0" smtClean="0"/>
          </a:p>
          <a:p>
            <a:pPr marL="0" indent="0">
              <a:buNone/>
            </a:pPr>
            <a:endParaRPr lang="en-US" sz="1200" dirty="0"/>
          </a:p>
          <a:p>
            <a:pPr marL="0" indent="0">
              <a:buNone/>
            </a:pPr>
            <a:endParaRPr lang="en-US" sz="1300" dirty="0"/>
          </a:p>
          <a:p>
            <a:pPr marL="0" indent="0">
              <a:buNone/>
            </a:pPr>
            <a:endParaRPr lang="en-US" dirty="0"/>
          </a:p>
          <a:p>
            <a:pPr marL="0" indent="0">
              <a:buNone/>
            </a:pPr>
            <a:endParaRPr lang="en-US" dirty="0"/>
          </a:p>
        </p:txBody>
      </p:sp>
      <p:sp>
        <p:nvSpPr>
          <p:cNvPr id="5" name="TextBox 4"/>
          <p:cNvSpPr txBox="1"/>
          <p:nvPr/>
        </p:nvSpPr>
        <p:spPr>
          <a:xfrm>
            <a:off x="373691" y="1219200"/>
            <a:ext cx="4927652" cy="1938992"/>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ajax</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url: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api</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TestContentNegotiation</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type: </a:t>
            </a:r>
            <a:r>
              <a:rPr lang="en-US" sz="1200" dirty="0">
                <a:solidFill>
                  <a:srgbClr val="A31515"/>
                </a:solidFill>
                <a:highlight>
                  <a:srgbClr val="FFFFFF"/>
                </a:highlight>
                <a:latin typeface="Consolas" panose="020B0609020204030204" pitchFamily="49" charset="0"/>
              </a:rPr>
              <a:t>"POST"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contentType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"application/</a:t>
            </a:r>
            <a:r>
              <a:rPr lang="en-US" sz="1200" dirty="0" err="1">
                <a:solidFill>
                  <a:srgbClr val="A31515"/>
                </a:solidFill>
                <a:highlight>
                  <a:srgbClr val="FFFFFF"/>
                </a:highlight>
                <a:latin typeface="Consolas" panose="020B0609020204030204" pitchFamily="49" charset="0"/>
              </a:rPr>
              <a:t>json</a:t>
            </a:r>
            <a:r>
              <a:rPr lang="en-US" sz="1200" dirty="0">
                <a:solidFill>
                  <a:srgbClr val="A31515"/>
                </a:solidFill>
                <a:highlight>
                  <a:srgbClr val="FFFFFF"/>
                </a:highlight>
                <a:latin typeface="Consolas" panose="020B0609020204030204" pitchFamily="49" charset="0"/>
              </a:rPr>
              <a:t>; charset=utf-8"</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data: </a:t>
            </a:r>
            <a:r>
              <a:rPr lang="en-US" sz="1200" dirty="0" err="1">
                <a:solidFill>
                  <a:srgbClr val="000000"/>
                </a:solidFill>
                <a:highlight>
                  <a:srgbClr val="FFFFFF"/>
                </a:highlight>
                <a:latin typeface="Consolas" panose="020B0609020204030204" pitchFamily="49" charset="0"/>
              </a:rPr>
              <a:t>JSON.stringify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dataType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json</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success: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(response) {</a:t>
            </a:r>
          </a:p>
          <a:p>
            <a:r>
              <a:rPr lang="en-US" sz="1200" dirty="0">
                <a:solidFill>
                  <a:srgbClr val="000000"/>
                </a:solidFill>
                <a:highlight>
                  <a:srgbClr val="FFFFFF"/>
                </a:highlight>
                <a:latin typeface="Consolas" panose="020B0609020204030204" pitchFamily="49" charset="0"/>
              </a:rPr>
              <a:t>            alert(response);</a:t>
            </a:r>
          </a:p>
          <a:p>
            <a:r>
              <a:rPr lang="en-US" sz="1200" dirty="0">
                <a:solidFill>
                  <a:srgbClr val="000000"/>
                </a:solidFill>
                <a:highlight>
                  <a:srgbClr val="FFFFFF"/>
                </a:highlight>
                <a:latin typeface="Consolas" panose="020B0609020204030204" pitchFamily="49" charset="0"/>
              </a:rPr>
              <a:t>        }</a:t>
            </a:r>
          </a:p>
          <a:p>
            <a:r>
              <a:rPr lang="en-US" sz="1200" dirty="0" smtClean="0">
                <a:solidFill>
                  <a:srgbClr val="000000"/>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endParaRPr lang="en-US" sz="1200" dirty="0"/>
          </a:p>
        </p:txBody>
      </p:sp>
      <p:sp>
        <p:nvSpPr>
          <p:cNvPr id="6" name="TextBox 5"/>
          <p:cNvSpPr txBox="1"/>
          <p:nvPr/>
        </p:nvSpPr>
        <p:spPr>
          <a:xfrm>
            <a:off x="4217121" y="2387300"/>
            <a:ext cx="4380411" cy="1169551"/>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8000"/>
                </a:solidFill>
                <a:highlight>
                  <a:srgbClr val="FFFFFF"/>
                </a:highlight>
                <a:latin typeface="Consolas" panose="020B0609020204030204" pitchFamily="49" charset="0"/>
              </a:rPr>
              <a:t>// POST </a:t>
            </a:r>
            <a:r>
              <a:rPr lang="en-US" sz="1400" dirty="0" err="1">
                <a:solidFill>
                  <a:srgbClr val="008000"/>
                </a:solidFill>
                <a:highlight>
                  <a:srgbClr val="FFFFFF"/>
                </a:highlight>
                <a:latin typeface="Consolas" panose="020B0609020204030204" pitchFamily="49" charset="0"/>
              </a:rPr>
              <a:t>api</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testContentNegotiation</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FromBody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value)</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value;</a:t>
            </a:r>
          </a:p>
          <a:p>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7" name="TextBox 6"/>
          <p:cNvSpPr txBox="1"/>
          <p:nvPr/>
        </p:nvSpPr>
        <p:spPr>
          <a:xfrm>
            <a:off x="361950" y="5235417"/>
            <a:ext cx="3362961" cy="904863"/>
          </a:xfrm>
          <a:prstGeom prst="rect">
            <a:avLst/>
          </a:prstGeom>
          <a:ln w="3175"/>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hangingPunct="0">
              <a:spcBef>
                <a:spcPct val="20000"/>
              </a:spcBef>
            </a:pPr>
            <a:r>
              <a:rPr lang="en-US" sz="1200" b="1" dirty="0">
                <a:solidFill>
                  <a:srgbClr val="474747"/>
                </a:solidFill>
                <a:latin typeface="Arial" pitchFamily="34" charset="0"/>
                <a:cs typeface="Arial" pitchFamily="34" charset="0"/>
              </a:rPr>
              <a:t>Response:</a:t>
            </a:r>
          </a:p>
          <a:p>
            <a:pPr lvl="0" eaLnBrk="0" hangingPunct="0">
              <a:spcBef>
                <a:spcPct val="20000"/>
              </a:spcBef>
            </a:pPr>
            <a:r>
              <a:rPr lang="en-US" sz="1200" dirty="0">
                <a:solidFill>
                  <a:srgbClr val="474747"/>
                </a:solidFill>
                <a:latin typeface="Arial" pitchFamily="34" charset="0"/>
                <a:cs typeface="Arial" pitchFamily="34" charset="0"/>
              </a:rPr>
              <a:t>HTTP/1.1 200 OK</a:t>
            </a:r>
          </a:p>
          <a:p>
            <a:pPr lvl="0" eaLnBrk="0" hangingPunct="0">
              <a:spcBef>
                <a:spcPct val="20000"/>
              </a:spcBef>
            </a:pPr>
            <a:r>
              <a:rPr lang="en-US" sz="1200" b="1" dirty="0">
                <a:solidFill>
                  <a:srgbClr val="474747"/>
                </a:solidFill>
                <a:latin typeface="Arial" pitchFamily="34" charset="0"/>
                <a:cs typeface="Arial" pitchFamily="34" charset="0"/>
              </a:rPr>
              <a:t>Content-Type: application/</a:t>
            </a:r>
            <a:r>
              <a:rPr lang="en-US" sz="1200" b="1" dirty="0" err="1">
                <a:solidFill>
                  <a:srgbClr val="474747"/>
                </a:solidFill>
                <a:latin typeface="Arial" pitchFamily="34" charset="0"/>
                <a:cs typeface="Arial" pitchFamily="34" charset="0"/>
              </a:rPr>
              <a:t>json</a:t>
            </a:r>
            <a:r>
              <a:rPr lang="en-US" sz="1200" b="1" dirty="0">
                <a:solidFill>
                  <a:srgbClr val="474747"/>
                </a:solidFill>
                <a:latin typeface="Arial" pitchFamily="34" charset="0"/>
                <a:cs typeface="Arial" pitchFamily="34" charset="0"/>
              </a:rPr>
              <a:t>; charset=utf-8</a:t>
            </a:r>
          </a:p>
        </p:txBody>
      </p:sp>
      <p:sp>
        <p:nvSpPr>
          <p:cNvPr id="10" name="TextBox 9"/>
          <p:cNvSpPr txBox="1"/>
          <p:nvPr/>
        </p:nvSpPr>
        <p:spPr>
          <a:xfrm>
            <a:off x="6000929" y="5509336"/>
            <a:ext cx="1212671"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400" dirty="0" smtClean="0">
                <a:latin typeface="+mj-lt"/>
              </a:rPr>
              <a:t>“Test”</a:t>
            </a:r>
            <a:endParaRPr lang="en-US" sz="1400" dirty="0">
              <a:latin typeface="+mj-lt"/>
            </a:endParaRPr>
          </a:p>
        </p:txBody>
      </p:sp>
      <p:sp>
        <p:nvSpPr>
          <p:cNvPr id="11" name="Right Arrow 10"/>
          <p:cNvSpPr/>
          <p:nvPr/>
        </p:nvSpPr>
        <p:spPr>
          <a:xfrm>
            <a:off x="4246879" y="5392482"/>
            <a:ext cx="1239520" cy="500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response</a:t>
            </a:r>
            <a:endParaRPr lang="en-US" dirty="0"/>
          </a:p>
        </p:txBody>
      </p:sp>
    </p:spTree>
    <p:extLst>
      <p:ext uri="{BB962C8B-B14F-4D97-AF65-F5344CB8AC3E}">
        <p14:creationId xmlns:p14="http://schemas.microsoft.com/office/powerpoint/2010/main" val="23903989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with </a:t>
            </a:r>
            <a:r>
              <a:rPr lang="en-US" dirty="0" smtClean="0"/>
              <a:t>Accept </a:t>
            </a:r>
            <a:r>
              <a:rPr lang="en-US" dirty="0"/>
              <a:t>and with a Content-Type header</a:t>
            </a:r>
          </a:p>
        </p:txBody>
      </p:sp>
      <p:sp>
        <p:nvSpPr>
          <p:cNvPr id="3" name="Content Placeholder 2"/>
          <p:cNvSpPr>
            <a:spLocks noGrp="1"/>
          </p:cNvSpPr>
          <p:nvPr>
            <p:ph sz="quarter" idx="10"/>
          </p:nvPr>
        </p:nvSpPr>
        <p:spPr>
          <a:xfrm>
            <a:off x="373692" y="1009650"/>
            <a:ext cx="8487280" cy="5010150"/>
          </a:xfrm>
        </p:spPr>
        <p:txBody>
          <a:bodyPr>
            <a:normAutofit/>
          </a:bodyPr>
          <a:lstStyle/>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r>
              <a:rPr lang="en-US" sz="1200" b="1" dirty="0" smtClean="0"/>
              <a:t>Request:</a:t>
            </a:r>
          </a:p>
          <a:p>
            <a:pPr marL="0" indent="0">
              <a:buNone/>
            </a:pPr>
            <a:r>
              <a:rPr lang="en-US" sz="1200" dirty="0" smtClean="0"/>
              <a:t>POST </a:t>
            </a:r>
            <a:r>
              <a:rPr lang="en-US" sz="1200" dirty="0"/>
              <a:t>/</a:t>
            </a:r>
            <a:r>
              <a:rPr lang="en-US" sz="1200" dirty="0" err="1"/>
              <a:t>api</a:t>
            </a:r>
            <a:r>
              <a:rPr lang="en-US" sz="1200" dirty="0"/>
              <a:t>/</a:t>
            </a:r>
            <a:r>
              <a:rPr lang="en-US" sz="1200" dirty="0" err="1"/>
              <a:t>TestContentNegotiation</a:t>
            </a:r>
            <a:r>
              <a:rPr lang="en-US" sz="1200" dirty="0"/>
              <a:t>/ HTTP/1.1</a:t>
            </a:r>
          </a:p>
          <a:p>
            <a:pPr marL="0" indent="0">
              <a:buNone/>
            </a:pPr>
            <a:r>
              <a:rPr lang="en-US" sz="1200" dirty="0"/>
              <a:t>Host: localhost:53170</a:t>
            </a:r>
          </a:p>
          <a:p>
            <a:pPr marL="0" indent="0">
              <a:buNone/>
            </a:pPr>
            <a:r>
              <a:rPr lang="en-US" sz="1200" dirty="0"/>
              <a:t>Connection: keep-alive</a:t>
            </a:r>
          </a:p>
          <a:p>
            <a:pPr marL="0" indent="0">
              <a:buNone/>
            </a:pPr>
            <a:r>
              <a:rPr lang="en-US" sz="1200" dirty="0"/>
              <a:t>Content-Length: 6</a:t>
            </a:r>
          </a:p>
          <a:p>
            <a:pPr marL="0" indent="0">
              <a:buNone/>
            </a:pPr>
            <a:r>
              <a:rPr lang="en-US" sz="1200" b="1" dirty="0"/>
              <a:t>Accept: application/xml; charset=utf-8</a:t>
            </a:r>
          </a:p>
          <a:p>
            <a:pPr marL="0" indent="0">
              <a:buNone/>
            </a:pPr>
            <a:r>
              <a:rPr lang="en-US" sz="1200" b="1" dirty="0" smtClean="0"/>
              <a:t>Content-Type</a:t>
            </a:r>
            <a:r>
              <a:rPr lang="en-US" sz="1200" b="1" dirty="0"/>
              <a:t>: application/</a:t>
            </a:r>
            <a:r>
              <a:rPr lang="en-US" sz="1200" b="1" dirty="0" err="1"/>
              <a:t>json</a:t>
            </a:r>
            <a:r>
              <a:rPr lang="en-US" sz="1200" b="1" dirty="0"/>
              <a:t>; </a:t>
            </a:r>
            <a:r>
              <a:rPr lang="en-US" sz="1200" b="1" dirty="0" smtClean="0"/>
              <a:t>charset=UTF-8</a:t>
            </a:r>
          </a:p>
          <a:p>
            <a:pPr marL="0" indent="0">
              <a:buNone/>
            </a:pPr>
            <a:endParaRPr lang="en-US" sz="1200" b="1" dirty="0" smtClean="0"/>
          </a:p>
          <a:p>
            <a:pPr marL="0" indent="0">
              <a:buNone/>
            </a:pPr>
            <a:endParaRPr lang="en-US" dirty="0"/>
          </a:p>
          <a:p>
            <a:pPr marL="0" indent="0">
              <a:buNone/>
            </a:pPr>
            <a:endParaRPr lang="en-US" dirty="0"/>
          </a:p>
          <a:p>
            <a:endParaRPr lang="en-US" dirty="0"/>
          </a:p>
        </p:txBody>
      </p:sp>
      <p:sp>
        <p:nvSpPr>
          <p:cNvPr id="4" name="TextBox 3"/>
          <p:cNvSpPr txBox="1"/>
          <p:nvPr/>
        </p:nvSpPr>
        <p:spPr>
          <a:xfrm>
            <a:off x="516980" y="1009650"/>
            <a:ext cx="4898300" cy="2308324"/>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ajax</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url: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api</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TestContentNegotiation</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type: </a:t>
            </a:r>
            <a:r>
              <a:rPr lang="en-US" sz="1200" dirty="0">
                <a:solidFill>
                  <a:srgbClr val="A31515"/>
                </a:solidFill>
                <a:highlight>
                  <a:srgbClr val="FFFFFF"/>
                </a:highlight>
                <a:latin typeface="Consolas" panose="020B0609020204030204" pitchFamily="49" charset="0"/>
              </a:rPr>
              <a:t>"POST"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headers: {</a:t>
            </a:r>
          </a:p>
          <a:p>
            <a:r>
              <a:rPr lang="en-US" sz="1200" dirty="0">
                <a:solidFill>
                  <a:srgbClr val="000000"/>
                </a:solidFill>
                <a:highlight>
                  <a:srgbClr val="FFFFFF"/>
                </a:highlight>
                <a:latin typeface="Consolas" panose="020B0609020204030204" pitchFamily="49" charset="0"/>
              </a:rPr>
              <a:t>            Accept: </a:t>
            </a:r>
            <a:r>
              <a:rPr lang="en-US" sz="1200" dirty="0">
                <a:solidFill>
                  <a:srgbClr val="A31515"/>
                </a:solidFill>
                <a:highlight>
                  <a:srgbClr val="FFFFFF"/>
                </a:highlight>
                <a:latin typeface="Consolas" panose="020B0609020204030204" pitchFamily="49" charset="0"/>
              </a:rPr>
              <a:t>"application/xml; charset=utf-8"</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contentType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"application/</a:t>
            </a:r>
            <a:r>
              <a:rPr lang="en-US" sz="1200" dirty="0" err="1">
                <a:solidFill>
                  <a:srgbClr val="A31515"/>
                </a:solidFill>
                <a:highlight>
                  <a:srgbClr val="FFFFFF"/>
                </a:highlight>
                <a:latin typeface="Consolas" panose="020B0609020204030204" pitchFamily="49" charset="0"/>
              </a:rPr>
              <a:t>json</a:t>
            </a:r>
            <a:r>
              <a:rPr lang="en-US" sz="1200" dirty="0">
                <a:solidFill>
                  <a:srgbClr val="A31515"/>
                </a:solidFill>
                <a:highlight>
                  <a:srgbClr val="FFFFFF"/>
                </a:highlight>
                <a:latin typeface="Consolas" panose="020B0609020204030204" pitchFamily="49" charset="0"/>
              </a:rPr>
              <a:t>; charset=utf-8"</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data: </a:t>
            </a:r>
            <a:r>
              <a:rPr lang="en-US" sz="1200" dirty="0" err="1">
                <a:solidFill>
                  <a:srgbClr val="000000"/>
                </a:solidFill>
                <a:highlight>
                  <a:srgbClr val="FFFFFF"/>
                </a:highlight>
                <a:latin typeface="Consolas" panose="020B0609020204030204" pitchFamily="49" charset="0"/>
              </a:rPr>
              <a:t>JSON.stringify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success: </a:t>
            </a:r>
            <a:r>
              <a:rPr lang="en-US" sz="1200" dirty="0">
                <a:solidFill>
                  <a:srgbClr val="0000FF"/>
                </a:solidFill>
                <a:highlight>
                  <a:srgbClr val="FFFFFF"/>
                </a:highlight>
                <a:latin typeface="Consolas" panose="020B0609020204030204" pitchFamily="49" charset="0"/>
              </a:rPr>
              <a:t>function</a:t>
            </a:r>
            <a:r>
              <a:rPr lang="en-US" sz="1200" dirty="0">
                <a:solidFill>
                  <a:srgbClr val="000000"/>
                </a:solidFill>
                <a:highlight>
                  <a:srgbClr val="FFFFFF"/>
                </a:highlight>
                <a:latin typeface="Consolas" panose="020B0609020204030204" pitchFamily="49" charset="0"/>
              </a:rPr>
              <a:t>(response) {</a:t>
            </a:r>
          </a:p>
          <a:p>
            <a:r>
              <a:rPr lang="en-US" sz="1200" dirty="0">
                <a:solidFill>
                  <a:srgbClr val="000000"/>
                </a:solidFill>
                <a:highlight>
                  <a:srgbClr val="FFFFFF"/>
                </a:highlight>
                <a:latin typeface="Consolas" panose="020B0609020204030204" pitchFamily="49" charset="0"/>
              </a:rPr>
              <a:t>            alert(</a:t>
            </a:r>
            <a:r>
              <a:rPr lang="en-US" sz="1200" dirty="0" err="1">
                <a:solidFill>
                  <a:srgbClr val="000000"/>
                </a:solidFill>
                <a:highlight>
                  <a:srgbClr val="FFFFFF"/>
                </a:highlight>
                <a:latin typeface="Consolas" panose="020B0609020204030204" pitchFamily="49" charset="0"/>
              </a:rPr>
              <a:t>xmlToString</a:t>
            </a:r>
            <a:r>
              <a:rPr lang="en-US" sz="1200" dirty="0">
                <a:solidFill>
                  <a:srgbClr val="000000"/>
                </a:solidFill>
                <a:highlight>
                  <a:srgbClr val="FFFFFF"/>
                </a:highlight>
                <a:latin typeface="Consolas" panose="020B0609020204030204" pitchFamily="49" charset="0"/>
              </a:rPr>
              <a:t>(response));</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endParaRPr lang="en-US" sz="1200" dirty="0"/>
          </a:p>
        </p:txBody>
      </p:sp>
      <p:sp>
        <p:nvSpPr>
          <p:cNvPr id="6" name="TextBox 5"/>
          <p:cNvSpPr txBox="1"/>
          <p:nvPr/>
        </p:nvSpPr>
        <p:spPr>
          <a:xfrm>
            <a:off x="4480560" y="2530266"/>
            <a:ext cx="4380411" cy="1169551"/>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8000"/>
                </a:solidFill>
                <a:highlight>
                  <a:srgbClr val="FFFFFF"/>
                </a:highlight>
                <a:latin typeface="Consolas" panose="020B0609020204030204" pitchFamily="49" charset="0"/>
              </a:rPr>
              <a:t>// POST </a:t>
            </a:r>
            <a:r>
              <a:rPr lang="en-US" sz="1400" dirty="0" err="1">
                <a:solidFill>
                  <a:srgbClr val="008000"/>
                </a:solidFill>
                <a:highlight>
                  <a:srgbClr val="FFFFFF"/>
                </a:highlight>
                <a:latin typeface="Consolas" panose="020B0609020204030204" pitchFamily="49" charset="0"/>
              </a:rPr>
              <a:t>api</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testContentNegotiation</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FromBody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value)</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value;</a:t>
            </a:r>
          </a:p>
          <a:p>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7" name="TextBox 6"/>
          <p:cNvSpPr txBox="1"/>
          <p:nvPr/>
        </p:nvSpPr>
        <p:spPr>
          <a:xfrm>
            <a:off x="6386285" y="4987423"/>
            <a:ext cx="118872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dirty="0"/>
              <a:t>&lt;</a:t>
            </a:r>
            <a:r>
              <a:rPr lang="en-US" dirty="0" smtClean="0"/>
              <a:t>string&gt;</a:t>
            </a:r>
          </a:p>
          <a:p>
            <a:r>
              <a:rPr lang="en-US" dirty="0" smtClean="0"/>
              <a:t>  Test</a:t>
            </a:r>
          </a:p>
          <a:p>
            <a:r>
              <a:rPr lang="en-US" dirty="0" smtClean="0"/>
              <a:t>&lt;/</a:t>
            </a:r>
            <a:r>
              <a:rPr lang="en-US" dirty="0"/>
              <a:t>string</a:t>
            </a:r>
            <a:r>
              <a:rPr lang="en-US" dirty="0" smtClean="0"/>
              <a:t>&gt;</a:t>
            </a:r>
            <a:endParaRPr lang="en-US" dirty="0"/>
          </a:p>
        </p:txBody>
      </p:sp>
      <p:sp>
        <p:nvSpPr>
          <p:cNvPr id="8" name="Right Arrow 7"/>
          <p:cNvSpPr/>
          <p:nvPr/>
        </p:nvSpPr>
        <p:spPr>
          <a:xfrm>
            <a:off x="3940900" y="5321471"/>
            <a:ext cx="1341120" cy="44523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response</a:t>
            </a:r>
            <a:endParaRPr lang="en-US" dirty="0"/>
          </a:p>
        </p:txBody>
      </p:sp>
      <p:sp>
        <p:nvSpPr>
          <p:cNvPr id="5" name="TextBox 4"/>
          <p:cNvSpPr txBox="1"/>
          <p:nvPr/>
        </p:nvSpPr>
        <p:spPr>
          <a:xfrm>
            <a:off x="373692" y="5091657"/>
            <a:ext cx="3322320" cy="904863"/>
          </a:xfrm>
          <a:prstGeom prst="rect">
            <a:avLst/>
          </a:prstGeom>
          <a:noFill/>
        </p:spPr>
        <p:txBody>
          <a:bodyPr wrap="square" rtlCol="0">
            <a:spAutoFit/>
          </a:bodyPr>
          <a:lstStyle/>
          <a:p>
            <a:pPr lvl="0" eaLnBrk="0" hangingPunct="0">
              <a:spcBef>
                <a:spcPct val="20000"/>
              </a:spcBef>
            </a:pPr>
            <a:r>
              <a:rPr lang="en-US" sz="1200" b="1">
                <a:solidFill>
                  <a:srgbClr val="474747"/>
                </a:solidFill>
                <a:latin typeface="Arial" pitchFamily="34" charset="0"/>
                <a:cs typeface="Arial" pitchFamily="34" charset="0"/>
              </a:rPr>
              <a:t>Response:</a:t>
            </a:r>
          </a:p>
          <a:p>
            <a:pPr lvl="0" eaLnBrk="0" hangingPunct="0">
              <a:spcBef>
                <a:spcPct val="20000"/>
              </a:spcBef>
            </a:pPr>
            <a:r>
              <a:rPr lang="en-US" sz="1200">
                <a:solidFill>
                  <a:srgbClr val="474747"/>
                </a:solidFill>
                <a:latin typeface="Arial" pitchFamily="34" charset="0"/>
                <a:cs typeface="Arial" pitchFamily="34" charset="0"/>
              </a:rPr>
              <a:t>HTTP/1.1 200 OK</a:t>
            </a:r>
          </a:p>
          <a:p>
            <a:pPr lvl="0" eaLnBrk="0" hangingPunct="0">
              <a:spcBef>
                <a:spcPct val="20000"/>
              </a:spcBef>
            </a:pPr>
            <a:r>
              <a:rPr lang="en-US" sz="1200" b="1">
                <a:solidFill>
                  <a:srgbClr val="474747"/>
                </a:solidFill>
                <a:latin typeface="Arial" pitchFamily="34" charset="0"/>
                <a:cs typeface="Arial" pitchFamily="34" charset="0"/>
              </a:rPr>
              <a:t>Content-Type: application/xml; charset=utf-8</a:t>
            </a:r>
            <a:endParaRPr lang="en-US" sz="1200" b="1" dirty="0">
              <a:solidFill>
                <a:srgbClr val="474747"/>
              </a:solidFill>
              <a:latin typeface="Arial" pitchFamily="34" charset="0"/>
              <a:cs typeface="Arial" pitchFamily="34" charset="0"/>
            </a:endParaRPr>
          </a:p>
        </p:txBody>
      </p:sp>
    </p:spTree>
    <p:extLst>
      <p:ext uri="{BB962C8B-B14F-4D97-AF65-F5344CB8AC3E}">
        <p14:creationId xmlns:p14="http://schemas.microsoft.com/office/powerpoint/2010/main" val="32735104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t>
            </a:r>
            <a:r>
              <a:rPr lang="en-US" dirty="0" smtClean="0"/>
              <a:t>with no existed Accept header</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r>
              <a:rPr lang="en-US" sz="1200" b="1" dirty="0" smtClean="0"/>
              <a:t>Request:</a:t>
            </a:r>
          </a:p>
          <a:p>
            <a:pPr marL="0" indent="0">
              <a:buNone/>
            </a:pPr>
            <a:r>
              <a:rPr lang="en-US" sz="1200" dirty="0" smtClean="0"/>
              <a:t>POST </a:t>
            </a:r>
            <a:r>
              <a:rPr lang="en-US" sz="1200" dirty="0"/>
              <a:t>/</a:t>
            </a:r>
            <a:r>
              <a:rPr lang="en-US" sz="1200" dirty="0" err="1"/>
              <a:t>api</a:t>
            </a:r>
            <a:r>
              <a:rPr lang="en-US" sz="1200" dirty="0"/>
              <a:t>/</a:t>
            </a:r>
            <a:r>
              <a:rPr lang="en-US" sz="1200" dirty="0" err="1"/>
              <a:t>TestContentNegotiation</a:t>
            </a:r>
            <a:r>
              <a:rPr lang="en-US" sz="1200" dirty="0"/>
              <a:t>/ HTTP/1.1</a:t>
            </a:r>
          </a:p>
          <a:p>
            <a:pPr marL="0" indent="0">
              <a:buNone/>
            </a:pPr>
            <a:r>
              <a:rPr lang="en-US" sz="1200" b="1" dirty="0" smtClean="0"/>
              <a:t>Accept</a:t>
            </a:r>
            <a:r>
              <a:rPr lang="en-US" sz="1200" b="1" dirty="0"/>
              <a:t>: </a:t>
            </a:r>
            <a:r>
              <a:rPr lang="en-US" sz="1200" b="1" dirty="0" smtClean="0"/>
              <a:t>application/</a:t>
            </a:r>
            <a:r>
              <a:rPr lang="en-US" sz="1200" b="1" dirty="0" err="1" smtClean="0"/>
              <a:t>notexisting</a:t>
            </a:r>
            <a:endParaRPr lang="en-US" sz="1200" b="1" dirty="0" smtClean="0"/>
          </a:p>
          <a:p>
            <a:pPr marL="0" indent="0">
              <a:buNone/>
            </a:pPr>
            <a:r>
              <a:rPr lang="en-US" sz="1200" b="1" dirty="0" smtClean="0"/>
              <a:t>Content-Type</a:t>
            </a:r>
            <a:r>
              <a:rPr lang="en-US" sz="1200" b="1" dirty="0"/>
              <a:t>: application/</a:t>
            </a:r>
            <a:r>
              <a:rPr lang="en-US" sz="1200" b="1" dirty="0" err="1"/>
              <a:t>json</a:t>
            </a:r>
            <a:r>
              <a:rPr lang="en-US" sz="1200" b="1" dirty="0"/>
              <a:t>; charset=UTF-8</a:t>
            </a:r>
          </a:p>
          <a:p>
            <a:pPr marL="0" indent="0">
              <a:buNone/>
            </a:pPr>
            <a:endParaRPr lang="en-US" sz="1200" dirty="0"/>
          </a:p>
          <a:p>
            <a:pPr marL="0" indent="0">
              <a:buNone/>
            </a:pPr>
            <a:endParaRPr lang="en-US" dirty="0"/>
          </a:p>
          <a:p>
            <a:pPr marL="0" indent="0">
              <a:buNone/>
            </a:pPr>
            <a:endParaRPr lang="en-US" dirty="0"/>
          </a:p>
        </p:txBody>
      </p:sp>
      <p:sp>
        <p:nvSpPr>
          <p:cNvPr id="4" name="TextBox 3"/>
          <p:cNvSpPr txBox="1"/>
          <p:nvPr/>
        </p:nvSpPr>
        <p:spPr>
          <a:xfrm>
            <a:off x="361950" y="1158240"/>
            <a:ext cx="4492948" cy="2893100"/>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ajax</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url: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api</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TestContentNegotiation</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type: </a:t>
            </a:r>
            <a:r>
              <a:rPr lang="en-US" sz="1400" dirty="0">
                <a:solidFill>
                  <a:srgbClr val="A31515"/>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headers: {</a:t>
            </a:r>
          </a:p>
          <a:p>
            <a:r>
              <a:rPr lang="en-US" sz="1400" dirty="0">
                <a:solidFill>
                  <a:srgbClr val="000000"/>
                </a:solidFill>
                <a:highlight>
                  <a:srgbClr val="FFFFFF"/>
                </a:highlight>
                <a:latin typeface="Consolas" panose="020B0609020204030204" pitchFamily="49" charset="0"/>
              </a:rPr>
              <a:t>        Accept: </a:t>
            </a:r>
            <a:r>
              <a:rPr lang="en-US" sz="1400" dirty="0">
                <a:solidFill>
                  <a:srgbClr val="A31515"/>
                </a:solidFill>
                <a:highlight>
                  <a:srgbClr val="FFFFFF"/>
                </a:highlight>
                <a:latin typeface="Consolas" panose="020B0609020204030204" pitchFamily="49" charset="0"/>
              </a:rPr>
              <a:t>"application/</a:t>
            </a:r>
            <a:r>
              <a:rPr lang="en-US" sz="1400" dirty="0" err="1">
                <a:solidFill>
                  <a:srgbClr val="A31515"/>
                </a:solidFill>
                <a:highlight>
                  <a:srgbClr val="FFFFFF"/>
                </a:highlight>
                <a:latin typeface="Consolas" panose="020B0609020204030204" pitchFamily="49" charset="0"/>
              </a:rPr>
              <a:t>notexisting</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contentType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"application/</a:t>
            </a:r>
            <a:r>
              <a:rPr lang="en-US" sz="1400" dirty="0" err="1">
                <a:solidFill>
                  <a:srgbClr val="A31515"/>
                </a:solidFill>
                <a:highlight>
                  <a:srgbClr val="FFFFFF"/>
                </a:highlight>
                <a:latin typeface="Consolas" panose="020B0609020204030204" pitchFamily="49" charset="0"/>
              </a:rPr>
              <a:t>json</a:t>
            </a:r>
            <a:r>
              <a:rPr lang="en-US" sz="1400" dirty="0">
                <a:solidFill>
                  <a:srgbClr val="A31515"/>
                </a:solidFill>
                <a:highlight>
                  <a:srgbClr val="FFFFFF"/>
                </a:highlight>
                <a:latin typeface="Consolas" panose="020B0609020204030204" pitchFamily="49" charset="0"/>
              </a:rPr>
              <a:t>; charset=utf-8"</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data: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"Test"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success: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(response) {</a:t>
            </a:r>
          </a:p>
          <a:p>
            <a:r>
              <a:rPr lang="en-US" sz="1400" dirty="0">
                <a:solidFill>
                  <a:srgbClr val="000000"/>
                </a:solidFill>
                <a:highlight>
                  <a:srgbClr val="FFFFFF"/>
                </a:highlight>
                <a:latin typeface="Consolas" panose="020B0609020204030204" pitchFamily="49" charset="0"/>
              </a:rPr>
              <a:t>        alert(response);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
        <p:nvSpPr>
          <p:cNvPr id="6" name="TextBox 5"/>
          <p:cNvSpPr txBox="1"/>
          <p:nvPr/>
        </p:nvSpPr>
        <p:spPr>
          <a:xfrm>
            <a:off x="4480560" y="2530266"/>
            <a:ext cx="4380411" cy="1169551"/>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8000"/>
                </a:solidFill>
                <a:highlight>
                  <a:srgbClr val="FFFFFF"/>
                </a:highlight>
                <a:latin typeface="Consolas" panose="020B0609020204030204" pitchFamily="49" charset="0"/>
              </a:rPr>
              <a:t>// POST </a:t>
            </a:r>
            <a:r>
              <a:rPr lang="en-US" sz="1400" dirty="0" err="1">
                <a:solidFill>
                  <a:srgbClr val="008000"/>
                </a:solidFill>
                <a:highlight>
                  <a:srgbClr val="FFFFFF"/>
                </a:highlight>
                <a:latin typeface="Consolas" panose="020B0609020204030204" pitchFamily="49" charset="0"/>
              </a:rPr>
              <a:t>api</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testContentNegotiation</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FromBody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value)</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value;</a:t>
            </a:r>
          </a:p>
          <a:p>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5" name="TextBox 4"/>
          <p:cNvSpPr txBox="1"/>
          <p:nvPr/>
        </p:nvSpPr>
        <p:spPr>
          <a:xfrm>
            <a:off x="361950" y="5100320"/>
            <a:ext cx="3484880" cy="720197"/>
          </a:xfrm>
          <a:prstGeom prst="rect">
            <a:avLst/>
          </a:prstGeom>
          <a:noFill/>
        </p:spPr>
        <p:txBody>
          <a:bodyPr wrap="square" rtlCol="0">
            <a:spAutoFit/>
          </a:bodyPr>
          <a:lstStyle/>
          <a:p>
            <a:pPr lvl="0" eaLnBrk="0" hangingPunct="0">
              <a:spcBef>
                <a:spcPct val="20000"/>
              </a:spcBef>
            </a:pPr>
            <a:r>
              <a:rPr lang="en-US" sz="1200" b="1" dirty="0">
                <a:solidFill>
                  <a:srgbClr val="474747"/>
                </a:solidFill>
                <a:latin typeface="Arial" pitchFamily="34" charset="0"/>
                <a:cs typeface="Arial" pitchFamily="34" charset="0"/>
              </a:rPr>
              <a:t>Response:</a:t>
            </a:r>
          </a:p>
          <a:p>
            <a:pPr lvl="0" eaLnBrk="0" hangingPunct="0">
              <a:spcBef>
                <a:spcPct val="20000"/>
              </a:spcBef>
            </a:pPr>
            <a:r>
              <a:rPr lang="en-US" sz="1200" dirty="0">
                <a:solidFill>
                  <a:srgbClr val="474747"/>
                </a:solidFill>
                <a:latin typeface="Arial" pitchFamily="34" charset="0"/>
                <a:cs typeface="Arial" pitchFamily="34" charset="0"/>
              </a:rPr>
              <a:t>HTTP/1.1 200 OK</a:t>
            </a:r>
          </a:p>
          <a:p>
            <a:pPr lvl="0" eaLnBrk="0" hangingPunct="0">
              <a:spcBef>
                <a:spcPct val="20000"/>
              </a:spcBef>
            </a:pPr>
            <a:r>
              <a:rPr lang="en-US" sz="1200" b="1" dirty="0">
                <a:solidFill>
                  <a:srgbClr val="474747"/>
                </a:solidFill>
                <a:latin typeface="Arial" pitchFamily="34" charset="0"/>
                <a:cs typeface="Arial" pitchFamily="34" charset="0"/>
              </a:rPr>
              <a:t>Content-Type: application/</a:t>
            </a:r>
            <a:r>
              <a:rPr lang="en-US" sz="1200" b="1" dirty="0" err="1">
                <a:solidFill>
                  <a:srgbClr val="474747"/>
                </a:solidFill>
                <a:latin typeface="Arial" pitchFamily="34" charset="0"/>
                <a:cs typeface="Arial" pitchFamily="34" charset="0"/>
              </a:rPr>
              <a:t>json</a:t>
            </a:r>
            <a:r>
              <a:rPr lang="en-US" sz="1200" b="1" dirty="0">
                <a:solidFill>
                  <a:srgbClr val="474747"/>
                </a:solidFill>
                <a:latin typeface="Arial" pitchFamily="34" charset="0"/>
                <a:cs typeface="Arial" pitchFamily="34" charset="0"/>
              </a:rPr>
              <a:t>; charset=utf-8</a:t>
            </a:r>
          </a:p>
        </p:txBody>
      </p:sp>
      <p:sp>
        <p:nvSpPr>
          <p:cNvPr id="7" name="TextBox 6"/>
          <p:cNvSpPr txBox="1"/>
          <p:nvPr/>
        </p:nvSpPr>
        <p:spPr>
          <a:xfrm>
            <a:off x="6000929" y="5509336"/>
            <a:ext cx="1212671"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400" dirty="0" smtClean="0">
                <a:latin typeface="+mj-lt"/>
              </a:rPr>
              <a:t>“Test”</a:t>
            </a:r>
            <a:endParaRPr lang="en-US" sz="1400" dirty="0">
              <a:latin typeface="+mj-lt"/>
            </a:endParaRPr>
          </a:p>
        </p:txBody>
      </p:sp>
      <p:sp>
        <p:nvSpPr>
          <p:cNvPr id="8" name="Right Arrow 7"/>
          <p:cNvSpPr/>
          <p:nvPr/>
        </p:nvSpPr>
        <p:spPr>
          <a:xfrm>
            <a:off x="4246879" y="5392482"/>
            <a:ext cx="1239520" cy="500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response</a:t>
            </a:r>
            <a:endParaRPr lang="en-US" dirty="0"/>
          </a:p>
        </p:txBody>
      </p:sp>
    </p:spTree>
    <p:extLst>
      <p:ext uri="{BB962C8B-B14F-4D97-AF65-F5344CB8AC3E}">
        <p14:creationId xmlns:p14="http://schemas.microsoft.com/office/powerpoint/2010/main" val="20360216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with no existed </a:t>
            </a:r>
            <a:r>
              <a:rPr lang="en-US" dirty="0" smtClean="0"/>
              <a:t>Accept header</a:t>
            </a:r>
            <a:endParaRPr lang="en-US" dirty="0"/>
          </a:p>
        </p:txBody>
      </p:sp>
      <p:sp>
        <p:nvSpPr>
          <p:cNvPr id="3" name="Content Placeholder 2"/>
          <p:cNvSpPr>
            <a:spLocks noGrp="1"/>
          </p:cNvSpPr>
          <p:nvPr>
            <p:ph sz="quarter" idx="10"/>
          </p:nvPr>
        </p:nvSpPr>
        <p:spPr/>
        <p:txBody>
          <a:bodyPr>
            <a:normAutofit/>
          </a:bodyPr>
          <a:lstStyle/>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r>
              <a:rPr lang="en-US" sz="1200" b="1" dirty="0" smtClean="0"/>
              <a:t>Request:</a:t>
            </a:r>
          </a:p>
          <a:p>
            <a:pPr marL="0" indent="0">
              <a:buNone/>
            </a:pPr>
            <a:r>
              <a:rPr lang="en-US" sz="1200" dirty="0" smtClean="0"/>
              <a:t>POST </a:t>
            </a:r>
            <a:r>
              <a:rPr lang="en-US" sz="1200" dirty="0"/>
              <a:t>/</a:t>
            </a:r>
            <a:r>
              <a:rPr lang="en-US" sz="1200" dirty="0" err="1"/>
              <a:t>api</a:t>
            </a:r>
            <a:r>
              <a:rPr lang="en-US" sz="1200" dirty="0"/>
              <a:t>/</a:t>
            </a:r>
            <a:r>
              <a:rPr lang="en-US" sz="1200" dirty="0" err="1"/>
              <a:t>TestContentNegotiation</a:t>
            </a:r>
            <a:r>
              <a:rPr lang="en-US" sz="1200" dirty="0"/>
              <a:t>/ HTTP/1.1</a:t>
            </a:r>
          </a:p>
          <a:p>
            <a:pPr marL="0" indent="0">
              <a:buNone/>
            </a:pPr>
            <a:r>
              <a:rPr lang="en-US" sz="1200" dirty="0"/>
              <a:t>Host: localhost:53170</a:t>
            </a:r>
          </a:p>
          <a:p>
            <a:pPr marL="0" indent="0">
              <a:buNone/>
            </a:pPr>
            <a:r>
              <a:rPr lang="en-US" sz="1200" b="1" dirty="0" smtClean="0"/>
              <a:t>Accept</a:t>
            </a:r>
            <a:r>
              <a:rPr lang="en-US" sz="1200" b="1" dirty="0"/>
              <a:t>: application/</a:t>
            </a:r>
            <a:r>
              <a:rPr lang="en-US" sz="1200" b="1" dirty="0" err="1"/>
              <a:t>notexisting</a:t>
            </a:r>
            <a:endParaRPr lang="en-US" sz="1200" b="1" dirty="0"/>
          </a:p>
          <a:p>
            <a:pPr marL="0" indent="0">
              <a:buNone/>
            </a:pPr>
            <a:r>
              <a:rPr lang="en-US" sz="1200" b="1" dirty="0" smtClean="0"/>
              <a:t>Content-Type</a:t>
            </a:r>
            <a:r>
              <a:rPr lang="en-US" sz="1200" b="1" dirty="0"/>
              <a:t>: application/x-www-form-</a:t>
            </a:r>
            <a:r>
              <a:rPr lang="en-US" sz="1200" b="1" dirty="0" err="1"/>
              <a:t>urlencoded</a:t>
            </a:r>
            <a:r>
              <a:rPr lang="en-US" sz="1200" b="1" dirty="0"/>
              <a:t>; charset=UTF-8</a:t>
            </a:r>
          </a:p>
          <a:p>
            <a:pPr marL="0" indent="0">
              <a:buNone/>
            </a:pPr>
            <a:endParaRPr lang="en-US" sz="1200" dirty="0" smtClean="0"/>
          </a:p>
          <a:p>
            <a:pPr marL="0" indent="0">
              <a:buNone/>
            </a:pPr>
            <a:endParaRPr lang="en-US" dirty="0"/>
          </a:p>
          <a:p>
            <a:pPr marL="0" indent="0">
              <a:buNone/>
            </a:pPr>
            <a:endParaRPr lang="en-US" dirty="0"/>
          </a:p>
          <a:p>
            <a:endParaRPr lang="en-US" dirty="0"/>
          </a:p>
        </p:txBody>
      </p:sp>
      <p:sp>
        <p:nvSpPr>
          <p:cNvPr id="4" name="TextBox 3"/>
          <p:cNvSpPr txBox="1"/>
          <p:nvPr/>
        </p:nvSpPr>
        <p:spPr>
          <a:xfrm>
            <a:off x="361950" y="1029970"/>
            <a:ext cx="4523428" cy="2677656"/>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ajax</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url: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api</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TestContentNegotiation</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type: </a:t>
            </a:r>
            <a:r>
              <a:rPr lang="en-US" sz="1400" dirty="0">
                <a:solidFill>
                  <a:srgbClr val="A31515"/>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headers: {</a:t>
            </a:r>
          </a:p>
          <a:p>
            <a:r>
              <a:rPr lang="en-US" sz="1400" dirty="0">
                <a:solidFill>
                  <a:srgbClr val="000000"/>
                </a:solidFill>
                <a:highlight>
                  <a:srgbClr val="FFFFFF"/>
                </a:highlight>
                <a:latin typeface="Consolas" panose="020B0609020204030204" pitchFamily="49" charset="0"/>
              </a:rPr>
              <a:t>            Accept: </a:t>
            </a:r>
            <a:r>
              <a:rPr lang="en-US" sz="1400" dirty="0">
                <a:solidFill>
                  <a:srgbClr val="A31515"/>
                </a:solidFill>
                <a:highlight>
                  <a:srgbClr val="FFFFFF"/>
                </a:highlight>
                <a:latin typeface="Consolas" panose="020B0609020204030204" pitchFamily="49" charset="0"/>
              </a:rPr>
              <a:t>"application/</a:t>
            </a:r>
            <a:r>
              <a:rPr lang="en-US" sz="1400" dirty="0" err="1">
                <a:solidFill>
                  <a:srgbClr val="A31515"/>
                </a:solidFill>
                <a:highlight>
                  <a:srgbClr val="FFFFFF"/>
                </a:highlight>
                <a:latin typeface="Consolas" panose="020B0609020204030204" pitchFamily="49" charset="0"/>
              </a:rPr>
              <a:t>notexisting</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data: </a:t>
            </a:r>
            <a:r>
              <a:rPr lang="en-US" sz="1400" dirty="0" err="1">
                <a:solidFill>
                  <a:srgbClr val="000000"/>
                </a:solidFill>
                <a:highlight>
                  <a:srgbClr val="FFFFFF"/>
                </a:highlight>
                <a:latin typeface="Consolas" panose="020B0609020204030204" pitchFamily="49" charset="0"/>
              </a:rPr>
              <a:t>JSON.stringify</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"Test"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success: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(response) {</a:t>
            </a:r>
          </a:p>
          <a:p>
            <a:r>
              <a:rPr lang="en-US" sz="1400" dirty="0">
                <a:solidFill>
                  <a:srgbClr val="000000"/>
                </a:solidFill>
                <a:highlight>
                  <a:srgbClr val="FFFFFF"/>
                </a:highlight>
                <a:latin typeface="Consolas" panose="020B0609020204030204" pitchFamily="49" charset="0"/>
              </a:rPr>
              <a:t>            alert(response);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endParaRPr lang="en-US" sz="1400" dirty="0"/>
          </a:p>
        </p:txBody>
      </p:sp>
      <p:sp>
        <p:nvSpPr>
          <p:cNvPr id="5" name="TextBox 4"/>
          <p:cNvSpPr txBox="1"/>
          <p:nvPr/>
        </p:nvSpPr>
        <p:spPr>
          <a:xfrm>
            <a:off x="4492303" y="3034724"/>
            <a:ext cx="4380411" cy="1169551"/>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8000"/>
                </a:solidFill>
                <a:highlight>
                  <a:srgbClr val="FFFFFF"/>
                </a:highlight>
                <a:latin typeface="Consolas" panose="020B0609020204030204" pitchFamily="49" charset="0"/>
              </a:rPr>
              <a:t>// POST </a:t>
            </a:r>
            <a:r>
              <a:rPr lang="en-US" sz="1400" dirty="0" err="1">
                <a:solidFill>
                  <a:srgbClr val="008000"/>
                </a:solidFill>
                <a:highlight>
                  <a:srgbClr val="FFFFFF"/>
                </a:highlight>
                <a:latin typeface="Consolas" panose="020B0609020204030204" pitchFamily="49" charset="0"/>
              </a:rPr>
              <a:t>api</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testContentNegotiation</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Post</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FromBody</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value)</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value;</a:t>
            </a:r>
          </a:p>
          <a:p>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6" name="TextBox 5"/>
          <p:cNvSpPr txBox="1"/>
          <p:nvPr/>
        </p:nvSpPr>
        <p:spPr>
          <a:xfrm>
            <a:off x="6019668" y="5265496"/>
            <a:ext cx="1212671"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1400" dirty="0" smtClean="0">
                <a:latin typeface="+mj-lt"/>
              </a:rPr>
              <a:t>“Test”</a:t>
            </a:r>
            <a:endParaRPr lang="en-US" sz="1400" dirty="0">
              <a:latin typeface="+mj-lt"/>
            </a:endParaRPr>
          </a:p>
        </p:txBody>
      </p:sp>
      <p:sp>
        <p:nvSpPr>
          <p:cNvPr id="7" name="Right Arrow 6"/>
          <p:cNvSpPr/>
          <p:nvPr/>
        </p:nvSpPr>
        <p:spPr>
          <a:xfrm>
            <a:off x="4265618" y="5148642"/>
            <a:ext cx="1239520" cy="50084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response</a:t>
            </a:r>
            <a:endParaRPr lang="en-US" dirty="0"/>
          </a:p>
        </p:txBody>
      </p:sp>
      <p:sp>
        <p:nvSpPr>
          <p:cNvPr id="8" name="TextBox 7"/>
          <p:cNvSpPr txBox="1"/>
          <p:nvPr/>
        </p:nvSpPr>
        <p:spPr>
          <a:xfrm>
            <a:off x="373692" y="5047488"/>
            <a:ext cx="3598868" cy="997196"/>
          </a:xfrm>
          <a:prstGeom prst="rect">
            <a:avLst/>
          </a:prstGeom>
          <a:noFill/>
        </p:spPr>
        <p:txBody>
          <a:bodyPr wrap="square" rtlCol="0">
            <a:spAutoFit/>
          </a:bodyPr>
          <a:lstStyle/>
          <a:p>
            <a:pPr lvl="0" eaLnBrk="0" hangingPunct="0">
              <a:spcBef>
                <a:spcPct val="20000"/>
              </a:spcBef>
            </a:pPr>
            <a:r>
              <a:rPr lang="en-US" sz="1200" b="1" dirty="0">
                <a:solidFill>
                  <a:srgbClr val="474747"/>
                </a:solidFill>
                <a:latin typeface="Arial" pitchFamily="34" charset="0"/>
                <a:cs typeface="Arial" pitchFamily="34" charset="0"/>
              </a:rPr>
              <a:t>Response:</a:t>
            </a:r>
          </a:p>
          <a:p>
            <a:pPr lvl="0" eaLnBrk="0" hangingPunct="0">
              <a:spcBef>
                <a:spcPct val="20000"/>
              </a:spcBef>
            </a:pPr>
            <a:r>
              <a:rPr lang="en-US" sz="1200" dirty="0">
                <a:solidFill>
                  <a:srgbClr val="474747"/>
                </a:solidFill>
                <a:latin typeface="Arial" pitchFamily="34" charset="0"/>
                <a:cs typeface="Arial" pitchFamily="34" charset="0"/>
              </a:rPr>
              <a:t>HTTP/1.1 200 OK</a:t>
            </a:r>
          </a:p>
          <a:p>
            <a:pPr lvl="0" eaLnBrk="0" hangingPunct="0">
              <a:spcBef>
                <a:spcPct val="20000"/>
              </a:spcBef>
            </a:pPr>
            <a:r>
              <a:rPr lang="en-US" sz="1200" b="1" dirty="0">
                <a:solidFill>
                  <a:srgbClr val="474747"/>
                </a:solidFill>
                <a:latin typeface="Arial" pitchFamily="34" charset="0"/>
                <a:cs typeface="Arial" pitchFamily="34" charset="0"/>
              </a:rPr>
              <a:t>Content-Type: application/</a:t>
            </a:r>
            <a:r>
              <a:rPr lang="en-US" sz="1200" b="1" dirty="0" err="1">
                <a:solidFill>
                  <a:srgbClr val="474747"/>
                </a:solidFill>
                <a:latin typeface="Arial" pitchFamily="34" charset="0"/>
                <a:cs typeface="Arial" pitchFamily="34" charset="0"/>
              </a:rPr>
              <a:t>json</a:t>
            </a:r>
            <a:r>
              <a:rPr lang="en-US" sz="1200" b="1" dirty="0">
                <a:solidFill>
                  <a:srgbClr val="474747"/>
                </a:solidFill>
                <a:latin typeface="Arial" pitchFamily="34" charset="0"/>
                <a:cs typeface="Arial" pitchFamily="34" charset="0"/>
              </a:rPr>
              <a:t>; charset=utf-8</a:t>
            </a:r>
          </a:p>
          <a:p>
            <a:endParaRPr lang="en-US" dirty="0"/>
          </a:p>
        </p:txBody>
      </p:sp>
    </p:spTree>
    <p:extLst>
      <p:ext uri="{BB962C8B-B14F-4D97-AF65-F5344CB8AC3E}">
        <p14:creationId xmlns:p14="http://schemas.microsoft.com/office/powerpoint/2010/main" val="41257220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rPr>
              <a:t> </a:t>
            </a:r>
            <a:r>
              <a:rPr lang="en-US" b="0" dirty="0" err="1" smtClean="0">
                <a:solidFill>
                  <a:schemeClr val="tx1"/>
                </a:solidFill>
              </a:rPr>
              <a:t>MediaTypeFormatterCollection</a:t>
            </a:r>
            <a:endParaRPr lang="en-US" dirty="0"/>
          </a:p>
        </p:txBody>
      </p:sp>
      <p:sp>
        <p:nvSpPr>
          <p:cNvPr id="3" name="Content Placeholder 2"/>
          <p:cNvSpPr>
            <a:spLocks noGrp="1"/>
          </p:cNvSpPr>
          <p:nvPr>
            <p:ph sz="quarter" idx="10"/>
          </p:nvPr>
        </p:nvSpPr>
        <p:spPr/>
        <p:txBody>
          <a:bodyPr>
            <a:normAutofit fontScale="92500" lnSpcReduction="20000"/>
          </a:bodyPr>
          <a:lstStyle/>
          <a:p>
            <a:pPr marL="0" indent="0">
              <a:buNone/>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WebApiConfig</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public</a:t>
            </a:r>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Configure(</a:t>
            </a:r>
            <a:r>
              <a:rPr lang="en-US" dirty="0" err="1">
                <a:solidFill>
                  <a:srgbClr val="2B91AF"/>
                </a:solidFill>
                <a:highlight>
                  <a:srgbClr val="FFFFFF"/>
                </a:highlight>
                <a:latin typeface="Consolas" panose="020B0609020204030204" pitchFamily="49" charset="0"/>
              </a:rPr>
              <a:t>HttpConfiguration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config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FF"/>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var</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jqueryFormatter</a:t>
            </a:r>
            <a:r>
              <a:rPr lang="en-US" dirty="0">
                <a:solidFill>
                  <a:srgbClr val="000000"/>
                </a:solidFill>
                <a:highlight>
                  <a:srgbClr val="FFFFFF"/>
                </a:highlight>
                <a:latin typeface="Consolas" panose="020B0609020204030204" pitchFamily="49" charset="0"/>
              </a:rPr>
              <a:t> = </a:t>
            </a:r>
            <a:r>
              <a:rPr lang="en-US" dirty="0" err="1" smtClean="0">
                <a:solidFill>
                  <a:srgbClr val="000000"/>
                </a:solidFill>
                <a:highlight>
                  <a:srgbClr val="FFFFFF"/>
                </a:highlight>
                <a:latin typeface="Consolas" panose="020B0609020204030204" pitchFamily="49" charset="0"/>
              </a:rPr>
              <a:t>config.Formatters</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FirstOrDefault</a:t>
            </a:r>
            <a:r>
              <a:rPr lang="en-US" dirty="0" smtClean="0">
                <a:solidFill>
                  <a:srgbClr val="000000"/>
                </a:solidFill>
                <a:highlight>
                  <a:srgbClr val="FFFFFF"/>
                </a:highlight>
                <a:latin typeface="Consolas" panose="020B0609020204030204" pitchFamily="49" charset="0"/>
              </a:rPr>
              <a:t>(x =&gt; </a:t>
            </a:r>
            <a:r>
              <a:rPr lang="en-US" dirty="0" err="1" smtClean="0">
                <a:solidFill>
                  <a:srgbClr val="000000"/>
                </a:solidFill>
                <a:highlight>
                  <a:srgbClr val="FFFFFF"/>
                </a:highlight>
                <a:latin typeface="Consolas" panose="020B0609020204030204" pitchFamily="49" charset="0"/>
              </a:rPr>
              <a:t>x.GetType</a:t>
            </a:r>
            <a:r>
              <a:rPr lang="en-US" dirty="0" smtClean="0">
                <a:solidFill>
                  <a:srgbClr val="000000"/>
                </a:solidFill>
                <a:highlight>
                  <a:srgbClr val="FFFFFF"/>
                </a:highlight>
                <a:latin typeface="Consolas" panose="020B0609020204030204" pitchFamily="49" charset="0"/>
              </a:rPr>
              <a:t>() ==</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FF"/>
                </a:solidFill>
                <a:highlight>
                  <a:srgbClr val="FFFFFF"/>
                </a:highlight>
                <a:latin typeface="Consolas" panose="020B0609020204030204" pitchFamily="49" charset="0"/>
              </a:rPr>
              <a:t>typeof</a:t>
            </a:r>
            <a:r>
              <a:rPr lang="en-US" dirty="0" smtClean="0">
                <a:solidFill>
                  <a:srgbClr val="000000"/>
                </a:solidFill>
                <a:highlight>
                  <a:srgbClr val="FFFFFF"/>
                </a:highlight>
                <a:latin typeface="Consolas" panose="020B0609020204030204" pitchFamily="49" charset="0"/>
              </a:rPr>
              <a:t>(</a:t>
            </a:r>
            <a:r>
              <a:rPr lang="en-US" dirty="0" err="1" smtClean="0">
                <a:solidFill>
                  <a:srgbClr val="2B91AF"/>
                </a:solidFill>
                <a:highlight>
                  <a:srgbClr val="FFFFFF"/>
                </a:highlight>
                <a:latin typeface="Consolas" panose="020B0609020204030204" pitchFamily="49" charset="0"/>
              </a:rPr>
              <a:t>JQueryMvcFormUrlEncodedFormatter</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config.Formatters.Clear</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config.Formatters.Add</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XmlMediaTypeFormatter</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config.Formatters.Add</a:t>
            </a:r>
            <a:r>
              <a:rPr lang="en-US" dirty="0" smtClean="0">
                <a:solidFill>
                  <a:srgbClr val="000000"/>
                </a:solidFill>
                <a:highlight>
                  <a:srgbClr val="FFFFFF"/>
                </a:highlight>
                <a:latin typeface="Consolas" panose="020B0609020204030204" pitchFamily="49" charset="0"/>
              </a:rPr>
              <a:t>(</a:t>
            </a:r>
            <a:r>
              <a:rPr lang="en-US" dirty="0" smtClean="0">
                <a:solidFill>
                  <a:srgbClr val="0000FF"/>
                </a:solidFill>
                <a:highlight>
                  <a:srgbClr val="FFFFFF"/>
                </a:highlight>
                <a:latin typeface="Consolas" panose="020B0609020204030204" pitchFamily="49" charset="0"/>
              </a:rPr>
              <a:t>new</a:t>
            </a:r>
            <a:r>
              <a:rPr lang="en-US" dirty="0" smtClean="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JsonMediaTypeFormatter</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config.Formatters</a:t>
            </a:r>
            <a:endParaRPr lang="en-US" dirty="0" smtClean="0">
              <a:solidFill>
                <a:srgbClr val="000000"/>
              </a:solidFill>
              <a:highlight>
                <a:srgbClr val="FFFFFF"/>
              </a:highlight>
              <a:latin typeface="Consolas" panose="020B0609020204030204" pitchFamily="49" charset="0"/>
            </a:endParaRPr>
          </a:p>
          <a:p>
            <a:pPr marL="0" indent="0">
              <a:buNone/>
            </a:pPr>
            <a:r>
              <a:rPr lang="en-US" dirty="0" smtClean="0">
                <a:solidFill>
                  <a:srgbClr val="000000"/>
                </a:solidFill>
                <a:highlight>
                  <a:srgbClr val="FFFFFF"/>
                </a:highlight>
                <a:latin typeface="Consolas" panose="020B0609020204030204" pitchFamily="49" charset="0"/>
              </a:rPr>
              <a:t>              .Add(</a:t>
            </a:r>
            <a:r>
              <a:rPr lang="en-US" dirty="0" smtClean="0">
                <a:solidFill>
                  <a:srgbClr val="0000FF"/>
                </a:solidFill>
                <a:highlight>
                  <a:srgbClr val="FFFFFF"/>
                </a:highlight>
                <a:latin typeface="Consolas" panose="020B0609020204030204" pitchFamily="49" charset="0"/>
              </a:rPr>
              <a:t>new </a:t>
            </a:r>
            <a:r>
              <a:rPr lang="en-US" dirty="0" err="1" smtClean="0">
                <a:solidFill>
                  <a:srgbClr val="2B91AF"/>
                </a:solidFill>
                <a:highlight>
                  <a:srgbClr val="FFFFFF"/>
                </a:highlight>
                <a:latin typeface="Consolas" panose="020B0609020204030204" pitchFamily="49" charset="0"/>
              </a:rPr>
              <a:t>FormUrlEncodedMediaTypeFormatter</a:t>
            </a:r>
            <a:r>
              <a:rPr lang="en-US" dirty="0" smtClean="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config.Formatters.Add</a:t>
            </a:r>
            <a:r>
              <a:rPr lang="en-US" dirty="0" smtClean="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jqueryFormatter</a:t>
            </a:r>
            <a:r>
              <a:rPr lang="en-US" dirty="0">
                <a:solidFill>
                  <a:srgbClr val="000000"/>
                </a:solidFill>
                <a:highlight>
                  <a:srgbClr val="FFFFFF"/>
                </a:highlight>
                <a:latin typeface="Consolas" panose="020B0609020204030204" pitchFamily="49" charset="0"/>
              </a:rPr>
              <a:t>);</a:t>
            </a:r>
          </a:p>
          <a:p>
            <a:pPr marL="0" indent="0">
              <a:buNone/>
            </a:pPr>
            <a:r>
              <a:rPr lang="en-US"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4159202949"/>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HttpResponseMessage</a:t>
            </a:r>
            <a:endParaRPr lang="en-US" dirty="0"/>
          </a:p>
        </p:txBody>
      </p:sp>
      <p:sp>
        <p:nvSpPr>
          <p:cNvPr id="3" name="Content Placeholder 2"/>
          <p:cNvSpPr>
            <a:spLocks noGrp="1"/>
          </p:cNvSpPr>
          <p:nvPr>
            <p:ph sz="quarter" idx="10"/>
          </p:nvPr>
        </p:nvSpPr>
        <p:spPr>
          <a:ln w="6350"/>
        </p:spPr>
        <p:txBody>
          <a:bodyPr>
            <a:normAutofit/>
          </a:bodyPr>
          <a:lstStyle/>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r>
              <a:rPr lang="en-US" sz="1200" b="1" dirty="0" smtClean="0"/>
              <a:t>Request:</a:t>
            </a:r>
          </a:p>
          <a:p>
            <a:pPr marL="0" indent="0">
              <a:buNone/>
            </a:pPr>
            <a:r>
              <a:rPr lang="en-US" sz="1200" dirty="0" smtClean="0"/>
              <a:t>GET </a:t>
            </a:r>
            <a:r>
              <a:rPr lang="en-US" sz="1200" dirty="0"/>
              <a:t>/</a:t>
            </a:r>
            <a:r>
              <a:rPr lang="en-US" sz="1200" dirty="0" err="1"/>
              <a:t>api</a:t>
            </a:r>
            <a:r>
              <a:rPr lang="en-US" sz="1200" dirty="0"/>
              <a:t>/</a:t>
            </a:r>
            <a:r>
              <a:rPr lang="en-US" sz="1200" dirty="0" err="1"/>
              <a:t>TestContentNegotiation</a:t>
            </a:r>
            <a:r>
              <a:rPr lang="en-US" sz="1200" dirty="0"/>
              <a:t>/1 HTTP/1.1</a:t>
            </a:r>
          </a:p>
          <a:p>
            <a:pPr marL="0" indent="0">
              <a:buNone/>
            </a:pPr>
            <a:r>
              <a:rPr lang="en-US" sz="1200" b="1" dirty="0" smtClean="0"/>
              <a:t>Accept</a:t>
            </a:r>
            <a:r>
              <a:rPr lang="en-US" sz="1200" b="1" dirty="0"/>
              <a:t>: application/</a:t>
            </a:r>
            <a:r>
              <a:rPr lang="en-US" sz="1200" b="1" dirty="0" err="1"/>
              <a:t>json</a:t>
            </a:r>
            <a:r>
              <a:rPr lang="en-US" sz="1200" b="1" dirty="0"/>
              <a:t>; </a:t>
            </a:r>
            <a:r>
              <a:rPr lang="en-US" sz="1200" b="1" dirty="0" smtClean="0"/>
              <a:t>charset=utf-8</a:t>
            </a:r>
          </a:p>
          <a:p>
            <a:pPr marL="0" indent="0">
              <a:buNone/>
            </a:pPr>
            <a:endParaRPr lang="en-US" sz="1200" b="1" dirty="0" smtClean="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4" name="TextBox 3"/>
          <p:cNvSpPr txBox="1"/>
          <p:nvPr/>
        </p:nvSpPr>
        <p:spPr>
          <a:xfrm>
            <a:off x="373692" y="1009650"/>
            <a:ext cx="5437828" cy="2246769"/>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ajax</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url: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api</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TestContentNegotiation</a:t>
            </a:r>
            <a:r>
              <a:rPr lang="en-US" sz="1400" dirty="0">
                <a:solidFill>
                  <a:srgbClr val="A31515"/>
                </a:solidFill>
                <a:highlight>
                  <a:srgbClr val="FFFFFF"/>
                </a:highlight>
                <a:latin typeface="Consolas" panose="020B0609020204030204" pitchFamily="49" charset="0"/>
              </a:rPr>
              <a:t>/1"</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headers: {</a:t>
            </a:r>
          </a:p>
          <a:p>
            <a:r>
              <a:rPr lang="en-US" sz="1400" dirty="0">
                <a:solidFill>
                  <a:srgbClr val="000000"/>
                </a:solidFill>
                <a:highlight>
                  <a:srgbClr val="FFFFFF"/>
                </a:highlight>
                <a:latin typeface="Consolas" panose="020B0609020204030204" pitchFamily="49" charset="0"/>
              </a:rPr>
              <a:t>            Accept: </a:t>
            </a:r>
            <a:r>
              <a:rPr lang="en-US" sz="1400" dirty="0">
                <a:solidFill>
                  <a:srgbClr val="A31515"/>
                </a:solidFill>
                <a:highlight>
                  <a:srgbClr val="FFFFFF"/>
                </a:highlight>
                <a:latin typeface="Consolas" panose="020B0609020204030204" pitchFamily="49" charset="0"/>
              </a:rPr>
              <a:t>"application/</a:t>
            </a:r>
            <a:r>
              <a:rPr lang="en-US" sz="1400" dirty="0" err="1">
                <a:solidFill>
                  <a:srgbClr val="A31515"/>
                </a:solidFill>
                <a:highlight>
                  <a:srgbClr val="FFFFFF"/>
                </a:highlight>
                <a:latin typeface="Consolas" panose="020B0609020204030204" pitchFamily="49" charset="0"/>
              </a:rPr>
              <a:t>json</a:t>
            </a:r>
            <a:r>
              <a:rPr lang="en-US" sz="1400" dirty="0">
                <a:solidFill>
                  <a:srgbClr val="A31515"/>
                </a:solidFill>
                <a:highlight>
                  <a:srgbClr val="FFFFFF"/>
                </a:highlight>
                <a:latin typeface="Consolas" panose="020B0609020204030204" pitchFamily="49" charset="0"/>
              </a:rPr>
              <a:t>; charset=utf-8"</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type: </a:t>
            </a:r>
            <a:r>
              <a:rPr lang="en-US" sz="1400" dirty="0">
                <a:solidFill>
                  <a:srgbClr val="A31515"/>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success: </a:t>
            </a:r>
            <a:r>
              <a:rPr lang="en-US" sz="1400" dirty="0">
                <a:solidFill>
                  <a:srgbClr val="0000FF"/>
                </a:solidFill>
                <a:highlight>
                  <a:srgbClr val="FFFFFF"/>
                </a:highlight>
                <a:latin typeface="Consolas" panose="020B0609020204030204" pitchFamily="49" charset="0"/>
              </a:rPr>
              <a:t>function</a:t>
            </a:r>
            <a:r>
              <a:rPr lang="en-US" sz="1400" dirty="0">
                <a:solidFill>
                  <a:srgbClr val="000000"/>
                </a:solidFill>
                <a:highlight>
                  <a:srgbClr val="FFFFFF"/>
                </a:highlight>
                <a:latin typeface="Consolas" panose="020B0609020204030204" pitchFamily="49" charset="0"/>
              </a:rPr>
              <a:t> (response) {</a:t>
            </a:r>
          </a:p>
          <a:p>
            <a:r>
              <a:rPr lang="en-US" sz="1400" dirty="0">
                <a:solidFill>
                  <a:srgbClr val="000000"/>
                </a:solidFill>
                <a:highlight>
                  <a:srgbClr val="FFFFFF"/>
                </a:highlight>
                <a:latin typeface="Consolas" panose="020B0609020204030204" pitchFamily="49" charset="0"/>
              </a:rPr>
              <a:t>            alert(</a:t>
            </a:r>
            <a:r>
              <a:rPr lang="en-US" sz="1400" dirty="0" err="1">
                <a:solidFill>
                  <a:srgbClr val="000000"/>
                </a:solidFill>
                <a:highlight>
                  <a:srgbClr val="FFFFFF"/>
                </a:highlight>
                <a:latin typeface="Consolas" panose="020B0609020204030204" pitchFamily="49" charset="0"/>
              </a:rPr>
              <a:t>xmlToString</a:t>
            </a:r>
            <a:r>
              <a:rPr lang="en-US" sz="1400" dirty="0">
                <a:solidFill>
                  <a:srgbClr val="000000"/>
                </a:solidFill>
                <a:highlight>
                  <a:srgbClr val="FFFFFF"/>
                </a:highlight>
                <a:latin typeface="Consolas" panose="020B0609020204030204" pitchFamily="49" charset="0"/>
              </a:rPr>
              <a:t>(response));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endParaRPr lang="en-US" sz="1400" dirty="0"/>
          </a:p>
        </p:txBody>
      </p:sp>
      <p:sp>
        <p:nvSpPr>
          <p:cNvPr id="5" name="TextBox 4"/>
          <p:cNvSpPr txBox="1"/>
          <p:nvPr/>
        </p:nvSpPr>
        <p:spPr>
          <a:xfrm>
            <a:off x="3711434" y="2844800"/>
            <a:ext cx="5161280" cy="2462213"/>
          </a:xfrm>
          <a:prstGeom prst="rect">
            <a:avLst/>
          </a:prstGeom>
          <a:ln w="63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solidFill>
                  <a:srgbClr val="008000"/>
                </a:solidFill>
                <a:highlight>
                  <a:srgbClr val="FFFFFF"/>
                </a:highlight>
                <a:latin typeface="Consolas" panose="020B0609020204030204" pitchFamily="49" charset="0"/>
              </a:rPr>
              <a:t>// GET </a:t>
            </a:r>
            <a:r>
              <a:rPr lang="en-US" sz="1400" dirty="0" err="1">
                <a:solidFill>
                  <a:srgbClr val="008000"/>
                </a:solidFill>
                <a:highlight>
                  <a:srgbClr val="FFFFFF"/>
                </a:highlight>
                <a:latin typeface="Consolas" panose="020B0609020204030204" pitchFamily="49" charset="0"/>
              </a:rPr>
              <a:t>api</a:t>
            </a:r>
            <a:r>
              <a:rPr lang="en-US" sz="1400" dirty="0">
                <a:solidFill>
                  <a:srgbClr val="008000"/>
                </a:solidFill>
                <a:highlight>
                  <a:srgbClr val="FFFFFF"/>
                </a:highlight>
                <a:latin typeface="Consolas" panose="020B0609020204030204" pitchFamily="49" charset="0"/>
              </a:rPr>
              <a:t>/</a:t>
            </a:r>
            <a:r>
              <a:rPr lang="en-US" sz="1400" dirty="0" err="1">
                <a:solidFill>
                  <a:srgbClr val="008000"/>
                </a:solidFill>
                <a:highlight>
                  <a:srgbClr val="FFFFFF"/>
                </a:highlight>
                <a:latin typeface="Consolas" panose="020B0609020204030204" pitchFamily="49" charset="0"/>
              </a:rPr>
              <a:t>testContentNegotiation</a:t>
            </a:r>
            <a:r>
              <a:rPr lang="en-US" sz="1400" dirty="0">
                <a:solidFill>
                  <a:srgbClr val="008000"/>
                </a:solidFill>
                <a:highlight>
                  <a:srgbClr val="FFFFFF"/>
                </a:highlight>
                <a:latin typeface="Consolas" panose="020B0609020204030204" pitchFamily="49" charset="0"/>
              </a:rPr>
              <a:t>/5</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HttpResponseMessage</a:t>
            </a:r>
            <a:r>
              <a:rPr lang="en-US" sz="1400" dirty="0">
                <a:solidFill>
                  <a:srgbClr val="000000"/>
                </a:solidFill>
                <a:highlight>
                  <a:srgbClr val="FFFFFF"/>
                </a:highlight>
                <a:latin typeface="Consolas" panose="020B0609020204030204" pitchFamily="49" charset="0"/>
              </a:rPr>
              <a:t> Get(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id)</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response = </a:t>
            </a:r>
            <a:r>
              <a:rPr lang="en-US" sz="1400" dirty="0" err="1">
                <a:solidFill>
                  <a:srgbClr val="000000"/>
                </a:solidFill>
                <a:highlight>
                  <a:srgbClr val="FFFFFF"/>
                </a:highlight>
                <a:latin typeface="Consolas" panose="020B0609020204030204" pitchFamily="49" charset="0"/>
              </a:rPr>
              <a:t>Request.CreateResponse</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response.Content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XmlContent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CreateXml</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response.Content.Headers.ContentType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r>
              <a:rPr lang="en-US" sz="1400" dirty="0" smtClean="0">
                <a:solidFill>
                  <a:srgbClr val="0000FF"/>
                </a:solidFill>
                <a:highlight>
                  <a:srgbClr val="FFFFFF"/>
                </a:highlight>
                <a:latin typeface="Consolas" panose="020B0609020204030204" pitchFamily="49" charset="0"/>
              </a:rPr>
              <a:t>      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MediaTypeHeaderValue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"application/xml"</a:t>
            </a:r>
            <a:r>
              <a:rPr lang="en-US" sz="1400" dirty="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response.StatusCode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HttpStatusCode</a:t>
            </a:r>
            <a:r>
              <a:rPr lang="en-US" sz="1400" dirty="0" err="1">
                <a:solidFill>
                  <a:srgbClr val="000000"/>
                </a:solidFill>
                <a:highlight>
                  <a:srgbClr val="FFFFFF"/>
                </a:highlight>
                <a:latin typeface="Consolas" panose="020B0609020204030204" pitchFamily="49" charset="0"/>
              </a:rPr>
              <a:t>.OK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FF"/>
                </a:solidFill>
                <a:highlight>
                  <a:srgbClr val="FFFFFF"/>
                </a:highlight>
                <a:latin typeface="Consolas" panose="020B0609020204030204" pitchFamily="49" charset="0"/>
              </a:rPr>
              <a:t>   return</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response;</a:t>
            </a:r>
          </a:p>
          <a:p>
            <a:r>
              <a:rPr lang="en-US" sz="1400" dirty="0" smtClean="0">
                <a:solidFill>
                  <a:srgbClr val="000000"/>
                </a:solidFill>
                <a:highlight>
                  <a:srgbClr val="FFFFFF"/>
                </a:highlight>
                <a:latin typeface="Consolas" panose="020B0609020204030204" pitchFamily="49" charset="0"/>
              </a:rPr>
              <a:t>}</a:t>
            </a:r>
            <a:endParaRPr lang="en-US" sz="1400" dirty="0"/>
          </a:p>
        </p:txBody>
      </p:sp>
      <p:sp>
        <p:nvSpPr>
          <p:cNvPr id="7" name="TextBox 6"/>
          <p:cNvSpPr txBox="1"/>
          <p:nvPr/>
        </p:nvSpPr>
        <p:spPr>
          <a:xfrm>
            <a:off x="373692" y="4572000"/>
            <a:ext cx="2672080" cy="1144929"/>
          </a:xfrm>
          <a:prstGeom prst="rect">
            <a:avLst/>
          </a:prstGeom>
          <a:noFill/>
        </p:spPr>
        <p:txBody>
          <a:bodyPr wrap="square" rtlCol="0">
            <a:spAutoFit/>
          </a:bodyPr>
          <a:lstStyle/>
          <a:p>
            <a:pPr lvl="0" eaLnBrk="0" hangingPunct="0">
              <a:spcBef>
                <a:spcPct val="20000"/>
              </a:spcBef>
            </a:pPr>
            <a:r>
              <a:rPr lang="en-US" sz="1200" b="1" dirty="0">
                <a:solidFill>
                  <a:srgbClr val="474747"/>
                </a:solidFill>
                <a:latin typeface="Arial" pitchFamily="34" charset="0"/>
                <a:cs typeface="Arial" pitchFamily="34" charset="0"/>
              </a:rPr>
              <a:t>Response:</a:t>
            </a:r>
          </a:p>
          <a:p>
            <a:pPr lvl="0" eaLnBrk="0" hangingPunct="0">
              <a:spcBef>
                <a:spcPct val="20000"/>
              </a:spcBef>
            </a:pPr>
            <a:r>
              <a:rPr lang="en-US" sz="1200" dirty="0">
                <a:solidFill>
                  <a:srgbClr val="474747"/>
                </a:solidFill>
                <a:latin typeface="Arial" pitchFamily="34" charset="0"/>
                <a:cs typeface="Arial" pitchFamily="34" charset="0"/>
              </a:rPr>
              <a:t>HTTP/1.1 200 OK</a:t>
            </a:r>
          </a:p>
          <a:p>
            <a:pPr lvl="0" eaLnBrk="0" hangingPunct="0">
              <a:spcBef>
                <a:spcPct val="20000"/>
              </a:spcBef>
            </a:pPr>
            <a:r>
              <a:rPr lang="en-US" sz="1200" b="1" dirty="0">
                <a:solidFill>
                  <a:srgbClr val="474747"/>
                </a:solidFill>
                <a:latin typeface="Arial" pitchFamily="34" charset="0"/>
                <a:cs typeface="Arial" pitchFamily="34" charset="0"/>
              </a:rPr>
              <a:t>Content-Type: application/xm</a:t>
            </a:r>
            <a:r>
              <a:rPr lang="en-US" sz="2000" b="1" dirty="0">
                <a:solidFill>
                  <a:srgbClr val="474747"/>
                </a:solidFill>
                <a:latin typeface="Arial" pitchFamily="34" charset="0"/>
                <a:cs typeface="Arial" pitchFamily="34" charset="0"/>
              </a:rPr>
              <a:t>l</a:t>
            </a:r>
          </a:p>
          <a:p>
            <a:endParaRPr lang="en-US" dirty="0"/>
          </a:p>
        </p:txBody>
      </p:sp>
    </p:spTree>
    <p:extLst>
      <p:ext uri="{BB962C8B-B14F-4D97-AF65-F5344CB8AC3E}">
        <p14:creationId xmlns:p14="http://schemas.microsoft.com/office/powerpoint/2010/main" val="261374490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edia </a:t>
            </a:r>
            <a:r>
              <a:rPr lang="en-US" dirty="0"/>
              <a:t>formatter</a:t>
            </a:r>
          </a:p>
        </p:txBody>
      </p:sp>
      <p:sp>
        <p:nvSpPr>
          <p:cNvPr id="3" name="Content Placeholder 2"/>
          <p:cNvSpPr>
            <a:spLocks noGrp="1"/>
          </p:cNvSpPr>
          <p:nvPr>
            <p:ph sz="quarter" idx="10"/>
          </p:nvPr>
        </p:nvSpPr>
        <p:spPr/>
        <p:txBody>
          <a:bodyPr/>
          <a:lstStyle/>
          <a:p>
            <a:r>
              <a:rPr lang="en-US" dirty="0" smtClean="0"/>
              <a:t>is an object </a:t>
            </a:r>
            <a:r>
              <a:rPr lang="en-US" dirty="0"/>
              <a:t>that serializes the </a:t>
            </a:r>
            <a:r>
              <a:rPr lang="en-US" dirty="0" smtClean="0"/>
              <a:t>resource</a:t>
            </a:r>
          </a:p>
          <a:p>
            <a:r>
              <a:rPr lang="en-US" dirty="0"/>
              <a:t>derive from </a:t>
            </a:r>
            <a:r>
              <a:rPr lang="en-US" dirty="0" smtClean="0"/>
              <a:t>the </a:t>
            </a:r>
            <a:r>
              <a:rPr lang="en-US" b="1" dirty="0" err="1" smtClean="0"/>
              <a:t>MediaTypeFormatter</a:t>
            </a:r>
            <a:r>
              <a:rPr lang="en-US" dirty="0"/>
              <a:t> </a:t>
            </a:r>
            <a:r>
              <a:rPr lang="en-US" dirty="0" smtClean="0"/>
              <a:t>class</a:t>
            </a:r>
          </a:p>
          <a:p>
            <a:r>
              <a:rPr lang="en-US" dirty="0"/>
              <a:t>Web API provides media formatters for XML and </a:t>
            </a:r>
            <a:r>
              <a:rPr lang="en-US" dirty="0" smtClean="0"/>
              <a:t>JSON</a:t>
            </a:r>
          </a:p>
          <a:p>
            <a:r>
              <a:rPr lang="en-US" dirty="0" smtClean="0"/>
              <a:t>to create </a:t>
            </a:r>
            <a:r>
              <a:rPr lang="en-US" dirty="0"/>
              <a:t>your own formatter </a:t>
            </a:r>
            <a:r>
              <a:rPr lang="en-US" dirty="0" smtClean="0"/>
              <a:t>inherit</a:t>
            </a:r>
            <a:r>
              <a:rPr lang="ru-RU" dirty="0" smtClean="0"/>
              <a:t> </a:t>
            </a:r>
            <a:r>
              <a:rPr lang="en-US" dirty="0" smtClean="0"/>
              <a:t>from either:</a:t>
            </a:r>
          </a:p>
          <a:p>
            <a:pPr lvl="1"/>
            <a:r>
              <a:rPr lang="en-US" b="1" dirty="0" err="1" smtClean="0"/>
              <a:t>MediaTypeFormatter</a:t>
            </a:r>
            <a:endParaRPr lang="en-US" b="1" dirty="0" smtClean="0"/>
          </a:p>
          <a:p>
            <a:pPr lvl="1"/>
            <a:r>
              <a:rPr lang="en-US" b="1" dirty="0" err="1" smtClean="0"/>
              <a:t>BufferedMediaTypeFormatter</a:t>
            </a:r>
            <a:endParaRPr lang="en-US" dirty="0" smtClean="0"/>
          </a:p>
          <a:p>
            <a:pPr marL="0" indent="0">
              <a:buNone/>
            </a:pPr>
            <a:endParaRPr lang="en-US" dirty="0"/>
          </a:p>
        </p:txBody>
      </p:sp>
    </p:spTree>
    <p:extLst>
      <p:ext uri="{BB962C8B-B14F-4D97-AF65-F5344CB8AC3E}">
        <p14:creationId xmlns:p14="http://schemas.microsoft.com/office/powerpoint/2010/main" val="359442657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is a Web Service?</a:t>
            </a:r>
            <a:endParaRPr lang="en-US" dirty="0"/>
          </a:p>
        </p:txBody>
      </p:sp>
      <p:sp>
        <p:nvSpPr>
          <p:cNvPr id="3" name="Content Placeholder 2"/>
          <p:cNvSpPr>
            <a:spLocks noGrp="1"/>
          </p:cNvSpPr>
          <p:nvPr>
            <p:ph sz="quarter" idx="10"/>
          </p:nvPr>
        </p:nvSpPr>
        <p:spPr/>
        <p:txBody>
          <a:bodyPr/>
          <a:lstStyle/>
          <a:p>
            <a:r>
              <a:rPr lang="en-US" dirty="0"/>
              <a:t>a</a:t>
            </a:r>
            <a:r>
              <a:rPr lang="en-US" dirty="0" smtClean="0"/>
              <a:t> request/response </a:t>
            </a:r>
            <a:r>
              <a:rPr lang="en-US" dirty="0"/>
              <a:t>mechanism that allows </a:t>
            </a:r>
            <a:r>
              <a:rPr lang="en-US" dirty="0" smtClean="0"/>
              <a:t>client </a:t>
            </a:r>
            <a:r>
              <a:rPr lang="en-US" dirty="0"/>
              <a:t>to remotely access/ modify data</a:t>
            </a:r>
            <a:r>
              <a:rPr lang="en-US" dirty="0" smtClean="0"/>
              <a:t>.</a:t>
            </a:r>
          </a:p>
          <a:p>
            <a:r>
              <a:rPr lang="en-US" dirty="0" smtClean="0"/>
              <a:t>is an application component</a:t>
            </a:r>
            <a:endParaRPr lang="en-US" dirty="0"/>
          </a:p>
          <a:p>
            <a:r>
              <a:rPr lang="en-US" dirty="0" smtClean="0"/>
              <a:t>is an abstract resource that performs one or more tasks </a:t>
            </a:r>
          </a:p>
          <a:p>
            <a:r>
              <a:rPr lang="en-US" dirty="0" smtClean="0"/>
              <a:t>communicates using open protocols (HTTP, TCP/IP, MSMQ, …)</a:t>
            </a:r>
          </a:p>
          <a:p>
            <a:r>
              <a:rPr lang="en-US" dirty="0" smtClean="0"/>
              <a:t>can be self-describing</a:t>
            </a:r>
          </a:p>
        </p:txBody>
      </p:sp>
    </p:spTree>
    <p:extLst>
      <p:ext uri="{BB962C8B-B14F-4D97-AF65-F5344CB8AC3E}">
        <p14:creationId xmlns:p14="http://schemas.microsoft.com/office/powerpoint/2010/main" val="706547228"/>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3"/>
              </a:rPr>
              <a:t>http</a:t>
            </a:r>
            <a:r>
              <a:rPr lang="en-US" dirty="0">
                <a:hlinkClick r:id="rId3"/>
              </a:rPr>
              <a:t>://</a:t>
            </a:r>
            <a:r>
              <a:rPr lang="en-US" dirty="0" smtClean="0">
                <a:hlinkClick r:id="rId3"/>
              </a:rPr>
              <a:t>www.microsoftvirtualacademy.com/training-courses/developing-asp-net-mvc-4-web-applications-jump-start-russian</a:t>
            </a:r>
            <a:endParaRPr lang="ru-RU" dirty="0" smtClean="0"/>
          </a:p>
          <a:p>
            <a:r>
              <a:rPr lang="en-US" dirty="0" smtClean="0">
                <a:hlinkClick r:id="rId4"/>
              </a:rPr>
              <a:t>http</a:t>
            </a:r>
            <a:r>
              <a:rPr lang="en-US" dirty="0">
                <a:hlinkClick r:id="rId4"/>
              </a:rPr>
              <a:t>://msdn.microsoft.com</a:t>
            </a:r>
            <a:r>
              <a:rPr lang="en-US" dirty="0" smtClean="0">
                <a:hlinkClick r:id="rId4"/>
              </a:rPr>
              <a:t>/</a:t>
            </a:r>
            <a:endParaRPr lang="en-US" dirty="0" smtClean="0"/>
          </a:p>
          <a:p>
            <a:r>
              <a:rPr lang="en-US" dirty="0">
                <a:hlinkClick r:id="rId5"/>
              </a:rPr>
              <a:t>http://</a:t>
            </a:r>
            <a:r>
              <a:rPr lang="en-US" dirty="0" smtClean="0">
                <a:hlinkClick r:id="rId5"/>
              </a:rPr>
              <a:t>metanit.com/sharp/mvc/12.2.php</a:t>
            </a:r>
            <a:endParaRPr lang="en-US" dirty="0" smtClean="0"/>
          </a:p>
          <a:p>
            <a:r>
              <a:rPr lang="en-US" dirty="0">
                <a:hlinkClick r:id="rId6"/>
              </a:rPr>
              <a:t>http://</a:t>
            </a:r>
            <a:r>
              <a:rPr lang="en-US" dirty="0" smtClean="0">
                <a:hlinkClick r:id="rId6"/>
              </a:rPr>
              <a:t>www.codeproject.com/Articles/344078/ASP-NET-WebAPI-Getting-Started-with-MVC-and-WebAP</a:t>
            </a:r>
            <a:endParaRPr lang="ru-RU" dirty="0" smtClean="0"/>
          </a:p>
          <a:p>
            <a:r>
              <a:rPr lang="en-US" dirty="0">
                <a:hlinkClick r:id="rId7"/>
              </a:rPr>
              <a:t>http://</a:t>
            </a:r>
            <a:r>
              <a:rPr lang="en-US" dirty="0" smtClean="0">
                <a:hlinkClick r:id="rId7"/>
              </a:rPr>
              <a:t>www.asp.net/web-api/overview/web-api-routing-and-actions/routing-in-aspnet-web-api</a:t>
            </a:r>
            <a:endParaRPr lang="ru-RU" dirty="0" smtClean="0"/>
          </a:p>
          <a:p>
            <a:r>
              <a:rPr lang="en-US" dirty="0">
                <a:hlinkClick r:id="rId8"/>
              </a:rPr>
              <a:t>http://</a:t>
            </a:r>
            <a:r>
              <a:rPr lang="en-US" dirty="0" smtClean="0">
                <a:hlinkClick r:id="rId8"/>
              </a:rPr>
              <a:t>www.w3schools.com/webservices/ws_intro.asp</a:t>
            </a:r>
            <a:endParaRPr lang="en-US" dirty="0" smtClean="0"/>
          </a:p>
          <a:p>
            <a:r>
              <a:rPr lang="en-US" dirty="0">
                <a:hlinkClick r:id="rId9"/>
              </a:rPr>
              <a:t>http://</a:t>
            </a:r>
            <a:r>
              <a:rPr lang="en-US" dirty="0" smtClean="0">
                <a:hlinkClick r:id="rId9"/>
              </a:rPr>
              <a:t>blogs.msdn.com/b/kiranchalla/archive/2012/02/25/content-negotiation-in-asp-net-mvc4-web-api-beta-part-1.aspx</a:t>
            </a:r>
            <a:endParaRPr lang="en-US" dirty="0" smtClean="0"/>
          </a:p>
          <a:p>
            <a:r>
              <a:rPr lang="en-US" dirty="0">
                <a:hlinkClick r:id="rId10"/>
              </a:rPr>
              <a:t>http://</a:t>
            </a:r>
            <a:r>
              <a:rPr lang="en-US" dirty="0" smtClean="0">
                <a:hlinkClick r:id="rId10"/>
              </a:rPr>
              <a:t>www.codeproject.com/Articles/559378/Implementing-Custom-Media-Formatters-in-ASP-NET-We</a:t>
            </a:r>
            <a:endParaRPr lang="en-US" dirty="0" smtClean="0"/>
          </a:p>
          <a:p>
            <a:r>
              <a:rPr lang="en-US" dirty="0">
                <a:hlinkClick r:id="rId11"/>
              </a:rPr>
              <a:t>http://</a:t>
            </a:r>
            <a:r>
              <a:rPr lang="en-US" dirty="0" smtClean="0">
                <a:hlinkClick r:id="rId11"/>
              </a:rPr>
              <a:t>msdn.microsoft.com/ru-ru/magazine/jj883957.aspx</a:t>
            </a: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smtClean="0"/>
          </a:p>
          <a:p>
            <a:endParaRPr lang="en-US" dirty="0" smtClean="0"/>
          </a:p>
          <a:p>
            <a:pPr marL="0" indent="0">
              <a:buNone/>
            </a:pPr>
            <a:endParaRPr lang="en-US" dirty="0" smtClean="0"/>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Important links</a:t>
            </a:r>
            <a:endParaRPr lang="en-US" dirty="0"/>
          </a:p>
        </p:txBody>
      </p:sp>
    </p:spTree>
    <p:extLst>
      <p:ext uri="{BB962C8B-B14F-4D97-AF65-F5344CB8AC3E}">
        <p14:creationId xmlns:p14="http://schemas.microsoft.com/office/powerpoint/2010/main" val="2108637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is a </a:t>
            </a:r>
            <a:r>
              <a:rPr lang="en-US" dirty="0"/>
              <a:t>Web </a:t>
            </a:r>
            <a:r>
              <a:rPr lang="en-US" dirty="0" smtClean="0"/>
              <a:t>Service?</a:t>
            </a:r>
            <a:endParaRPr lang="en-US" dirty="0"/>
          </a:p>
        </p:txBody>
      </p:sp>
      <p:pic>
        <p:nvPicPr>
          <p:cNvPr id="4" name="Content Placeholder 3"/>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845313" y="3188540"/>
            <a:ext cx="886206" cy="1064512"/>
          </a:xfrm>
        </p:spPr>
      </p:pic>
      <p:pic>
        <p:nvPicPr>
          <p:cNvPr id="5"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39711" y="2619666"/>
            <a:ext cx="1706651" cy="2050032"/>
          </a:xfrm>
          <a:prstGeom prst="rect">
            <a:avLst/>
          </a:prstGeom>
          <a:noFill/>
          <a:ln w="9525">
            <a:noFill/>
            <a:miter lim="800000"/>
            <a:headEnd/>
            <a:tailEnd/>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313" y="1576070"/>
            <a:ext cx="918210" cy="91821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313" y="4902147"/>
            <a:ext cx="918210" cy="918210"/>
          </a:xfrm>
          <a:prstGeom prst="rect">
            <a:avLst/>
          </a:prstGeom>
        </p:spPr>
      </p:pic>
      <p:sp>
        <p:nvSpPr>
          <p:cNvPr id="9" name="Cloud 8"/>
          <p:cNvSpPr/>
          <p:nvPr/>
        </p:nvSpPr>
        <p:spPr>
          <a:xfrm>
            <a:off x="3556511" y="3068320"/>
            <a:ext cx="2621278" cy="1120140"/>
          </a:xfrm>
          <a:prstGeom prst="cloud">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NETWORK</a:t>
            </a:r>
            <a:endParaRPr lang="en-US" dirty="0"/>
          </a:p>
        </p:txBody>
      </p:sp>
      <p:sp>
        <p:nvSpPr>
          <p:cNvPr id="10" name="TextBox 9"/>
          <p:cNvSpPr txBox="1"/>
          <p:nvPr/>
        </p:nvSpPr>
        <p:spPr>
          <a:xfrm>
            <a:off x="375920" y="1206738"/>
            <a:ext cx="2235200" cy="369332"/>
          </a:xfrm>
          <a:prstGeom prst="rect">
            <a:avLst/>
          </a:prstGeom>
          <a:noFill/>
        </p:spPr>
        <p:txBody>
          <a:bodyPr wrap="square" rtlCol="0">
            <a:spAutoFit/>
          </a:bodyPr>
          <a:lstStyle/>
          <a:p>
            <a:r>
              <a:rPr lang="en-US" dirty="0" smtClean="0">
                <a:solidFill>
                  <a:schemeClr val="accent3">
                    <a:lumMod val="75000"/>
                  </a:schemeClr>
                </a:solidFill>
                <a:latin typeface="+mn-lt"/>
              </a:rPr>
              <a:t>Service consumer 1</a:t>
            </a:r>
            <a:endParaRPr lang="en-US" dirty="0">
              <a:solidFill>
                <a:schemeClr val="accent3">
                  <a:lumMod val="75000"/>
                </a:schemeClr>
              </a:solidFill>
              <a:latin typeface="+mn-lt"/>
            </a:endParaRPr>
          </a:p>
        </p:txBody>
      </p:sp>
      <p:sp>
        <p:nvSpPr>
          <p:cNvPr id="11" name="TextBox 10"/>
          <p:cNvSpPr txBox="1"/>
          <p:nvPr/>
        </p:nvSpPr>
        <p:spPr>
          <a:xfrm>
            <a:off x="375920" y="2801660"/>
            <a:ext cx="2235200" cy="369332"/>
          </a:xfrm>
          <a:prstGeom prst="rect">
            <a:avLst/>
          </a:prstGeom>
          <a:noFill/>
        </p:spPr>
        <p:txBody>
          <a:bodyPr wrap="square" rtlCol="0">
            <a:spAutoFit/>
          </a:bodyPr>
          <a:lstStyle/>
          <a:p>
            <a:r>
              <a:rPr lang="en-US" dirty="0" smtClean="0">
                <a:solidFill>
                  <a:schemeClr val="accent3">
                    <a:lumMod val="75000"/>
                  </a:schemeClr>
                </a:solidFill>
                <a:latin typeface="+mn-lt"/>
              </a:rPr>
              <a:t>Service consumer 2</a:t>
            </a:r>
            <a:endParaRPr lang="en-US" dirty="0">
              <a:solidFill>
                <a:schemeClr val="accent3">
                  <a:lumMod val="75000"/>
                </a:schemeClr>
              </a:solidFill>
              <a:latin typeface="+mn-lt"/>
            </a:endParaRPr>
          </a:p>
        </p:txBody>
      </p:sp>
      <p:sp>
        <p:nvSpPr>
          <p:cNvPr id="12" name="TextBox 11"/>
          <p:cNvSpPr txBox="1"/>
          <p:nvPr/>
        </p:nvSpPr>
        <p:spPr>
          <a:xfrm>
            <a:off x="361950" y="4532815"/>
            <a:ext cx="2235200" cy="369332"/>
          </a:xfrm>
          <a:prstGeom prst="rect">
            <a:avLst/>
          </a:prstGeom>
          <a:noFill/>
        </p:spPr>
        <p:txBody>
          <a:bodyPr wrap="square" rtlCol="0">
            <a:spAutoFit/>
          </a:bodyPr>
          <a:lstStyle/>
          <a:p>
            <a:r>
              <a:rPr lang="en-US" dirty="0" smtClean="0">
                <a:solidFill>
                  <a:schemeClr val="accent3">
                    <a:lumMod val="75000"/>
                  </a:schemeClr>
                </a:solidFill>
                <a:latin typeface="+mn-lt"/>
              </a:rPr>
              <a:t>Service consumer 3</a:t>
            </a:r>
            <a:endParaRPr lang="en-US" dirty="0">
              <a:solidFill>
                <a:schemeClr val="accent3">
                  <a:lumMod val="75000"/>
                </a:schemeClr>
              </a:solidFill>
              <a:latin typeface="+mn-lt"/>
            </a:endParaRPr>
          </a:p>
        </p:txBody>
      </p:sp>
      <p:cxnSp>
        <p:nvCxnSpPr>
          <p:cNvPr id="14" name="Elbow Connector 13"/>
          <p:cNvCxnSpPr/>
          <p:nvPr/>
        </p:nvCxnSpPr>
        <p:spPr>
          <a:xfrm>
            <a:off x="2200912" y="2168578"/>
            <a:ext cx="1244345" cy="10767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00912" y="3720796"/>
            <a:ext cx="1244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flipV="1">
            <a:off x="2200912" y="4188460"/>
            <a:ext cx="1244345" cy="11082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1" name="Right Arrow 20"/>
          <p:cNvSpPr/>
          <p:nvPr/>
        </p:nvSpPr>
        <p:spPr>
          <a:xfrm>
            <a:off x="3289048" y="2619666"/>
            <a:ext cx="3071111" cy="2895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Right Arrow 21"/>
          <p:cNvSpPr/>
          <p:nvPr/>
        </p:nvSpPr>
        <p:spPr>
          <a:xfrm rot="10800000">
            <a:off x="3331594" y="4453000"/>
            <a:ext cx="3071111" cy="2895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TextBox 22"/>
          <p:cNvSpPr txBox="1"/>
          <p:nvPr/>
        </p:nvSpPr>
        <p:spPr>
          <a:xfrm>
            <a:off x="4024809" y="2077726"/>
            <a:ext cx="1533753" cy="584775"/>
          </a:xfrm>
          <a:prstGeom prst="rect">
            <a:avLst/>
          </a:prstGeom>
          <a:noFill/>
        </p:spPr>
        <p:txBody>
          <a:bodyPr wrap="none" rtlCol="0">
            <a:spAutoFit/>
          </a:bodyPr>
          <a:lstStyle/>
          <a:p>
            <a:r>
              <a:rPr lang="en-US" sz="3200" dirty="0" smtClean="0">
                <a:latin typeface="+mn-lt"/>
              </a:rPr>
              <a:t>Request</a:t>
            </a:r>
            <a:endParaRPr lang="en-US" sz="3200" dirty="0">
              <a:latin typeface="+mn-lt"/>
            </a:endParaRPr>
          </a:p>
        </p:txBody>
      </p:sp>
      <p:sp>
        <p:nvSpPr>
          <p:cNvPr id="24" name="TextBox 23"/>
          <p:cNvSpPr txBox="1"/>
          <p:nvPr/>
        </p:nvSpPr>
        <p:spPr>
          <a:xfrm>
            <a:off x="3978540" y="4766461"/>
            <a:ext cx="1777218" cy="584775"/>
          </a:xfrm>
          <a:prstGeom prst="rect">
            <a:avLst/>
          </a:prstGeom>
          <a:noFill/>
        </p:spPr>
        <p:txBody>
          <a:bodyPr wrap="none" rtlCol="0">
            <a:spAutoFit/>
          </a:bodyPr>
          <a:lstStyle/>
          <a:p>
            <a:r>
              <a:rPr lang="en-US" sz="3200" dirty="0" smtClean="0">
                <a:latin typeface="+mn-lt"/>
              </a:rPr>
              <a:t>Response</a:t>
            </a:r>
            <a:endParaRPr lang="en-US" sz="3200" dirty="0">
              <a:latin typeface="+mn-lt"/>
            </a:endParaRPr>
          </a:p>
        </p:txBody>
      </p:sp>
      <p:sp>
        <p:nvSpPr>
          <p:cNvPr id="26" name="TextBox 25"/>
          <p:cNvSpPr txBox="1"/>
          <p:nvPr/>
        </p:nvSpPr>
        <p:spPr>
          <a:xfrm>
            <a:off x="6807660" y="2185447"/>
            <a:ext cx="1807029" cy="369332"/>
          </a:xfrm>
          <a:prstGeom prst="rect">
            <a:avLst/>
          </a:prstGeom>
          <a:noFill/>
        </p:spPr>
        <p:txBody>
          <a:bodyPr wrap="square" rtlCol="0">
            <a:spAutoFit/>
          </a:bodyPr>
          <a:lstStyle/>
          <a:p>
            <a:r>
              <a:rPr lang="en-US" dirty="0" smtClean="0">
                <a:solidFill>
                  <a:schemeClr val="accent3">
                    <a:lumMod val="75000"/>
                  </a:schemeClr>
                </a:solidFill>
                <a:latin typeface="+mn-lt"/>
              </a:rPr>
              <a:t>Service provider</a:t>
            </a:r>
            <a:endParaRPr lang="en-US" dirty="0">
              <a:solidFill>
                <a:schemeClr val="accent3">
                  <a:lumMod val="75000"/>
                </a:schemeClr>
              </a:solidFill>
              <a:latin typeface="+mn-lt"/>
            </a:endParaRPr>
          </a:p>
        </p:txBody>
      </p:sp>
      <p:cxnSp>
        <p:nvCxnSpPr>
          <p:cNvPr id="30" name="Straight Connector 29"/>
          <p:cNvCxnSpPr/>
          <p:nvPr/>
        </p:nvCxnSpPr>
        <p:spPr>
          <a:xfrm>
            <a:off x="6360159" y="3698240"/>
            <a:ext cx="4475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290769"/>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Web Services?</a:t>
            </a:r>
            <a:endParaRPr lang="en-US" dirty="0"/>
          </a:p>
        </p:txBody>
      </p:sp>
      <p:sp>
        <p:nvSpPr>
          <p:cNvPr id="3" name="Content Placeholder 2"/>
          <p:cNvSpPr>
            <a:spLocks noGrp="1"/>
          </p:cNvSpPr>
          <p:nvPr>
            <p:ph sz="quarter" idx="10"/>
          </p:nvPr>
        </p:nvSpPr>
        <p:spPr/>
        <p:txBody>
          <a:bodyPr/>
          <a:lstStyle/>
          <a:p>
            <a:r>
              <a:rPr lang="en-US" dirty="0" smtClean="0"/>
              <a:t>can </a:t>
            </a:r>
            <a:r>
              <a:rPr lang="en-US" dirty="0"/>
              <a:t>be used by other </a:t>
            </a:r>
            <a:r>
              <a:rPr lang="en-US" dirty="0" smtClean="0"/>
              <a:t>applications</a:t>
            </a:r>
          </a:p>
          <a:p>
            <a:r>
              <a:rPr lang="en-US" dirty="0" smtClean="0"/>
              <a:t>can </a:t>
            </a:r>
            <a:r>
              <a:rPr lang="en-US" dirty="0"/>
              <a:t>be changed independently </a:t>
            </a:r>
          </a:p>
          <a:p>
            <a:r>
              <a:rPr lang="en-US" dirty="0" smtClean="0"/>
              <a:t>self-describing </a:t>
            </a:r>
            <a:r>
              <a:rPr lang="en-US" dirty="0"/>
              <a:t>(allows for discovery of their functionality</a:t>
            </a:r>
            <a:r>
              <a:rPr lang="en-US" dirty="0" smtClean="0"/>
              <a:t>)</a:t>
            </a:r>
          </a:p>
          <a:p>
            <a:r>
              <a:rPr lang="en-US" dirty="0" smtClean="0"/>
              <a:t>public contract</a:t>
            </a:r>
          </a:p>
          <a:p>
            <a:r>
              <a:rPr lang="en-US" dirty="0"/>
              <a:t>self-contained</a:t>
            </a:r>
          </a:p>
          <a:p>
            <a:r>
              <a:rPr lang="en-US" dirty="0" smtClean="0"/>
              <a:t>platform independent</a:t>
            </a:r>
          </a:p>
          <a:p>
            <a:r>
              <a:rPr lang="en-US" dirty="0" smtClean="0"/>
              <a:t>human readable (XML/JSON)</a:t>
            </a:r>
            <a:endParaRPr lang="en-US" dirty="0"/>
          </a:p>
          <a:p>
            <a:pPr marL="0" indent="0">
              <a:buNone/>
            </a:pPr>
            <a:endParaRPr lang="en-US" dirty="0"/>
          </a:p>
        </p:txBody>
      </p:sp>
    </p:spTree>
    <p:extLst>
      <p:ext uri="{BB962C8B-B14F-4D97-AF65-F5344CB8AC3E}">
        <p14:creationId xmlns:p14="http://schemas.microsoft.com/office/powerpoint/2010/main" val="309364575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SOAP?</a:t>
            </a:r>
            <a:endParaRPr lang="en-US" dirty="0"/>
          </a:p>
        </p:txBody>
      </p:sp>
      <p:sp>
        <p:nvSpPr>
          <p:cNvPr id="3" name="Content Placeholder 2"/>
          <p:cNvSpPr>
            <a:spLocks noGrp="1"/>
          </p:cNvSpPr>
          <p:nvPr>
            <p:ph sz="quarter" idx="10"/>
          </p:nvPr>
        </p:nvSpPr>
        <p:spPr/>
        <p:txBody>
          <a:bodyPr>
            <a:normAutofit/>
          </a:bodyPr>
          <a:lstStyle/>
          <a:p>
            <a:r>
              <a:rPr lang="en-US" dirty="0">
                <a:solidFill>
                  <a:schemeClr val="accent6"/>
                </a:solidFill>
              </a:rPr>
              <a:t>i</a:t>
            </a:r>
            <a:r>
              <a:rPr lang="en-US" dirty="0" smtClean="0">
                <a:solidFill>
                  <a:schemeClr val="accent6"/>
                </a:solidFill>
              </a:rPr>
              <a:t>s </a:t>
            </a:r>
            <a:r>
              <a:rPr lang="en-US" dirty="0" smtClean="0">
                <a:solidFill>
                  <a:srgbClr val="FF0000"/>
                </a:solidFill>
              </a:rPr>
              <a:t>S</a:t>
            </a:r>
            <a:r>
              <a:rPr lang="en-US" dirty="0" smtClean="0"/>
              <a:t>imple </a:t>
            </a:r>
            <a:r>
              <a:rPr lang="en-US" dirty="0">
                <a:solidFill>
                  <a:srgbClr val="FF0000"/>
                </a:solidFill>
              </a:rPr>
              <a:t>O</a:t>
            </a:r>
            <a:r>
              <a:rPr lang="en-US" dirty="0"/>
              <a:t>bject </a:t>
            </a:r>
            <a:r>
              <a:rPr lang="en-US" dirty="0">
                <a:solidFill>
                  <a:srgbClr val="FF0000"/>
                </a:solidFill>
              </a:rPr>
              <a:t>A</a:t>
            </a:r>
            <a:r>
              <a:rPr lang="en-US" dirty="0"/>
              <a:t>ccess </a:t>
            </a:r>
            <a:r>
              <a:rPr lang="en-US" dirty="0" smtClean="0">
                <a:solidFill>
                  <a:srgbClr val="FF0000"/>
                </a:solidFill>
              </a:rPr>
              <a:t>P</a:t>
            </a:r>
            <a:r>
              <a:rPr lang="en-US" dirty="0" smtClean="0"/>
              <a:t>rotocol</a:t>
            </a:r>
          </a:p>
          <a:p>
            <a:pPr marL="341313" lvl="1" indent="-341313">
              <a:buFont typeface="Arial" charset="0"/>
              <a:buChar char="•"/>
            </a:pPr>
            <a:r>
              <a:rPr lang="en-US" sz="2000" dirty="0" smtClean="0"/>
              <a:t>is </a:t>
            </a:r>
            <a:r>
              <a:rPr lang="en-US" sz="2000" dirty="0"/>
              <a:t>a protocol for accessing Web </a:t>
            </a:r>
            <a:r>
              <a:rPr lang="en-US" sz="2000" dirty="0" smtClean="0"/>
              <a:t>Services</a:t>
            </a:r>
            <a:endParaRPr lang="en-US" dirty="0" smtClean="0"/>
          </a:p>
          <a:p>
            <a:r>
              <a:rPr lang="en-US" dirty="0" smtClean="0"/>
              <a:t>uses </a:t>
            </a:r>
            <a:r>
              <a:rPr lang="en-US" dirty="0"/>
              <a:t>XML for the message </a:t>
            </a:r>
            <a:r>
              <a:rPr lang="en-US" dirty="0" smtClean="0"/>
              <a:t>format</a:t>
            </a:r>
            <a:endParaRPr lang="en-US" dirty="0"/>
          </a:p>
          <a:p>
            <a:r>
              <a:rPr lang="en-US" dirty="0" smtClean="0"/>
              <a:t>is </a:t>
            </a:r>
            <a:r>
              <a:rPr lang="en-US" dirty="0"/>
              <a:t>independent of the </a:t>
            </a:r>
            <a:r>
              <a:rPr lang="en-US" dirty="0" smtClean="0"/>
              <a:t>transport protocol (HTTP, TCP/IP, MSMQ, …)</a:t>
            </a:r>
          </a:p>
          <a:p>
            <a:r>
              <a:rPr lang="en-US" dirty="0"/>
              <a:t>SOAP based services strictly define the format of </a:t>
            </a:r>
            <a:r>
              <a:rPr lang="en-US" dirty="0" smtClean="0"/>
              <a:t>messages:</a:t>
            </a:r>
          </a:p>
          <a:p>
            <a:pPr lvl="1">
              <a:buFont typeface="Courier New" panose="02070309020205020404" pitchFamily="49" charset="0"/>
              <a:buChar char="o"/>
            </a:pPr>
            <a:r>
              <a:rPr lang="en-US" sz="2000" dirty="0" smtClean="0"/>
              <a:t>the data</a:t>
            </a:r>
          </a:p>
          <a:p>
            <a:pPr lvl="1">
              <a:buFont typeface="Courier New" panose="02070309020205020404" pitchFamily="49" charset="0"/>
              <a:buChar char="o"/>
            </a:pPr>
            <a:r>
              <a:rPr lang="en-US" sz="2000" dirty="0" smtClean="0"/>
              <a:t>the </a:t>
            </a:r>
            <a:r>
              <a:rPr lang="en-US" sz="2000" dirty="0"/>
              <a:t>action to perform on </a:t>
            </a:r>
            <a:r>
              <a:rPr lang="en-US" sz="2000" dirty="0" smtClean="0"/>
              <a:t>it</a:t>
            </a:r>
          </a:p>
          <a:p>
            <a:pPr lvl="1">
              <a:buFont typeface="Courier New" panose="02070309020205020404" pitchFamily="49" charset="0"/>
              <a:buChar char="o"/>
            </a:pPr>
            <a:r>
              <a:rPr lang="en-US" sz="2000" dirty="0" smtClean="0"/>
              <a:t>the headers</a:t>
            </a:r>
          </a:p>
          <a:p>
            <a:pPr lvl="1">
              <a:buFont typeface="Courier New" panose="02070309020205020404" pitchFamily="49" charset="0"/>
              <a:buChar char="o"/>
            </a:pPr>
            <a:r>
              <a:rPr lang="en-US" sz="2000" dirty="0" smtClean="0"/>
              <a:t>the </a:t>
            </a:r>
            <a:r>
              <a:rPr lang="en-US" sz="2000" dirty="0"/>
              <a:t>error details in case of </a:t>
            </a:r>
            <a:r>
              <a:rPr lang="en-US" sz="2000" dirty="0" smtClean="0"/>
              <a:t>failure</a:t>
            </a:r>
          </a:p>
          <a:p>
            <a:pPr>
              <a:buFont typeface="Arial" panose="020B0604020202020204" pitchFamily="34" charset="0"/>
              <a:buChar char="•"/>
            </a:pPr>
            <a:r>
              <a:rPr lang="en-US" dirty="0" smtClean="0"/>
              <a:t>SOAP </a:t>
            </a:r>
            <a:r>
              <a:rPr lang="en-US" dirty="0"/>
              <a:t>provides a mechanism for services to describe themselves to clients (WSDL)</a:t>
            </a:r>
          </a:p>
        </p:txBody>
      </p:sp>
    </p:spTree>
    <p:extLst>
      <p:ext uri="{BB962C8B-B14F-4D97-AF65-F5344CB8AC3E}">
        <p14:creationId xmlns:p14="http://schemas.microsoft.com/office/powerpoint/2010/main" val="150262317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r>
              <a:rPr lang="en-US" dirty="0" smtClean="0"/>
              <a:t>?</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a:solidFill>
                  <a:srgbClr val="FF0000"/>
                </a:solidFill>
              </a:rPr>
              <a:t>Re</a:t>
            </a:r>
            <a:r>
              <a:rPr lang="en-US" dirty="0"/>
              <a:t>presentational </a:t>
            </a:r>
            <a:r>
              <a:rPr lang="en-US" dirty="0">
                <a:solidFill>
                  <a:srgbClr val="FF0000"/>
                </a:solidFill>
              </a:rPr>
              <a:t>S</a:t>
            </a:r>
            <a:r>
              <a:rPr lang="en-US" dirty="0"/>
              <a:t>tate </a:t>
            </a:r>
            <a:r>
              <a:rPr lang="en-US" dirty="0">
                <a:solidFill>
                  <a:srgbClr val="FF0000"/>
                </a:solidFill>
              </a:rPr>
              <a:t>T</a:t>
            </a:r>
            <a:r>
              <a:rPr lang="en-US" dirty="0"/>
              <a:t>ransfer </a:t>
            </a:r>
            <a:endParaRPr lang="en-US" dirty="0" smtClean="0"/>
          </a:p>
          <a:p>
            <a:r>
              <a:rPr lang="en-US" dirty="0" smtClean="0"/>
              <a:t>is </a:t>
            </a:r>
            <a:r>
              <a:rPr lang="en-US" dirty="0"/>
              <a:t>an </a:t>
            </a:r>
            <a:r>
              <a:rPr lang="en-US" b="1" dirty="0"/>
              <a:t>architecture style </a:t>
            </a:r>
            <a:r>
              <a:rPr lang="en-US" dirty="0"/>
              <a:t>for </a:t>
            </a:r>
            <a:r>
              <a:rPr lang="en-US" dirty="0" smtClean="0"/>
              <a:t>designing apps</a:t>
            </a:r>
          </a:p>
          <a:p>
            <a:r>
              <a:rPr lang="en-US" dirty="0" smtClean="0"/>
              <a:t>REST </a:t>
            </a:r>
            <a:r>
              <a:rPr lang="en-US" dirty="0"/>
              <a:t>is not a protocol like SOAP </a:t>
            </a:r>
            <a:endParaRPr lang="en-US" dirty="0" smtClean="0"/>
          </a:p>
          <a:p>
            <a:r>
              <a:rPr lang="en-US" dirty="0"/>
              <a:t>REST </a:t>
            </a:r>
            <a:r>
              <a:rPr lang="en-US" dirty="0" smtClean="0"/>
              <a:t>recognizes </a:t>
            </a:r>
            <a:r>
              <a:rPr lang="en-US" dirty="0"/>
              <a:t>everything a resource (e.g. </a:t>
            </a:r>
            <a:r>
              <a:rPr lang="en-US" dirty="0" smtClean="0"/>
              <a:t>User,</a:t>
            </a:r>
            <a:r>
              <a:rPr lang="ru-RU" dirty="0" smtClean="0"/>
              <a:t> </a:t>
            </a:r>
            <a:r>
              <a:rPr lang="en-US" dirty="0" smtClean="0"/>
              <a:t>Book, </a:t>
            </a:r>
            <a:r>
              <a:rPr lang="en-US" dirty="0"/>
              <a:t>etc</a:t>
            </a:r>
            <a:r>
              <a:rPr lang="en-US" dirty="0" smtClean="0"/>
              <a:t>.):</a:t>
            </a:r>
          </a:p>
          <a:p>
            <a:pPr marL="685800" lvl="1" indent="-285750">
              <a:buFont typeface="Courier New" panose="02070309020205020404" pitchFamily="49" charset="0"/>
              <a:buChar char="o"/>
            </a:pPr>
            <a:r>
              <a:rPr lang="en-US" dirty="0"/>
              <a:t>each resource implements a standard uniform interface (typically HTTP </a:t>
            </a:r>
            <a:r>
              <a:rPr lang="en-US" dirty="0" smtClean="0"/>
              <a:t>interface)</a:t>
            </a:r>
          </a:p>
          <a:p>
            <a:pPr marL="685800" lvl="1" indent="-285750">
              <a:buFont typeface="Courier New" panose="02070309020205020404" pitchFamily="49" charset="0"/>
              <a:buChar char="o"/>
            </a:pPr>
            <a:r>
              <a:rPr lang="en-US" dirty="0" smtClean="0"/>
              <a:t>resources </a:t>
            </a:r>
            <a:r>
              <a:rPr lang="en-US" dirty="0"/>
              <a:t>have name and addresses (URIs</a:t>
            </a:r>
            <a:r>
              <a:rPr lang="en-US" dirty="0" smtClean="0"/>
              <a:t>)</a:t>
            </a:r>
          </a:p>
          <a:p>
            <a:pPr marL="685800" lvl="1" indent="-285750">
              <a:buFont typeface="Courier New" panose="02070309020205020404" pitchFamily="49" charset="0"/>
              <a:buChar char="o"/>
            </a:pPr>
            <a:r>
              <a:rPr lang="en-US" dirty="0" smtClean="0"/>
              <a:t>each </a:t>
            </a:r>
            <a:r>
              <a:rPr lang="en-US" dirty="0"/>
              <a:t>resource has one or more representation (like JSON or </a:t>
            </a:r>
            <a:r>
              <a:rPr lang="en-US" dirty="0" smtClean="0"/>
              <a:t>XML)</a:t>
            </a:r>
          </a:p>
          <a:p>
            <a:pPr marL="685800" lvl="1" indent="-285750">
              <a:buFont typeface="Courier New" panose="02070309020205020404" pitchFamily="49" charset="0"/>
              <a:buChar char="o"/>
            </a:pPr>
            <a:r>
              <a:rPr lang="en-US" dirty="0" smtClean="0"/>
              <a:t>resource </a:t>
            </a:r>
            <a:r>
              <a:rPr lang="en-US" dirty="0"/>
              <a:t>representations move across the network usually over </a:t>
            </a:r>
            <a:r>
              <a:rPr lang="en-US" dirty="0" smtClean="0"/>
              <a:t>HTTP</a:t>
            </a:r>
          </a:p>
          <a:p>
            <a:pPr>
              <a:buFont typeface="Arial" panose="020B0604020202020204" pitchFamily="34" charset="0"/>
              <a:buChar char="•"/>
            </a:pPr>
            <a:r>
              <a:rPr lang="en-US" dirty="0"/>
              <a:t>Different HTTP methods are used for </a:t>
            </a:r>
            <a:r>
              <a:rPr lang="en-US" dirty="0" smtClean="0"/>
              <a:t>different </a:t>
            </a:r>
            <a:r>
              <a:rPr lang="en-US" dirty="0"/>
              <a:t>CRUD operations:</a:t>
            </a:r>
          </a:p>
          <a:p>
            <a:pPr lvl="1">
              <a:buFont typeface="Wingdings" panose="05000000000000000000" pitchFamily="2" charset="2"/>
              <a:buChar char="ü"/>
            </a:pPr>
            <a:r>
              <a:rPr lang="en-US" sz="2000" dirty="0"/>
              <a:t>a GET is a read operation</a:t>
            </a:r>
          </a:p>
          <a:p>
            <a:pPr lvl="1">
              <a:buFont typeface="Wingdings" panose="05000000000000000000" pitchFamily="2" charset="2"/>
              <a:buChar char="ü"/>
            </a:pPr>
            <a:r>
              <a:rPr lang="en-US" sz="2000" dirty="0"/>
              <a:t>a PUT is a write/modify operation</a:t>
            </a:r>
          </a:p>
          <a:p>
            <a:pPr lvl="1">
              <a:buFont typeface="Wingdings" panose="05000000000000000000" pitchFamily="2" charset="2"/>
              <a:buChar char="ü"/>
            </a:pPr>
            <a:r>
              <a:rPr lang="en-US" sz="2000" dirty="0"/>
              <a:t>a POST is a create/new operation</a:t>
            </a:r>
          </a:p>
          <a:p>
            <a:pPr lvl="1">
              <a:buFont typeface="Wingdings" panose="05000000000000000000" pitchFamily="2" charset="2"/>
              <a:buChar char="ü"/>
            </a:pPr>
            <a:r>
              <a:rPr lang="en-US" sz="2000" dirty="0"/>
              <a:t>a DELETE</a:t>
            </a:r>
          </a:p>
          <a:p>
            <a:pPr>
              <a:buFont typeface="Arial" panose="020B0604020202020204" pitchFamily="34" charset="0"/>
              <a:buChar char="•"/>
            </a:pPr>
            <a:r>
              <a:rPr lang="en-US" dirty="0"/>
              <a:t>State (or rather, client context) is not stored on the </a:t>
            </a:r>
            <a:r>
              <a:rPr lang="en-US" dirty="0" smtClean="0"/>
              <a:t>server-side</a:t>
            </a:r>
            <a:endParaRPr lang="en-US" dirty="0"/>
          </a:p>
        </p:txBody>
      </p:sp>
    </p:spTree>
    <p:extLst>
      <p:ext uri="{BB962C8B-B14F-4D97-AF65-F5344CB8AC3E}">
        <p14:creationId xmlns:p14="http://schemas.microsoft.com/office/powerpoint/2010/main" val="412640895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is </a:t>
            </a:r>
            <a:r>
              <a:rPr lang="en-US" dirty="0" err="1" smtClean="0"/>
              <a:t>ASP.Net</a:t>
            </a:r>
            <a:r>
              <a:rPr lang="en-US" dirty="0" smtClean="0"/>
              <a:t> Web </a:t>
            </a:r>
            <a:r>
              <a:rPr lang="en-US" dirty="0"/>
              <a:t>API?</a:t>
            </a:r>
          </a:p>
        </p:txBody>
      </p:sp>
      <p:sp>
        <p:nvSpPr>
          <p:cNvPr id="3" name="Content Placeholder 2"/>
          <p:cNvSpPr>
            <a:spLocks noGrp="1"/>
          </p:cNvSpPr>
          <p:nvPr>
            <p:ph sz="quarter" idx="10"/>
          </p:nvPr>
        </p:nvSpPr>
        <p:spPr/>
        <p:txBody>
          <a:bodyPr/>
          <a:lstStyle/>
          <a:p>
            <a:pPr>
              <a:buFont typeface="Arial" panose="020B0604020202020204" pitchFamily="34" charset="0"/>
              <a:buChar char="•"/>
            </a:pPr>
            <a:r>
              <a:rPr lang="en-US" dirty="0"/>
              <a:t>O</a:t>
            </a:r>
            <a:r>
              <a:rPr lang="en-US" dirty="0" smtClean="0"/>
              <a:t>pen </a:t>
            </a:r>
            <a:r>
              <a:rPr lang="en-US" dirty="0"/>
              <a:t>source </a:t>
            </a:r>
            <a:r>
              <a:rPr lang="en-US" dirty="0" smtClean="0"/>
              <a:t>platform </a:t>
            </a:r>
            <a:r>
              <a:rPr lang="en-US" dirty="0"/>
              <a:t>for building </a:t>
            </a:r>
            <a:r>
              <a:rPr lang="en-US" dirty="0" err="1" smtClean="0"/>
              <a:t>RESTful</a:t>
            </a:r>
            <a:r>
              <a:rPr lang="en-US" dirty="0" smtClean="0"/>
              <a:t> </a:t>
            </a:r>
            <a:r>
              <a:rPr lang="en-US" dirty="0"/>
              <a:t>services </a:t>
            </a:r>
            <a:endParaRPr lang="en-US" dirty="0" smtClean="0"/>
          </a:p>
          <a:p>
            <a:pPr marL="457200" lvl="1" indent="0">
              <a:buNone/>
            </a:pPr>
            <a:r>
              <a:rPr lang="en-US" dirty="0" smtClean="0"/>
              <a:t>- Supports </a:t>
            </a:r>
            <a:r>
              <a:rPr lang="en-US" dirty="0"/>
              <a:t>CRUD </a:t>
            </a:r>
            <a:r>
              <a:rPr lang="en-US" dirty="0" smtClean="0"/>
              <a:t>(GET, POST, PUT </a:t>
            </a:r>
            <a:r>
              <a:rPr lang="en-US" dirty="0"/>
              <a:t>and DELETE)</a:t>
            </a:r>
          </a:p>
          <a:p>
            <a:pPr>
              <a:buFont typeface="Arial" panose="020B0604020202020204" pitchFamily="34" charset="0"/>
              <a:buChar char="•"/>
            </a:pPr>
            <a:r>
              <a:rPr lang="en-US" dirty="0"/>
              <a:t>Enables external systems to use the business logics implemented in your application</a:t>
            </a:r>
          </a:p>
          <a:p>
            <a:pPr>
              <a:buFont typeface="Arial" panose="020B0604020202020204" pitchFamily="34" charset="0"/>
              <a:buChar char="•"/>
            </a:pPr>
            <a:r>
              <a:rPr lang="en-US" dirty="0"/>
              <a:t>Uses URLs in requests and helps to obtain results in the JSON/XML format</a:t>
            </a:r>
          </a:p>
          <a:p>
            <a:pPr marL="0" indent="0">
              <a:buNone/>
            </a:pPr>
            <a:endParaRPr lang="ru-RU" b="1" dirty="0" smtClean="0"/>
          </a:p>
        </p:txBody>
      </p:sp>
    </p:spTree>
    <p:extLst>
      <p:ext uri="{BB962C8B-B14F-4D97-AF65-F5344CB8AC3E}">
        <p14:creationId xmlns:p14="http://schemas.microsoft.com/office/powerpoint/2010/main" val="2740426002"/>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ASP.NET Web API?</a:t>
            </a:r>
          </a:p>
        </p:txBody>
      </p:sp>
      <p:sp>
        <p:nvSpPr>
          <p:cNvPr id="3" name="Content Placeholder 2"/>
          <p:cNvSpPr>
            <a:spLocks noGrp="1"/>
          </p:cNvSpPr>
          <p:nvPr>
            <p:ph sz="quarter" idx="10"/>
          </p:nvPr>
        </p:nvSpPr>
        <p:spPr/>
        <p:txBody>
          <a:bodyPr>
            <a:normAutofit/>
          </a:bodyPr>
          <a:lstStyle/>
          <a:p>
            <a:pPr fontAlgn="t"/>
            <a:r>
              <a:rPr lang="en-US" dirty="0" smtClean="0"/>
              <a:t>If </a:t>
            </a:r>
            <a:r>
              <a:rPr lang="en-US" dirty="0"/>
              <a:t>we need a Web Service and don’t need SOAP, then </a:t>
            </a:r>
            <a:r>
              <a:rPr lang="en-US" dirty="0" err="1"/>
              <a:t>ASP.Net</a:t>
            </a:r>
            <a:r>
              <a:rPr lang="en-US" dirty="0"/>
              <a:t> Web API is best </a:t>
            </a:r>
            <a:r>
              <a:rPr lang="en-US" dirty="0" smtClean="0"/>
              <a:t>choice</a:t>
            </a:r>
            <a:endParaRPr lang="en-US" dirty="0"/>
          </a:p>
          <a:p>
            <a:pPr fontAlgn="t"/>
            <a:r>
              <a:rPr lang="en-US" dirty="0" smtClean="0"/>
              <a:t>Simple configuration (not like </a:t>
            </a:r>
            <a:r>
              <a:rPr lang="en-US" dirty="0"/>
              <a:t>WCF REST </a:t>
            </a:r>
            <a:r>
              <a:rPr lang="en-US" dirty="0" smtClean="0"/>
              <a:t>service)</a:t>
            </a:r>
            <a:endParaRPr lang="en-US" dirty="0"/>
          </a:p>
          <a:p>
            <a:pPr fontAlgn="t"/>
            <a:r>
              <a:rPr lang="en-US" dirty="0"/>
              <a:t>Simple service </a:t>
            </a:r>
            <a:r>
              <a:rPr lang="en-US" dirty="0" smtClean="0"/>
              <a:t>creation</a:t>
            </a:r>
          </a:p>
          <a:p>
            <a:pPr fontAlgn="t"/>
            <a:r>
              <a:rPr lang="en-US" dirty="0" smtClean="0"/>
              <a:t>Is based on </a:t>
            </a:r>
            <a:r>
              <a:rPr lang="en-US" dirty="0"/>
              <a:t>HTTP only and easy to </a:t>
            </a:r>
            <a:r>
              <a:rPr lang="en-US" dirty="0" smtClean="0"/>
              <a:t>define in </a:t>
            </a:r>
            <a:r>
              <a:rPr lang="en-US" dirty="0"/>
              <a:t>a </a:t>
            </a:r>
            <a:r>
              <a:rPr lang="en-US" dirty="0" err="1" smtClean="0"/>
              <a:t>RESTful</a:t>
            </a:r>
            <a:r>
              <a:rPr lang="en-US" dirty="0" smtClean="0"/>
              <a:t> way</a:t>
            </a:r>
            <a:endParaRPr lang="en-US" dirty="0"/>
          </a:p>
          <a:p>
            <a:pPr fontAlgn="t"/>
            <a:r>
              <a:rPr lang="en-US" dirty="0"/>
              <a:t>It is light weight </a:t>
            </a:r>
            <a:r>
              <a:rPr lang="en-US" dirty="0" smtClean="0"/>
              <a:t>architecture</a:t>
            </a:r>
          </a:p>
          <a:p>
            <a:pPr fontAlgn="t"/>
            <a:r>
              <a:rPr lang="en-US" dirty="0" smtClean="0"/>
              <a:t>Good </a:t>
            </a:r>
            <a:r>
              <a:rPr lang="en-US" dirty="0"/>
              <a:t>for </a:t>
            </a:r>
            <a:r>
              <a:rPr lang="en-US" dirty="0" smtClean="0"/>
              <a:t>mobile devices</a:t>
            </a:r>
          </a:p>
          <a:p>
            <a:pPr fontAlgn="t"/>
            <a:r>
              <a:rPr lang="en-US" dirty="0" smtClean="0"/>
              <a:t>Open source</a:t>
            </a:r>
            <a:endParaRPr lang="en-US" dirty="0"/>
          </a:p>
          <a:p>
            <a:pPr marL="0" indent="0" fontAlgn="t">
              <a:buNone/>
            </a:pPr>
            <a:endParaRPr lang="en-US" dirty="0"/>
          </a:p>
          <a:p>
            <a:pPr marL="0" indent="0">
              <a:buNone/>
            </a:pPr>
            <a:endParaRPr lang="en-US" dirty="0"/>
          </a:p>
        </p:txBody>
      </p:sp>
    </p:spTree>
    <p:extLst>
      <p:ext uri="{BB962C8B-B14F-4D97-AF65-F5344CB8AC3E}">
        <p14:creationId xmlns:p14="http://schemas.microsoft.com/office/powerpoint/2010/main" val="222400904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ExS Theme">
  <a:themeElements>
    <a:clrScheme name="Exigen Color Palette">
      <a:dk1>
        <a:srgbClr val="474747"/>
      </a:dk1>
      <a:lt1>
        <a:srgbClr val="FFFFFF"/>
      </a:lt1>
      <a:dk2>
        <a:srgbClr val="474747"/>
      </a:dk2>
      <a:lt2>
        <a:srgbClr val="FFFFFF"/>
      </a:lt2>
      <a:accent1>
        <a:srgbClr val="0070C0"/>
      </a:accent1>
      <a:accent2>
        <a:srgbClr val="004F8A"/>
      </a:accent2>
      <a:accent3>
        <a:srgbClr val="1F9FFF"/>
      </a:accent3>
      <a:accent4>
        <a:srgbClr val="7FC9FF"/>
      </a:accent4>
      <a:accent5>
        <a:srgbClr val="BFE4FF"/>
      </a:accent5>
      <a:accent6>
        <a:srgbClr val="353535"/>
      </a:accent6>
      <a:hlink>
        <a:srgbClr val="40AFFF"/>
      </a:hlink>
      <a:folHlink>
        <a:srgbClr val="7030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75039</TotalTime>
  <Words>2264</Words>
  <Application>Microsoft Office PowerPoint</Application>
  <PresentationFormat>Letter Paper (8.5x11 in)</PresentationFormat>
  <Paragraphs>554</Paragraphs>
  <Slides>30</Slides>
  <Notes>20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ExS Theme</vt:lpstr>
      <vt:lpstr>ASP.Net Web API</vt:lpstr>
      <vt:lpstr>Agenda</vt:lpstr>
      <vt:lpstr>What is a Web Service?</vt:lpstr>
      <vt:lpstr>What is a Web Service?</vt:lpstr>
      <vt:lpstr>Why Web Services?</vt:lpstr>
      <vt:lpstr>What is SOAP?</vt:lpstr>
      <vt:lpstr>What is REST?</vt:lpstr>
      <vt:lpstr>What is ASP.Net Web API?</vt:lpstr>
      <vt:lpstr>Why use ASP.NET Web API?</vt:lpstr>
      <vt:lpstr>How to create a new Web API</vt:lpstr>
      <vt:lpstr>How to create a new Web API</vt:lpstr>
      <vt:lpstr>How to create a new Web API</vt:lpstr>
      <vt:lpstr>Routing</vt:lpstr>
      <vt:lpstr>Basic routing mechanism</vt:lpstr>
      <vt:lpstr>Basic routing mechanism</vt:lpstr>
      <vt:lpstr>Basic routing mechanism</vt:lpstr>
      <vt:lpstr>Routing Variations</vt:lpstr>
      <vt:lpstr>Routing Variations</vt:lpstr>
      <vt:lpstr>Routing by Action Name</vt:lpstr>
      <vt:lpstr>Non-Actions</vt:lpstr>
      <vt:lpstr>Content negotiation</vt:lpstr>
      <vt:lpstr> Request with an Accept header</vt:lpstr>
      <vt:lpstr>Request with NO Accept and with a Content-Type header</vt:lpstr>
      <vt:lpstr>Request with Accept and with a Content-Type header</vt:lpstr>
      <vt:lpstr>Request with no existed Accept header</vt:lpstr>
      <vt:lpstr>Request with no existed Accept header</vt:lpstr>
      <vt:lpstr> MediaTypeFormatterCollection</vt:lpstr>
      <vt:lpstr>HttpResponseMessage</vt:lpstr>
      <vt:lpstr>Media formatter</vt:lpstr>
      <vt:lpstr>Important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PPT Template</dc:title>
  <dc:creator>Denise.Dunckley@returnonintelligence.com</dc:creator>
  <cp:lastModifiedBy>Olga Torkhanova</cp:lastModifiedBy>
  <cp:revision>1310</cp:revision>
  <cp:lastPrinted>2013-07-02T17:17:19Z</cp:lastPrinted>
  <dcterms:created xsi:type="dcterms:W3CDTF">2012-07-06T14:56:23Z</dcterms:created>
  <dcterms:modified xsi:type="dcterms:W3CDTF">2014-12-15T11:33:12Z</dcterms:modified>
</cp:coreProperties>
</file>