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2"/>
  </p:notesMasterIdLst>
  <p:sldIdLst>
    <p:sldId id="256" r:id="rId2"/>
    <p:sldId id="257" r:id="rId3"/>
    <p:sldId id="298" r:id="rId4"/>
    <p:sldId id="269" r:id="rId5"/>
    <p:sldId id="275" r:id="rId6"/>
    <p:sldId id="276" r:id="rId7"/>
    <p:sldId id="286" r:id="rId8"/>
    <p:sldId id="301" r:id="rId9"/>
    <p:sldId id="300" r:id="rId10"/>
    <p:sldId id="278" r:id="rId11"/>
    <p:sldId id="293" r:id="rId12"/>
    <p:sldId id="291" r:id="rId13"/>
    <p:sldId id="294" r:id="rId14"/>
    <p:sldId id="295" r:id="rId15"/>
    <p:sldId id="280" r:id="rId16"/>
    <p:sldId id="281" r:id="rId17"/>
    <p:sldId id="287" r:id="rId18"/>
    <p:sldId id="258" r:id="rId19"/>
    <p:sldId id="261" r:id="rId20"/>
    <p:sldId id="264" r:id="rId21"/>
    <p:sldId id="260" r:id="rId22"/>
    <p:sldId id="270" r:id="rId23"/>
    <p:sldId id="259" r:id="rId24"/>
    <p:sldId id="282" r:id="rId25"/>
    <p:sldId id="265" r:id="rId26"/>
    <p:sldId id="266" r:id="rId27"/>
    <p:sldId id="262" r:id="rId28"/>
    <p:sldId id="283" r:id="rId29"/>
    <p:sldId id="267" r:id="rId30"/>
    <p:sldId id="279" r:id="rId31"/>
    <p:sldId id="284" r:id="rId32"/>
    <p:sldId id="288" r:id="rId33"/>
    <p:sldId id="297" r:id="rId34"/>
    <p:sldId id="285" r:id="rId35"/>
    <p:sldId id="289" r:id="rId36"/>
    <p:sldId id="272" r:id="rId37"/>
    <p:sldId id="273" r:id="rId38"/>
    <p:sldId id="274" r:id="rId39"/>
    <p:sldId id="302" r:id="rId40"/>
    <p:sldId id="263" r:id="rId41"/>
  </p:sldIdLst>
  <p:sldSz cx="9144000" cy="6858000" type="letter"/>
  <p:notesSz cx="6858000" cy="9144000"/>
  <p:defaultTextStyle>
    <a:defPPr>
      <a:defRPr lang="ru-RU"/>
    </a:defPPr>
    <a:lvl1pPr algn="l" defTabSz="912813" rtl="0" fontAlgn="base">
      <a:spcBef>
        <a:spcPct val="0"/>
      </a:spcBef>
      <a:spcAft>
        <a:spcPct val="0"/>
      </a:spcAft>
      <a:defRPr kern="1200">
        <a:solidFill>
          <a:schemeClr val="tx1"/>
        </a:solidFill>
        <a:latin typeface="Arial" charset="0"/>
        <a:ea typeface="+mn-ea"/>
        <a:cs typeface="Arial" charset="0"/>
      </a:defRPr>
    </a:lvl1pPr>
    <a:lvl2pPr marL="455613" indent="1588" algn="l" defTabSz="912813" rtl="0" fontAlgn="base">
      <a:spcBef>
        <a:spcPct val="0"/>
      </a:spcBef>
      <a:spcAft>
        <a:spcPct val="0"/>
      </a:spcAft>
      <a:defRPr kern="1200">
        <a:solidFill>
          <a:schemeClr val="tx1"/>
        </a:solidFill>
        <a:latin typeface="Arial" charset="0"/>
        <a:ea typeface="+mn-ea"/>
        <a:cs typeface="Arial" charset="0"/>
      </a:defRPr>
    </a:lvl2pPr>
    <a:lvl3pPr marL="912813" indent="1588" algn="l" defTabSz="912813" rtl="0" fontAlgn="base">
      <a:spcBef>
        <a:spcPct val="0"/>
      </a:spcBef>
      <a:spcAft>
        <a:spcPct val="0"/>
      </a:spcAft>
      <a:defRPr kern="1200">
        <a:solidFill>
          <a:schemeClr val="tx1"/>
        </a:solidFill>
        <a:latin typeface="Arial" charset="0"/>
        <a:ea typeface="+mn-ea"/>
        <a:cs typeface="Arial" charset="0"/>
      </a:defRPr>
    </a:lvl3pPr>
    <a:lvl4pPr marL="1370013" indent="1588" algn="l" defTabSz="912813" rtl="0" fontAlgn="base">
      <a:spcBef>
        <a:spcPct val="0"/>
      </a:spcBef>
      <a:spcAft>
        <a:spcPct val="0"/>
      </a:spcAft>
      <a:defRPr kern="1200">
        <a:solidFill>
          <a:schemeClr val="tx1"/>
        </a:solidFill>
        <a:latin typeface="Arial" charset="0"/>
        <a:ea typeface="+mn-ea"/>
        <a:cs typeface="Arial" charset="0"/>
      </a:defRPr>
    </a:lvl4pPr>
    <a:lvl5pPr marL="1827213" indent="1588" algn="l" defTabSz="912813"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714">
          <p15:clr>
            <a:srgbClr val="A4A3A4"/>
          </p15:clr>
        </p15:guide>
        <p15:guide id="2" pos="5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uri Shtivelman" initials="" lastIdx="9" clrIdx="0"/>
  <p:cmAuthor id="1" name=" "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8"/>
    <a:srgbClr val="E7EBF4"/>
    <a:srgbClr val="4085C8"/>
    <a:srgbClr val="428BD0"/>
    <a:srgbClr val="5D5B14"/>
    <a:srgbClr val="868400"/>
    <a:srgbClr val="FF435E"/>
    <a:srgbClr val="FF92AC"/>
    <a:srgbClr val="0000F7"/>
    <a:srgbClr val="FD0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92" autoAdjust="0"/>
    <p:restoredTop sz="79747" autoAdjust="0"/>
  </p:normalViewPr>
  <p:slideViewPr>
    <p:cSldViewPr snapToGrid="0">
      <p:cViewPr varScale="1">
        <p:scale>
          <a:sx n="86" d="100"/>
          <a:sy n="86" d="100"/>
        </p:scale>
        <p:origin x="-336" y="-90"/>
      </p:cViewPr>
      <p:guideLst>
        <p:guide orient="horz" pos="714"/>
        <p:guide pos="52"/>
      </p:guideLst>
    </p:cSldViewPr>
  </p:slideViewPr>
  <p:outlineViewPr>
    <p:cViewPr>
      <p:scale>
        <a:sx n="33" d="100"/>
        <a:sy n="33" d="100"/>
      </p:scale>
      <p:origin x="0" y="204"/>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9" d="100"/>
          <a:sy n="59" d="100"/>
        </p:scale>
        <p:origin x="-25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8EE9B3-7A37-435C-A5E5-5A2374A531D9}"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056965E5-9BEA-46A7-A97B-B5CA441984C6}">
      <dgm:prSet phldrT="[Text]"/>
      <dgm:spPr/>
      <dgm:t>
        <a:bodyPr/>
        <a:lstStyle/>
        <a:p>
          <a:pPr algn="ctr"/>
          <a:r>
            <a:rPr lang="en-US" dirty="0" smtClean="0"/>
            <a:t>Get</a:t>
          </a:r>
          <a:endParaRPr lang="en-US" dirty="0"/>
        </a:p>
      </dgm:t>
    </dgm:pt>
    <dgm:pt modelId="{833B9451-A7E9-4A30-895F-A5D9425811E7}" type="parTrans" cxnId="{5FE7AA3E-93A7-43F3-80AC-170C51AD6A65}">
      <dgm:prSet/>
      <dgm:spPr/>
      <dgm:t>
        <a:bodyPr/>
        <a:lstStyle/>
        <a:p>
          <a:endParaRPr lang="en-US"/>
        </a:p>
      </dgm:t>
    </dgm:pt>
    <dgm:pt modelId="{DB0A05FC-ADC5-4B16-BEF0-AEADAB1C26CC}" type="sibTrans" cxnId="{5FE7AA3E-93A7-43F3-80AC-170C51AD6A65}">
      <dgm:prSet/>
      <dgm:spPr/>
      <dgm:t>
        <a:bodyPr/>
        <a:lstStyle/>
        <a:p>
          <a:endParaRPr lang="en-US"/>
        </a:p>
      </dgm:t>
    </dgm:pt>
    <dgm:pt modelId="{152AAD1F-AD8F-4325-961E-54AF3941045E}">
      <dgm:prSet phldrT="[Text]"/>
      <dgm:spPr/>
      <dgm:t>
        <a:bodyPr/>
        <a:lstStyle/>
        <a:p>
          <a:r>
            <a:rPr lang="en-US" b="0" i="0" dirty="0" smtClean="0"/>
            <a:t>can be cached</a:t>
          </a:r>
          <a:endParaRPr lang="en-US" dirty="0"/>
        </a:p>
      </dgm:t>
    </dgm:pt>
    <dgm:pt modelId="{982099EF-356D-4233-B146-84A14223723E}" type="parTrans" cxnId="{0359185A-2BA9-467D-A88D-F244102B4DAB}">
      <dgm:prSet/>
      <dgm:spPr/>
      <dgm:t>
        <a:bodyPr/>
        <a:lstStyle/>
        <a:p>
          <a:endParaRPr lang="en-US"/>
        </a:p>
      </dgm:t>
    </dgm:pt>
    <dgm:pt modelId="{6DD0CEB6-AD4B-452E-8641-910CA9904801}" type="sibTrans" cxnId="{0359185A-2BA9-467D-A88D-F244102B4DAB}">
      <dgm:prSet/>
      <dgm:spPr/>
      <dgm:t>
        <a:bodyPr/>
        <a:lstStyle/>
        <a:p>
          <a:endParaRPr lang="en-US"/>
        </a:p>
      </dgm:t>
    </dgm:pt>
    <dgm:pt modelId="{81F0056A-2A10-49B9-B627-32F9DBF1E3E7}">
      <dgm:prSet phldrT="[Text]"/>
      <dgm:spPr/>
      <dgm:t>
        <a:bodyPr/>
        <a:lstStyle/>
        <a:p>
          <a:r>
            <a:rPr lang="en-US" b="0" i="0" dirty="0" smtClean="0"/>
            <a:t>remain in the browser history</a:t>
          </a:r>
          <a:endParaRPr lang="en-US" dirty="0"/>
        </a:p>
      </dgm:t>
    </dgm:pt>
    <dgm:pt modelId="{D98A8EB2-1098-4ABC-99C5-5B0DBC446B03}" type="parTrans" cxnId="{7D18EC2D-D423-41AC-A868-340020D27775}">
      <dgm:prSet/>
      <dgm:spPr/>
      <dgm:t>
        <a:bodyPr/>
        <a:lstStyle/>
        <a:p>
          <a:endParaRPr lang="en-US"/>
        </a:p>
      </dgm:t>
    </dgm:pt>
    <dgm:pt modelId="{4B441CF3-648C-45DE-84C8-4FCE46B3DA37}" type="sibTrans" cxnId="{7D18EC2D-D423-41AC-A868-340020D27775}">
      <dgm:prSet/>
      <dgm:spPr/>
      <dgm:t>
        <a:bodyPr/>
        <a:lstStyle/>
        <a:p>
          <a:endParaRPr lang="en-US"/>
        </a:p>
      </dgm:t>
    </dgm:pt>
    <dgm:pt modelId="{09332292-01AF-4BFF-8EC8-43AFD431F6ED}">
      <dgm:prSet phldrT="[Text]"/>
      <dgm:spPr/>
      <dgm:t>
        <a:bodyPr/>
        <a:lstStyle/>
        <a:p>
          <a:r>
            <a:rPr lang="en-US" b="0" i="0" dirty="0" smtClean="0"/>
            <a:t>can be bookmarked</a:t>
          </a:r>
          <a:endParaRPr lang="en-US" dirty="0"/>
        </a:p>
      </dgm:t>
    </dgm:pt>
    <dgm:pt modelId="{7F79EE84-D748-4235-9C5D-ACD914B2317A}" type="parTrans" cxnId="{A3D20B13-B67B-4B9A-9E6C-8A0CBE80857F}">
      <dgm:prSet/>
      <dgm:spPr/>
      <dgm:t>
        <a:bodyPr/>
        <a:lstStyle/>
        <a:p>
          <a:endParaRPr lang="en-US"/>
        </a:p>
      </dgm:t>
    </dgm:pt>
    <dgm:pt modelId="{1170F965-3342-44DC-A99E-1369ECEFC13D}" type="sibTrans" cxnId="{A3D20B13-B67B-4B9A-9E6C-8A0CBE80857F}">
      <dgm:prSet/>
      <dgm:spPr/>
      <dgm:t>
        <a:bodyPr/>
        <a:lstStyle/>
        <a:p>
          <a:endParaRPr lang="en-US"/>
        </a:p>
      </dgm:t>
    </dgm:pt>
    <dgm:pt modelId="{5AF90C0F-1BEB-4DD2-B761-6D70238E3721}">
      <dgm:prSet phldrT="[Text]"/>
      <dgm:spPr/>
      <dgm:t>
        <a:bodyPr/>
        <a:lstStyle/>
        <a:p>
          <a:pPr algn="ctr"/>
          <a:r>
            <a:rPr lang="en-US" dirty="0" smtClean="0"/>
            <a:t>Post </a:t>
          </a:r>
          <a:endParaRPr lang="en-US" dirty="0"/>
        </a:p>
      </dgm:t>
    </dgm:pt>
    <dgm:pt modelId="{14BE49FA-EAA9-461F-A6E0-0CE77C572774}" type="parTrans" cxnId="{9F5D02C9-D1FA-49F7-825F-FFD4240C79DB}">
      <dgm:prSet/>
      <dgm:spPr/>
      <dgm:t>
        <a:bodyPr/>
        <a:lstStyle/>
        <a:p>
          <a:endParaRPr lang="en-US"/>
        </a:p>
      </dgm:t>
    </dgm:pt>
    <dgm:pt modelId="{F3C63938-29ED-4AF7-8F0E-65C1E389981D}" type="sibTrans" cxnId="{9F5D02C9-D1FA-49F7-825F-FFD4240C79DB}">
      <dgm:prSet/>
      <dgm:spPr/>
      <dgm:t>
        <a:bodyPr/>
        <a:lstStyle/>
        <a:p>
          <a:endParaRPr lang="en-US"/>
        </a:p>
      </dgm:t>
    </dgm:pt>
    <dgm:pt modelId="{47E07CBE-28A3-4A5D-B7E0-66E9D1763AB2}">
      <dgm:prSet phldrT="[Text]"/>
      <dgm:spPr/>
      <dgm:t>
        <a:bodyPr/>
        <a:lstStyle/>
        <a:p>
          <a:r>
            <a:rPr lang="en-US" b="0" i="0" dirty="0" smtClean="0"/>
            <a:t>never cached</a:t>
          </a:r>
          <a:endParaRPr lang="en-US" dirty="0"/>
        </a:p>
      </dgm:t>
    </dgm:pt>
    <dgm:pt modelId="{4F2D210A-8563-491C-A520-48A88D45F522}" type="parTrans" cxnId="{74977EEE-DA95-411E-A450-4B15586D7D1A}">
      <dgm:prSet/>
      <dgm:spPr/>
      <dgm:t>
        <a:bodyPr/>
        <a:lstStyle/>
        <a:p>
          <a:endParaRPr lang="en-US"/>
        </a:p>
      </dgm:t>
    </dgm:pt>
    <dgm:pt modelId="{A26DEE4F-BB82-4EDD-8655-B2759172D089}" type="sibTrans" cxnId="{74977EEE-DA95-411E-A450-4B15586D7D1A}">
      <dgm:prSet/>
      <dgm:spPr/>
      <dgm:t>
        <a:bodyPr/>
        <a:lstStyle/>
        <a:p>
          <a:endParaRPr lang="en-US"/>
        </a:p>
      </dgm:t>
    </dgm:pt>
    <dgm:pt modelId="{11D96AB6-3469-490F-94F0-45C68AD00A9A}">
      <dgm:prSet phldrT="[Text]"/>
      <dgm:spPr/>
      <dgm:t>
        <a:bodyPr/>
        <a:lstStyle/>
        <a:p>
          <a:r>
            <a:rPr lang="en-US" b="0" i="0" dirty="0" smtClean="0"/>
            <a:t>do not remain in the browser history</a:t>
          </a:r>
          <a:endParaRPr lang="en-US" dirty="0"/>
        </a:p>
      </dgm:t>
    </dgm:pt>
    <dgm:pt modelId="{B5158CD6-531F-477C-9BE4-12CD0F902148}" type="parTrans" cxnId="{6D0E7675-E698-4A40-9795-79D416B1E409}">
      <dgm:prSet/>
      <dgm:spPr/>
      <dgm:t>
        <a:bodyPr/>
        <a:lstStyle/>
        <a:p>
          <a:endParaRPr lang="en-US"/>
        </a:p>
      </dgm:t>
    </dgm:pt>
    <dgm:pt modelId="{7AE1DDBE-4796-44D6-A024-0CFAB264ACE8}" type="sibTrans" cxnId="{6D0E7675-E698-4A40-9795-79D416B1E409}">
      <dgm:prSet/>
      <dgm:spPr/>
      <dgm:t>
        <a:bodyPr/>
        <a:lstStyle/>
        <a:p>
          <a:endParaRPr lang="en-US"/>
        </a:p>
      </dgm:t>
    </dgm:pt>
    <dgm:pt modelId="{20A1817F-7292-47E3-B7F7-9D3B67D07535}">
      <dgm:prSet phldrT="[Text]"/>
      <dgm:spPr/>
      <dgm:t>
        <a:bodyPr/>
        <a:lstStyle/>
        <a:p>
          <a:r>
            <a:rPr lang="en-US" b="0" i="0" dirty="0" smtClean="0"/>
            <a:t>cannot be bookmarked</a:t>
          </a:r>
          <a:endParaRPr lang="en-US" dirty="0"/>
        </a:p>
      </dgm:t>
    </dgm:pt>
    <dgm:pt modelId="{B09E4334-1408-4C16-8C51-E93CB5CBEB50}" type="parTrans" cxnId="{8935594A-2426-42BA-A031-3196B5183DA4}">
      <dgm:prSet/>
      <dgm:spPr/>
      <dgm:t>
        <a:bodyPr/>
        <a:lstStyle/>
        <a:p>
          <a:endParaRPr lang="en-US"/>
        </a:p>
      </dgm:t>
    </dgm:pt>
    <dgm:pt modelId="{8CDA08B5-25C5-488C-9871-CD61F33C1556}" type="sibTrans" cxnId="{8935594A-2426-42BA-A031-3196B5183DA4}">
      <dgm:prSet/>
      <dgm:spPr/>
      <dgm:t>
        <a:bodyPr/>
        <a:lstStyle/>
        <a:p>
          <a:endParaRPr lang="en-US"/>
        </a:p>
      </dgm:t>
    </dgm:pt>
    <dgm:pt modelId="{00A101FF-E5DF-41E4-BA58-4C5E2BEA0ABD}">
      <dgm:prSet phldrT="[Text]"/>
      <dgm:spPr/>
      <dgm:t>
        <a:bodyPr/>
        <a:lstStyle/>
        <a:p>
          <a:r>
            <a:rPr lang="en-US" b="0" i="0" dirty="0" smtClean="0"/>
            <a:t>have length restrictions</a:t>
          </a:r>
          <a:endParaRPr lang="en-US" dirty="0"/>
        </a:p>
      </dgm:t>
    </dgm:pt>
    <dgm:pt modelId="{147E6BCA-C581-477C-BF8F-E992C15DFFE3}" type="parTrans" cxnId="{49764DD4-2179-4906-9D74-6FE763C1ACD3}">
      <dgm:prSet/>
      <dgm:spPr/>
      <dgm:t>
        <a:bodyPr/>
        <a:lstStyle/>
        <a:p>
          <a:endParaRPr lang="en-US"/>
        </a:p>
      </dgm:t>
    </dgm:pt>
    <dgm:pt modelId="{8FE21DCF-037A-4C78-A5B0-95F24EF1FCEB}" type="sibTrans" cxnId="{49764DD4-2179-4906-9D74-6FE763C1ACD3}">
      <dgm:prSet/>
      <dgm:spPr/>
      <dgm:t>
        <a:bodyPr/>
        <a:lstStyle/>
        <a:p>
          <a:endParaRPr lang="en-US"/>
        </a:p>
      </dgm:t>
    </dgm:pt>
    <dgm:pt modelId="{17FE5068-DBC3-4166-BC10-5FD6EE64EB7F}">
      <dgm:prSet phldrT="[Text]"/>
      <dgm:spPr/>
      <dgm:t>
        <a:bodyPr/>
        <a:lstStyle/>
        <a:p>
          <a:r>
            <a:rPr lang="en-US" b="0" i="0" dirty="0" smtClean="0"/>
            <a:t>have no restrictions on data length</a:t>
          </a:r>
          <a:endParaRPr lang="en-US" dirty="0"/>
        </a:p>
      </dgm:t>
    </dgm:pt>
    <dgm:pt modelId="{770234E4-C483-4021-B5BE-973B7CC1B90C}" type="parTrans" cxnId="{70295F5B-1A5C-49E2-BA44-D99A2FA6D1B1}">
      <dgm:prSet/>
      <dgm:spPr/>
      <dgm:t>
        <a:bodyPr/>
        <a:lstStyle/>
        <a:p>
          <a:endParaRPr lang="en-US"/>
        </a:p>
      </dgm:t>
    </dgm:pt>
    <dgm:pt modelId="{6CE1B5E3-0FB0-4296-A49E-5132A6778FB3}" type="sibTrans" cxnId="{70295F5B-1A5C-49E2-BA44-D99A2FA6D1B1}">
      <dgm:prSet/>
      <dgm:spPr/>
      <dgm:t>
        <a:bodyPr/>
        <a:lstStyle/>
        <a:p>
          <a:endParaRPr lang="en-US"/>
        </a:p>
      </dgm:t>
    </dgm:pt>
    <dgm:pt modelId="{6ED8C080-650E-49BF-A06F-9CED70763563}">
      <dgm:prSet phldrT="[Text]"/>
      <dgm:spPr/>
      <dgm:t>
        <a:bodyPr/>
        <a:lstStyle/>
        <a:p>
          <a:r>
            <a:rPr lang="en-US" dirty="0" smtClean="0"/>
            <a:t>should be used </a:t>
          </a:r>
          <a:r>
            <a:rPr lang="en-US" dirty="0" smtClean="0">
              <a:solidFill>
                <a:schemeClr val="accent6"/>
              </a:solidFill>
            </a:rPr>
            <a:t>only</a:t>
          </a:r>
          <a:r>
            <a:rPr lang="en-US" dirty="0" smtClean="0"/>
            <a:t> to retrieve data</a:t>
          </a:r>
          <a:endParaRPr lang="en-US" dirty="0"/>
        </a:p>
      </dgm:t>
    </dgm:pt>
    <dgm:pt modelId="{C168E857-8677-4BFD-9E10-14662076236D}" type="parTrans" cxnId="{E139B940-A7B2-4CEE-B63E-932E81E1E5E1}">
      <dgm:prSet/>
      <dgm:spPr/>
      <dgm:t>
        <a:bodyPr/>
        <a:lstStyle/>
        <a:p>
          <a:endParaRPr lang="en-US"/>
        </a:p>
      </dgm:t>
    </dgm:pt>
    <dgm:pt modelId="{7081F32B-83C6-4EA6-B478-7942D4CFC9CC}" type="sibTrans" cxnId="{E139B940-A7B2-4CEE-B63E-932E81E1E5E1}">
      <dgm:prSet/>
      <dgm:spPr/>
      <dgm:t>
        <a:bodyPr/>
        <a:lstStyle/>
        <a:p>
          <a:endParaRPr lang="en-US"/>
        </a:p>
      </dgm:t>
    </dgm:pt>
    <dgm:pt modelId="{BBF8B741-C21D-41A3-8E9E-032B4D289EAB}">
      <dgm:prSet phldrT="[Text]"/>
      <dgm:spPr/>
      <dgm:t>
        <a:bodyPr/>
        <a:lstStyle/>
        <a:p>
          <a:r>
            <a:rPr lang="en-US" b="1" i="0" dirty="0" smtClean="0"/>
            <a:t>query parameters are sent in the URL of request:</a:t>
          </a:r>
          <a:endParaRPr lang="en-US" dirty="0"/>
        </a:p>
      </dgm:t>
    </dgm:pt>
    <dgm:pt modelId="{7AC18628-00DB-4376-979B-22C924ECE577}" type="parTrans" cxnId="{0823A7AF-7A4B-434C-8E81-0FD85B7663FD}">
      <dgm:prSet/>
      <dgm:spPr/>
      <dgm:t>
        <a:bodyPr/>
        <a:lstStyle/>
        <a:p>
          <a:endParaRPr lang="en-US"/>
        </a:p>
      </dgm:t>
    </dgm:pt>
    <dgm:pt modelId="{C0E619EA-086D-48C8-AB4E-A8ED4C29B3FB}" type="sibTrans" cxnId="{0823A7AF-7A4B-434C-8E81-0FD85B7663FD}">
      <dgm:prSet/>
      <dgm:spPr/>
      <dgm:t>
        <a:bodyPr/>
        <a:lstStyle/>
        <a:p>
          <a:endParaRPr lang="en-US"/>
        </a:p>
      </dgm:t>
    </dgm:pt>
    <dgm:pt modelId="{397F007D-D2D1-4FCB-9D22-6263AEBC1384}">
      <dgm:prSet phldrT="[Text]"/>
      <dgm:spPr/>
      <dgm:t>
        <a:bodyPr/>
        <a:lstStyle/>
        <a:p>
          <a:r>
            <a:rPr lang="en-US" b="1" i="0" dirty="0" smtClean="0"/>
            <a:t>query parameters are sent in the HTTP message body of a request</a:t>
          </a:r>
          <a:endParaRPr lang="en-US" dirty="0"/>
        </a:p>
      </dgm:t>
    </dgm:pt>
    <dgm:pt modelId="{DEC43ACB-8B11-4646-AFD2-985DD02E8B1C}" type="parTrans" cxnId="{5C234179-83D9-4C24-B9EB-D1E92B1CD4D9}">
      <dgm:prSet/>
      <dgm:spPr/>
      <dgm:t>
        <a:bodyPr/>
        <a:lstStyle/>
        <a:p>
          <a:endParaRPr lang="en-US"/>
        </a:p>
      </dgm:t>
    </dgm:pt>
    <dgm:pt modelId="{33B8364F-58A0-492A-B501-32DA07B1B180}" type="sibTrans" cxnId="{5C234179-83D9-4C24-B9EB-D1E92B1CD4D9}">
      <dgm:prSet/>
      <dgm:spPr/>
      <dgm:t>
        <a:bodyPr/>
        <a:lstStyle/>
        <a:p>
          <a:endParaRPr lang="en-US"/>
        </a:p>
      </dgm:t>
    </dgm:pt>
    <dgm:pt modelId="{F96AE1C7-226E-4E04-AC73-C62F4610F319}" type="pres">
      <dgm:prSet presAssocID="{7B8EE9B3-7A37-435C-A5E5-5A2374A531D9}" presName="layout" presStyleCnt="0">
        <dgm:presLayoutVars>
          <dgm:chMax/>
          <dgm:chPref/>
          <dgm:dir/>
          <dgm:resizeHandles/>
        </dgm:presLayoutVars>
      </dgm:prSet>
      <dgm:spPr/>
      <dgm:t>
        <a:bodyPr/>
        <a:lstStyle/>
        <a:p>
          <a:endParaRPr lang="ru-RU"/>
        </a:p>
      </dgm:t>
    </dgm:pt>
    <dgm:pt modelId="{99265EB7-F58D-476F-B3B3-280FB6D780C1}" type="pres">
      <dgm:prSet presAssocID="{056965E5-9BEA-46A7-A97B-B5CA441984C6}" presName="root" presStyleCnt="0">
        <dgm:presLayoutVars>
          <dgm:chMax/>
          <dgm:chPref/>
        </dgm:presLayoutVars>
      </dgm:prSet>
      <dgm:spPr/>
    </dgm:pt>
    <dgm:pt modelId="{69BCFA27-A77E-4215-9084-C8A552C8503F}" type="pres">
      <dgm:prSet presAssocID="{056965E5-9BEA-46A7-A97B-B5CA441984C6}" presName="rootComposite" presStyleCnt="0">
        <dgm:presLayoutVars/>
      </dgm:prSet>
      <dgm:spPr/>
    </dgm:pt>
    <dgm:pt modelId="{8C93FD4B-8DDA-4C5E-8602-E0FB5DF1B3E3}" type="pres">
      <dgm:prSet presAssocID="{056965E5-9BEA-46A7-A97B-B5CA441984C6}" presName="ParentAccent" presStyleLbl="alignNode1" presStyleIdx="0" presStyleCnt="2" custScaleY="148368"/>
      <dgm:spPr/>
    </dgm:pt>
    <dgm:pt modelId="{B171886C-A517-44FD-844B-F4A68062D295}" type="pres">
      <dgm:prSet presAssocID="{056965E5-9BEA-46A7-A97B-B5CA441984C6}" presName="ParentSmallAccent" presStyleLbl="fgAcc1" presStyleIdx="0" presStyleCnt="2" custLinFactX="700000" custLinFactY="400000" custLinFactNeighborX="725348" custLinFactNeighborY="415943"/>
      <dgm:spPr>
        <a:prstGeom prst="flowChartConnector">
          <a:avLst/>
        </a:prstGeom>
      </dgm:spPr>
      <dgm:t>
        <a:bodyPr/>
        <a:lstStyle/>
        <a:p>
          <a:endParaRPr lang="en-US"/>
        </a:p>
      </dgm:t>
    </dgm:pt>
    <dgm:pt modelId="{FA1FF802-B38F-40ED-B00B-858A030FE2EB}" type="pres">
      <dgm:prSet presAssocID="{056965E5-9BEA-46A7-A97B-B5CA441984C6}" presName="Parent" presStyleLbl="revTx" presStyleIdx="0" presStyleCnt="13">
        <dgm:presLayoutVars>
          <dgm:chMax/>
          <dgm:chPref val="4"/>
          <dgm:bulletEnabled val="1"/>
        </dgm:presLayoutVars>
      </dgm:prSet>
      <dgm:spPr/>
      <dgm:t>
        <a:bodyPr/>
        <a:lstStyle/>
        <a:p>
          <a:endParaRPr lang="en-US"/>
        </a:p>
      </dgm:t>
    </dgm:pt>
    <dgm:pt modelId="{7573BC87-52F6-432D-BE9C-247C3E740952}" type="pres">
      <dgm:prSet presAssocID="{056965E5-9BEA-46A7-A97B-B5CA441984C6}" presName="childShape" presStyleCnt="0">
        <dgm:presLayoutVars>
          <dgm:chMax val="0"/>
          <dgm:chPref val="0"/>
        </dgm:presLayoutVars>
      </dgm:prSet>
      <dgm:spPr/>
    </dgm:pt>
    <dgm:pt modelId="{580F498C-F3B2-43AF-A211-C607D00F44B7}" type="pres">
      <dgm:prSet presAssocID="{BBF8B741-C21D-41A3-8E9E-032B4D289EAB}" presName="childComposite" presStyleCnt="0">
        <dgm:presLayoutVars>
          <dgm:chMax val="0"/>
          <dgm:chPref val="0"/>
        </dgm:presLayoutVars>
      </dgm:prSet>
      <dgm:spPr/>
    </dgm:pt>
    <dgm:pt modelId="{482BB24C-4419-4EF5-A0CB-B849BAF2DA8E}" type="pres">
      <dgm:prSet presAssocID="{BBF8B741-C21D-41A3-8E9E-032B4D289EAB}" presName="ChildAccent" presStyleLbl="solidFgAcc1" presStyleIdx="0" presStyleCnt="11" custLinFactNeighborX="-3005" custLinFactNeighborY="-35452"/>
      <dgm:spPr>
        <a:prstGeom prst="flowChartConnector">
          <a:avLst/>
        </a:prstGeom>
      </dgm:spPr>
      <dgm:t>
        <a:bodyPr/>
        <a:lstStyle/>
        <a:p>
          <a:endParaRPr lang="en-US"/>
        </a:p>
      </dgm:t>
    </dgm:pt>
    <dgm:pt modelId="{75EBC2E9-0CEA-465E-AA71-978F25200EBA}" type="pres">
      <dgm:prSet presAssocID="{BBF8B741-C21D-41A3-8E9E-032B4D289EAB}" presName="Child" presStyleLbl="revTx" presStyleIdx="1" presStyleCnt="13" custLinFactNeighborX="1307" custLinFactNeighborY="-10140">
        <dgm:presLayoutVars>
          <dgm:chMax val="0"/>
          <dgm:chPref val="0"/>
          <dgm:bulletEnabled val="1"/>
        </dgm:presLayoutVars>
      </dgm:prSet>
      <dgm:spPr/>
      <dgm:t>
        <a:bodyPr/>
        <a:lstStyle/>
        <a:p>
          <a:endParaRPr lang="en-US"/>
        </a:p>
      </dgm:t>
    </dgm:pt>
    <dgm:pt modelId="{FA7D8FF1-3EA1-40B7-AB23-C85EC48C8E80}" type="pres">
      <dgm:prSet presAssocID="{152AAD1F-AD8F-4325-961E-54AF3941045E}" presName="childComposite" presStyleCnt="0">
        <dgm:presLayoutVars>
          <dgm:chMax val="0"/>
          <dgm:chPref val="0"/>
        </dgm:presLayoutVars>
      </dgm:prSet>
      <dgm:spPr/>
    </dgm:pt>
    <dgm:pt modelId="{B6CFF8B5-5611-4E31-8ACE-6F25E02936AB}" type="pres">
      <dgm:prSet presAssocID="{152AAD1F-AD8F-4325-961E-54AF3941045E}" presName="ChildAccent" presStyleLbl="solidFgAcc1" presStyleIdx="1" presStyleCnt="11" custLinFactY="-14239" custLinFactNeighborY="-100000"/>
      <dgm:spPr>
        <a:prstGeom prst="flowChartConnector">
          <a:avLst/>
        </a:prstGeom>
      </dgm:spPr>
      <dgm:t>
        <a:bodyPr/>
        <a:lstStyle/>
        <a:p>
          <a:endParaRPr lang="en-US"/>
        </a:p>
      </dgm:t>
    </dgm:pt>
    <dgm:pt modelId="{17682B0C-83EF-4574-BC22-F9AC69FF1131}" type="pres">
      <dgm:prSet presAssocID="{152AAD1F-AD8F-4325-961E-54AF3941045E}" presName="Child" presStyleLbl="revTx" presStyleIdx="2" presStyleCnt="13" custLinFactNeighborX="-455" custLinFactNeighborY="-49010">
        <dgm:presLayoutVars>
          <dgm:chMax val="0"/>
          <dgm:chPref val="0"/>
          <dgm:bulletEnabled val="1"/>
        </dgm:presLayoutVars>
      </dgm:prSet>
      <dgm:spPr/>
      <dgm:t>
        <a:bodyPr/>
        <a:lstStyle/>
        <a:p>
          <a:endParaRPr lang="en-US"/>
        </a:p>
      </dgm:t>
    </dgm:pt>
    <dgm:pt modelId="{14FF5BAE-D75D-432A-AA64-E59BFC94FF0D}" type="pres">
      <dgm:prSet presAssocID="{81F0056A-2A10-49B9-B627-32F9DBF1E3E7}" presName="childComposite" presStyleCnt="0">
        <dgm:presLayoutVars>
          <dgm:chMax val="0"/>
          <dgm:chPref val="0"/>
        </dgm:presLayoutVars>
      </dgm:prSet>
      <dgm:spPr/>
    </dgm:pt>
    <dgm:pt modelId="{2A734A04-6DB6-4E7B-8793-A22AE5DDF7F9}" type="pres">
      <dgm:prSet presAssocID="{81F0056A-2A10-49B9-B627-32F9DBF1E3E7}" presName="ChildAccent" presStyleLbl="solidFgAcc1" presStyleIdx="2" presStyleCnt="11" custLinFactY="-100000" custLinFactNeighborX="3939" custLinFactNeighborY="-104898"/>
      <dgm:spPr>
        <a:prstGeom prst="ellipse">
          <a:avLst/>
        </a:prstGeom>
      </dgm:spPr>
      <dgm:t>
        <a:bodyPr/>
        <a:lstStyle/>
        <a:p>
          <a:endParaRPr lang="en-US"/>
        </a:p>
      </dgm:t>
    </dgm:pt>
    <dgm:pt modelId="{7E5047FD-8C1D-4041-80BC-8154227A31D6}" type="pres">
      <dgm:prSet presAssocID="{81F0056A-2A10-49B9-B627-32F9DBF1E3E7}" presName="Child" presStyleLbl="revTx" presStyleIdx="3" presStyleCnt="13" custLinFactNeighborX="36" custLinFactNeighborY="-86406">
        <dgm:presLayoutVars>
          <dgm:chMax val="0"/>
          <dgm:chPref val="0"/>
          <dgm:bulletEnabled val="1"/>
        </dgm:presLayoutVars>
      </dgm:prSet>
      <dgm:spPr/>
      <dgm:t>
        <a:bodyPr/>
        <a:lstStyle/>
        <a:p>
          <a:endParaRPr lang="en-US"/>
        </a:p>
      </dgm:t>
    </dgm:pt>
    <dgm:pt modelId="{17E63894-D9C3-468D-96ED-CA837CDD7533}" type="pres">
      <dgm:prSet presAssocID="{09332292-01AF-4BFF-8EC8-43AFD431F6ED}" presName="childComposite" presStyleCnt="0">
        <dgm:presLayoutVars>
          <dgm:chMax val="0"/>
          <dgm:chPref val="0"/>
        </dgm:presLayoutVars>
      </dgm:prSet>
      <dgm:spPr/>
    </dgm:pt>
    <dgm:pt modelId="{32662EBF-82E9-4A38-9A81-737A00F7DA85}" type="pres">
      <dgm:prSet presAssocID="{09332292-01AF-4BFF-8EC8-43AFD431F6ED}" presName="ChildAccent" presStyleLbl="solidFgAcc1" presStyleIdx="3" presStyleCnt="11" custLinFactY="-105780" custLinFactNeighborX="3939" custLinFactNeighborY="-200000"/>
      <dgm:spPr>
        <a:prstGeom prst="ellipse">
          <a:avLst/>
        </a:prstGeom>
      </dgm:spPr>
      <dgm:t>
        <a:bodyPr/>
        <a:lstStyle/>
        <a:p>
          <a:endParaRPr lang="en-US"/>
        </a:p>
      </dgm:t>
    </dgm:pt>
    <dgm:pt modelId="{029B02C1-06F7-496A-B662-850C8937C65E}" type="pres">
      <dgm:prSet presAssocID="{09332292-01AF-4BFF-8EC8-43AFD431F6ED}" presName="Child" presStyleLbl="revTx" presStyleIdx="4" presStyleCnt="13" custLinFactY="-28322" custLinFactNeighborX="107" custLinFactNeighborY="-100000">
        <dgm:presLayoutVars>
          <dgm:chMax val="0"/>
          <dgm:chPref val="0"/>
          <dgm:bulletEnabled val="1"/>
        </dgm:presLayoutVars>
      </dgm:prSet>
      <dgm:spPr/>
      <dgm:t>
        <a:bodyPr/>
        <a:lstStyle/>
        <a:p>
          <a:endParaRPr lang="en-US"/>
        </a:p>
      </dgm:t>
    </dgm:pt>
    <dgm:pt modelId="{6C7DBD21-780E-405F-8872-D1FB47B634AD}" type="pres">
      <dgm:prSet presAssocID="{00A101FF-E5DF-41E4-BA58-4C5E2BEA0ABD}" presName="childComposite" presStyleCnt="0">
        <dgm:presLayoutVars>
          <dgm:chMax val="0"/>
          <dgm:chPref val="0"/>
        </dgm:presLayoutVars>
      </dgm:prSet>
      <dgm:spPr/>
    </dgm:pt>
    <dgm:pt modelId="{5F63A6C4-8E8C-4E4D-A881-9418AF667886}" type="pres">
      <dgm:prSet presAssocID="{00A101FF-E5DF-41E4-BA58-4C5E2BEA0ABD}" presName="ChildAccent" presStyleLbl="solidFgAcc1" presStyleIdx="4" presStyleCnt="11" custLinFactY="-200000" custLinFactNeighborX="7497" custLinFactNeighborY="-205264"/>
      <dgm:spPr>
        <a:prstGeom prst="flowChartConnector">
          <a:avLst/>
        </a:prstGeom>
      </dgm:spPr>
      <dgm:t>
        <a:bodyPr/>
        <a:lstStyle/>
        <a:p>
          <a:endParaRPr lang="en-US"/>
        </a:p>
      </dgm:t>
    </dgm:pt>
    <dgm:pt modelId="{394E30B0-3BBF-4F27-9B74-29D57EB3BF42}" type="pres">
      <dgm:prSet presAssocID="{00A101FF-E5DF-41E4-BA58-4C5E2BEA0ABD}" presName="Child" presStyleLbl="revTx" presStyleIdx="5" presStyleCnt="13" custLinFactY="-72258" custLinFactNeighborX="107" custLinFactNeighborY="-100000">
        <dgm:presLayoutVars>
          <dgm:chMax val="0"/>
          <dgm:chPref val="0"/>
          <dgm:bulletEnabled val="1"/>
        </dgm:presLayoutVars>
      </dgm:prSet>
      <dgm:spPr/>
      <dgm:t>
        <a:bodyPr/>
        <a:lstStyle/>
        <a:p>
          <a:endParaRPr lang="en-US"/>
        </a:p>
      </dgm:t>
    </dgm:pt>
    <dgm:pt modelId="{146DD194-6C79-4464-A659-A02B226341A7}" type="pres">
      <dgm:prSet presAssocID="{6ED8C080-650E-49BF-A06F-9CED70763563}" presName="childComposite" presStyleCnt="0">
        <dgm:presLayoutVars>
          <dgm:chMax val="0"/>
          <dgm:chPref val="0"/>
        </dgm:presLayoutVars>
      </dgm:prSet>
      <dgm:spPr/>
    </dgm:pt>
    <dgm:pt modelId="{7DFE3F29-830B-4413-8284-D9AA129CD7C7}" type="pres">
      <dgm:prSet presAssocID="{6ED8C080-650E-49BF-A06F-9CED70763563}" presName="ChildAccent" presStyleLbl="solidFgAcc1" presStyleIdx="5" presStyleCnt="11" custLinFactY="-206478" custLinFactNeighborX="10882" custLinFactNeighborY="-300000"/>
      <dgm:spPr>
        <a:prstGeom prst="flowChartConnector">
          <a:avLst/>
        </a:prstGeom>
      </dgm:spPr>
      <dgm:t>
        <a:bodyPr/>
        <a:lstStyle/>
        <a:p>
          <a:endParaRPr lang="en-US"/>
        </a:p>
      </dgm:t>
    </dgm:pt>
    <dgm:pt modelId="{3693E439-0C0A-40A1-9AB7-C04236D6FF16}" type="pres">
      <dgm:prSet presAssocID="{6ED8C080-650E-49BF-A06F-9CED70763563}" presName="Child" presStyleLbl="revTx" presStyleIdx="6" presStyleCnt="13" custLinFactY="-100000" custLinFactNeighborX="388" custLinFactNeighborY="-111866">
        <dgm:presLayoutVars>
          <dgm:chMax val="0"/>
          <dgm:chPref val="0"/>
          <dgm:bulletEnabled val="1"/>
        </dgm:presLayoutVars>
      </dgm:prSet>
      <dgm:spPr/>
      <dgm:t>
        <a:bodyPr/>
        <a:lstStyle/>
        <a:p>
          <a:endParaRPr lang="en-US"/>
        </a:p>
      </dgm:t>
    </dgm:pt>
    <dgm:pt modelId="{25F1EE08-46CB-40A6-9390-FA62959E954A}" type="pres">
      <dgm:prSet presAssocID="{5AF90C0F-1BEB-4DD2-B761-6D70238E3721}" presName="root" presStyleCnt="0">
        <dgm:presLayoutVars>
          <dgm:chMax/>
          <dgm:chPref/>
        </dgm:presLayoutVars>
      </dgm:prSet>
      <dgm:spPr/>
    </dgm:pt>
    <dgm:pt modelId="{D1FE43FB-B9E1-4B10-B1EC-D3D2F9080B96}" type="pres">
      <dgm:prSet presAssocID="{5AF90C0F-1BEB-4DD2-B761-6D70238E3721}" presName="rootComposite" presStyleCnt="0">
        <dgm:presLayoutVars/>
      </dgm:prSet>
      <dgm:spPr/>
    </dgm:pt>
    <dgm:pt modelId="{87681511-065F-418C-AFF0-FA95D750DF1B}" type="pres">
      <dgm:prSet presAssocID="{5AF90C0F-1BEB-4DD2-B761-6D70238E3721}" presName="ParentAccent" presStyleLbl="alignNode1" presStyleIdx="1" presStyleCnt="2" custScaleY="148368"/>
      <dgm:spPr/>
    </dgm:pt>
    <dgm:pt modelId="{78CD8611-B761-4B3B-BCCD-30371E042164}" type="pres">
      <dgm:prSet presAssocID="{5AF90C0F-1BEB-4DD2-B761-6D70238E3721}" presName="ParentSmallAccent" presStyleLbl="fgAcc1" presStyleIdx="1" presStyleCnt="2" custLinFactX="-700000" custLinFactY="400000" custLinFactNeighborX="-726781" custLinFactNeighborY="472773"/>
      <dgm:spPr>
        <a:noFill/>
        <a:ln>
          <a:noFill/>
        </a:ln>
      </dgm:spPr>
    </dgm:pt>
    <dgm:pt modelId="{DDDC81FA-BBDF-4680-A49E-95A05BD291F5}" type="pres">
      <dgm:prSet presAssocID="{5AF90C0F-1BEB-4DD2-B761-6D70238E3721}" presName="Parent" presStyleLbl="revTx" presStyleIdx="7" presStyleCnt="13">
        <dgm:presLayoutVars>
          <dgm:chMax/>
          <dgm:chPref val="4"/>
          <dgm:bulletEnabled val="1"/>
        </dgm:presLayoutVars>
      </dgm:prSet>
      <dgm:spPr/>
      <dgm:t>
        <a:bodyPr/>
        <a:lstStyle/>
        <a:p>
          <a:endParaRPr lang="en-US"/>
        </a:p>
      </dgm:t>
    </dgm:pt>
    <dgm:pt modelId="{C9F8F9BB-D6A7-4E34-B433-620993AC9883}" type="pres">
      <dgm:prSet presAssocID="{5AF90C0F-1BEB-4DD2-B761-6D70238E3721}" presName="childShape" presStyleCnt="0">
        <dgm:presLayoutVars>
          <dgm:chMax val="0"/>
          <dgm:chPref val="0"/>
        </dgm:presLayoutVars>
      </dgm:prSet>
      <dgm:spPr/>
    </dgm:pt>
    <dgm:pt modelId="{F4B431FE-9C18-451A-8E65-D11D04137401}" type="pres">
      <dgm:prSet presAssocID="{397F007D-D2D1-4FCB-9D22-6263AEBC1384}" presName="childComposite" presStyleCnt="0">
        <dgm:presLayoutVars>
          <dgm:chMax val="0"/>
          <dgm:chPref val="0"/>
        </dgm:presLayoutVars>
      </dgm:prSet>
      <dgm:spPr/>
    </dgm:pt>
    <dgm:pt modelId="{8C82B0EC-0C2C-4A4C-99AE-C2A4222E0ACD}" type="pres">
      <dgm:prSet presAssocID="{397F007D-D2D1-4FCB-9D22-6263AEBC1384}" presName="ChildAccent" presStyleLbl="solidFgAcc1" presStyleIdx="6" presStyleCnt="11" custLinFactNeighborY="-23634"/>
      <dgm:spPr>
        <a:prstGeom prst="flowChartConnector">
          <a:avLst/>
        </a:prstGeom>
      </dgm:spPr>
      <dgm:t>
        <a:bodyPr/>
        <a:lstStyle/>
        <a:p>
          <a:endParaRPr lang="en-US"/>
        </a:p>
      </dgm:t>
    </dgm:pt>
    <dgm:pt modelId="{FFC7DEA3-D062-43B4-888B-69821B5E6579}" type="pres">
      <dgm:prSet presAssocID="{397F007D-D2D1-4FCB-9D22-6263AEBC1384}" presName="Child" presStyleLbl="revTx" presStyleIdx="8" presStyleCnt="13" custLinFactNeighborY="-8450">
        <dgm:presLayoutVars>
          <dgm:chMax val="0"/>
          <dgm:chPref val="0"/>
          <dgm:bulletEnabled val="1"/>
        </dgm:presLayoutVars>
      </dgm:prSet>
      <dgm:spPr/>
      <dgm:t>
        <a:bodyPr/>
        <a:lstStyle/>
        <a:p>
          <a:endParaRPr lang="en-US"/>
        </a:p>
      </dgm:t>
    </dgm:pt>
    <dgm:pt modelId="{C43EB5BB-81BD-47C6-9C7A-4B9C6A792EB6}" type="pres">
      <dgm:prSet presAssocID="{47E07CBE-28A3-4A5D-B7E0-66E9D1763AB2}" presName="childComposite" presStyleCnt="0">
        <dgm:presLayoutVars>
          <dgm:chMax val="0"/>
          <dgm:chPref val="0"/>
        </dgm:presLayoutVars>
      </dgm:prSet>
      <dgm:spPr/>
    </dgm:pt>
    <dgm:pt modelId="{CF8065F4-0CE0-4A3A-A0BA-BCEB9D602FC1}" type="pres">
      <dgm:prSet presAssocID="{47E07CBE-28A3-4A5D-B7E0-66E9D1763AB2}" presName="ChildAccent" presStyleLbl="solidFgAcc1" presStyleIdx="7" presStyleCnt="11" custLinFactY="-14241" custLinFactNeighborX="-3932" custLinFactNeighborY="-100000"/>
      <dgm:spPr>
        <a:prstGeom prst="flowChartConnector">
          <a:avLst/>
        </a:prstGeom>
      </dgm:spPr>
      <dgm:t>
        <a:bodyPr/>
        <a:lstStyle/>
        <a:p>
          <a:endParaRPr lang="en-US"/>
        </a:p>
      </dgm:t>
    </dgm:pt>
    <dgm:pt modelId="{9A95C9AF-1BD8-4118-ACE2-B5AD8A05CFB8}" type="pres">
      <dgm:prSet presAssocID="{47E07CBE-28A3-4A5D-B7E0-66E9D1763AB2}" presName="Child" presStyleLbl="revTx" presStyleIdx="9" presStyleCnt="13" custLinFactNeighborX="-426" custLinFactNeighborY="-49010">
        <dgm:presLayoutVars>
          <dgm:chMax val="0"/>
          <dgm:chPref val="0"/>
          <dgm:bulletEnabled val="1"/>
        </dgm:presLayoutVars>
      </dgm:prSet>
      <dgm:spPr/>
      <dgm:t>
        <a:bodyPr/>
        <a:lstStyle/>
        <a:p>
          <a:endParaRPr lang="en-US"/>
        </a:p>
      </dgm:t>
    </dgm:pt>
    <dgm:pt modelId="{AB272B27-B5E6-4ADA-B847-1050E3B923C1}" type="pres">
      <dgm:prSet presAssocID="{11D96AB6-3469-490F-94F0-45C68AD00A9A}" presName="childComposite" presStyleCnt="0">
        <dgm:presLayoutVars>
          <dgm:chMax val="0"/>
          <dgm:chPref val="0"/>
        </dgm:presLayoutVars>
      </dgm:prSet>
      <dgm:spPr/>
    </dgm:pt>
    <dgm:pt modelId="{19DBF2F0-E680-40AC-B0A0-98BA9D3BC7FA}" type="pres">
      <dgm:prSet presAssocID="{11D96AB6-3469-490F-94F0-45C68AD00A9A}" presName="ChildAccent" presStyleLbl="solidFgAcc1" presStyleIdx="8" presStyleCnt="11" custLinFactY="-96969" custLinFactNeighborX="-3932" custLinFactNeighborY="-100000"/>
      <dgm:spPr>
        <a:prstGeom prst="flowChartConnector">
          <a:avLst/>
        </a:prstGeom>
      </dgm:spPr>
      <dgm:t>
        <a:bodyPr/>
        <a:lstStyle/>
        <a:p>
          <a:endParaRPr lang="en-US"/>
        </a:p>
      </dgm:t>
    </dgm:pt>
    <dgm:pt modelId="{18929B55-E6C4-4631-9F34-BB69A041CDFE}" type="pres">
      <dgm:prSet presAssocID="{11D96AB6-3469-490F-94F0-45C68AD00A9A}" presName="Child" presStyleLbl="revTx" presStyleIdx="10" presStyleCnt="13" custLinFactNeighborX="-623" custLinFactNeighborY="-82809">
        <dgm:presLayoutVars>
          <dgm:chMax val="0"/>
          <dgm:chPref val="0"/>
          <dgm:bulletEnabled val="1"/>
        </dgm:presLayoutVars>
      </dgm:prSet>
      <dgm:spPr/>
      <dgm:t>
        <a:bodyPr/>
        <a:lstStyle/>
        <a:p>
          <a:endParaRPr lang="en-US"/>
        </a:p>
      </dgm:t>
    </dgm:pt>
    <dgm:pt modelId="{B5953045-726E-460F-9585-309453921A4F}" type="pres">
      <dgm:prSet presAssocID="{20A1817F-7292-47E3-B7F7-9D3B67D07535}" presName="childComposite" presStyleCnt="0">
        <dgm:presLayoutVars>
          <dgm:chMax val="0"/>
          <dgm:chPref val="0"/>
        </dgm:presLayoutVars>
      </dgm:prSet>
      <dgm:spPr/>
    </dgm:pt>
    <dgm:pt modelId="{9487A7E2-4AE0-466E-99BB-8A5427167488}" type="pres">
      <dgm:prSet presAssocID="{20A1817F-7292-47E3-B7F7-9D3B67D07535}" presName="ChildAccent" presStyleLbl="solidFgAcc1" presStyleIdx="9" presStyleCnt="11" custLinFactY="-100000" custLinFactNeighborX="7" custLinFactNeighborY="-191514"/>
      <dgm:spPr>
        <a:prstGeom prst="flowChartConnector">
          <a:avLst/>
        </a:prstGeom>
      </dgm:spPr>
      <dgm:t>
        <a:bodyPr/>
        <a:lstStyle/>
        <a:p>
          <a:endParaRPr lang="en-US"/>
        </a:p>
      </dgm:t>
    </dgm:pt>
    <dgm:pt modelId="{F2CC3D2E-FFCC-443E-BC49-C7F0336A3DFD}" type="pres">
      <dgm:prSet presAssocID="{20A1817F-7292-47E3-B7F7-9D3B67D07535}" presName="Child" presStyleLbl="revTx" presStyleIdx="11" presStyleCnt="13" custLinFactY="-28439" custLinFactNeighborX="-311" custLinFactNeighborY="-100000">
        <dgm:presLayoutVars>
          <dgm:chMax val="0"/>
          <dgm:chPref val="0"/>
          <dgm:bulletEnabled val="1"/>
        </dgm:presLayoutVars>
      </dgm:prSet>
      <dgm:spPr/>
      <dgm:t>
        <a:bodyPr/>
        <a:lstStyle/>
        <a:p>
          <a:endParaRPr lang="en-US"/>
        </a:p>
      </dgm:t>
    </dgm:pt>
    <dgm:pt modelId="{9EB7EC1B-6DBF-4DC3-B379-1B470B214346}" type="pres">
      <dgm:prSet presAssocID="{17FE5068-DBC3-4166-BC10-5FD6EE64EB7F}" presName="childComposite" presStyleCnt="0">
        <dgm:presLayoutVars>
          <dgm:chMax val="0"/>
          <dgm:chPref val="0"/>
        </dgm:presLayoutVars>
      </dgm:prSet>
      <dgm:spPr/>
    </dgm:pt>
    <dgm:pt modelId="{A5603D56-A69F-4D23-8C64-258F0483B825}" type="pres">
      <dgm:prSet presAssocID="{17FE5068-DBC3-4166-BC10-5FD6EE64EB7F}" presName="ChildAccent" presStyleLbl="solidFgAcc1" presStyleIdx="10" presStyleCnt="11" custLinFactX="254415" custLinFactY="89427" custLinFactNeighborX="300000" custLinFactNeighborY="100000"/>
      <dgm:spPr>
        <a:noFill/>
        <a:ln>
          <a:noFill/>
        </a:ln>
      </dgm:spPr>
    </dgm:pt>
    <dgm:pt modelId="{A0081AB0-BDBB-49B2-9F7C-A72B39F9EB4E}" type="pres">
      <dgm:prSet presAssocID="{17FE5068-DBC3-4166-BC10-5FD6EE64EB7F}" presName="Child" presStyleLbl="revTx" presStyleIdx="12" presStyleCnt="13" custLinFactY="-70689" custLinFactNeighborX="0" custLinFactNeighborY="-100000">
        <dgm:presLayoutVars>
          <dgm:chMax val="0"/>
          <dgm:chPref val="0"/>
          <dgm:bulletEnabled val="1"/>
        </dgm:presLayoutVars>
      </dgm:prSet>
      <dgm:spPr/>
      <dgm:t>
        <a:bodyPr/>
        <a:lstStyle/>
        <a:p>
          <a:endParaRPr lang="en-US"/>
        </a:p>
      </dgm:t>
    </dgm:pt>
  </dgm:ptLst>
  <dgm:cxnLst>
    <dgm:cxn modelId="{0359185A-2BA9-467D-A88D-F244102B4DAB}" srcId="{056965E5-9BEA-46A7-A97B-B5CA441984C6}" destId="{152AAD1F-AD8F-4325-961E-54AF3941045E}" srcOrd="1" destOrd="0" parTransId="{982099EF-356D-4233-B146-84A14223723E}" sibTransId="{6DD0CEB6-AD4B-452E-8641-910CA9904801}"/>
    <dgm:cxn modelId="{70295F5B-1A5C-49E2-BA44-D99A2FA6D1B1}" srcId="{5AF90C0F-1BEB-4DD2-B761-6D70238E3721}" destId="{17FE5068-DBC3-4166-BC10-5FD6EE64EB7F}" srcOrd="4" destOrd="0" parTransId="{770234E4-C483-4021-B5BE-973B7CC1B90C}" sibTransId="{6CE1B5E3-0FB0-4296-A49E-5132A6778FB3}"/>
    <dgm:cxn modelId="{3FC0E2B8-B65E-4D1D-9BAB-DD02F8C37235}" type="presOf" srcId="{00A101FF-E5DF-41E4-BA58-4C5E2BEA0ABD}" destId="{394E30B0-3BBF-4F27-9B74-29D57EB3BF42}" srcOrd="0" destOrd="0" presId="urn:microsoft.com/office/officeart/2008/layout/SquareAccentList"/>
    <dgm:cxn modelId="{8935594A-2426-42BA-A031-3196B5183DA4}" srcId="{5AF90C0F-1BEB-4DD2-B761-6D70238E3721}" destId="{20A1817F-7292-47E3-B7F7-9D3B67D07535}" srcOrd="3" destOrd="0" parTransId="{B09E4334-1408-4C16-8C51-E93CB5CBEB50}" sibTransId="{8CDA08B5-25C5-488C-9871-CD61F33C1556}"/>
    <dgm:cxn modelId="{A143C25C-953D-4C84-BA04-BD5618D2BB5C}" type="presOf" srcId="{397F007D-D2D1-4FCB-9D22-6263AEBC1384}" destId="{FFC7DEA3-D062-43B4-888B-69821B5E6579}" srcOrd="0" destOrd="0" presId="urn:microsoft.com/office/officeart/2008/layout/SquareAccentList"/>
    <dgm:cxn modelId="{E139B940-A7B2-4CEE-B63E-932E81E1E5E1}" srcId="{056965E5-9BEA-46A7-A97B-B5CA441984C6}" destId="{6ED8C080-650E-49BF-A06F-9CED70763563}" srcOrd="5" destOrd="0" parTransId="{C168E857-8677-4BFD-9E10-14662076236D}" sibTransId="{7081F32B-83C6-4EA6-B478-7942D4CFC9CC}"/>
    <dgm:cxn modelId="{5FE7AA3E-93A7-43F3-80AC-170C51AD6A65}" srcId="{7B8EE9B3-7A37-435C-A5E5-5A2374A531D9}" destId="{056965E5-9BEA-46A7-A97B-B5CA441984C6}" srcOrd="0" destOrd="0" parTransId="{833B9451-A7E9-4A30-895F-A5D9425811E7}" sibTransId="{DB0A05FC-ADC5-4B16-BEF0-AEADAB1C26CC}"/>
    <dgm:cxn modelId="{A6B12343-075B-4152-97C9-095BA69466A2}" type="presOf" srcId="{09332292-01AF-4BFF-8EC8-43AFD431F6ED}" destId="{029B02C1-06F7-496A-B662-850C8937C65E}" srcOrd="0" destOrd="0" presId="urn:microsoft.com/office/officeart/2008/layout/SquareAccentList"/>
    <dgm:cxn modelId="{49764DD4-2179-4906-9D74-6FE763C1ACD3}" srcId="{056965E5-9BEA-46A7-A97B-B5CA441984C6}" destId="{00A101FF-E5DF-41E4-BA58-4C5E2BEA0ABD}" srcOrd="4" destOrd="0" parTransId="{147E6BCA-C581-477C-BF8F-E992C15DFFE3}" sibTransId="{8FE21DCF-037A-4C78-A5B0-95F24EF1FCEB}"/>
    <dgm:cxn modelId="{E2EFD646-7BE9-4199-979E-B44760F8C3E3}" type="presOf" srcId="{5AF90C0F-1BEB-4DD2-B761-6D70238E3721}" destId="{DDDC81FA-BBDF-4680-A49E-95A05BD291F5}" srcOrd="0" destOrd="0" presId="urn:microsoft.com/office/officeart/2008/layout/SquareAccentList"/>
    <dgm:cxn modelId="{276F08D2-AE1A-4A0D-A050-49ED55318489}" type="presOf" srcId="{6ED8C080-650E-49BF-A06F-9CED70763563}" destId="{3693E439-0C0A-40A1-9AB7-C04236D6FF16}" srcOrd="0" destOrd="0" presId="urn:microsoft.com/office/officeart/2008/layout/SquareAccentList"/>
    <dgm:cxn modelId="{C71A4BA2-2977-438F-86B6-B4CAF200D078}" type="presOf" srcId="{17FE5068-DBC3-4166-BC10-5FD6EE64EB7F}" destId="{A0081AB0-BDBB-49B2-9F7C-A72B39F9EB4E}" srcOrd="0" destOrd="0" presId="urn:microsoft.com/office/officeart/2008/layout/SquareAccentList"/>
    <dgm:cxn modelId="{6CC6874B-006D-4723-9036-399C89D5486C}" type="presOf" srcId="{056965E5-9BEA-46A7-A97B-B5CA441984C6}" destId="{FA1FF802-B38F-40ED-B00B-858A030FE2EB}" srcOrd="0" destOrd="0" presId="urn:microsoft.com/office/officeart/2008/layout/SquareAccentList"/>
    <dgm:cxn modelId="{474E316D-5A8A-4456-9945-22A260ADA305}" type="presOf" srcId="{11D96AB6-3469-490F-94F0-45C68AD00A9A}" destId="{18929B55-E6C4-4631-9F34-BB69A041CDFE}" srcOrd="0" destOrd="0" presId="urn:microsoft.com/office/officeart/2008/layout/SquareAccentList"/>
    <dgm:cxn modelId="{850EC80C-F1DA-471B-B2BD-146101BC4321}" type="presOf" srcId="{7B8EE9B3-7A37-435C-A5E5-5A2374A531D9}" destId="{F96AE1C7-226E-4E04-AC73-C62F4610F319}" srcOrd="0" destOrd="0" presId="urn:microsoft.com/office/officeart/2008/layout/SquareAccentList"/>
    <dgm:cxn modelId="{0823A7AF-7A4B-434C-8E81-0FD85B7663FD}" srcId="{056965E5-9BEA-46A7-A97B-B5CA441984C6}" destId="{BBF8B741-C21D-41A3-8E9E-032B4D289EAB}" srcOrd="0" destOrd="0" parTransId="{7AC18628-00DB-4376-979B-22C924ECE577}" sibTransId="{C0E619EA-086D-48C8-AB4E-A8ED4C29B3FB}"/>
    <dgm:cxn modelId="{7D18EC2D-D423-41AC-A868-340020D27775}" srcId="{056965E5-9BEA-46A7-A97B-B5CA441984C6}" destId="{81F0056A-2A10-49B9-B627-32F9DBF1E3E7}" srcOrd="2" destOrd="0" parTransId="{D98A8EB2-1098-4ABC-99C5-5B0DBC446B03}" sibTransId="{4B441CF3-648C-45DE-84C8-4FCE46B3DA37}"/>
    <dgm:cxn modelId="{30C05D03-BFE3-40DF-8C51-FEAE1CF9F137}" type="presOf" srcId="{152AAD1F-AD8F-4325-961E-54AF3941045E}" destId="{17682B0C-83EF-4574-BC22-F9AC69FF1131}" srcOrd="0" destOrd="0" presId="urn:microsoft.com/office/officeart/2008/layout/SquareAccentList"/>
    <dgm:cxn modelId="{5C234179-83D9-4C24-B9EB-D1E92B1CD4D9}" srcId="{5AF90C0F-1BEB-4DD2-B761-6D70238E3721}" destId="{397F007D-D2D1-4FCB-9D22-6263AEBC1384}" srcOrd="0" destOrd="0" parTransId="{DEC43ACB-8B11-4646-AFD2-985DD02E8B1C}" sibTransId="{33B8364F-58A0-492A-B501-32DA07B1B180}"/>
    <dgm:cxn modelId="{6D0E7675-E698-4A40-9795-79D416B1E409}" srcId="{5AF90C0F-1BEB-4DD2-B761-6D70238E3721}" destId="{11D96AB6-3469-490F-94F0-45C68AD00A9A}" srcOrd="2" destOrd="0" parTransId="{B5158CD6-531F-477C-9BE4-12CD0F902148}" sibTransId="{7AE1DDBE-4796-44D6-A024-0CFAB264ACE8}"/>
    <dgm:cxn modelId="{74977EEE-DA95-411E-A450-4B15586D7D1A}" srcId="{5AF90C0F-1BEB-4DD2-B761-6D70238E3721}" destId="{47E07CBE-28A3-4A5D-B7E0-66E9D1763AB2}" srcOrd="1" destOrd="0" parTransId="{4F2D210A-8563-491C-A520-48A88D45F522}" sibTransId="{A26DEE4F-BB82-4EDD-8655-B2759172D089}"/>
    <dgm:cxn modelId="{8DC6E453-5E5A-483A-BF73-2313651AF031}" type="presOf" srcId="{BBF8B741-C21D-41A3-8E9E-032B4D289EAB}" destId="{75EBC2E9-0CEA-465E-AA71-978F25200EBA}" srcOrd="0" destOrd="0" presId="urn:microsoft.com/office/officeart/2008/layout/SquareAccentList"/>
    <dgm:cxn modelId="{87395605-63E3-41CC-BB52-36D4A2A17C84}" type="presOf" srcId="{47E07CBE-28A3-4A5D-B7E0-66E9D1763AB2}" destId="{9A95C9AF-1BD8-4118-ACE2-B5AD8A05CFB8}" srcOrd="0" destOrd="0" presId="urn:microsoft.com/office/officeart/2008/layout/SquareAccentList"/>
    <dgm:cxn modelId="{9F5D02C9-D1FA-49F7-825F-FFD4240C79DB}" srcId="{7B8EE9B3-7A37-435C-A5E5-5A2374A531D9}" destId="{5AF90C0F-1BEB-4DD2-B761-6D70238E3721}" srcOrd="1" destOrd="0" parTransId="{14BE49FA-EAA9-461F-A6E0-0CE77C572774}" sibTransId="{F3C63938-29ED-4AF7-8F0E-65C1E389981D}"/>
    <dgm:cxn modelId="{0A174428-85E5-4499-BC56-C8B7507A622F}" type="presOf" srcId="{20A1817F-7292-47E3-B7F7-9D3B67D07535}" destId="{F2CC3D2E-FFCC-443E-BC49-C7F0336A3DFD}" srcOrd="0" destOrd="0" presId="urn:microsoft.com/office/officeart/2008/layout/SquareAccentList"/>
    <dgm:cxn modelId="{4BDB822D-694A-42C4-8B3D-43CFD4D725DD}" type="presOf" srcId="{81F0056A-2A10-49B9-B627-32F9DBF1E3E7}" destId="{7E5047FD-8C1D-4041-80BC-8154227A31D6}" srcOrd="0" destOrd="0" presId="urn:microsoft.com/office/officeart/2008/layout/SquareAccentList"/>
    <dgm:cxn modelId="{A3D20B13-B67B-4B9A-9E6C-8A0CBE80857F}" srcId="{056965E5-9BEA-46A7-A97B-B5CA441984C6}" destId="{09332292-01AF-4BFF-8EC8-43AFD431F6ED}" srcOrd="3" destOrd="0" parTransId="{7F79EE84-D748-4235-9C5D-ACD914B2317A}" sibTransId="{1170F965-3342-44DC-A99E-1369ECEFC13D}"/>
    <dgm:cxn modelId="{6E7F64EC-D125-4FAF-B7BA-4D7803590232}" type="presParOf" srcId="{F96AE1C7-226E-4E04-AC73-C62F4610F319}" destId="{99265EB7-F58D-476F-B3B3-280FB6D780C1}" srcOrd="0" destOrd="0" presId="urn:microsoft.com/office/officeart/2008/layout/SquareAccentList"/>
    <dgm:cxn modelId="{9BC2DAF4-11CE-4DA3-9113-2748C500F21F}" type="presParOf" srcId="{99265EB7-F58D-476F-B3B3-280FB6D780C1}" destId="{69BCFA27-A77E-4215-9084-C8A552C8503F}" srcOrd="0" destOrd="0" presId="urn:microsoft.com/office/officeart/2008/layout/SquareAccentList"/>
    <dgm:cxn modelId="{1A16990A-D7E1-4AAE-8113-32CE37446DF6}" type="presParOf" srcId="{69BCFA27-A77E-4215-9084-C8A552C8503F}" destId="{8C93FD4B-8DDA-4C5E-8602-E0FB5DF1B3E3}" srcOrd="0" destOrd="0" presId="urn:microsoft.com/office/officeart/2008/layout/SquareAccentList"/>
    <dgm:cxn modelId="{0B40CDDF-D1E8-4BC2-8E20-343C40C47B4C}" type="presParOf" srcId="{69BCFA27-A77E-4215-9084-C8A552C8503F}" destId="{B171886C-A517-44FD-844B-F4A68062D295}" srcOrd="1" destOrd="0" presId="urn:microsoft.com/office/officeart/2008/layout/SquareAccentList"/>
    <dgm:cxn modelId="{991BBE9F-480C-4311-B1E5-7FF71E8BAE51}" type="presParOf" srcId="{69BCFA27-A77E-4215-9084-C8A552C8503F}" destId="{FA1FF802-B38F-40ED-B00B-858A030FE2EB}" srcOrd="2" destOrd="0" presId="urn:microsoft.com/office/officeart/2008/layout/SquareAccentList"/>
    <dgm:cxn modelId="{E80A4BBD-D9CF-4EF6-8DF7-CAC838E3B070}" type="presParOf" srcId="{99265EB7-F58D-476F-B3B3-280FB6D780C1}" destId="{7573BC87-52F6-432D-BE9C-247C3E740952}" srcOrd="1" destOrd="0" presId="urn:microsoft.com/office/officeart/2008/layout/SquareAccentList"/>
    <dgm:cxn modelId="{22C4C561-D13C-44A4-86F3-4ED56B7CB31C}" type="presParOf" srcId="{7573BC87-52F6-432D-BE9C-247C3E740952}" destId="{580F498C-F3B2-43AF-A211-C607D00F44B7}" srcOrd="0" destOrd="0" presId="urn:microsoft.com/office/officeart/2008/layout/SquareAccentList"/>
    <dgm:cxn modelId="{41877C45-0CD8-4AD5-BE04-82C55F50BAC6}" type="presParOf" srcId="{580F498C-F3B2-43AF-A211-C607D00F44B7}" destId="{482BB24C-4419-4EF5-A0CB-B849BAF2DA8E}" srcOrd="0" destOrd="0" presId="urn:microsoft.com/office/officeart/2008/layout/SquareAccentList"/>
    <dgm:cxn modelId="{26965957-AB25-4596-94BD-289DBA8CA604}" type="presParOf" srcId="{580F498C-F3B2-43AF-A211-C607D00F44B7}" destId="{75EBC2E9-0CEA-465E-AA71-978F25200EBA}" srcOrd="1" destOrd="0" presId="urn:microsoft.com/office/officeart/2008/layout/SquareAccentList"/>
    <dgm:cxn modelId="{FE4A887E-B862-4F57-AB41-D16B092F19EA}" type="presParOf" srcId="{7573BC87-52F6-432D-BE9C-247C3E740952}" destId="{FA7D8FF1-3EA1-40B7-AB23-C85EC48C8E80}" srcOrd="1" destOrd="0" presId="urn:microsoft.com/office/officeart/2008/layout/SquareAccentList"/>
    <dgm:cxn modelId="{047EF567-472E-4773-825C-F05C16058444}" type="presParOf" srcId="{FA7D8FF1-3EA1-40B7-AB23-C85EC48C8E80}" destId="{B6CFF8B5-5611-4E31-8ACE-6F25E02936AB}" srcOrd="0" destOrd="0" presId="urn:microsoft.com/office/officeart/2008/layout/SquareAccentList"/>
    <dgm:cxn modelId="{65A4CE87-CEE7-49DD-B5AB-EECFF005435D}" type="presParOf" srcId="{FA7D8FF1-3EA1-40B7-AB23-C85EC48C8E80}" destId="{17682B0C-83EF-4574-BC22-F9AC69FF1131}" srcOrd="1" destOrd="0" presId="urn:microsoft.com/office/officeart/2008/layout/SquareAccentList"/>
    <dgm:cxn modelId="{705E6277-D69B-476E-8B3B-27124C01F796}" type="presParOf" srcId="{7573BC87-52F6-432D-BE9C-247C3E740952}" destId="{14FF5BAE-D75D-432A-AA64-E59BFC94FF0D}" srcOrd="2" destOrd="0" presId="urn:microsoft.com/office/officeart/2008/layout/SquareAccentList"/>
    <dgm:cxn modelId="{147CB742-47F3-4FB4-BBD3-655D67848E00}" type="presParOf" srcId="{14FF5BAE-D75D-432A-AA64-E59BFC94FF0D}" destId="{2A734A04-6DB6-4E7B-8793-A22AE5DDF7F9}" srcOrd="0" destOrd="0" presId="urn:microsoft.com/office/officeart/2008/layout/SquareAccentList"/>
    <dgm:cxn modelId="{F14E5818-48BD-4D1F-9B7E-B238824AD479}" type="presParOf" srcId="{14FF5BAE-D75D-432A-AA64-E59BFC94FF0D}" destId="{7E5047FD-8C1D-4041-80BC-8154227A31D6}" srcOrd="1" destOrd="0" presId="urn:microsoft.com/office/officeart/2008/layout/SquareAccentList"/>
    <dgm:cxn modelId="{F83AD474-D160-4DB0-9B77-BF9267B7AAF0}" type="presParOf" srcId="{7573BC87-52F6-432D-BE9C-247C3E740952}" destId="{17E63894-D9C3-468D-96ED-CA837CDD7533}" srcOrd="3" destOrd="0" presId="urn:microsoft.com/office/officeart/2008/layout/SquareAccentList"/>
    <dgm:cxn modelId="{C8D92128-19EF-4FCA-BECE-4971061A4AAA}" type="presParOf" srcId="{17E63894-D9C3-468D-96ED-CA837CDD7533}" destId="{32662EBF-82E9-4A38-9A81-737A00F7DA85}" srcOrd="0" destOrd="0" presId="urn:microsoft.com/office/officeart/2008/layout/SquareAccentList"/>
    <dgm:cxn modelId="{08A04005-1AA0-449F-92AB-793DAD04E30E}" type="presParOf" srcId="{17E63894-D9C3-468D-96ED-CA837CDD7533}" destId="{029B02C1-06F7-496A-B662-850C8937C65E}" srcOrd="1" destOrd="0" presId="urn:microsoft.com/office/officeart/2008/layout/SquareAccentList"/>
    <dgm:cxn modelId="{9C36EE30-1AD4-4894-839B-BE776561F0CC}" type="presParOf" srcId="{7573BC87-52F6-432D-BE9C-247C3E740952}" destId="{6C7DBD21-780E-405F-8872-D1FB47B634AD}" srcOrd="4" destOrd="0" presId="urn:microsoft.com/office/officeart/2008/layout/SquareAccentList"/>
    <dgm:cxn modelId="{8E3A067E-75FF-4C4E-81C9-A9CFF23B8CAB}" type="presParOf" srcId="{6C7DBD21-780E-405F-8872-D1FB47B634AD}" destId="{5F63A6C4-8E8C-4E4D-A881-9418AF667886}" srcOrd="0" destOrd="0" presId="urn:microsoft.com/office/officeart/2008/layout/SquareAccentList"/>
    <dgm:cxn modelId="{2C0A42D4-AFED-45A3-B3F0-DD99F1F36569}" type="presParOf" srcId="{6C7DBD21-780E-405F-8872-D1FB47B634AD}" destId="{394E30B0-3BBF-4F27-9B74-29D57EB3BF42}" srcOrd="1" destOrd="0" presId="urn:microsoft.com/office/officeart/2008/layout/SquareAccentList"/>
    <dgm:cxn modelId="{44FC8340-04A6-42F5-A163-5C0C22904882}" type="presParOf" srcId="{7573BC87-52F6-432D-BE9C-247C3E740952}" destId="{146DD194-6C79-4464-A659-A02B226341A7}" srcOrd="5" destOrd="0" presId="urn:microsoft.com/office/officeart/2008/layout/SquareAccentList"/>
    <dgm:cxn modelId="{01B5BAC0-C4DD-461B-8405-B4F25BC88F99}" type="presParOf" srcId="{146DD194-6C79-4464-A659-A02B226341A7}" destId="{7DFE3F29-830B-4413-8284-D9AA129CD7C7}" srcOrd="0" destOrd="0" presId="urn:microsoft.com/office/officeart/2008/layout/SquareAccentList"/>
    <dgm:cxn modelId="{05C122FA-571A-4B68-9D6B-D123D61E0BE5}" type="presParOf" srcId="{146DD194-6C79-4464-A659-A02B226341A7}" destId="{3693E439-0C0A-40A1-9AB7-C04236D6FF16}" srcOrd="1" destOrd="0" presId="urn:microsoft.com/office/officeart/2008/layout/SquareAccentList"/>
    <dgm:cxn modelId="{397DC9ED-BD7C-4286-8C80-A5A92C94A375}" type="presParOf" srcId="{F96AE1C7-226E-4E04-AC73-C62F4610F319}" destId="{25F1EE08-46CB-40A6-9390-FA62959E954A}" srcOrd="1" destOrd="0" presId="urn:microsoft.com/office/officeart/2008/layout/SquareAccentList"/>
    <dgm:cxn modelId="{879FF14D-3E99-4DFA-935D-11ADDDF53377}" type="presParOf" srcId="{25F1EE08-46CB-40A6-9390-FA62959E954A}" destId="{D1FE43FB-B9E1-4B10-B1EC-D3D2F9080B96}" srcOrd="0" destOrd="0" presId="urn:microsoft.com/office/officeart/2008/layout/SquareAccentList"/>
    <dgm:cxn modelId="{283D6168-A1E1-4D7F-91D1-2B719585BAAB}" type="presParOf" srcId="{D1FE43FB-B9E1-4B10-B1EC-D3D2F9080B96}" destId="{87681511-065F-418C-AFF0-FA95D750DF1B}" srcOrd="0" destOrd="0" presId="urn:microsoft.com/office/officeart/2008/layout/SquareAccentList"/>
    <dgm:cxn modelId="{A7A647BB-4B34-48C6-8F8B-14EA5A707A2E}" type="presParOf" srcId="{D1FE43FB-B9E1-4B10-B1EC-D3D2F9080B96}" destId="{78CD8611-B761-4B3B-BCCD-30371E042164}" srcOrd="1" destOrd="0" presId="urn:microsoft.com/office/officeart/2008/layout/SquareAccentList"/>
    <dgm:cxn modelId="{6EEAEFD0-75C4-4DDB-A90A-F3B66B5B544B}" type="presParOf" srcId="{D1FE43FB-B9E1-4B10-B1EC-D3D2F9080B96}" destId="{DDDC81FA-BBDF-4680-A49E-95A05BD291F5}" srcOrd="2" destOrd="0" presId="urn:microsoft.com/office/officeart/2008/layout/SquareAccentList"/>
    <dgm:cxn modelId="{01E4385B-681C-4543-8B25-411B681251E0}" type="presParOf" srcId="{25F1EE08-46CB-40A6-9390-FA62959E954A}" destId="{C9F8F9BB-D6A7-4E34-B433-620993AC9883}" srcOrd="1" destOrd="0" presId="urn:microsoft.com/office/officeart/2008/layout/SquareAccentList"/>
    <dgm:cxn modelId="{13A4B7C0-3376-41E1-A7E3-D9CBC8B74798}" type="presParOf" srcId="{C9F8F9BB-D6A7-4E34-B433-620993AC9883}" destId="{F4B431FE-9C18-451A-8E65-D11D04137401}" srcOrd="0" destOrd="0" presId="urn:microsoft.com/office/officeart/2008/layout/SquareAccentList"/>
    <dgm:cxn modelId="{AFD976DB-36CB-4F83-9926-CF6AEF063438}" type="presParOf" srcId="{F4B431FE-9C18-451A-8E65-D11D04137401}" destId="{8C82B0EC-0C2C-4A4C-99AE-C2A4222E0ACD}" srcOrd="0" destOrd="0" presId="urn:microsoft.com/office/officeart/2008/layout/SquareAccentList"/>
    <dgm:cxn modelId="{0D79B3EF-40A3-49CD-816B-02796784F6CA}" type="presParOf" srcId="{F4B431FE-9C18-451A-8E65-D11D04137401}" destId="{FFC7DEA3-D062-43B4-888B-69821B5E6579}" srcOrd="1" destOrd="0" presId="urn:microsoft.com/office/officeart/2008/layout/SquareAccentList"/>
    <dgm:cxn modelId="{82651535-8345-44F1-9B2B-F7C0847D4701}" type="presParOf" srcId="{C9F8F9BB-D6A7-4E34-B433-620993AC9883}" destId="{C43EB5BB-81BD-47C6-9C7A-4B9C6A792EB6}" srcOrd="1" destOrd="0" presId="urn:microsoft.com/office/officeart/2008/layout/SquareAccentList"/>
    <dgm:cxn modelId="{2EA0BBE4-FED5-4546-91F7-7343C5A95051}" type="presParOf" srcId="{C43EB5BB-81BD-47C6-9C7A-4B9C6A792EB6}" destId="{CF8065F4-0CE0-4A3A-A0BA-BCEB9D602FC1}" srcOrd="0" destOrd="0" presId="urn:microsoft.com/office/officeart/2008/layout/SquareAccentList"/>
    <dgm:cxn modelId="{332BB3A3-534E-422E-8CB0-0184F930A665}" type="presParOf" srcId="{C43EB5BB-81BD-47C6-9C7A-4B9C6A792EB6}" destId="{9A95C9AF-1BD8-4118-ACE2-B5AD8A05CFB8}" srcOrd="1" destOrd="0" presId="urn:microsoft.com/office/officeart/2008/layout/SquareAccentList"/>
    <dgm:cxn modelId="{5E2DBDF5-459C-4C4E-B581-3D2008823BA6}" type="presParOf" srcId="{C9F8F9BB-D6A7-4E34-B433-620993AC9883}" destId="{AB272B27-B5E6-4ADA-B847-1050E3B923C1}" srcOrd="2" destOrd="0" presId="urn:microsoft.com/office/officeart/2008/layout/SquareAccentList"/>
    <dgm:cxn modelId="{970E1803-4073-4E1D-862F-FDA3F3A20F0D}" type="presParOf" srcId="{AB272B27-B5E6-4ADA-B847-1050E3B923C1}" destId="{19DBF2F0-E680-40AC-B0A0-98BA9D3BC7FA}" srcOrd="0" destOrd="0" presId="urn:microsoft.com/office/officeart/2008/layout/SquareAccentList"/>
    <dgm:cxn modelId="{FBDA554A-D1A1-4EA1-860D-F800A3C501A3}" type="presParOf" srcId="{AB272B27-B5E6-4ADA-B847-1050E3B923C1}" destId="{18929B55-E6C4-4631-9F34-BB69A041CDFE}" srcOrd="1" destOrd="0" presId="urn:microsoft.com/office/officeart/2008/layout/SquareAccentList"/>
    <dgm:cxn modelId="{C6FE57AF-0DA5-4E3B-A8D1-639B45C7CEFB}" type="presParOf" srcId="{C9F8F9BB-D6A7-4E34-B433-620993AC9883}" destId="{B5953045-726E-460F-9585-309453921A4F}" srcOrd="3" destOrd="0" presId="urn:microsoft.com/office/officeart/2008/layout/SquareAccentList"/>
    <dgm:cxn modelId="{95F504E5-60F9-4087-84FF-A8FD51742295}" type="presParOf" srcId="{B5953045-726E-460F-9585-309453921A4F}" destId="{9487A7E2-4AE0-466E-99BB-8A5427167488}" srcOrd="0" destOrd="0" presId="urn:microsoft.com/office/officeart/2008/layout/SquareAccentList"/>
    <dgm:cxn modelId="{FF421DBA-E0B4-43B7-A234-F6A840C7298C}" type="presParOf" srcId="{B5953045-726E-460F-9585-309453921A4F}" destId="{F2CC3D2E-FFCC-443E-BC49-C7F0336A3DFD}" srcOrd="1" destOrd="0" presId="urn:microsoft.com/office/officeart/2008/layout/SquareAccentList"/>
    <dgm:cxn modelId="{484568F3-A15C-4CE0-82F2-886BC62E9129}" type="presParOf" srcId="{C9F8F9BB-D6A7-4E34-B433-620993AC9883}" destId="{9EB7EC1B-6DBF-4DC3-B379-1B470B214346}" srcOrd="4" destOrd="0" presId="urn:microsoft.com/office/officeart/2008/layout/SquareAccentList"/>
    <dgm:cxn modelId="{D9B0F33E-CF84-4528-945C-B9D37486219F}" type="presParOf" srcId="{9EB7EC1B-6DBF-4DC3-B379-1B470B214346}" destId="{A5603D56-A69F-4D23-8C64-258F0483B825}" srcOrd="0" destOrd="0" presId="urn:microsoft.com/office/officeart/2008/layout/SquareAccentList"/>
    <dgm:cxn modelId="{F036870E-51A8-443F-ADE9-CD37D7308702}" type="presParOf" srcId="{9EB7EC1B-6DBF-4DC3-B379-1B470B214346}" destId="{A0081AB0-BDBB-49B2-9F7C-A72B39F9EB4E}"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3FD4B-8DDA-4C5E-8602-E0FB5DF1B3E3}">
      <dsp:nvSpPr>
        <dsp:cNvPr id="0" name=""/>
        <dsp:cNvSpPr/>
      </dsp:nvSpPr>
      <dsp:spPr>
        <a:xfrm>
          <a:off x="357995" y="718626"/>
          <a:ext cx="3929241" cy="68585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71886C-A517-44FD-844B-F4A68062D295}">
      <dsp:nvSpPr>
        <dsp:cNvPr id="0" name=""/>
        <dsp:cNvSpPr/>
      </dsp:nvSpPr>
      <dsp:spPr>
        <a:xfrm>
          <a:off x="4472352" y="3359298"/>
          <a:ext cx="288656" cy="288656"/>
        </a:xfrm>
        <a:prstGeom prst="flowChartConnector">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1FF802-B38F-40ED-B00B-858A030FE2EB}">
      <dsp:nvSpPr>
        <dsp:cNvPr id="0" name=""/>
        <dsp:cNvSpPr/>
      </dsp:nvSpPr>
      <dsp:spPr>
        <a:xfrm>
          <a:off x="357995" y="0"/>
          <a:ext cx="3929241" cy="830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63500" rIns="95250" bIns="63500" numCol="1" spcCol="1270" anchor="ctr" anchorCtr="0">
          <a:noAutofit/>
        </a:bodyPr>
        <a:lstStyle/>
        <a:p>
          <a:pPr lvl="0" algn="ctr" defTabSz="2222500">
            <a:lnSpc>
              <a:spcPct val="90000"/>
            </a:lnSpc>
            <a:spcBef>
              <a:spcPct val="0"/>
            </a:spcBef>
            <a:spcAft>
              <a:spcPct val="35000"/>
            </a:spcAft>
          </a:pPr>
          <a:r>
            <a:rPr lang="en-US" sz="5000" kern="1200" dirty="0" smtClean="0"/>
            <a:t>Get</a:t>
          </a:r>
          <a:endParaRPr lang="en-US" sz="5000" kern="1200" dirty="0"/>
        </a:p>
      </dsp:txBody>
      <dsp:txXfrm>
        <a:off x="357995" y="0"/>
        <a:ext cx="3929241" cy="830420"/>
      </dsp:txXfrm>
    </dsp:sp>
    <dsp:sp modelId="{482BB24C-4419-4EF5-A0CB-B849BAF2DA8E}">
      <dsp:nvSpPr>
        <dsp:cNvPr id="0" name=""/>
        <dsp:cNvSpPr/>
      </dsp:nvSpPr>
      <dsp:spPr>
        <a:xfrm>
          <a:off x="349321" y="1686338"/>
          <a:ext cx="288649" cy="288649"/>
        </a:xfrm>
        <a:prstGeom prst="flowChartConnector">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EBC2E9-0CEA-465E-AA71-978F25200EBA}">
      <dsp:nvSpPr>
        <dsp:cNvPr id="0" name=""/>
        <dsp:cNvSpPr/>
      </dsp:nvSpPr>
      <dsp:spPr>
        <a:xfrm>
          <a:off x="680802" y="1528347"/>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0" kern="1200" dirty="0" smtClean="0"/>
            <a:t>query parameters are sent in the URL of request:</a:t>
          </a:r>
          <a:endParaRPr lang="en-US" sz="1500" kern="1200" dirty="0"/>
        </a:p>
      </dsp:txBody>
      <dsp:txXfrm>
        <a:off x="680802" y="1528347"/>
        <a:ext cx="3654195" cy="672841"/>
      </dsp:txXfrm>
    </dsp:sp>
    <dsp:sp modelId="{B6CFF8B5-5611-4E31-8ACE-6F25E02936AB}">
      <dsp:nvSpPr>
        <dsp:cNvPr id="0" name=""/>
        <dsp:cNvSpPr/>
      </dsp:nvSpPr>
      <dsp:spPr>
        <a:xfrm>
          <a:off x="357995" y="2131762"/>
          <a:ext cx="288649" cy="288649"/>
        </a:xfrm>
        <a:prstGeom prst="flowChartConnector">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682B0C-83EF-4574-BC22-F9AC69FF1131}">
      <dsp:nvSpPr>
        <dsp:cNvPr id="0" name=""/>
        <dsp:cNvSpPr/>
      </dsp:nvSpPr>
      <dsp:spPr>
        <a:xfrm>
          <a:off x="616415" y="1939656"/>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0" i="0" kern="1200" dirty="0" smtClean="0"/>
            <a:t>can be cached</a:t>
          </a:r>
          <a:endParaRPr lang="en-US" sz="1500" kern="1200" dirty="0"/>
        </a:p>
      </dsp:txBody>
      <dsp:txXfrm>
        <a:off x="616415" y="1939656"/>
        <a:ext cx="3654195" cy="672841"/>
      </dsp:txXfrm>
    </dsp:sp>
    <dsp:sp modelId="{2A734A04-6DB6-4E7B-8793-A22AE5DDF7F9}">
      <dsp:nvSpPr>
        <dsp:cNvPr id="0" name=""/>
        <dsp:cNvSpPr/>
      </dsp:nvSpPr>
      <dsp:spPr>
        <a:xfrm>
          <a:off x="369365" y="2542917"/>
          <a:ext cx="288649" cy="28864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5047FD-8C1D-4041-80BC-8154227A31D6}">
      <dsp:nvSpPr>
        <dsp:cNvPr id="0" name=""/>
        <dsp:cNvSpPr/>
      </dsp:nvSpPr>
      <dsp:spPr>
        <a:xfrm>
          <a:off x="634357" y="2360882"/>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0" i="0" kern="1200" dirty="0" smtClean="0"/>
            <a:t>remain in the browser history</a:t>
          </a:r>
          <a:endParaRPr lang="en-US" sz="1500" kern="1200" dirty="0"/>
        </a:p>
      </dsp:txBody>
      <dsp:txXfrm>
        <a:off x="634357" y="2360882"/>
        <a:ext cx="3654195" cy="672841"/>
      </dsp:txXfrm>
    </dsp:sp>
    <dsp:sp modelId="{32662EBF-82E9-4A38-9A81-737A00F7DA85}">
      <dsp:nvSpPr>
        <dsp:cNvPr id="0" name=""/>
        <dsp:cNvSpPr/>
      </dsp:nvSpPr>
      <dsp:spPr>
        <a:xfrm>
          <a:off x="369365" y="2924564"/>
          <a:ext cx="288649" cy="28864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B02C1-06F7-496A-B662-850C8937C65E}">
      <dsp:nvSpPr>
        <dsp:cNvPr id="0" name=""/>
        <dsp:cNvSpPr/>
      </dsp:nvSpPr>
      <dsp:spPr>
        <a:xfrm>
          <a:off x="636952" y="2751695"/>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0" i="0" kern="1200" dirty="0" smtClean="0"/>
            <a:t>can be bookmarked</a:t>
          </a:r>
          <a:endParaRPr lang="en-US" sz="1500" kern="1200" dirty="0"/>
        </a:p>
      </dsp:txBody>
      <dsp:txXfrm>
        <a:off x="636952" y="2751695"/>
        <a:ext cx="3654195" cy="672841"/>
      </dsp:txXfrm>
    </dsp:sp>
    <dsp:sp modelId="{5F63A6C4-8E8C-4E4D-A881-9418AF667886}">
      <dsp:nvSpPr>
        <dsp:cNvPr id="0" name=""/>
        <dsp:cNvSpPr/>
      </dsp:nvSpPr>
      <dsp:spPr>
        <a:xfrm>
          <a:off x="379635" y="3310247"/>
          <a:ext cx="288649" cy="288649"/>
        </a:xfrm>
        <a:prstGeom prst="flowChartConnector">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4E30B0-3BBF-4F27-9B74-29D57EB3BF42}">
      <dsp:nvSpPr>
        <dsp:cNvPr id="0" name=""/>
        <dsp:cNvSpPr/>
      </dsp:nvSpPr>
      <dsp:spPr>
        <a:xfrm>
          <a:off x="636952" y="3128917"/>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0" i="0" kern="1200" dirty="0" smtClean="0"/>
            <a:t>have length restrictions</a:t>
          </a:r>
          <a:endParaRPr lang="en-US" sz="1500" kern="1200" dirty="0"/>
        </a:p>
      </dsp:txBody>
      <dsp:txXfrm>
        <a:off x="636952" y="3128917"/>
        <a:ext cx="3654195" cy="672841"/>
      </dsp:txXfrm>
    </dsp:sp>
    <dsp:sp modelId="{7DFE3F29-830B-4413-8284-D9AA129CD7C7}">
      <dsp:nvSpPr>
        <dsp:cNvPr id="0" name=""/>
        <dsp:cNvSpPr/>
      </dsp:nvSpPr>
      <dsp:spPr>
        <a:xfrm>
          <a:off x="389406" y="3690935"/>
          <a:ext cx="288649" cy="288649"/>
        </a:xfrm>
        <a:prstGeom prst="flowChartConnector">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93E439-0C0A-40A1-9AB7-C04236D6FF16}">
      <dsp:nvSpPr>
        <dsp:cNvPr id="0" name=""/>
        <dsp:cNvSpPr/>
      </dsp:nvSpPr>
      <dsp:spPr>
        <a:xfrm>
          <a:off x="647220" y="3535260"/>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kern="1200" dirty="0" smtClean="0"/>
            <a:t>should be used </a:t>
          </a:r>
          <a:r>
            <a:rPr lang="en-US" sz="1500" kern="1200" dirty="0" smtClean="0">
              <a:solidFill>
                <a:schemeClr val="accent6"/>
              </a:solidFill>
            </a:rPr>
            <a:t>only</a:t>
          </a:r>
          <a:r>
            <a:rPr lang="en-US" sz="1500" kern="1200" dirty="0" smtClean="0"/>
            <a:t> to retrieve data</a:t>
          </a:r>
          <a:endParaRPr lang="en-US" sz="1500" kern="1200" dirty="0"/>
        </a:p>
      </dsp:txBody>
      <dsp:txXfrm>
        <a:off x="647220" y="3535260"/>
        <a:ext cx="3654195" cy="672841"/>
      </dsp:txXfrm>
    </dsp:sp>
    <dsp:sp modelId="{87681511-065F-418C-AFF0-FA95D750DF1B}">
      <dsp:nvSpPr>
        <dsp:cNvPr id="0" name=""/>
        <dsp:cNvSpPr/>
      </dsp:nvSpPr>
      <dsp:spPr>
        <a:xfrm>
          <a:off x="4483699" y="718626"/>
          <a:ext cx="3929241" cy="68585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CD8611-B761-4B3B-BCCD-30371E042164}">
      <dsp:nvSpPr>
        <dsp:cNvPr id="0" name=""/>
        <dsp:cNvSpPr/>
      </dsp:nvSpPr>
      <dsp:spPr>
        <a:xfrm>
          <a:off x="365206" y="3523341"/>
          <a:ext cx="288656" cy="28865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DDDC81FA-BBDF-4680-A49E-95A05BD291F5}">
      <dsp:nvSpPr>
        <dsp:cNvPr id="0" name=""/>
        <dsp:cNvSpPr/>
      </dsp:nvSpPr>
      <dsp:spPr>
        <a:xfrm>
          <a:off x="4483699" y="0"/>
          <a:ext cx="3929241" cy="830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63500" rIns="95250" bIns="63500" numCol="1" spcCol="1270" anchor="ctr" anchorCtr="0">
          <a:noAutofit/>
        </a:bodyPr>
        <a:lstStyle/>
        <a:p>
          <a:pPr lvl="0" algn="ctr" defTabSz="2222500">
            <a:lnSpc>
              <a:spcPct val="90000"/>
            </a:lnSpc>
            <a:spcBef>
              <a:spcPct val="0"/>
            </a:spcBef>
            <a:spcAft>
              <a:spcPct val="35000"/>
            </a:spcAft>
          </a:pPr>
          <a:r>
            <a:rPr lang="en-US" sz="5000" kern="1200" dirty="0" smtClean="0"/>
            <a:t>Post </a:t>
          </a:r>
          <a:endParaRPr lang="en-US" sz="5000" kern="1200" dirty="0"/>
        </a:p>
      </dsp:txBody>
      <dsp:txXfrm>
        <a:off x="4483699" y="0"/>
        <a:ext cx="3929241" cy="830420"/>
      </dsp:txXfrm>
    </dsp:sp>
    <dsp:sp modelId="{8C82B0EC-0C2C-4A4C-99AE-C2A4222E0ACD}">
      <dsp:nvSpPr>
        <dsp:cNvPr id="0" name=""/>
        <dsp:cNvSpPr/>
      </dsp:nvSpPr>
      <dsp:spPr>
        <a:xfrm>
          <a:off x="4483699" y="1720451"/>
          <a:ext cx="288649" cy="288649"/>
        </a:xfrm>
        <a:prstGeom prst="flowChartConnector">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C7DEA3-D062-43B4-888B-69821B5E6579}">
      <dsp:nvSpPr>
        <dsp:cNvPr id="0" name=""/>
        <dsp:cNvSpPr/>
      </dsp:nvSpPr>
      <dsp:spPr>
        <a:xfrm>
          <a:off x="4758746" y="1539718"/>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0" kern="1200" dirty="0" smtClean="0"/>
            <a:t>query parameters are sent in the HTTP message body of a request</a:t>
          </a:r>
          <a:endParaRPr lang="en-US" sz="1500" kern="1200" dirty="0"/>
        </a:p>
      </dsp:txBody>
      <dsp:txXfrm>
        <a:off x="4758746" y="1539718"/>
        <a:ext cx="3654195" cy="672841"/>
      </dsp:txXfrm>
    </dsp:sp>
    <dsp:sp modelId="{CF8065F4-0CE0-4A3A-A0BA-BCEB9D602FC1}">
      <dsp:nvSpPr>
        <dsp:cNvPr id="0" name=""/>
        <dsp:cNvSpPr/>
      </dsp:nvSpPr>
      <dsp:spPr>
        <a:xfrm>
          <a:off x="4472349" y="2131756"/>
          <a:ext cx="288649" cy="288649"/>
        </a:xfrm>
        <a:prstGeom prst="flowChartConnector">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95C9AF-1BD8-4118-ACE2-B5AD8A05CFB8}">
      <dsp:nvSpPr>
        <dsp:cNvPr id="0" name=""/>
        <dsp:cNvSpPr/>
      </dsp:nvSpPr>
      <dsp:spPr>
        <a:xfrm>
          <a:off x="4743179" y="1939656"/>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0" i="0" kern="1200" dirty="0" smtClean="0"/>
            <a:t>never cached</a:t>
          </a:r>
          <a:endParaRPr lang="en-US" sz="1500" kern="1200" dirty="0"/>
        </a:p>
      </dsp:txBody>
      <dsp:txXfrm>
        <a:off x="4743179" y="1939656"/>
        <a:ext cx="3654195" cy="672841"/>
      </dsp:txXfrm>
    </dsp:sp>
    <dsp:sp modelId="{19DBF2F0-E680-40AC-B0A0-98BA9D3BC7FA}">
      <dsp:nvSpPr>
        <dsp:cNvPr id="0" name=""/>
        <dsp:cNvSpPr/>
      </dsp:nvSpPr>
      <dsp:spPr>
        <a:xfrm>
          <a:off x="4472349" y="2565804"/>
          <a:ext cx="288649" cy="288649"/>
        </a:xfrm>
        <a:prstGeom prst="flowChartConnector">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929B55-E6C4-4631-9F34-BB69A041CDFE}">
      <dsp:nvSpPr>
        <dsp:cNvPr id="0" name=""/>
        <dsp:cNvSpPr/>
      </dsp:nvSpPr>
      <dsp:spPr>
        <a:xfrm>
          <a:off x="4735980" y="2385084"/>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0" i="0" kern="1200" dirty="0" smtClean="0"/>
            <a:t>do not remain in the browser history</a:t>
          </a:r>
          <a:endParaRPr lang="en-US" sz="1500" kern="1200" dirty="0"/>
        </a:p>
      </dsp:txBody>
      <dsp:txXfrm>
        <a:off x="4735980" y="2385084"/>
        <a:ext cx="3654195" cy="672841"/>
      </dsp:txXfrm>
    </dsp:sp>
    <dsp:sp modelId="{9487A7E2-4AE0-466E-99BB-8A5427167488}">
      <dsp:nvSpPr>
        <dsp:cNvPr id="0" name=""/>
        <dsp:cNvSpPr/>
      </dsp:nvSpPr>
      <dsp:spPr>
        <a:xfrm>
          <a:off x="4483719" y="2965743"/>
          <a:ext cx="288649" cy="288649"/>
        </a:xfrm>
        <a:prstGeom prst="flowChartConnector">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CC3D2E-FFCC-443E-BC49-C7F0336A3DFD}">
      <dsp:nvSpPr>
        <dsp:cNvPr id="0" name=""/>
        <dsp:cNvSpPr/>
      </dsp:nvSpPr>
      <dsp:spPr>
        <a:xfrm>
          <a:off x="4747381" y="2750908"/>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0" i="0" kern="1200" dirty="0" smtClean="0"/>
            <a:t>cannot be bookmarked</a:t>
          </a:r>
          <a:endParaRPr lang="en-US" sz="1500" kern="1200" dirty="0"/>
        </a:p>
      </dsp:txBody>
      <dsp:txXfrm>
        <a:off x="4747381" y="2750908"/>
        <a:ext cx="3654195" cy="672841"/>
      </dsp:txXfrm>
    </dsp:sp>
    <dsp:sp modelId="{A5603D56-A69F-4D23-8C64-258F0483B825}">
      <dsp:nvSpPr>
        <dsp:cNvPr id="0" name=""/>
        <dsp:cNvSpPr/>
      </dsp:nvSpPr>
      <dsp:spPr>
        <a:xfrm>
          <a:off x="6084014" y="5026817"/>
          <a:ext cx="288649" cy="288649"/>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A0081AB0-BDBB-49B2-9F7C-A72B39F9EB4E}">
      <dsp:nvSpPr>
        <dsp:cNvPr id="0" name=""/>
        <dsp:cNvSpPr/>
      </dsp:nvSpPr>
      <dsp:spPr>
        <a:xfrm>
          <a:off x="4758746" y="3139474"/>
          <a:ext cx="3654195" cy="67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0" i="0" kern="1200" dirty="0" smtClean="0"/>
            <a:t>have no restrictions on data length</a:t>
          </a:r>
          <a:endParaRPr lang="en-US" sz="1500" kern="1200" dirty="0"/>
        </a:p>
      </dsp:txBody>
      <dsp:txXfrm>
        <a:off x="4758746" y="3139474"/>
        <a:ext cx="3654195" cy="672841"/>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1" tIns="45716" rIns="91431" bIns="45716" rtlCol="0"/>
          <a:lstStyle>
            <a:lvl1pPr algn="l" defTabSz="914253"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1" tIns="45716" rIns="91431" bIns="45716" rtlCol="0"/>
          <a:lstStyle>
            <a:lvl1pPr algn="r" defTabSz="914253" fontAlgn="auto">
              <a:spcBef>
                <a:spcPts val="0"/>
              </a:spcBef>
              <a:spcAft>
                <a:spcPts val="0"/>
              </a:spcAft>
              <a:defRPr sz="1200">
                <a:latin typeface="+mn-lt"/>
                <a:cs typeface="+mn-cs"/>
              </a:defRPr>
            </a:lvl1pPr>
          </a:lstStyle>
          <a:p>
            <a:pPr>
              <a:defRPr/>
            </a:pPr>
            <a:fld id="{DF7F477B-7506-44B9-AF99-268D795BF2B3}" type="datetimeFigureOut">
              <a:rPr lang="en-US"/>
              <a:pPr>
                <a:defRPr/>
              </a:pPr>
              <a:t>12/8/2014</a:t>
            </a:fld>
            <a:endParaRPr lang="en-US" dirty="0"/>
          </a:p>
        </p:txBody>
      </p:sp>
      <p:sp>
        <p:nvSpPr>
          <p:cNvPr id="4" name="Slide Image Placeholder 3"/>
          <p:cNvSpPr>
            <a:spLocks noGrp="1" noRot="1" noChangeAspect="1"/>
          </p:cNvSpPr>
          <p:nvPr>
            <p:ph type="sldImg" idx="2"/>
          </p:nvPr>
        </p:nvSpPr>
        <p:spPr>
          <a:xfrm>
            <a:off x="1144588" y="685800"/>
            <a:ext cx="4570412" cy="3429000"/>
          </a:xfrm>
          <a:prstGeom prst="rect">
            <a:avLst/>
          </a:prstGeom>
          <a:noFill/>
          <a:ln w="12700">
            <a:solidFill>
              <a:prstClr val="black"/>
            </a:solidFill>
          </a:ln>
        </p:spPr>
        <p:txBody>
          <a:bodyPr vert="horz" lIns="91431" tIns="45716" rIns="91431" bIns="45716" rtlCol="0" anchor="ctr"/>
          <a:lstStyle/>
          <a:p>
            <a:pPr lvl="0"/>
            <a:endParaRPr lang="en-US" noProof="0" dirty="0"/>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1431" tIns="45716" rIns="91431" bIns="4571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31" tIns="45716" rIns="91431" bIns="45716" rtlCol="0" anchor="b"/>
          <a:lstStyle>
            <a:lvl1pPr algn="l" defTabSz="914253"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1" tIns="45716" rIns="91431" bIns="45716" rtlCol="0" anchor="b"/>
          <a:lstStyle>
            <a:lvl1pPr algn="r" defTabSz="914253" fontAlgn="auto">
              <a:spcBef>
                <a:spcPts val="0"/>
              </a:spcBef>
              <a:spcAft>
                <a:spcPts val="0"/>
              </a:spcAft>
              <a:defRPr sz="1200">
                <a:latin typeface="+mn-lt"/>
                <a:cs typeface="+mn-cs"/>
              </a:defRPr>
            </a:lvl1pPr>
          </a:lstStyle>
          <a:p>
            <a:pPr>
              <a:defRPr/>
            </a:pPr>
            <a:fld id="{57DC5EDA-BEC3-4932-8801-AEF9B9B3B442}" type="slidenum">
              <a:rPr lang="en-US"/>
              <a:pPr>
                <a:defRPr/>
              </a:pPr>
              <a:t>‹#›</a:t>
            </a:fld>
            <a:endParaRPr lang="en-US" dirty="0"/>
          </a:p>
        </p:txBody>
      </p:sp>
    </p:spTree>
    <p:extLst>
      <p:ext uri="{BB962C8B-B14F-4D97-AF65-F5344CB8AC3E}">
        <p14:creationId xmlns:p14="http://schemas.microsoft.com/office/powerpoint/2010/main" val="3877742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jjg.net/element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jquery-docs.ru/Ajax_Events"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ru.wikipedia.org/wiki/%D0%9F%D1%80%D0%B0%D0%B2%D0%B8%D0%BB%D0%BE_%D0%BE%D0%B3%D1%80%D0%B0%D0%BD%D0%B8%D1%87%D0%B5%D0%BD%D0%B8%D1%8F_%D0%B4%D0%BE%D0%BC%D0%B5%D0%BD%D0%B0" TargetMode="External"/><Relationship Id="rId5" Type="http://schemas.openxmlformats.org/officeDocument/2006/relationships/hyperlink" Target="https://ru.wikipedia.org/wiki/JSON" TargetMode="External"/><Relationship Id="rId4" Type="http://schemas.openxmlformats.org/officeDocument/2006/relationships/hyperlink" Target="http://jquery-docs.ru/Ajax/jQuery.ajaxSetu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anton.shevchuk.name/wp-demo/jquery-tutorials-3/post.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Спросить</a:t>
            </a:r>
            <a:r>
              <a:rPr lang="ru-RU" baseline="0" dirty="0" smtClean="0"/>
              <a:t> про подлкючение </a:t>
            </a:r>
            <a:r>
              <a:rPr lang="en-US" baseline="0" dirty="0" err="1" smtClean="0"/>
              <a:t>js</a:t>
            </a:r>
            <a:r>
              <a:rPr lang="en-US" baseline="0" dirty="0" smtClean="0"/>
              <a:t> , </a:t>
            </a:r>
            <a:r>
              <a:rPr lang="ru-RU" baseline="0" dirty="0" smtClean="0"/>
              <a:t>что помнят и тд</a:t>
            </a:r>
            <a:br>
              <a:rPr lang="ru-RU" baseline="0" dirty="0" smtClean="0"/>
            </a:br>
            <a:r>
              <a:rPr lang="ru-RU" baseline="0" dirty="0" smtClean="0"/>
              <a:t>Сказать про внешнее подключение + и -  и тд</a:t>
            </a:r>
            <a:endParaRPr lang="ru-RU"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3</a:t>
            </a:fld>
            <a:endParaRPr lang="en-US" dirty="0"/>
          </a:p>
        </p:txBody>
      </p:sp>
    </p:spTree>
    <p:extLst>
      <p:ext uri="{BB962C8B-B14F-4D97-AF65-F5344CB8AC3E}">
        <p14:creationId xmlns:p14="http://schemas.microsoft.com/office/powerpoint/2010/main" val="4227361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Спросить</a:t>
            </a:r>
            <a:r>
              <a:rPr lang="ru-RU" baseline="0" dirty="0" smtClean="0"/>
              <a:t> , знают ли, что такое асинхронность</a:t>
            </a:r>
            <a:endParaRPr lang="en-US" baseline="0" dirty="0" smtClean="0"/>
          </a:p>
          <a:p>
            <a:pPr lvl="1">
              <a:buFont typeface="Wingdings" panose="05000000000000000000" pitchFamily="2" charset="2"/>
              <a:buChar char="ü"/>
            </a:pPr>
            <a:r>
              <a:rPr lang="en-US" dirty="0" err="1" smtClean="0"/>
              <a:t>XMLHttpRequest</a:t>
            </a:r>
            <a:r>
              <a:rPr lang="en-US" dirty="0" smtClean="0"/>
              <a:t> object (to exchange data asynchronously with a server)</a:t>
            </a:r>
          </a:p>
          <a:p>
            <a:pPr lvl="1">
              <a:buFont typeface="Wingdings" panose="05000000000000000000" pitchFamily="2" charset="2"/>
              <a:buChar char="ü"/>
            </a:pPr>
            <a:r>
              <a:rPr lang="en-US" dirty="0" smtClean="0"/>
              <a:t>JavaScript/DOM (to display/interact with the information)</a:t>
            </a:r>
          </a:p>
          <a:p>
            <a:pPr lvl="1">
              <a:buFont typeface="Wingdings" panose="05000000000000000000" pitchFamily="2" charset="2"/>
              <a:buChar char="ü"/>
            </a:pPr>
            <a:r>
              <a:rPr lang="en-US" dirty="0" smtClean="0"/>
              <a:t>CSS (to style the data)</a:t>
            </a:r>
          </a:p>
          <a:p>
            <a:pPr lvl="1">
              <a:buFont typeface="Wingdings" panose="05000000000000000000" pitchFamily="2" charset="2"/>
              <a:buChar char="ü"/>
            </a:pPr>
            <a:r>
              <a:rPr lang="en-US" dirty="0" smtClean="0"/>
              <a:t>XML (often used as the format for transferring data) / JSON</a:t>
            </a:r>
          </a:p>
          <a:p>
            <a:endParaRPr lang="ru-RU"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17</a:t>
            </a:fld>
            <a:endParaRPr lang="en-US" dirty="0"/>
          </a:p>
        </p:txBody>
      </p:sp>
    </p:spTree>
    <p:extLst>
      <p:ext uri="{BB962C8B-B14F-4D97-AF65-F5344CB8AC3E}">
        <p14:creationId xmlns:p14="http://schemas.microsoft.com/office/powerpoint/2010/main" val="856772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Page is refreshed-&gt;loss of operation context</a:t>
            </a:r>
          </a:p>
          <a:p>
            <a:r>
              <a:rPr lang="en-US" sz="1200" b="0" i="0" kern="1200" dirty="0" smtClean="0">
                <a:solidFill>
                  <a:schemeClr val="tx1"/>
                </a:solidFill>
                <a:effectLst/>
                <a:latin typeface="+mn-lt"/>
                <a:ea typeface="+mn-ea"/>
                <a:cs typeface="+mn-cs"/>
              </a:rPr>
              <a:t>The classic web application model works like this: Most user actions in the interface trigger an HTTP request back to a web server. The server does some processing — retrieving data, crunching numbers, talking to various legacy systems — and then returns an HTML page to the client. It’s a model adapted from the Web’s original use as a hypertext medium, but as fans of </a:t>
            </a:r>
            <a:r>
              <a:rPr lang="en-US" sz="1200" b="0" i="0" u="none" strike="noStrike" kern="1200" dirty="0" smtClean="0">
                <a:solidFill>
                  <a:schemeClr val="tx1"/>
                </a:solidFill>
                <a:effectLst/>
                <a:latin typeface="+mn-lt"/>
                <a:ea typeface="+mn-ea"/>
                <a:cs typeface="+mn-cs"/>
                <a:hlinkClick r:id="rId3"/>
              </a:rPr>
              <a:t>The Elements of User Experience</a:t>
            </a:r>
            <a:r>
              <a:rPr lang="en-US" sz="1200" b="0" i="0" kern="1200" dirty="0" smtClean="0">
                <a:solidFill>
                  <a:schemeClr val="tx1"/>
                </a:solidFill>
                <a:effectLst/>
                <a:latin typeface="+mn-lt"/>
                <a:ea typeface="+mn-ea"/>
                <a:cs typeface="+mn-cs"/>
              </a:rPr>
              <a:t> know, what makes the Web good for hypertext doesn’t necessarily make it good for software applications.</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Instead of loading a webpage, at the start of the session, the browser loads an Ajax engine — written in JavaScript and usually tucked away in a hidden frame. This engine is responsible for both rendering the interface the user sees and communicating with the server on the user’s behalf. The Ajax engine allows the user’s interaction with the application to happen asynchronously — independent of communication with the server. So the user is never staring at a blank browser window and an hourglass icon, waiting around for the server to do something.</a:t>
            </a:r>
            <a:endParaRPr lang="ru-RU"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19</a:t>
            </a:fld>
            <a:endParaRPr lang="en-US" dirty="0"/>
          </a:p>
        </p:txBody>
      </p:sp>
    </p:spTree>
    <p:extLst>
      <p:ext uri="{BB962C8B-B14F-4D97-AF65-F5344CB8AC3E}">
        <p14:creationId xmlns:p14="http://schemas.microsoft.com/office/powerpoint/2010/main" val="1906818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ru-RU" dirty="0" smtClean="0"/>
              <a:t>опечатка</a:t>
            </a:r>
            <a:endParaRPr lang="ru-RU"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21</a:t>
            </a:fld>
            <a:endParaRPr lang="en-US" dirty="0"/>
          </a:p>
        </p:txBody>
      </p:sp>
    </p:spTree>
    <p:extLst>
      <p:ext uri="{BB962C8B-B14F-4D97-AF65-F5344CB8AC3E}">
        <p14:creationId xmlns:p14="http://schemas.microsoft.com/office/powerpoint/2010/main" val="699469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Объект XMLHttpRequest (или, сокращенно, XHR) дает возможность браузеру делать HTTP-запросы к серверу без перезагрузки страницы.</a:t>
            </a:r>
          </a:p>
          <a:p>
            <a:r>
              <a:rPr lang="ru-RU" sz="1200" b="0" i="0" kern="1200" dirty="0" smtClean="0">
                <a:solidFill>
                  <a:schemeClr val="tx1"/>
                </a:solidFill>
                <a:effectLst/>
                <a:latin typeface="+mn-lt"/>
                <a:ea typeface="+mn-ea"/>
                <a:cs typeface="+mn-cs"/>
              </a:rPr>
              <a:t>Несмотря на слово XML в названии, XMLHttpRequest может работать с данными в любом текстовом формате, и даже c бинарными данными.</a:t>
            </a:r>
          </a:p>
          <a:p>
            <a:r>
              <a:rPr lang="en-US" dirty="0" smtClean="0"/>
              <a:t/>
            </a:r>
            <a:br>
              <a:rPr lang="en-US" dirty="0" smtClean="0"/>
            </a:br>
            <a:r>
              <a:rPr lang="en-US" dirty="0" err="1" smtClean="0"/>
              <a:t>ActiveXObjext</a:t>
            </a:r>
            <a:r>
              <a:rPr lang="en-US" dirty="0" smtClean="0"/>
              <a:t> -</a:t>
            </a:r>
            <a:r>
              <a:rPr lang="en-US"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является расширением Microsoft и поддерживается только в Internet Explorer</a:t>
            </a:r>
            <a:r>
              <a:rPr lang="en-US" sz="1200" b="0" i="0" kern="1200" dirty="0" smtClean="0">
                <a:solidFill>
                  <a:schemeClr val="tx1"/>
                </a:solidFill>
                <a:effectLst/>
                <a:latin typeface="+mn-lt"/>
                <a:ea typeface="+mn-ea"/>
                <a:cs typeface="+mn-cs"/>
              </a:rPr>
              <a:t>.</a:t>
            </a:r>
          </a:p>
          <a:p>
            <a:r>
              <a:rPr lang="en-US" dirty="0" smtClean="0">
                <a:solidFill>
                  <a:srgbClr val="A31515"/>
                </a:solidFill>
                <a:highlight>
                  <a:srgbClr val="FFFFFF"/>
                </a:highlight>
                <a:latin typeface="Consolas" panose="020B0609020204030204" pitchFamily="49" charset="0"/>
              </a:rPr>
              <a:t>"</a:t>
            </a:r>
            <a:r>
              <a:rPr lang="en-US" dirty="0" err="1" smtClean="0">
                <a:solidFill>
                  <a:srgbClr val="A31515"/>
                </a:solidFill>
                <a:highlight>
                  <a:srgbClr val="FFFFFF"/>
                </a:highlight>
                <a:latin typeface="Consolas" panose="020B0609020204030204" pitchFamily="49" charset="0"/>
              </a:rPr>
              <a:t>Microsoft.XMLHTTP</a:t>
            </a:r>
            <a:r>
              <a:rPr lang="en-US" dirty="0" smtClean="0">
                <a:solidFill>
                  <a:srgbClr val="A31515"/>
                </a:solidFill>
                <a:highlight>
                  <a:srgbClr val="FFFFFF"/>
                </a:highlight>
                <a:latin typeface="Consolas" panose="020B0609020204030204" pitchFamily="49" charset="0"/>
              </a:rPr>
              <a:t>"</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c</a:t>
            </a:r>
            <a:r>
              <a:rPr lang="ru-RU" sz="1200" b="0" i="0" kern="1200" dirty="0" smtClean="0">
                <a:solidFill>
                  <a:schemeClr val="tx1"/>
                </a:solidFill>
                <a:effectLst/>
                <a:latin typeface="+mn-lt"/>
                <a:ea typeface="+mn-ea"/>
                <a:cs typeface="+mn-cs"/>
              </a:rPr>
              <a:t>трока в форме "</a:t>
            </a:r>
            <a:r>
              <a:rPr lang="ru-RU" sz="1200" b="0" i="1" kern="1200" dirty="0" smtClean="0">
                <a:solidFill>
                  <a:schemeClr val="tx1"/>
                </a:solidFill>
                <a:effectLst/>
                <a:latin typeface="+mn-lt"/>
                <a:ea typeface="+mn-ea"/>
                <a:cs typeface="+mn-cs"/>
              </a:rPr>
              <a:t>serverName</a:t>
            </a:r>
            <a:r>
              <a:rPr lang="ru-RU" sz="1200" b="0" i="0" kern="1200" dirty="0" smtClean="0">
                <a:solidFill>
                  <a:schemeClr val="tx1"/>
                </a:solidFill>
                <a:effectLst/>
                <a:latin typeface="+mn-lt"/>
                <a:ea typeface="+mn-ea"/>
                <a:cs typeface="+mn-cs"/>
              </a:rPr>
              <a:t>.</a:t>
            </a:r>
            <a:r>
              <a:rPr lang="ru-RU" sz="1200" b="0" i="1" kern="1200" dirty="0" smtClean="0">
                <a:solidFill>
                  <a:schemeClr val="tx1"/>
                </a:solidFill>
                <a:effectLst/>
                <a:latin typeface="+mn-lt"/>
                <a:ea typeface="+mn-ea"/>
                <a:cs typeface="+mn-cs"/>
              </a:rPr>
              <a:t>typeName</a:t>
            </a:r>
            <a:r>
              <a:rPr lang="ru-RU" sz="1200" b="0" i="0" kern="1200" dirty="0" smtClean="0">
                <a:solidFill>
                  <a:schemeClr val="tx1"/>
                </a:solidFill>
                <a:effectLst/>
                <a:latin typeface="+mn-lt"/>
                <a:ea typeface="+mn-ea"/>
                <a:cs typeface="+mn-cs"/>
              </a:rPr>
              <a:t>", где </a:t>
            </a:r>
            <a:r>
              <a:rPr lang="ru-RU" sz="1200" b="0" i="1" kern="1200" dirty="0" smtClean="0">
                <a:solidFill>
                  <a:schemeClr val="tx1"/>
                </a:solidFill>
                <a:effectLst/>
                <a:latin typeface="+mn-lt"/>
                <a:ea typeface="+mn-ea"/>
                <a:cs typeface="+mn-cs"/>
              </a:rPr>
              <a:t>serverName</a:t>
            </a:r>
            <a:r>
              <a:rPr lang="ru-RU" sz="1200" b="0" i="0" kern="1200" dirty="0" smtClean="0">
                <a:solidFill>
                  <a:schemeClr val="tx1"/>
                </a:solidFill>
                <a:effectLst/>
                <a:latin typeface="+mn-lt"/>
                <a:ea typeface="+mn-ea"/>
                <a:cs typeface="+mn-cs"/>
              </a:rPr>
              <a:t> — имя приложения, предоставляющего объект, а </a:t>
            </a:r>
            <a:r>
              <a:rPr lang="ru-RU" sz="1200" b="0" i="1" kern="1200" dirty="0" smtClean="0">
                <a:solidFill>
                  <a:schemeClr val="tx1"/>
                </a:solidFill>
                <a:effectLst/>
                <a:latin typeface="+mn-lt"/>
                <a:ea typeface="+mn-ea"/>
                <a:cs typeface="+mn-cs"/>
              </a:rPr>
              <a:t>typeName</a:t>
            </a:r>
            <a:r>
              <a:rPr lang="ru-RU" sz="1200" b="0" i="0" kern="1200" dirty="0" smtClean="0">
                <a:solidFill>
                  <a:schemeClr val="tx1"/>
                </a:solidFill>
                <a:effectLst/>
                <a:latin typeface="+mn-lt"/>
                <a:ea typeface="+mn-ea"/>
                <a:cs typeface="+mn-cs"/>
              </a:rPr>
              <a:t> — имя типа или класса создаваемого объекта.</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Объект ActiveXObject используется для запуска объектов ActiveX. После создания объекта ActiveX (т. е. после запуска соответствующей программы) мы можем обращаться к его методам и свойствам, используя стандартный синтаксис языка JavaScript. Встроенных свойств и методов этот объект не имеет.</a:t>
            </a:r>
            <a:endParaRPr lang="ru-RU"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22</a:t>
            </a:fld>
            <a:endParaRPr lang="en-US" dirty="0"/>
          </a:p>
        </p:txBody>
      </p:sp>
    </p:spTree>
    <p:extLst>
      <p:ext uri="{BB962C8B-B14F-4D97-AF65-F5344CB8AC3E}">
        <p14:creationId xmlns:p14="http://schemas.microsoft.com/office/powerpoint/2010/main" val="3193949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onreadystatechange</a:t>
            </a:r>
            <a:r>
              <a:rPr lang="en-US" sz="1200" b="0" i="0" kern="1200" dirty="0" smtClean="0">
                <a:solidFill>
                  <a:schemeClr val="tx1"/>
                </a:solidFill>
                <a:effectLst/>
                <a:latin typeface="+mn-lt"/>
                <a:ea typeface="+mn-ea"/>
                <a:cs typeface="+mn-cs"/>
              </a:rPr>
              <a:t> event, we specify what will happen when the server response is ready to be processed</a:t>
            </a:r>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23</a:t>
            </a:fld>
            <a:endParaRPr lang="en-US" dirty="0"/>
          </a:p>
        </p:txBody>
      </p:sp>
    </p:spTree>
    <p:extLst>
      <p:ext uri="{BB962C8B-B14F-4D97-AF65-F5344CB8AC3E}">
        <p14:creationId xmlns:p14="http://schemas.microsoft.com/office/powerpoint/2010/main" val="1089443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24</a:t>
            </a:fld>
            <a:endParaRPr lang="en-US" dirty="0"/>
          </a:p>
        </p:txBody>
      </p:sp>
    </p:spTree>
    <p:extLst>
      <p:ext uri="{BB962C8B-B14F-4D97-AF65-F5344CB8AC3E}">
        <p14:creationId xmlns:p14="http://schemas.microsoft.com/office/powerpoint/2010/main" val="4041072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property returns one of four values:</a:t>
            </a:r>
          </a:p>
          <a:p>
            <a:r>
              <a:rPr lang="en-US" sz="1200" b="0" i="0" kern="1200" dirty="0" smtClean="0">
                <a:solidFill>
                  <a:schemeClr val="tx1"/>
                </a:solidFill>
                <a:effectLst/>
                <a:latin typeface="+mn-lt"/>
                <a:ea typeface="+mn-ea"/>
                <a:cs typeface="+mn-cs"/>
              </a:rPr>
              <a:t>uninitialized - Has not started loading yet</a:t>
            </a:r>
          </a:p>
          <a:p>
            <a:r>
              <a:rPr lang="en-US" sz="1200" b="0" i="0" kern="1200" dirty="0" smtClean="0">
                <a:solidFill>
                  <a:schemeClr val="tx1"/>
                </a:solidFill>
                <a:effectLst/>
                <a:latin typeface="+mn-lt"/>
                <a:ea typeface="+mn-ea"/>
                <a:cs typeface="+mn-cs"/>
              </a:rPr>
              <a:t>loading - Is loading</a:t>
            </a:r>
          </a:p>
          <a:p>
            <a:r>
              <a:rPr lang="en-US" sz="1200" b="0" i="0" kern="1200" dirty="0" smtClean="0">
                <a:solidFill>
                  <a:schemeClr val="tx1"/>
                </a:solidFill>
                <a:effectLst/>
                <a:latin typeface="+mn-lt"/>
                <a:ea typeface="+mn-ea"/>
                <a:cs typeface="+mn-cs"/>
              </a:rPr>
              <a:t>interactive - Has loaded enough and the user can interact with it</a:t>
            </a:r>
          </a:p>
          <a:p>
            <a:r>
              <a:rPr lang="en-US" sz="1200" b="0" i="0" kern="1200" dirty="0" smtClean="0">
                <a:solidFill>
                  <a:schemeClr val="tx1"/>
                </a:solidFill>
                <a:effectLst/>
                <a:latin typeface="+mn-lt"/>
                <a:ea typeface="+mn-ea"/>
                <a:cs typeface="+mn-cs"/>
              </a:rPr>
              <a:t>complete - Fully loaded</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a:t>
            </a:r>
            <a:r>
              <a:rPr lang="en-US" sz="1200" b="0" i="0" kern="1200" dirty="0" smtClean="0">
                <a:solidFill>
                  <a:schemeClr val="tx1"/>
                </a:solidFill>
                <a:effectLst/>
                <a:latin typeface="+mn-lt"/>
                <a:ea typeface="+mn-ea"/>
                <a:cs typeface="+mn-cs"/>
              </a:rPr>
              <a:t>HTTP-</a:t>
            </a:r>
            <a:r>
              <a:rPr lang="ru-RU" sz="1200" b="0" i="0" kern="1200" dirty="0" smtClean="0">
                <a:solidFill>
                  <a:schemeClr val="tx1"/>
                </a:solidFill>
                <a:effectLst/>
                <a:latin typeface="+mn-lt"/>
                <a:ea typeface="+mn-ea"/>
                <a:cs typeface="+mn-cs"/>
              </a:rPr>
              <a:t>запросов - статусный код ответа сервера: 200 - </a:t>
            </a:r>
            <a:r>
              <a:rPr lang="en-US" sz="1200" b="0" i="0" kern="1200" dirty="0" smtClean="0">
                <a:solidFill>
                  <a:schemeClr val="tx1"/>
                </a:solidFill>
                <a:effectLst/>
                <a:latin typeface="+mn-lt"/>
                <a:ea typeface="+mn-ea"/>
                <a:cs typeface="+mn-cs"/>
              </a:rPr>
              <a:t>OK, 404 - Not Found, </a:t>
            </a:r>
            <a:r>
              <a:rPr lang="ru-RU" sz="1200" b="0" i="0" kern="1200" dirty="0" smtClean="0">
                <a:solidFill>
                  <a:schemeClr val="tx1"/>
                </a:solidFill>
                <a:effectLst/>
                <a:latin typeface="+mn-lt"/>
                <a:ea typeface="+mn-ea"/>
                <a:cs typeface="+mn-cs"/>
              </a:rPr>
              <a:t>и т.п. Браузер </a:t>
            </a:r>
            <a:r>
              <a:rPr lang="en-US" sz="1200" b="0" i="0" kern="1200" dirty="0" smtClean="0">
                <a:solidFill>
                  <a:schemeClr val="tx1"/>
                </a:solidFill>
                <a:effectLst/>
                <a:latin typeface="+mn-lt"/>
                <a:ea typeface="+mn-ea"/>
                <a:cs typeface="+mn-cs"/>
              </a:rPr>
              <a:t>Internet Explorer </a:t>
            </a:r>
            <a:r>
              <a:rPr lang="ru-RU" sz="1200" b="0" i="0" kern="1200" dirty="0" smtClean="0">
                <a:solidFill>
                  <a:schemeClr val="tx1"/>
                </a:solidFill>
                <a:effectLst/>
                <a:latin typeface="+mn-lt"/>
                <a:ea typeface="+mn-ea"/>
                <a:cs typeface="+mn-cs"/>
              </a:rPr>
              <a:t>может также присвоить </a:t>
            </a:r>
            <a:r>
              <a:rPr lang="en-US" sz="1200" b="0" i="0" kern="1200" dirty="0" smtClean="0">
                <a:solidFill>
                  <a:schemeClr val="tx1"/>
                </a:solidFill>
                <a:effectLst/>
                <a:latin typeface="+mn-lt"/>
                <a:ea typeface="+mn-ea"/>
                <a:cs typeface="+mn-cs"/>
              </a:rPr>
              <a:t>status </a:t>
            </a:r>
            <a:r>
              <a:rPr lang="ru-RU" sz="1200" b="0" i="0" kern="1200" dirty="0" smtClean="0">
                <a:solidFill>
                  <a:schemeClr val="tx1"/>
                </a:solidFill>
                <a:effectLst/>
                <a:latin typeface="+mn-lt"/>
                <a:ea typeface="+mn-ea"/>
                <a:cs typeface="+mn-cs"/>
              </a:rPr>
              <a:t>код ошибки </a:t>
            </a:r>
            <a:r>
              <a:rPr lang="en-US" sz="1200" b="0" i="0" kern="1200" dirty="0" err="1" smtClean="0">
                <a:solidFill>
                  <a:schemeClr val="tx1"/>
                </a:solidFill>
                <a:effectLst/>
                <a:latin typeface="+mn-lt"/>
                <a:ea typeface="+mn-ea"/>
                <a:cs typeface="+mn-cs"/>
              </a:rPr>
              <a:t>WinInet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например 12029 для ошибки "</a:t>
            </a:r>
            <a:r>
              <a:rPr lang="en-US" sz="1200" b="0" i="0" kern="1200" dirty="0" smtClean="0">
                <a:solidFill>
                  <a:schemeClr val="tx1"/>
                </a:solidFill>
                <a:effectLst/>
                <a:latin typeface="+mn-lt"/>
                <a:ea typeface="+mn-ea"/>
                <a:cs typeface="+mn-cs"/>
              </a:rPr>
              <a:t>cannot connect".</a:t>
            </a:r>
          </a:p>
          <a:p>
            <a:r>
              <a:rPr lang="ru-RU" sz="1200" b="0" i="0" kern="1200" dirty="0" smtClean="0">
                <a:solidFill>
                  <a:schemeClr val="tx1"/>
                </a:solidFill>
                <a:effectLst/>
                <a:latin typeface="+mn-lt"/>
                <a:ea typeface="+mn-ea"/>
                <a:cs typeface="+mn-cs"/>
              </a:rPr>
              <a:t>Запросы по протоколам </a:t>
            </a:r>
            <a:r>
              <a:rPr lang="en-US" sz="1200" b="0" i="0" kern="1200" dirty="0" smtClean="0">
                <a:solidFill>
                  <a:schemeClr val="tx1"/>
                </a:solidFill>
                <a:effectLst/>
                <a:latin typeface="+mn-lt"/>
                <a:ea typeface="+mn-ea"/>
                <a:cs typeface="+mn-cs"/>
              </a:rPr>
              <a:t>FTP, FILE:// </a:t>
            </a:r>
            <a:r>
              <a:rPr lang="ru-RU" sz="1200" b="0" i="0" kern="1200" dirty="0" smtClean="0">
                <a:solidFill>
                  <a:schemeClr val="tx1"/>
                </a:solidFill>
                <a:effectLst/>
                <a:latin typeface="+mn-lt"/>
                <a:ea typeface="+mn-ea"/>
                <a:cs typeface="+mn-cs"/>
              </a:rPr>
              <a:t>не возвращают статуса, поэтому нормальным для них является </a:t>
            </a:r>
            <a:r>
              <a:rPr lang="en-US" sz="1200" b="0" i="0" kern="1200" dirty="0" smtClean="0">
                <a:solidFill>
                  <a:schemeClr val="tx1"/>
                </a:solidFill>
                <a:effectLst/>
                <a:latin typeface="+mn-lt"/>
                <a:ea typeface="+mn-ea"/>
                <a:cs typeface="+mn-cs"/>
              </a:rPr>
              <a:t>status=0.</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25</a:t>
            </a:fld>
            <a:endParaRPr lang="en-US" dirty="0"/>
          </a:p>
        </p:txBody>
      </p:sp>
    </p:spTree>
    <p:extLst>
      <p:ext uri="{BB962C8B-B14F-4D97-AF65-F5344CB8AC3E}">
        <p14:creationId xmlns:p14="http://schemas.microsoft.com/office/powerpoint/2010/main" val="3958287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sng" kern="1200" dirty="0" smtClean="0">
                <a:solidFill>
                  <a:schemeClr val="tx1"/>
                </a:solidFill>
                <a:effectLst/>
                <a:latin typeface="+mn-lt"/>
                <a:ea typeface="+mn-ea"/>
                <a:cs typeface="+mn-cs"/>
              </a:rPr>
              <a:t>При синхронном запросе браузер "подвисает" и ждет на строчке 3, пока сервер не ответит на запрос.</a:t>
            </a:r>
            <a:r>
              <a:rPr lang="ru-RU" sz="1200" b="0" i="0" kern="1200" dirty="0" smtClean="0">
                <a:solidFill>
                  <a:schemeClr val="tx1"/>
                </a:solidFill>
                <a:effectLst/>
                <a:latin typeface="+mn-lt"/>
                <a:ea typeface="+mn-ea"/>
                <a:cs typeface="+mn-cs"/>
              </a:rPr>
              <a:t> Когда ответ получен - выполняется строка 4, код ответа сравнивается с 200 (ОК), и при помощи alert печатается текст ответа сервера. Все максимально просто.</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26</a:t>
            </a:fld>
            <a:endParaRPr lang="en-US" dirty="0"/>
          </a:p>
        </p:txBody>
      </p:sp>
    </p:spTree>
    <p:extLst>
      <p:ext uri="{BB962C8B-B14F-4D97-AF65-F5344CB8AC3E}">
        <p14:creationId xmlns:p14="http://schemas.microsoft.com/office/powerpoint/2010/main" val="846018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свойству onreadystatechange подвешивается функция, которую запрос вызовет сам, когда получит ответ с сервера.</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Асинхронность включается третьим параметром функции open. В отличие от синхронного запроса, функция send() не останавливает выполнение скрипта, а просто отправляет запрос.</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Запрос xmlhttp регулярно отчитывается о своем состоянии через вызов функции xmlhttp.onreadystatechange. Состояние под номером 4 означает конец выполнения, поэтому функция-обработчик при каждом вызове проверяет - не настало ли это состояние.</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27</a:t>
            </a:fld>
            <a:endParaRPr lang="en-US" dirty="0"/>
          </a:p>
        </p:txBody>
      </p:sp>
    </p:spTree>
    <p:extLst>
      <p:ext uri="{BB962C8B-B14F-4D97-AF65-F5344CB8AC3E}">
        <p14:creationId xmlns:p14="http://schemas.microsoft.com/office/powerpoint/2010/main" val="3405031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1"/>
            <a:r>
              <a:rPr lang="ru-RU" sz="2600" b="1" dirty="0" smtClean="0"/>
              <a:t>async</a:t>
            </a:r>
            <a:r>
              <a:rPr lang="ru-RU" sz="2600" dirty="0" smtClean="0"/>
              <a:t> — асинхронность запроса, по умолчанию true</a:t>
            </a:r>
          </a:p>
          <a:p>
            <a:pPr lvl="1"/>
            <a:r>
              <a:rPr lang="ru-RU" sz="2600" b="1" dirty="0" smtClean="0"/>
              <a:t>cache</a:t>
            </a:r>
            <a:r>
              <a:rPr lang="ru-RU" sz="2600" dirty="0" smtClean="0"/>
              <a:t> — вкл/выкл кэширование данных браузером, по умолчанию true</a:t>
            </a:r>
          </a:p>
          <a:p>
            <a:pPr lvl="1"/>
            <a:r>
              <a:rPr lang="ru-RU" sz="2600" b="1" dirty="0" smtClean="0"/>
              <a:t>contentType</a:t>
            </a:r>
            <a:r>
              <a:rPr lang="ru-RU" sz="2600" dirty="0" smtClean="0"/>
              <a:t> —</a:t>
            </a:r>
            <a:r>
              <a:rPr lang="ru-RU" sz="1200" b="0" i="0" kern="1200" dirty="0" smtClean="0">
                <a:solidFill>
                  <a:schemeClr val="tx1"/>
                </a:solidFill>
                <a:effectLst/>
                <a:latin typeface="+mn-lt"/>
                <a:ea typeface="+mn-ea"/>
                <a:cs typeface="+mn-cs"/>
              </a:rPr>
              <a:t> При отсылке данных на сервер, указывайте тип данных. По умолчанию: «application/x-www-form-urlencoded», что подходит для большинства случаев.</a:t>
            </a:r>
            <a:endParaRPr lang="ru-RU" sz="2600" dirty="0" smtClean="0"/>
          </a:p>
          <a:p>
            <a:pPr lvl="1"/>
            <a:r>
              <a:rPr lang="ru-RU" sz="2600" b="1" dirty="0" smtClean="0"/>
              <a:t>data</a:t>
            </a:r>
            <a:r>
              <a:rPr lang="ru-RU" sz="2600" dirty="0" smtClean="0"/>
              <a:t> — передаваемые данные — строка или объект</a:t>
            </a:r>
          </a:p>
          <a:p>
            <a:pPr lvl="1"/>
            <a:r>
              <a:rPr lang="ru-RU" sz="2600" b="1" dirty="0" smtClean="0"/>
              <a:t>dataFilter</a:t>
            </a:r>
            <a:r>
              <a:rPr lang="ru-RU" sz="2600" dirty="0" smtClean="0"/>
              <a:t> — </a:t>
            </a:r>
            <a:r>
              <a:rPr lang="ru-RU" sz="1200" b="0" i="0" kern="1200" dirty="0" smtClean="0">
                <a:solidFill>
                  <a:schemeClr val="tx1"/>
                </a:solidFill>
                <a:effectLst/>
                <a:latin typeface="+mn-lt"/>
                <a:ea typeface="+mn-ea"/>
                <a:cs typeface="+mn-cs"/>
              </a:rPr>
              <a:t>Функция, используемая для обработки «сырых» данных ответа XMLHttpRequest. Эта функция предназначена для предварительной обработки ответа. Вам следует возвращать именно обработанные данные. В качестве аргументов функция получает «сырые» данные от сервера и параметр ‘dataType’.</a:t>
            </a:r>
          </a:p>
          <a:p>
            <a:pPr lvl="1"/>
            <a:r>
              <a:rPr lang="ru-RU" sz="2600" b="1" dirty="0" smtClean="0"/>
              <a:t>dataType</a:t>
            </a:r>
            <a:r>
              <a:rPr lang="ru-RU" sz="2600" dirty="0" smtClean="0"/>
              <a:t> — тип данных возвращаемых в callback функцию (xml, html, script, json, text, _default)</a:t>
            </a:r>
          </a:p>
          <a:p>
            <a:pPr lvl="1"/>
            <a:r>
              <a:rPr lang="ru-RU" sz="2600" b="1" dirty="0" smtClean="0"/>
              <a:t>global </a:t>
            </a:r>
            <a:r>
              <a:rPr lang="ru-RU" sz="2600" dirty="0" smtClean="0"/>
              <a:t>— </a:t>
            </a:r>
            <a:r>
              <a:rPr lang="ru-RU" sz="1200" b="0" i="0" kern="1200" dirty="0" smtClean="0">
                <a:solidFill>
                  <a:schemeClr val="tx1"/>
                </a:solidFill>
                <a:effectLst/>
                <a:latin typeface="+mn-lt"/>
                <a:ea typeface="+mn-ea"/>
                <a:cs typeface="+mn-cs"/>
              </a:rPr>
              <a:t>Определяет, нужно-ли вызывать глобальные обработчики событий AJAX для данного запроса. По умолчанию true. Для предотвращения запуска глобальных обработчиков таких, как ajaxStart или ajaxStop, установите значение данной опции в false. Это может пригодиться для управления различными </a:t>
            </a:r>
            <a:r>
              <a:rPr lang="ru-RU" sz="1200" b="0" i="0" u="none" strike="noStrike" kern="1200" dirty="0" smtClean="0">
                <a:solidFill>
                  <a:schemeClr val="tx1"/>
                </a:solidFill>
                <a:effectLst/>
                <a:latin typeface="+mn-lt"/>
                <a:ea typeface="+mn-ea"/>
                <a:cs typeface="+mn-cs"/>
                <a:hlinkClick r:id="rId3" tooltip="Ajax Events"/>
              </a:rPr>
              <a:t>событиями Ajax</a:t>
            </a:r>
            <a:r>
              <a:rPr lang="ru-RU" sz="1200" b="0" i="0" kern="1200" dirty="0" smtClean="0">
                <a:solidFill>
                  <a:schemeClr val="tx1"/>
                </a:solidFill>
                <a:effectLst/>
                <a:latin typeface="+mn-lt"/>
                <a:ea typeface="+mn-ea"/>
                <a:cs typeface="+mn-cs"/>
              </a:rPr>
              <a:t>.</a:t>
            </a:r>
          </a:p>
          <a:p>
            <a:pPr lvl="1"/>
            <a:r>
              <a:rPr lang="ru-RU" sz="2600" b="1" dirty="0" smtClean="0"/>
              <a:t>ifModified</a:t>
            </a:r>
            <a:r>
              <a:rPr lang="ru-RU" sz="2600" dirty="0" smtClean="0"/>
              <a:t> — тригер — проверяет были ли изменения в ответе сервера, дабы не слать еще запрос, по умолчанию false</a:t>
            </a:r>
            <a:r>
              <a:rPr lang="ru-RU" sz="1200" b="0" i="0" kern="1200" dirty="0" smtClean="0">
                <a:solidFill>
                  <a:schemeClr val="tx1"/>
                </a:solidFill>
                <a:effectLst/>
                <a:latin typeface="+mn-lt"/>
                <a:ea typeface="+mn-ea"/>
                <a:cs typeface="+mn-cs"/>
              </a:rPr>
              <a:t>. Принцип действия основан на проверке заголовка Last-Modified. По умолчанию false, заголовок игнорируется.</a:t>
            </a:r>
            <a:endParaRPr lang="ru-RU" sz="2600" dirty="0" smtClean="0"/>
          </a:p>
          <a:p>
            <a:pPr lvl="1"/>
            <a:r>
              <a:rPr lang="ru-RU" sz="2600" b="1" dirty="0" smtClean="0"/>
              <a:t>jsonp</a:t>
            </a:r>
            <a:r>
              <a:rPr lang="ru-RU" sz="2600" dirty="0" smtClean="0"/>
              <a:t> — </a:t>
            </a:r>
            <a:r>
              <a:rPr lang="ru-RU" sz="1200" b="0" i="0" kern="1200" dirty="0" smtClean="0">
                <a:solidFill>
                  <a:schemeClr val="tx1"/>
                </a:solidFill>
                <a:effectLst/>
                <a:latin typeface="+mn-lt"/>
                <a:ea typeface="+mn-ea"/>
                <a:cs typeface="+mn-cs"/>
              </a:rPr>
              <a:t>Переопределяет имя функциив в запросе jsonp. Данное значение подставляется вместо ‘callback’ в строке запроса (например, «myurl?callback=?») в URL, для запросов типа GET, и в данных, для запросов типа POST. Таким образом, {jsonp:’onJsonPLoad’} трансформируется в ‘onJsonPLoad=?’ при передаче на сервер.</a:t>
            </a:r>
          </a:p>
          <a:p>
            <a:pPr lvl="1"/>
            <a:r>
              <a:rPr lang="ru-RU" sz="2600" b="1" dirty="0" smtClean="0"/>
              <a:t>processData </a:t>
            </a:r>
            <a:r>
              <a:rPr lang="ru-RU" sz="2600" dirty="0" smtClean="0"/>
              <a:t>— </a:t>
            </a:r>
            <a:r>
              <a:rPr lang="ru-RU" sz="1200" b="0" i="0" kern="1200" dirty="0" smtClean="0">
                <a:solidFill>
                  <a:schemeClr val="tx1"/>
                </a:solidFill>
                <a:effectLst/>
                <a:latin typeface="+mn-lt"/>
                <a:ea typeface="+mn-ea"/>
                <a:cs typeface="+mn-cs"/>
              </a:rPr>
              <a:t>По умолчанию, данные, переданные в параметр data в качестве объекта (с технической точки зрения, что-либо кроме строки), будут обработаны и преобразованы в строку запроса, для соответствия типу данных по умолчанию — «application/x-www-form-urlencoded». Если необходимо отослать документ DOM или другие специфические данные, то установите данную опцию в false.</a:t>
            </a:r>
            <a:endParaRPr lang="en-US" sz="1200" b="0" i="0" kern="1200" dirty="0" smtClean="0">
              <a:solidFill>
                <a:schemeClr val="tx1"/>
              </a:solidFill>
              <a:effectLst/>
              <a:latin typeface="+mn-lt"/>
              <a:ea typeface="+mn-ea"/>
              <a:cs typeface="+mn-cs"/>
            </a:endParaRPr>
          </a:p>
          <a:p>
            <a:pPr lvl="1"/>
            <a:r>
              <a:rPr lang="ru-RU" sz="2600" b="1" dirty="0" smtClean="0"/>
              <a:t>scriptCharset</a:t>
            </a:r>
            <a:r>
              <a:rPr lang="ru-RU" sz="2600" dirty="0" smtClean="0"/>
              <a:t> — кодировка т</a:t>
            </a:r>
            <a:r>
              <a:rPr lang="ru-RU" sz="1200" b="0" i="0" kern="1200" dirty="0" smtClean="0">
                <a:solidFill>
                  <a:schemeClr val="tx1"/>
                </a:solidFill>
                <a:effectLst/>
                <a:latin typeface="+mn-lt"/>
                <a:ea typeface="+mn-ea"/>
                <a:cs typeface="+mn-cs"/>
              </a:rPr>
              <a:t>олько для запросов типа GET со значениями  jsonp’ или ’script’ в качестве dataType. Заставляет интерпретировать запрос как конкретную кодировку. Необходимо для нахождения различий в локальных и удаленных данных.</a:t>
            </a:r>
            <a:endParaRPr lang="ru-RU" sz="2600" dirty="0" smtClean="0"/>
          </a:p>
          <a:p>
            <a:pPr lvl="1"/>
            <a:r>
              <a:rPr lang="ru-RU" sz="2600" b="1" dirty="0" smtClean="0"/>
              <a:t>timeout</a:t>
            </a:r>
            <a:r>
              <a:rPr lang="ru-RU" sz="2600" dirty="0" smtClean="0"/>
              <a:t> — </a:t>
            </a:r>
            <a:r>
              <a:rPr lang="ru-RU" sz="1200" b="0" i="0" kern="1200" dirty="0" smtClean="0">
                <a:solidFill>
                  <a:schemeClr val="tx1"/>
                </a:solidFill>
                <a:effectLst/>
                <a:latin typeface="+mn-lt"/>
                <a:ea typeface="+mn-ea"/>
                <a:cs typeface="+mn-cs"/>
              </a:rPr>
              <a:t>Устанавливает локальное время ожидания для запроса (в миллисекундах). Данная опция переназначает глобальное время ожидания, установленное при помощи </a:t>
            </a:r>
            <a:r>
              <a:rPr lang="ru-RU" sz="1200" b="0" i="0" u="none" strike="noStrike" kern="1200" dirty="0" smtClean="0">
                <a:solidFill>
                  <a:schemeClr val="tx1"/>
                </a:solidFill>
                <a:effectLst/>
                <a:latin typeface="+mn-lt"/>
                <a:ea typeface="+mn-ea"/>
                <a:cs typeface="+mn-cs"/>
                <a:hlinkClick r:id="rId4" tooltip="Ajax/jQuery.ajaxSetup"/>
              </a:rPr>
              <a:t>$.ajaxSetup</a:t>
            </a:r>
            <a:r>
              <a:rPr lang="ru-RU" sz="1200" b="0" i="0" kern="1200" dirty="0" smtClean="0">
                <a:solidFill>
                  <a:schemeClr val="tx1"/>
                </a:solidFill>
                <a:effectLst/>
                <a:latin typeface="+mn-lt"/>
                <a:ea typeface="+mn-ea"/>
                <a:cs typeface="+mn-cs"/>
              </a:rPr>
              <a:t>. Например, можно пользоваться этим методом для того, чтобы назначить определенному запросу более длительное время ожидания.</a:t>
            </a:r>
          </a:p>
          <a:p>
            <a:pPr lvl="1"/>
            <a:r>
              <a:rPr lang="ru-RU" sz="2600" b="1" dirty="0" smtClean="0"/>
              <a:t>type</a:t>
            </a:r>
            <a:r>
              <a:rPr lang="ru-RU" sz="2600" dirty="0" smtClean="0"/>
              <a:t> — </a:t>
            </a:r>
            <a:r>
              <a:rPr lang="ru-RU" sz="2800" b="1" dirty="0" smtClean="0"/>
              <a:t>По умолчанию:</a:t>
            </a:r>
            <a:r>
              <a:rPr lang="ru-RU" sz="2800" dirty="0" smtClean="0"/>
              <a:t> «GET»Тип запроса (»POST» или «GET»), по умолчанию «GET». Примечание: другие методы такие, как PUT и DELETE, также можно указывать здесь, но они поддерживаются не всеми браузерами.</a:t>
            </a:r>
          </a:p>
          <a:p>
            <a:pPr lvl="1"/>
            <a:endParaRPr lang="ru-RU" sz="2800" dirty="0" smtClean="0"/>
          </a:p>
          <a:p>
            <a:pPr lvl="1"/>
            <a:r>
              <a:rPr lang="ru-RU" sz="1200" b="1" i="0" kern="1200" dirty="0" smtClean="0">
                <a:solidFill>
                  <a:schemeClr val="tx1"/>
                </a:solidFill>
                <a:effectLst/>
                <a:latin typeface="+mn-lt"/>
                <a:ea typeface="+mn-ea"/>
                <a:cs typeface="+mn-cs"/>
              </a:rPr>
              <a:t>JSONP</a:t>
            </a:r>
            <a:r>
              <a:rPr lang="ru-RU" sz="1200" b="0" i="0" kern="1200" dirty="0" smtClean="0">
                <a:solidFill>
                  <a:schemeClr val="tx1"/>
                </a:solidFill>
                <a:effectLst/>
                <a:latin typeface="+mn-lt"/>
                <a:ea typeface="+mn-ea"/>
                <a:cs typeface="+mn-cs"/>
              </a:rPr>
              <a:t> или «JSON with padding» (JSON с набивкой) это дополнение к базовому формату </a:t>
            </a:r>
            <a:r>
              <a:rPr lang="ru-RU" sz="1200" b="0" i="0" u="none" strike="noStrike" kern="1200" dirty="0" smtClean="0">
                <a:solidFill>
                  <a:schemeClr val="tx1"/>
                </a:solidFill>
                <a:effectLst/>
                <a:latin typeface="+mn-lt"/>
                <a:ea typeface="+mn-ea"/>
                <a:cs typeface="+mn-cs"/>
                <a:hlinkClick r:id="rId5" tooltip="JSON"/>
              </a:rPr>
              <a:t>JSON</a:t>
            </a:r>
            <a:r>
              <a:rPr lang="ru-RU" sz="1200" b="0" i="0" kern="1200" dirty="0" smtClean="0">
                <a:solidFill>
                  <a:schemeClr val="tx1"/>
                </a:solidFill>
                <a:effectLst/>
                <a:latin typeface="+mn-lt"/>
                <a:ea typeface="+mn-ea"/>
                <a:cs typeface="+mn-cs"/>
              </a:rPr>
              <a:t>. Он предоставляет способ запросить данные с сервера, находящегося в другом домене — операцию, запрещённую в типичных веб-браузерах из-за</a:t>
            </a:r>
            <a:r>
              <a:rPr lang="ru-RU" sz="1200" b="0" i="0" u="none" strike="noStrike" kern="1200" dirty="0" smtClean="0">
                <a:solidFill>
                  <a:schemeClr val="tx1"/>
                </a:solidFill>
                <a:effectLst/>
                <a:latin typeface="+mn-lt"/>
                <a:ea typeface="+mn-ea"/>
                <a:cs typeface="+mn-cs"/>
                <a:hlinkClick r:id="rId6" tooltip="Правило ограничения домена"/>
              </a:rPr>
              <a:t>политики ограничения домена</a:t>
            </a:r>
            <a:r>
              <a:rPr lang="ru-RU"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29</a:t>
            </a:fld>
            <a:endParaRPr lang="en-US" dirty="0"/>
          </a:p>
        </p:txBody>
      </p:sp>
    </p:spTree>
    <p:extLst>
      <p:ext uri="{BB962C8B-B14F-4D97-AF65-F5344CB8AC3E}">
        <p14:creationId xmlns:p14="http://schemas.microsoft.com/office/powerpoint/2010/main" val="106627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6</a:t>
            </a:fld>
            <a:endParaRPr lang="en-US" dirty="0"/>
          </a:p>
        </p:txBody>
      </p:sp>
    </p:spTree>
    <p:extLst>
      <p:ext uri="{BB962C8B-B14F-4D97-AF65-F5344CB8AC3E}">
        <p14:creationId xmlns:p14="http://schemas.microsoft.com/office/powerpoint/2010/main" val="3883670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None/>
            </a:pPr>
            <a:r>
              <a:rPr lang="en-US" b="1" dirty="0" smtClean="0"/>
              <a:t>$</a:t>
            </a:r>
            <a:r>
              <a:rPr lang="ru-RU" b="1" dirty="0" smtClean="0"/>
              <a:t>.get</a:t>
            </a:r>
          </a:p>
          <a:p>
            <a:r>
              <a:rPr lang="ru-RU" dirty="0" smtClean="0"/>
              <a:t>Загружает страницу, используя для передачи данных GET запрос. Может принимать следующие параметры:</a:t>
            </a:r>
            <a:br>
              <a:rPr lang="ru-RU" dirty="0" smtClean="0"/>
            </a:br>
            <a:r>
              <a:rPr lang="ru-RU" dirty="0" smtClean="0"/>
              <a:t>url запрашиваемой страницы</a:t>
            </a:r>
          </a:p>
          <a:p>
            <a:r>
              <a:rPr lang="ru-RU" dirty="0" smtClean="0"/>
              <a:t>передаваемые данные (необязательный параметр)</a:t>
            </a:r>
          </a:p>
          <a:p>
            <a:r>
              <a:rPr lang="ru-RU" dirty="0" smtClean="0"/>
              <a:t>callback функция, которой будет скормлен результат (необязательный параметр)</a:t>
            </a:r>
          </a:p>
          <a:p>
            <a:r>
              <a:rPr lang="ru-RU" dirty="0" smtClean="0"/>
              <a:t>тип данных возвращаемых в callback функцию (xml, html, script, json, text, _default)</a:t>
            </a:r>
          </a:p>
          <a:p>
            <a:r>
              <a:rPr lang="ru-RU" dirty="0" smtClean="0"/>
              <a:t/>
            </a:r>
            <a:br>
              <a:rPr lang="ru-RU" dirty="0" smtClean="0"/>
            </a:br>
            <a:r>
              <a:rPr lang="ru-RU" dirty="0" smtClean="0"/>
              <a:t/>
            </a:r>
            <a:br>
              <a:rPr lang="ru-RU" dirty="0" smtClean="0"/>
            </a:br>
            <a:r>
              <a:rPr lang="en-US" b="1" dirty="0" smtClean="0"/>
              <a:t>$.</a:t>
            </a:r>
            <a:r>
              <a:rPr lang="ru-RU" b="1" dirty="0" smtClean="0">
                <a:hlinkClick r:id="rId3"/>
              </a:rPr>
              <a:t>post</a:t>
            </a:r>
            <a:endParaRPr lang="ru-RU" b="1" dirty="0" smtClean="0"/>
          </a:p>
          <a:p>
            <a:r>
              <a:rPr lang="ru-RU" dirty="0" smtClean="0"/>
              <a:t>Данный метод аналогичен предыдущему, лишь передаваемые данные уйдут на сервер посредством POST'а. Может принимать следующие параметры:</a:t>
            </a:r>
            <a:br>
              <a:rPr lang="ru-RU" dirty="0" smtClean="0"/>
            </a:br>
            <a:r>
              <a:rPr lang="ru-RU" dirty="0" smtClean="0"/>
              <a:t>url запрашиваемой страницы</a:t>
            </a:r>
          </a:p>
          <a:p>
            <a:r>
              <a:rPr lang="ru-RU" dirty="0" smtClean="0"/>
              <a:t>передаваемые данные (необязательный параметр)</a:t>
            </a:r>
          </a:p>
          <a:p>
            <a:r>
              <a:rPr lang="ru-RU" dirty="0" smtClean="0"/>
              <a:t>callback функция, которой будет скормлен результат (необязательный параметр)</a:t>
            </a:r>
          </a:p>
          <a:p>
            <a:r>
              <a:rPr lang="ru-RU" dirty="0" smtClean="0"/>
              <a:t>тип данных возвращаемых в callback функцию (xml, html, script, json, text, _default)</a:t>
            </a:r>
            <a:endParaRPr lang="en-US" dirty="0" smtClean="0"/>
          </a:p>
          <a:p>
            <a:endParaRPr lang="en-US" dirty="0" smtClean="0"/>
          </a:p>
          <a:p>
            <a:r>
              <a:rPr lang="en-US" sz="1200" b="1" kern="1200" dirty="0" smtClean="0">
                <a:effectLst/>
              </a:rPr>
              <a:t>$.load</a:t>
            </a:r>
          </a:p>
          <a:p>
            <a:r>
              <a:rPr lang="ru-RU" sz="1200" b="0" i="0" kern="1200" dirty="0" smtClean="0">
                <a:solidFill>
                  <a:schemeClr val="tx1"/>
                </a:solidFill>
                <a:effectLst/>
                <a:latin typeface="+mn-lt"/>
                <a:ea typeface="+mn-ea"/>
                <a:cs typeface="+mn-cs"/>
              </a:rPr>
              <a:t>Загружает HTML из удаленного файла и встраивает его в объектную модель документа (DOM).</a:t>
            </a:r>
          </a:p>
          <a:p>
            <a:r>
              <a:rPr lang="ru-RU" sz="1200" b="0" i="0" kern="1200" dirty="0" smtClean="0">
                <a:solidFill>
                  <a:schemeClr val="tx1"/>
                </a:solidFill>
                <a:effectLst/>
                <a:latin typeface="+mn-lt"/>
                <a:ea typeface="+mn-ea"/>
                <a:cs typeface="+mn-cs"/>
              </a:rPr>
              <a:t>По умолчанию выполняется как запрос типа GET, однако, если будут переданы дополнительные данные в форме объекта, пар ключ/значение, то операция выполнится как запрос типа POST. Дополнительные параметры, указанные как строка, НЕ приведут к запросу типа POST.</a:t>
            </a:r>
          </a:p>
          <a:p>
            <a:endParaRPr lang="ru-RU" dirty="0" smtClean="0"/>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30</a:t>
            </a:fld>
            <a:endParaRPr lang="en-US" dirty="0"/>
          </a:p>
        </p:txBody>
      </p:sp>
    </p:spTree>
    <p:extLst>
      <p:ext uri="{BB962C8B-B14F-4D97-AF65-F5344CB8AC3E}">
        <p14:creationId xmlns:p14="http://schemas.microsoft.com/office/powerpoint/2010/main" val="1235120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beforeSend — срабатывает перед отправкой запроса</a:t>
            </a:r>
            <a:r>
              <a:rPr lang="en-US" dirty="0" smtClean="0"/>
              <a:t>, allows you to modify the </a:t>
            </a:r>
            <a:r>
              <a:rPr lang="en-US" dirty="0" err="1" smtClean="0"/>
              <a:t>XMLHttpRequest</a:t>
            </a:r>
            <a:r>
              <a:rPr lang="en-US" dirty="0" smtClean="0"/>
              <a:t> object (setting additional headers, if need be.)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error — если произошла ошибка</a:t>
            </a:r>
            <a:r>
              <a:rPr lang="en-US" dirty="0" smtClean="0"/>
              <a:t> (you can never have both an error and a success callback with a request)</a:t>
            </a:r>
          </a:p>
          <a:p>
            <a:endParaRPr lang="ru-RU"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success — если ошибок не возникло</a:t>
            </a:r>
            <a:r>
              <a:rPr lang="en-US" dirty="0" smtClean="0"/>
              <a:t> (no errors from the server, no errors with the data)</a:t>
            </a:r>
            <a:r>
              <a:rPr lang="ru-RU" dirty="0" smtClean="0"/>
              <a:t> </a:t>
            </a:r>
            <a:endParaRPr lang="en-US" dirty="0" smtClean="0"/>
          </a:p>
          <a:p>
            <a:endParaRPr lang="ru-RU"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complete — срабатывает по окончанию запроса</a:t>
            </a:r>
            <a:r>
              <a:rPr lang="en-US" dirty="0" smtClean="0"/>
              <a:t>.You will always receive a complete callback, even for synchronous requests.</a:t>
            </a:r>
          </a:p>
          <a:p>
            <a:endParaRPr lang="ru-RU" dirty="0" smtClean="0"/>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33</a:t>
            </a:fld>
            <a:endParaRPr lang="en-US" dirty="0"/>
          </a:p>
        </p:txBody>
      </p:sp>
    </p:spTree>
    <p:extLst>
      <p:ext uri="{BB962C8B-B14F-4D97-AF65-F5344CB8AC3E}">
        <p14:creationId xmlns:p14="http://schemas.microsoft.com/office/powerpoint/2010/main" val="888095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Progress bar example</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34</a:t>
            </a:fld>
            <a:endParaRPr lang="en-US" dirty="0"/>
          </a:p>
        </p:txBody>
      </p:sp>
    </p:spTree>
    <p:extLst>
      <p:ext uri="{BB962C8B-B14F-4D97-AF65-F5344CB8AC3E}">
        <p14:creationId xmlns:p14="http://schemas.microsoft.com/office/powerpoint/2010/main" val="2519788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mtClean="0"/>
              <a:t>Пользо</a:t>
            </a:r>
            <a:r>
              <a:rPr lang="en-US" smtClean="0"/>
              <a:t>j</a:t>
            </a:r>
            <a:r>
              <a:rPr lang="ru-RU" smtClean="0"/>
              <a:t>вательский</a:t>
            </a:r>
            <a:r>
              <a:rPr lang="ru-RU" baseline="0" smtClean="0"/>
              <a:t> </a:t>
            </a:r>
            <a:r>
              <a:rPr lang="ru-RU" baseline="0" dirty="0" smtClean="0"/>
              <a:t>запрос необходимо как-то передать в фоновом режиме. Это производится при помощи </a:t>
            </a:r>
            <a:r>
              <a:rPr lang="en-US" baseline="0" dirty="0" err="1" smtClean="0"/>
              <a:t>ajax</a:t>
            </a:r>
            <a:r>
              <a:rPr lang="en-US" baseline="0" dirty="0" smtClean="0"/>
              <a:t> – </a:t>
            </a:r>
            <a:r>
              <a:rPr lang="ru-RU" baseline="0" dirty="0" smtClean="0"/>
              <a:t>запроса (</a:t>
            </a:r>
            <a:r>
              <a:rPr lang="en-US" baseline="0" dirty="0" err="1" smtClean="0"/>
              <a:t>XmlHttp</a:t>
            </a:r>
            <a:r>
              <a:rPr lang="ru-RU" baseline="0" dirty="0" smtClean="0"/>
              <a:t>)</a:t>
            </a:r>
            <a:r>
              <a:rPr lang="en-US" baseline="0" dirty="0" smtClean="0"/>
              <a:t>. </a:t>
            </a:r>
            <a:r>
              <a:rPr lang="ru-RU" baseline="0" dirty="0" smtClean="0"/>
              <a:t>Но, разве не было бы удобно иметь специальный инструмент, встроенный в </a:t>
            </a:r>
            <a:r>
              <a:rPr lang="en-US" baseline="0" dirty="0" smtClean="0"/>
              <a:t>MVC</a:t>
            </a:r>
            <a:r>
              <a:rPr lang="ru-RU" baseline="0" dirty="0" smtClean="0"/>
              <a:t>, чтобы не делать это вручную?</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35</a:t>
            </a:fld>
            <a:endParaRPr lang="en-US" dirty="0"/>
          </a:p>
        </p:txBody>
      </p:sp>
    </p:spTree>
    <p:extLst>
      <p:ext uri="{BB962C8B-B14F-4D97-AF65-F5344CB8AC3E}">
        <p14:creationId xmlns:p14="http://schemas.microsoft.com/office/powerpoint/2010/main" val="3209556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PostBack –запрос на сервер, который происходит при каком-либо событии на странице.</a:t>
            </a:r>
            <a:endParaRPr lang="en-US" sz="1200" b="0" i="0" kern="1200" dirty="0" smtClean="0">
              <a:solidFill>
                <a:schemeClr val="tx1"/>
              </a:solidFill>
              <a:effectLst/>
              <a:latin typeface="+mn-lt"/>
              <a:ea typeface="+mn-ea"/>
              <a:cs typeface="+mn-cs"/>
            </a:endParaRPr>
          </a:p>
          <a:p>
            <a:r>
              <a:rPr lang="en-US" dirty="0" smtClean="0"/>
              <a:t>Responsiveness -</a:t>
            </a:r>
            <a:r>
              <a:rPr lang="ru-RU" dirty="0" smtClean="0"/>
              <a:t>реагирование</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36</a:t>
            </a:fld>
            <a:endParaRPr lang="en-US" dirty="0"/>
          </a:p>
        </p:txBody>
      </p:sp>
    </p:spTree>
    <p:extLst>
      <p:ext uri="{BB962C8B-B14F-4D97-AF65-F5344CB8AC3E}">
        <p14:creationId xmlns:p14="http://schemas.microsoft.com/office/powerpoint/2010/main" val="2494190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37</a:t>
            </a:fld>
            <a:endParaRPr lang="en-US" dirty="0"/>
          </a:p>
        </p:txBody>
      </p:sp>
    </p:spTree>
    <p:extLst>
      <p:ext uri="{BB962C8B-B14F-4D97-AF65-F5344CB8AC3E}">
        <p14:creationId xmlns:p14="http://schemas.microsoft.com/office/powerpoint/2010/main" val="2837075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eaLnBrk="1" fontAlgn="t" latinLnBrk="0" hangingPunct="1"/>
            <a:r>
              <a:rPr lang="en-US" sz="1200" b="1" i="0" u="none" strike="noStrike" kern="1200" dirty="0" smtClean="0">
                <a:solidFill>
                  <a:schemeClr val="tx1"/>
                </a:solidFill>
                <a:effectLst/>
                <a:latin typeface="+mn-lt"/>
                <a:ea typeface="+mn-ea"/>
                <a:cs typeface="+mn-cs"/>
              </a:rPr>
              <a:t>Method</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Description</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Ajax.ActionLink</a:t>
            </a:r>
            <a:endParaRPr lang="en-US" sz="1200" b="0" i="0" u="none" strike="noStrike" kern="1200" dirty="0" smtClean="0">
              <a:solidFill>
                <a:schemeClr val="tx1"/>
              </a:solidFill>
              <a:effectLst/>
              <a:latin typeface="+mn-lt"/>
              <a:ea typeface="+mn-ea"/>
              <a:cs typeface="+mn-cs"/>
            </a:endParaRPr>
          </a:p>
          <a:p>
            <a:pPr rtl="0" eaLnBrk="1" fontAlgn="t" latinLnBrk="0" hangingPunct="1"/>
            <a:r>
              <a:rPr lang="ru-RU" sz="1200" b="0" i="0" u="none" strike="noStrike" kern="1200" dirty="0" smtClean="0">
                <a:solidFill>
                  <a:schemeClr val="tx1"/>
                </a:solidFill>
                <a:effectLst/>
                <a:latin typeface="+mn-lt"/>
                <a:ea typeface="+mn-ea"/>
                <a:cs typeface="+mn-cs"/>
              </a:rPr>
              <a:t>Создает гиперссылку на действие контроллера, которая при нажатии отправляет запрос Ajax.</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Ajax.RouteLink</a:t>
            </a:r>
            <a:endParaRPr lang="en-US" sz="1200" b="0" i="0" u="none" strike="noStrike" kern="1200" dirty="0" smtClean="0">
              <a:solidFill>
                <a:schemeClr val="tx1"/>
              </a:solidFill>
              <a:effectLst/>
              <a:latin typeface="+mn-lt"/>
              <a:ea typeface="+mn-ea"/>
              <a:cs typeface="+mn-cs"/>
            </a:endParaRPr>
          </a:p>
          <a:p>
            <a:pPr rtl="0" eaLnBrk="1" fontAlgn="t" latinLnBrk="0" hangingPunct="1"/>
            <a:r>
              <a:rPr lang="ru-RU" sz="1200" b="0" i="0" u="none" strike="noStrike" kern="1200" dirty="0" smtClean="0">
                <a:solidFill>
                  <a:schemeClr val="tx1"/>
                </a:solidFill>
                <a:effectLst/>
                <a:latin typeface="+mn-lt"/>
                <a:ea typeface="+mn-ea"/>
                <a:cs typeface="+mn-cs"/>
              </a:rPr>
              <a:t>Похож на Ajax.ActionLink, но создает ссылку на определенный роут, а не действие контроллера</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Ajax.BeginForm</a:t>
            </a:r>
            <a:endParaRPr lang="en-US" sz="1200" b="0" i="0" u="none" strike="noStrike" kern="1200" dirty="0" smtClean="0">
              <a:solidFill>
                <a:schemeClr val="tx1"/>
              </a:solidFill>
              <a:effectLst/>
              <a:latin typeface="+mn-lt"/>
              <a:ea typeface="+mn-ea"/>
              <a:cs typeface="+mn-cs"/>
            </a:endParaRPr>
          </a:p>
          <a:p>
            <a:pPr rtl="0" eaLnBrk="1" fontAlgn="t" latinLnBrk="0" hangingPunct="1"/>
            <a:r>
              <a:rPr lang="ru-RU" sz="1200" b="0" i="0" u="none" strike="noStrike" kern="1200" dirty="0" smtClean="0">
                <a:solidFill>
                  <a:schemeClr val="tx1"/>
                </a:solidFill>
                <a:effectLst/>
                <a:latin typeface="+mn-lt"/>
                <a:ea typeface="+mn-ea"/>
                <a:cs typeface="+mn-cs"/>
              </a:rPr>
              <a:t>Создает элемент формы, который будет отправлять введенные данные к определенному действию контроллера</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Ajax.BeginRouteForm</a:t>
            </a:r>
            <a:endParaRPr lang="en-US" sz="1200" b="0" i="0" u="none" strike="noStrike" kern="1200" dirty="0" smtClean="0">
              <a:solidFill>
                <a:schemeClr val="tx1"/>
              </a:solidFill>
              <a:effectLst/>
              <a:latin typeface="+mn-lt"/>
              <a:ea typeface="+mn-ea"/>
              <a:cs typeface="+mn-cs"/>
            </a:endParaRPr>
          </a:p>
          <a:p>
            <a:pPr rtl="0" eaLnBrk="1" fontAlgn="t" latinLnBrk="0" hangingPunct="1"/>
            <a:r>
              <a:rPr lang="ru-RU" sz="1200" b="0" i="0" u="none" strike="noStrike" kern="1200" dirty="0" smtClean="0">
                <a:solidFill>
                  <a:schemeClr val="tx1"/>
                </a:solidFill>
                <a:effectLst/>
                <a:latin typeface="+mn-lt"/>
                <a:ea typeface="+mn-ea"/>
                <a:cs typeface="+mn-cs"/>
              </a:rPr>
              <a:t>Похож на Ajax.BeginForm, но отправляет запрос по определенному роуту, а не к действию контроллера</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Ajax.GlobalizationScript</a:t>
            </a:r>
            <a:endParaRPr lang="en-US" sz="1200" b="0" i="0" u="none" strike="noStrike" kern="1200" dirty="0" smtClean="0">
              <a:solidFill>
                <a:schemeClr val="tx1"/>
              </a:solidFill>
              <a:effectLst/>
              <a:latin typeface="+mn-lt"/>
              <a:ea typeface="+mn-ea"/>
              <a:cs typeface="+mn-cs"/>
            </a:endParaRPr>
          </a:p>
          <a:p>
            <a:pPr rtl="0" eaLnBrk="1" fontAlgn="t" latinLnBrk="0" hangingPunct="1"/>
            <a:r>
              <a:rPr lang="ru-RU" sz="1200" b="0" i="0" u="none" strike="noStrike" kern="1200" dirty="0" smtClean="0">
                <a:solidFill>
                  <a:schemeClr val="tx1"/>
                </a:solidFill>
                <a:effectLst/>
                <a:latin typeface="+mn-lt"/>
                <a:ea typeface="+mn-ea"/>
                <a:cs typeface="+mn-cs"/>
              </a:rPr>
              <a:t>Создает ссылку на скрипт глобализации, в котором содержится информация о языке и региональных параметрах</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Ajax.JavaScriptStringEncode</a:t>
            </a:r>
            <a:endParaRPr lang="en-US" sz="1200" b="0" i="0" u="none" strike="noStrike" kern="1200" dirty="0" smtClean="0">
              <a:solidFill>
                <a:schemeClr val="tx1"/>
              </a:solidFill>
              <a:effectLst/>
              <a:latin typeface="+mn-lt"/>
              <a:ea typeface="+mn-ea"/>
              <a:cs typeface="+mn-cs"/>
            </a:endParaRPr>
          </a:p>
          <a:p>
            <a:pPr rtl="0" eaLnBrk="1" fontAlgn="t" latinLnBrk="0" hangingPunct="1"/>
            <a:r>
              <a:rPr lang="ru-RU" sz="1200" b="0" i="0" u="none" strike="noStrike" kern="1200" dirty="0" smtClean="0">
                <a:solidFill>
                  <a:schemeClr val="tx1"/>
                </a:solidFill>
                <a:effectLst/>
                <a:latin typeface="+mn-lt"/>
                <a:ea typeface="+mn-ea"/>
                <a:cs typeface="+mn-cs"/>
              </a:rPr>
              <a:t>Кодирует строку для безопасного использования в JavaScript</a:t>
            </a:r>
            <a:endParaRPr lang="en-US" sz="1200" b="0" i="0" u="none" strike="noStrike" kern="1200" dirty="0" smtClean="0">
              <a:solidFill>
                <a:schemeClr val="tx1"/>
              </a:solidFill>
              <a:effectLst/>
              <a:latin typeface="+mn-lt"/>
              <a:ea typeface="+mn-ea"/>
              <a:cs typeface="+mn-cs"/>
            </a:endParaRPr>
          </a:p>
          <a:p>
            <a:endParaRPr lang="en-US" dirty="0" smtClean="0"/>
          </a:p>
          <a:p>
            <a:endParaRPr lang="ru-RU"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38</a:t>
            </a:fld>
            <a:endParaRPr lang="en-US" dirty="0"/>
          </a:p>
        </p:txBody>
      </p:sp>
    </p:spTree>
    <p:extLst>
      <p:ext uri="{BB962C8B-B14F-4D97-AF65-F5344CB8AC3E}">
        <p14:creationId xmlns:p14="http://schemas.microsoft.com/office/powerpoint/2010/main" val="3902669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39</a:t>
            </a:fld>
            <a:endParaRPr lang="en-US" dirty="0"/>
          </a:p>
        </p:txBody>
      </p:sp>
    </p:spTree>
    <p:extLst>
      <p:ext uri="{BB962C8B-B14F-4D97-AF65-F5344CB8AC3E}">
        <p14:creationId xmlns:p14="http://schemas.microsoft.com/office/powerpoint/2010/main" val="24343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7</a:t>
            </a:fld>
            <a:endParaRPr lang="en-US" dirty="0"/>
          </a:p>
        </p:txBody>
      </p:sp>
    </p:spTree>
    <p:extLst>
      <p:ext uri="{BB962C8B-B14F-4D97-AF65-F5344CB8AC3E}">
        <p14:creationId xmlns:p14="http://schemas.microsoft.com/office/powerpoint/2010/main" val="367077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ru-RU" dirty="0" smtClean="0"/>
              <a:t>Напомнить,</a:t>
            </a:r>
            <a:r>
              <a:rPr lang="ru-RU" baseline="0" dirty="0" smtClean="0"/>
              <a:t> что мы работаем с </a:t>
            </a:r>
            <a:r>
              <a:rPr lang="en-US" baseline="0" dirty="0" err="1" smtClean="0"/>
              <a:t>mvc</a:t>
            </a:r>
            <a:endParaRPr lang="en-US" baseline="0" dirty="0" smtClean="0"/>
          </a:p>
          <a:p>
            <a:pPr fontAlgn="base"/>
            <a:r>
              <a:rPr lang="en-US" baseline="0" dirty="0" smtClean="0"/>
              <a:t/>
            </a:r>
            <a:br>
              <a:rPr lang="en-US" baseline="0" dirty="0" smtClean="0"/>
            </a:br>
            <a:endParaRPr lang="en-US" sz="1200" b="0" i="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9</a:t>
            </a:fld>
            <a:endParaRPr lang="en-US" dirty="0"/>
          </a:p>
        </p:txBody>
      </p:sp>
    </p:spTree>
    <p:extLst>
      <p:ext uri="{BB962C8B-B14F-4D97-AF65-F5344CB8AC3E}">
        <p14:creationId xmlns:p14="http://schemas.microsoft.com/office/powerpoint/2010/main" val="2698589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fontAlgn="base"/>
            <a:r>
              <a:rPr lang="en-US" baseline="0" dirty="0" smtClean="0"/>
              <a:t>1)</a:t>
            </a:r>
            <a:r>
              <a:rPr lang="en-US" sz="1200" b="0" i="0" kern="1200" dirty="0" smtClean="0">
                <a:solidFill>
                  <a:schemeClr val="tx1"/>
                </a:solidFill>
                <a:effectLst/>
                <a:latin typeface="+mn-lt"/>
                <a:ea typeface="+mn-ea"/>
                <a:cs typeface="+mn-cs"/>
              </a:rPr>
              <a:t>The bundling framework follows several common conventions such as: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Selecting “.min” file for release when “FileX.min.js” and “FileX.js” exist.</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Automatically selects the full version for debug configurations and the ".min" version for release builds.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Ignoring “-</a:t>
            </a:r>
            <a:r>
              <a:rPr lang="en-US" sz="1200" b="0" i="0" kern="1200" dirty="0" err="1" smtClean="0">
                <a:solidFill>
                  <a:schemeClr val="tx1"/>
                </a:solidFill>
                <a:effectLst/>
                <a:latin typeface="+mn-lt"/>
                <a:ea typeface="+mn-ea"/>
                <a:cs typeface="+mn-cs"/>
              </a:rPr>
              <a:t>vsdoc</a:t>
            </a:r>
            <a:r>
              <a:rPr lang="en-US" sz="1200" b="0" i="0" kern="1200" dirty="0" smtClean="0">
                <a:solidFill>
                  <a:schemeClr val="tx1"/>
                </a:solidFill>
                <a:effectLst/>
                <a:latin typeface="+mn-lt"/>
                <a:ea typeface="+mn-ea"/>
                <a:cs typeface="+mn-cs"/>
              </a:rPr>
              <a:t>” files (such as jquery-1.7.1-vsdoc.js), which are used only by IntelliSense.</a:t>
            </a:r>
          </a:p>
          <a:p>
            <a:pPr fontAlgn="base"/>
            <a:r>
              <a:rPr lang="en-US" sz="1200" b="0" i="0" kern="1200" dirty="0" smtClean="0">
                <a:solidFill>
                  <a:schemeClr val="tx1"/>
                </a:solidFill>
                <a:effectLst/>
                <a:latin typeface="+mn-lt"/>
                <a:ea typeface="+mn-ea"/>
                <a:cs typeface="+mn-cs"/>
              </a:rPr>
              <a:t>2) The -{version} basically maps to a version regex, or to be precise: (\d+(?:\.\d+){1,3}).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Using * tends to grab too much, for example if you bundle </a:t>
            </a:r>
            <a:r>
              <a:rPr lang="en-US" sz="1200" b="0" i="0" kern="1200" dirty="0" err="1" smtClean="0">
                <a:solidFill>
                  <a:schemeClr val="tx1"/>
                </a:solidFill>
                <a:effectLst/>
                <a:latin typeface="+mn-lt"/>
                <a:ea typeface="+mn-ea"/>
                <a:cs typeface="+mn-cs"/>
              </a:rPr>
              <a:t>jquery</a:t>
            </a:r>
            <a:r>
              <a:rPr lang="en-US" sz="1200" b="0" i="0" kern="1200" dirty="0" smtClean="0">
                <a:solidFill>
                  <a:schemeClr val="tx1"/>
                </a:solidFill>
                <a:effectLst/>
                <a:latin typeface="+mn-lt"/>
                <a:ea typeface="+mn-ea"/>
                <a:cs typeface="+mn-cs"/>
              </a:rPr>
              <a:t>*, that will include </a:t>
            </a:r>
            <a:r>
              <a:rPr lang="en-US" sz="1200" b="0" i="0" kern="1200" dirty="0" err="1" smtClean="0">
                <a:solidFill>
                  <a:schemeClr val="tx1"/>
                </a:solidFill>
                <a:effectLst/>
                <a:latin typeface="+mn-lt"/>
                <a:ea typeface="+mn-ea"/>
                <a:cs typeface="+mn-cs"/>
              </a:rPr>
              <a:t>jquery-ui</a:t>
            </a:r>
            <a:r>
              <a:rPr lang="en-US" sz="1200" b="0" i="0" kern="1200" dirty="0" smtClean="0">
                <a:solidFill>
                  <a:schemeClr val="tx1"/>
                </a:solidFill>
                <a:effectLst/>
                <a:latin typeface="+mn-lt"/>
                <a:ea typeface="+mn-ea"/>
                <a:cs typeface="+mn-cs"/>
              </a:rPr>
              <a:t> as well which might mess up the ordering. But using jquery-{version}.js would let you avoid having to update your bundle definition every time you upgrade </a:t>
            </a:r>
            <a:r>
              <a:rPr lang="en-US" sz="1200" b="0" i="0" kern="1200" dirty="0" err="1" smtClean="0">
                <a:solidFill>
                  <a:schemeClr val="tx1"/>
                </a:solidFill>
                <a:effectLst/>
                <a:latin typeface="+mn-lt"/>
                <a:ea typeface="+mn-ea"/>
                <a:cs typeface="+mn-cs"/>
              </a:rPr>
              <a:t>jquery</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Additional things to note:</a:t>
            </a:r>
          </a:p>
          <a:p>
            <a:pPr fontAlgn="base"/>
            <a:r>
              <a:rPr lang="en-US" sz="1200" b="0" i="0" kern="1200" dirty="0" smtClean="0">
                <a:solidFill>
                  <a:schemeClr val="tx1"/>
                </a:solidFill>
                <a:effectLst/>
                <a:latin typeface="+mn-lt"/>
                <a:ea typeface="+mn-ea"/>
                <a:cs typeface="+mn-cs"/>
              </a:rPr>
              <a:t>{version} only works for the last part of the path--basically the file name--not a directory.</a:t>
            </a:r>
          </a:p>
          <a:p>
            <a:pPr fontAlgn="base"/>
            <a:r>
              <a:rPr lang="en-US" sz="1200" b="0" i="0" kern="1200" dirty="0" smtClean="0">
                <a:solidFill>
                  <a:schemeClr val="tx1"/>
                </a:solidFill>
                <a:effectLst/>
                <a:latin typeface="+mn-lt"/>
                <a:ea typeface="+mn-ea"/>
                <a:cs typeface="+mn-cs"/>
              </a:rPr>
              <a:t>multiple version of </a:t>
            </a:r>
            <a:r>
              <a:rPr lang="en-US" sz="1200" b="0" i="0" kern="1200" dirty="0" err="1" smtClean="0">
                <a:solidFill>
                  <a:schemeClr val="tx1"/>
                </a:solidFill>
                <a:effectLst/>
                <a:latin typeface="+mn-lt"/>
                <a:ea typeface="+mn-ea"/>
                <a:cs typeface="+mn-cs"/>
              </a:rPr>
              <a:t>jquery</a:t>
            </a:r>
            <a:r>
              <a:rPr lang="en-US" sz="1200" b="0" i="0" kern="1200" dirty="0" smtClean="0">
                <a:solidFill>
                  <a:schemeClr val="tx1"/>
                </a:solidFill>
                <a:effectLst/>
                <a:latin typeface="+mn-lt"/>
                <a:ea typeface="+mn-ea"/>
                <a:cs typeface="+mn-cs"/>
              </a:rPr>
              <a:t> in the same folder will all get caught up.</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baseline="0" dirty="0" smtClean="0"/>
              <a:t>3)CDN -</a:t>
            </a:r>
            <a:r>
              <a:rPr lang="en-US" sz="1200" b="0" i="0" kern="1200" dirty="0" smtClean="0">
                <a:solidFill>
                  <a:schemeClr val="tx1"/>
                </a:solidFill>
                <a:effectLst/>
                <a:latin typeface="+mn-lt"/>
                <a:ea typeface="+mn-ea"/>
                <a:cs typeface="+mn-cs"/>
              </a:rPr>
              <a:t>The follow code replaces the local jQuery bundle with a CDN jQuery bundle.</a:t>
            </a:r>
            <a:r>
              <a:rPr lang="en-US" baseline="0" dirty="0" smtClean="0"/>
              <a:t/>
            </a:r>
            <a:br>
              <a:rPr lang="en-US" baseline="0" dirty="0" smtClean="0"/>
            </a:br>
            <a:r>
              <a:rPr lang="en-US" baseline="0" dirty="0" smtClean="0"/>
              <a:t>4)Bundles a</a:t>
            </a:r>
            <a:r>
              <a:rPr lang="en-US" sz="1200" b="0" i="0" kern="1200" dirty="0" smtClean="0">
                <a:solidFill>
                  <a:schemeClr val="tx1"/>
                </a:solidFill>
                <a:effectLst/>
                <a:latin typeface="+mn-lt"/>
                <a:ea typeface="+mn-ea"/>
                <a:cs typeface="+mn-cs"/>
              </a:rPr>
              <a:t>llows you to use </a:t>
            </a:r>
            <a:r>
              <a:rPr lang="en-US" sz="1200" b="0" i="0" kern="1200" dirty="0" err="1" smtClean="0">
                <a:solidFill>
                  <a:schemeClr val="tx1"/>
                </a:solidFill>
                <a:effectLst/>
                <a:latin typeface="+mn-lt"/>
                <a:ea typeface="+mn-ea"/>
                <a:cs typeface="+mn-cs"/>
              </a:rPr>
              <a:t>NuGet</a:t>
            </a:r>
            <a:r>
              <a:rPr lang="en-US" sz="1200" b="0" i="0" kern="1200" dirty="0" smtClean="0">
                <a:solidFill>
                  <a:schemeClr val="tx1"/>
                </a:solidFill>
                <a:effectLst/>
                <a:latin typeface="+mn-lt"/>
                <a:ea typeface="+mn-ea"/>
                <a:cs typeface="+mn-cs"/>
              </a:rPr>
              <a:t> to update to a newer jQuery version without changing the preceding bundling code or jQuery references in your view pages.</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Path:</a:t>
            </a:r>
            <a:endParaRPr lang="en-US" sz="1200" b="1" i="0" kern="1200" baseline="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means the current path level (so if you're on index.aspx and you reference ./</a:t>
            </a:r>
            <a:r>
              <a:rPr lang="en-US" sz="1200" b="0" i="0" kern="1200" dirty="0" err="1" smtClean="0">
                <a:solidFill>
                  <a:schemeClr val="tx1"/>
                </a:solidFill>
                <a:effectLst/>
                <a:latin typeface="+mn-lt"/>
                <a:ea typeface="+mn-ea"/>
                <a:cs typeface="+mn-cs"/>
              </a:rPr>
              <a:t>style.cs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sthen</a:t>
            </a:r>
            <a:r>
              <a:rPr lang="en-US" sz="1200" b="0" i="0" kern="1200" dirty="0" smtClean="0">
                <a:solidFill>
                  <a:schemeClr val="tx1"/>
                </a:solidFill>
                <a:effectLst/>
                <a:latin typeface="+mn-lt"/>
                <a:ea typeface="+mn-ea"/>
                <a:cs typeface="+mn-cs"/>
              </a:rPr>
              <a:t> the latter would have to be in the same folder as the former)</a:t>
            </a:r>
          </a:p>
          <a:p>
            <a:pPr fontAlgn="base"/>
            <a:r>
              <a:rPr lang="en-US" sz="1200" b="0" i="0" kern="1200" dirty="0" smtClean="0">
                <a:solidFill>
                  <a:schemeClr val="tx1"/>
                </a:solidFill>
                <a:effectLst/>
                <a:latin typeface="+mn-lt"/>
                <a:ea typeface="+mn-ea"/>
                <a:cs typeface="+mn-cs"/>
              </a:rPr>
              <a:t>.. means one path level up (so if you're on /</a:t>
            </a:r>
            <a:r>
              <a:rPr lang="en-US" sz="1200" b="0" i="0" kern="1200" dirty="0" err="1" smtClean="0">
                <a:solidFill>
                  <a:schemeClr val="tx1"/>
                </a:solidFill>
                <a:effectLst/>
                <a:latin typeface="+mn-lt"/>
                <a:ea typeface="+mn-ea"/>
                <a:cs typeface="+mn-cs"/>
              </a:rPr>
              <a:t>somefolder</a:t>
            </a:r>
            <a:r>
              <a:rPr lang="en-US" sz="1200" b="0" i="0" kern="1200" dirty="0" smtClean="0">
                <a:solidFill>
                  <a:schemeClr val="tx1"/>
                </a:solidFill>
                <a:effectLst/>
                <a:latin typeface="+mn-lt"/>
                <a:ea typeface="+mn-ea"/>
                <a:cs typeface="+mn-cs"/>
              </a:rPr>
              <a:t>/index.aspx and you reference ../style.css then the latter would have to be in the </a:t>
            </a:r>
            <a:r>
              <a:rPr lang="en-US" sz="1200" b="0" i="1" kern="1200" dirty="0" smtClean="0">
                <a:solidFill>
                  <a:schemeClr val="tx1"/>
                </a:solidFill>
                <a:effectLst/>
                <a:latin typeface="+mn-lt"/>
                <a:ea typeface="+mn-ea"/>
                <a:cs typeface="+mn-cs"/>
              </a:rPr>
              <a:t>parent folder</a:t>
            </a:r>
            <a:r>
              <a:rPr lang="en-US" sz="1200" b="0" i="0" kern="1200" dirty="0" smtClean="0">
                <a:solidFill>
                  <a:schemeClr val="tx1"/>
                </a:solidFill>
                <a:effectLst/>
                <a:latin typeface="+mn-lt"/>
                <a:ea typeface="+mn-ea"/>
                <a:cs typeface="+mn-cs"/>
              </a:rPr>
              <a:t> of </a:t>
            </a:r>
            <a:r>
              <a:rPr lang="en-US" sz="1200" b="0" i="0" kern="1200" dirty="0" err="1" smtClean="0">
                <a:solidFill>
                  <a:schemeClr val="tx1"/>
                </a:solidFill>
                <a:effectLst/>
                <a:latin typeface="+mn-lt"/>
                <a:ea typeface="+mn-ea"/>
                <a:cs typeface="+mn-cs"/>
              </a:rPr>
              <a:t>someFolder</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means the root level (so /style.css is the same as http://www.mysite.com/style.css)</a:t>
            </a:r>
          </a:p>
          <a:p>
            <a:pPr fontAlgn="base"/>
            <a:r>
              <a:rPr lang="en-US" sz="1200" b="0" i="0" kern="1200" dirty="0" smtClean="0">
                <a:solidFill>
                  <a:schemeClr val="tx1"/>
                </a:solidFill>
                <a:effectLst/>
                <a:latin typeface="+mn-lt"/>
                <a:ea typeface="+mn-ea"/>
                <a:cs typeface="+mn-cs"/>
              </a:rPr>
              <a:t>~ in ASP.NET means the server-side application root (so ~/index.aspx would be translated to the URL of the index.aspx file that's in the application's root)</a:t>
            </a:r>
          </a:p>
          <a:p>
            <a:endParaRPr lang="ru-RU"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10</a:t>
            </a:fld>
            <a:endParaRPr lang="en-US" dirty="0"/>
          </a:p>
        </p:txBody>
      </p:sp>
    </p:spTree>
    <p:extLst>
      <p:ext uri="{BB962C8B-B14F-4D97-AF65-F5344CB8AC3E}">
        <p14:creationId xmlns:p14="http://schemas.microsoft.com/office/powerpoint/2010/main" val="298313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By default. </a:t>
            </a:r>
            <a:r>
              <a:rPr lang="en-US" sz="1200" b="0" i="0" kern="1200" dirty="0" err="1" smtClean="0">
                <a:solidFill>
                  <a:schemeClr val="tx1"/>
                </a:solidFill>
                <a:effectLst/>
                <a:latin typeface="+mn-lt"/>
                <a:ea typeface="+mn-ea"/>
                <a:cs typeface="+mn-cs"/>
              </a:rPr>
              <a:t>UseCdn</a:t>
            </a:r>
            <a:r>
              <a:rPr lang="en-US" sz="1200" b="0" i="0" kern="1200" dirty="0" smtClean="0">
                <a:solidFill>
                  <a:schemeClr val="tx1"/>
                </a:solidFill>
                <a:effectLst/>
                <a:latin typeface="+mn-lt"/>
                <a:ea typeface="+mn-ea"/>
                <a:cs typeface="+mn-cs"/>
              </a:rPr>
              <a:t> is set to false.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jQuery will be requested from the CDN while in release mode  and  the debug version of jQuery will be fetched locally in debug mode.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You cannot combine </a:t>
            </a:r>
            <a:r>
              <a:rPr lang="en-US" sz="1200" b="1" i="0" kern="1200" dirty="0" smtClean="0">
                <a:solidFill>
                  <a:schemeClr val="tx1"/>
                </a:solidFill>
                <a:effectLst/>
                <a:latin typeface="+mn-lt"/>
                <a:ea typeface="+mn-ea"/>
                <a:cs typeface="+mn-cs"/>
              </a:rPr>
              <a:t>multiple CDN's</a:t>
            </a:r>
            <a:r>
              <a:rPr lang="en-US" sz="1200" b="0" i="0" kern="1200" dirty="0" smtClean="0">
                <a:solidFill>
                  <a:schemeClr val="tx1"/>
                </a:solidFill>
                <a:effectLst/>
                <a:latin typeface="+mn-lt"/>
                <a:ea typeface="+mn-ea"/>
                <a:cs typeface="+mn-cs"/>
              </a:rPr>
              <a:t> together (one script only)</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there's no advantage to bundle files together that comes from a CDN, however uploading your bundled files to a CDN is different story.</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0" i="0" kern="1200" dirty="0" smtClean="0">
                <a:solidFill>
                  <a:schemeClr val="tx1"/>
                </a:solidFill>
                <a:effectLst/>
                <a:latin typeface="+mn-lt"/>
                <a:ea typeface="+mn-ea"/>
                <a:cs typeface="+mn-cs"/>
              </a:rPr>
              <a:t>For example if you get jQuery and jQuery UI from </a:t>
            </a:r>
            <a:r>
              <a:rPr lang="en-US" sz="1200" b="0" i="0" kern="1200" dirty="0" err="1" smtClean="0">
                <a:solidFill>
                  <a:schemeClr val="tx1"/>
                </a:solidFill>
                <a:effectLst/>
                <a:latin typeface="+mn-lt"/>
                <a:ea typeface="+mn-ea"/>
                <a:cs typeface="+mn-cs"/>
              </a:rPr>
              <a:t>google's</a:t>
            </a:r>
            <a:r>
              <a:rPr lang="en-US" sz="1200" b="0" i="0" kern="1200" dirty="0" smtClean="0">
                <a:solidFill>
                  <a:schemeClr val="tx1"/>
                </a:solidFill>
                <a:effectLst/>
                <a:latin typeface="+mn-lt"/>
                <a:ea typeface="+mn-ea"/>
                <a:cs typeface="+mn-cs"/>
              </a:rPr>
              <a:t> CDN and bundle them, you're no longer using </a:t>
            </a:r>
            <a:r>
              <a:rPr lang="en-US" sz="1200" b="0" i="0" kern="1200" dirty="0" err="1" smtClean="0">
                <a:solidFill>
                  <a:schemeClr val="tx1"/>
                </a:solidFill>
                <a:effectLst/>
                <a:latin typeface="+mn-lt"/>
                <a:ea typeface="+mn-ea"/>
                <a:cs typeface="+mn-cs"/>
              </a:rPr>
              <a:t>google's</a:t>
            </a:r>
            <a:r>
              <a:rPr lang="en-US" sz="1200" b="0" i="0" kern="1200" dirty="0" smtClean="0">
                <a:solidFill>
                  <a:schemeClr val="tx1"/>
                </a:solidFill>
                <a:effectLst/>
                <a:latin typeface="+mn-lt"/>
                <a:ea typeface="+mn-ea"/>
                <a:cs typeface="+mn-cs"/>
              </a:rPr>
              <a:t> CDN, you're instead serving up local resources (the created bundle). You may have reduced the number of requests, but instead of 2 requests too </a:t>
            </a:r>
            <a:r>
              <a:rPr lang="en-US" sz="1200" b="0" i="0" kern="1200" dirty="0" err="1" smtClean="0">
                <a:solidFill>
                  <a:schemeClr val="tx1"/>
                </a:solidFill>
                <a:effectLst/>
                <a:latin typeface="+mn-lt"/>
                <a:ea typeface="+mn-ea"/>
                <a:cs typeface="+mn-cs"/>
              </a:rPr>
              <a:t>google's</a:t>
            </a:r>
            <a:r>
              <a:rPr lang="en-US" sz="1200" b="0" i="0" kern="1200" dirty="0" smtClean="0">
                <a:solidFill>
                  <a:schemeClr val="tx1"/>
                </a:solidFill>
                <a:effectLst/>
                <a:latin typeface="+mn-lt"/>
                <a:ea typeface="+mn-ea"/>
                <a:cs typeface="+mn-cs"/>
              </a:rPr>
              <a:t> CDN (which has a high </a:t>
            </a:r>
            <a:r>
              <a:rPr lang="en-US" sz="1200" b="0" i="0" kern="1200" dirty="0" err="1" smtClean="0">
                <a:solidFill>
                  <a:schemeClr val="tx1"/>
                </a:solidFill>
                <a:effectLst/>
                <a:latin typeface="+mn-lt"/>
                <a:ea typeface="+mn-ea"/>
                <a:cs typeface="+mn-cs"/>
              </a:rPr>
              <a:t>probabillity</a:t>
            </a:r>
            <a:r>
              <a:rPr lang="en-US" sz="1200" b="0" i="0" kern="1200" dirty="0" smtClean="0">
                <a:solidFill>
                  <a:schemeClr val="tx1"/>
                </a:solidFill>
                <a:effectLst/>
                <a:latin typeface="+mn-lt"/>
                <a:ea typeface="+mn-ea"/>
                <a:cs typeface="+mn-cs"/>
              </a:rPr>
              <a:t> to be cached already by the users browser) there's one request to your server (which is not as likely to be cached).</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12</a:t>
            </a:fld>
            <a:endParaRPr lang="en-US" dirty="0"/>
          </a:p>
        </p:txBody>
      </p:sp>
    </p:spTree>
    <p:extLst>
      <p:ext uri="{BB962C8B-B14F-4D97-AF65-F5344CB8AC3E}">
        <p14:creationId xmlns:p14="http://schemas.microsoft.com/office/powerpoint/2010/main" val="195490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render a bundle that uses a CDN with the </a:t>
            </a:r>
            <a:r>
              <a:rPr lang="en-US" dirty="0" err="1" smtClean="0"/>
              <a:t>CndFallbackExpression</a:t>
            </a:r>
            <a:r>
              <a:rPr lang="en-US" sz="1200" b="0" i="0" kern="1200" dirty="0" smtClean="0">
                <a:solidFill>
                  <a:schemeClr val="tx1"/>
                </a:solidFill>
                <a:effectLst/>
                <a:latin typeface="+mn-lt"/>
                <a:ea typeface="+mn-ea"/>
                <a:cs typeface="+mn-cs"/>
              </a:rPr>
              <a:t> specified, the framework renders a bit of script into the DOM for the fallback check</a:t>
            </a:r>
          </a:p>
          <a:p>
            <a:r>
              <a:rPr lang="en-US" sz="1200" b="0" i="0" kern="1200" dirty="0" smtClean="0">
                <a:solidFill>
                  <a:schemeClr val="tx1"/>
                </a:solidFill>
                <a:effectLst/>
                <a:latin typeface="+mn-lt"/>
                <a:ea typeface="+mn-ea"/>
                <a:cs typeface="+mn-cs"/>
              </a:rPr>
              <a:t>The framework will insert</a:t>
            </a:r>
            <a:r>
              <a:rPr lang="en-US" sz="1200" b="0" i="0" kern="1200" baseline="0" dirty="0" smtClean="0">
                <a:solidFill>
                  <a:schemeClr val="tx1"/>
                </a:solidFill>
                <a:effectLst/>
                <a:latin typeface="+mn-lt"/>
                <a:ea typeface="+mn-ea"/>
                <a:cs typeface="+mn-cs"/>
              </a:rPr>
              <a:t> this script </a:t>
            </a:r>
            <a:r>
              <a:rPr lang="en-US" sz="1200" b="0" i="0" kern="1200" dirty="0" smtClean="0">
                <a:solidFill>
                  <a:schemeClr val="tx1"/>
                </a:solidFill>
                <a:effectLst/>
                <a:latin typeface="+mn-lt"/>
                <a:ea typeface="+mn-ea"/>
                <a:cs typeface="+mn-cs"/>
              </a:rPr>
              <a:t>into the page which falls back to a local bundle if </a:t>
            </a:r>
            <a:r>
              <a:rPr lang="en-US" sz="1200" b="0" i="0" kern="1200" dirty="0" err="1" smtClean="0">
                <a:solidFill>
                  <a:schemeClr val="tx1"/>
                </a:solidFill>
                <a:effectLst/>
                <a:latin typeface="+mn-lt"/>
                <a:ea typeface="+mn-ea"/>
                <a:cs typeface="+mn-cs"/>
              </a:rPr>
              <a:t>jquery</a:t>
            </a:r>
            <a:r>
              <a:rPr lang="en-US" sz="1200" b="0" i="0" kern="1200" dirty="0" smtClean="0">
                <a:solidFill>
                  <a:schemeClr val="tx1"/>
                </a:solidFill>
                <a:effectLst/>
                <a:latin typeface="+mn-lt"/>
                <a:ea typeface="+mn-ea"/>
                <a:cs typeface="+mn-cs"/>
              </a:rPr>
              <a:t> fails to load from the </a:t>
            </a:r>
            <a:r>
              <a:rPr lang="en-US" sz="1200" b="0" i="0" kern="1200" dirty="0" err="1" smtClean="0">
                <a:solidFill>
                  <a:schemeClr val="tx1"/>
                </a:solidFill>
                <a:effectLst/>
                <a:latin typeface="+mn-lt"/>
                <a:ea typeface="+mn-ea"/>
                <a:cs typeface="+mn-cs"/>
              </a:rPr>
              <a:t>cdn</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13</a:t>
            </a:fld>
            <a:endParaRPr lang="en-US" dirty="0"/>
          </a:p>
        </p:txBody>
      </p:sp>
    </p:spTree>
    <p:extLst>
      <p:ext uri="{BB962C8B-B14F-4D97-AF65-F5344CB8AC3E}">
        <p14:creationId xmlns:p14="http://schemas.microsoft.com/office/powerpoint/2010/main" val="1901792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the Render methods takes an array of strings, so you can add multiple bundles in one line of code. </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15</a:t>
            </a:fld>
            <a:endParaRPr lang="en-US" dirty="0"/>
          </a:p>
        </p:txBody>
      </p:sp>
    </p:spTree>
    <p:extLst>
      <p:ext uri="{BB962C8B-B14F-4D97-AF65-F5344CB8AC3E}">
        <p14:creationId xmlns:p14="http://schemas.microsoft.com/office/powerpoint/2010/main" val="367077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Manual – </a:t>
            </a:r>
            <a:r>
              <a:rPr lang="ru-RU" dirty="0" smtClean="0"/>
              <a:t>копируем</a:t>
            </a:r>
            <a:r>
              <a:rPr lang="ru-RU" baseline="0" dirty="0" smtClean="0"/>
              <a:t> библиотеку в проект</a:t>
            </a:r>
            <a:endParaRPr lang="en-US" dirty="0" smtClean="0"/>
          </a:p>
          <a:p>
            <a:r>
              <a:rPr lang="en-US" dirty="0" smtClean="0"/>
              <a:t>CDN</a:t>
            </a:r>
            <a:r>
              <a:rPr lang="ru-RU" dirty="0" smtClean="0"/>
              <a:t> – копируем ссырку на </a:t>
            </a:r>
            <a:r>
              <a:rPr lang="en-US" dirty="0" smtClean="0"/>
              <a:t>online </a:t>
            </a:r>
            <a:r>
              <a:rPr lang="ru-RU" dirty="0" smtClean="0"/>
              <a:t>ресурс</a:t>
            </a:r>
            <a:endParaRPr lang="en-US" dirty="0" smtClean="0"/>
          </a:p>
          <a:p>
            <a:r>
              <a:rPr lang="en-US" dirty="0" smtClean="0"/>
              <a:t>NUGET</a:t>
            </a:r>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16</a:t>
            </a:fld>
            <a:endParaRPr lang="en-US" dirty="0"/>
          </a:p>
        </p:txBody>
      </p:sp>
    </p:spTree>
    <p:extLst>
      <p:ext uri="{BB962C8B-B14F-4D97-AF65-F5344CB8AC3E}">
        <p14:creationId xmlns:p14="http://schemas.microsoft.com/office/powerpoint/2010/main" val="36422290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1353456" y="4366127"/>
            <a:ext cx="6862350" cy="706733"/>
          </a:xfrm>
          <a:prstGeom prst="rect">
            <a:avLst/>
          </a:prstGeom>
        </p:spPr>
        <p:txBody>
          <a:bodyPr lIns="91434" tIns="45718" rIns="91434" bIns="45718" anchor="t"/>
          <a:lstStyle>
            <a:lvl1pPr algn="l">
              <a:defRPr sz="3200" b="1" cap="none" baseline="0">
                <a:solidFill>
                  <a:srgbClr val="0956A2"/>
                </a:solidFill>
                <a:latin typeface="Arial" pitchFamily="34" charset="0"/>
                <a:cs typeface="Arial" pitchFamily="34" charset="0"/>
              </a:defRPr>
            </a:lvl1pPr>
          </a:lstStyle>
          <a:p>
            <a:r>
              <a:rPr lang="en-US" dirty="0" smtClean="0"/>
              <a:t>Click to edit Master title style</a:t>
            </a:r>
            <a:endParaRPr lang="ru-RU" dirty="0"/>
          </a:p>
        </p:txBody>
      </p:sp>
      <p:sp>
        <p:nvSpPr>
          <p:cNvPr id="8" name="Text Placeholder 2"/>
          <p:cNvSpPr>
            <a:spLocks noGrp="1"/>
          </p:cNvSpPr>
          <p:nvPr>
            <p:ph type="body" idx="1"/>
          </p:nvPr>
        </p:nvSpPr>
        <p:spPr>
          <a:xfrm>
            <a:off x="1364342" y="5536736"/>
            <a:ext cx="6862350" cy="524345"/>
          </a:xfrm>
          <a:prstGeom prst="rect">
            <a:avLst/>
          </a:prstGeom>
        </p:spPr>
        <p:txBody>
          <a:bodyPr lIns="91434" tIns="45718" rIns="91434" bIns="45718" anchor="b"/>
          <a:lstStyle>
            <a:lvl1pPr marL="0" indent="0">
              <a:buNone/>
              <a:defRPr sz="2400">
                <a:solidFill>
                  <a:schemeClr val="tx1"/>
                </a:solidFill>
                <a:latin typeface="Arial" pitchFamily="34" charset="0"/>
                <a:cs typeface="Arial" pitchFamily="34" charset="0"/>
              </a:defRPr>
            </a:lvl1pPr>
            <a:lvl2pPr marL="457171" indent="0">
              <a:buNone/>
              <a:defRPr sz="1800">
                <a:solidFill>
                  <a:schemeClr val="tx1">
                    <a:tint val="75000"/>
                  </a:schemeClr>
                </a:solidFill>
              </a:defRPr>
            </a:lvl2pPr>
            <a:lvl3pPr marL="914342" indent="0">
              <a:buNone/>
              <a:defRPr sz="1600">
                <a:solidFill>
                  <a:schemeClr val="tx1">
                    <a:tint val="75000"/>
                  </a:schemeClr>
                </a:solidFill>
              </a:defRPr>
            </a:lvl3pPr>
            <a:lvl4pPr marL="1371513" indent="0">
              <a:buNone/>
              <a:defRPr sz="1400">
                <a:solidFill>
                  <a:schemeClr val="tx1">
                    <a:tint val="75000"/>
                  </a:schemeClr>
                </a:solidFill>
              </a:defRPr>
            </a:lvl4pPr>
            <a:lvl5pPr marL="1828684" indent="0">
              <a:buNone/>
              <a:defRPr sz="1400">
                <a:solidFill>
                  <a:schemeClr val="tx1">
                    <a:tint val="75000"/>
                  </a:schemeClr>
                </a:solidFill>
              </a:defRPr>
            </a:lvl5pPr>
            <a:lvl6pPr marL="2285855" indent="0">
              <a:buNone/>
              <a:defRPr sz="1400">
                <a:solidFill>
                  <a:schemeClr val="tx1">
                    <a:tint val="75000"/>
                  </a:schemeClr>
                </a:solidFill>
              </a:defRPr>
            </a:lvl6pPr>
            <a:lvl7pPr marL="2743026" indent="0">
              <a:buNone/>
              <a:defRPr sz="1400">
                <a:solidFill>
                  <a:schemeClr val="tx1">
                    <a:tint val="75000"/>
                  </a:schemeClr>
                </a:solidFill>
              </a:defRPr>
            </a:lvl7pPr>
            <a:lvl8pPr marL="3200198" indent="0">
              <a:buNone/>
              <a:defRPr sz="1400">
                <a:solidFill>
                  <a:schemeClr val="tx1">
                    <a:tint val="75000"/>
                  </a:schemeClr>
                </a:solidFill>
              </a:defRPr>
            </a:lvl8pPr>
            <a:lvl9pPr marL="3657369" indent="0">
              <a:buNone/>
              <a:defRPr sz="1400">
                <a:solidFill>
                  <a:schemeClr val="tx1">
                    <a:tint val="75000"/>
                  </a:schemeClr>
                </a:solidFill>
              </a:defRPr>
            </a:lvl9pPr>
          </a:lstStyle>
          <a:p>
            <a:pPr lvl="0"/>
            <a:r>
              <a:rPr lang="en-US" dirty="0" smtClean="0"/>
              <a:t>Click to edit Master text styles</a:t>
            </a:r>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12038" t="20980" r="12038" b="25174"/>
          <a:stretch/>
        </p:blipFill>
        <p:spPr>
          <a:xfrm>
            <a:off x="387531" y="238638"/>
            <a:ext cx="2800170" cy="956156"/>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63915" y="1739900"/>
            <a:ext cx="7146685" cy="2349500"/>
          </a:xfrm>
          <a:prstGeom prst="rect">
            <a:avLst/>
          </a:prstGeom>
        </p:spPr>
      </p:pic>
      <p:sp>
        <p:nvSpPr>
          <p:cNvPr id="4" name="TextBox 3"/>
          <p:cNvSpPr txBox="1"/>
          <p:nvPr userDrawn="1"/>
        </p:nvSpPr>
        <p:spPr>
          <a:xfrm>
            <a:off x="4517573" y="881750"/>
            <a:ext cx="4103496" cy="338554"/>
          </a:xfrm>
          <a:prstGeom prst="rect">
            <a:avLst/>
          </a:prstGeom>
          <a:noFill/>
        </p:spPr>
        <p:txBody>
          <a:bodyPr wrap="none" rtlCol="0">
            <a:spAutoFit/>
          </a:bodyPr>
          <a:lstStyle/>
          <a:p>
            <a:r>
              <a:rPr lang="en-US" sz="1600" b="1" i="1" dirty="0" smtClean="0">
                <a:solidFill>
                  <a:schemeClr val="bg1">
                    <a:lumMod val="50000"/>
                  </a:schemeClr>
                </a:solidFill>
              </a:rPr>
              <a:t>Core Systems Transformation</a:t>
            </a:r>
            <a:r>
              <a:rPr lang="en-US" sz="1600" b="1" i="1" baseline="0" dirty="0" smtClean="0">
                <a:solidFill>
                  <a:schemeClr val="bg1">
                    <a:lumMod val="50000"/>
                  </a:schemeClr>
                </a:solidFill>
              </a:rPr>
              <a:t> Solutions</a:t>
            </a:r>
            <a:endParaRPr lang="en-US" sz="1600" b="1" i="1" dirty="0">
              <a:solidFill>
                <a:schemeClr val="bg1">
                  <a:lumMod val="50000"/>
                </a:schemeClr>
              </a:solidFill>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12"/>
          <p:cNvSpPr>
            <a:spLocks noGrp="1"/>
          </p:cNvSpPr>
          <p:nvPr>
            <p:ph type="title"/>
          </p:nvPr>
        </p:nvSpPr>
        <p:spPr>
          <a:xfrm>
            <a:off x="361950" y="19050"/>
            <a:ext cx="8499021" cy="990600"/>
          </a:xfrm>
          <a:prstGeom prst="rect">
            <a:avLst/>
          </a:prstGeom>
        </p:spPr>
        <p:txBody>
          <a:bodyPr rtlCol="0">
            <a:normAutofit/>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3692" y="1219200"/>
            <a:ext cx="8487280" cy="4800600"/>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7" name="Content Placeholder 5"/>
          <p:cNvSpPr>
            <a:spLocks noGrp="1"/>
          </p:cNvSpPr>
          <p:nvPr>
            <p:ph sz="quarter" idx="10"/>
          </p:nvPr>
        </p:nvSpPr>
        <p:spPr>
          <a:xfrm>
            <a:off x="373691" y="1219200"/>
            <a:ext cx="2456595" cy="4811486"/>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5"/>
          <p:cNvSpPr>
            <a:spLocks noGrp="1"/>
          </p:cNvSpPr>
          <p:nvPr>
            <p:ph sz="quarter" idx="11"/>
          </p:nvPr>
        </p:nvSpPr>
        <p:spPr>
          <a:xfrm>
            <a:off x="3265715" y="1197428"/>
            <a:ext cx="5551714" cy="4811486"/>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329" y="1220788"/>
            <a:ext cx="8371114" cy="48307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ext Box 8"/>
          <p:cNvSpPr txBox="1">
            <a:spLocks noChangeArrowheads="1"/>
          </p:cNvSpPr>
          <p:nvPr/>
        </p:nvSpPr>
        <p:spPr bwMode="auto">
          <a:xfrm>
            <a:off x="207963" y="6477457"/>
            <a:ext cx="900112" cy="358775"/>
          </a:xfrm>
          <a:prstGeom prst="rect">
            <a:avLst/>
          </a:prstGeom>
          <a:noFill/>
          <a:ln w="9525">
            <a:noFill/>
            <a:round/>
            <a:headEnd/>
            <a:tailEnd/>
          </a:ln>
        </p:spPr>
        <p:txBody>
          <a:bodyPr lIns="89994" tIns="60872" rIns="89994" bIns="44998"/>
          <a:lstStyle/>
          <a:p>
            <a:pPr hangingPunct="0">
              <a:lnSpc>
                <a:spcPct val="93000"/>
              </a:lnSpc>
              <a:buClr>
                <a:srgbClr val="000000"/>
              </a:buClr>
              <a:buSzPct val="100000"/>
              <a:buFont typeface="Times New Roman" pitchFamily="18" charset="0"/>
              <a:buNone/>
              <a:tabLst>
                <a:tab pos="722313" algn="l"/>
                <a:tab pos="1446213" algn="l"/>
                <a:tab pos="2170113" algn="l"/>
              </a:tabLst>
              <a:defRPr/>
            </a:pPr>
            <a:r>
              <a:rPr lang="en-US" sz="1200">
                <a:solidFill>
                  <a:schemeClr val="bg1"/>
                </a:solidFill>
                <a:latin typeface="Calibri" pitchFamily="34" charset="0"/>
              </a:rPr>
              <a:t> </a:t>
            </a:r>
            <a:r>
              <a:rPr lang="en-US" sz="1200" b="1">
                <a:solidFill>
                  <a:schemeClr val="bg1"/>
                </a:solidFill>
                <a:latin typeface="Calibri" pitchFamily="34" charset="0"/>
              </a:rPr>
              <a:t>                </a:t>
            </a:r>
            <a:endParaRPr lang="ru-RU" sz="1200" b="1">
              <a:solidFill>
                <a:schemeClr val="bg1"/>
              </a:solidFill>
              <a:latin typeface="Calibri" pitchFamily="34" charset="0"/>
            </a:endParaRPr>
          </a:p>
        </p:txBody>
      </p:sp>
      <p:sp>
        <p:nvSpPr>
          <p:cNvPr id="1030" name="Title Placeholder 12"/>
          <p:cNvSpPr>
            <a:spLocks noGrp="1"/>
          </p:cNvSpPr>
          <p:nvPr>
            <p:ph type="title"/>
          </p:nvPr>
        </p:nvSpPr>
        <p:spPr bwMode="auto">
          <a:xfrm>
            <a:off x="390525" y="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cxnSp>
        <p:nvCxnSpPr>
          <p:cNvPr id="11" name="Straight Connector 10"/>
          <p:cNvCxnSpPr/>
          <p:nvPr/>
        </p:nvCxnSpPr>
        <p:spPr>
          <a:xfrm>
            <a:off x="456835" y="920750"/>
            <a:ext cx="8229843" cy="0"/>
          </a:xfrm>
          <a:prstGeom prst="line">
            <a:avLst/>
          </a:prstGeom>
          <a:ln w="25400" cap="sq">
            <a:gradFill flip="none" rotWithShape="1">
              <a:gsLst>
                <a:gs pos="100000">
                  <a:srgbClr val="FFFFFF"/>
                </a:gs>
                <a:gs pos="50000">
                  <a:schemeClr val="accent1"/>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032" name="Text Placeholder 14"/>
          <p:cNvSpPr>
            <a:spLocks noGrp="1"/>
          </p:cNvSpPr>
          <p:nvPr>
            <p:ph type="body" idx="1"/>
          </p:nvPr>
        </p:nvSpPr>
        <p:spPr bwMode="auto">
          <a:xfrm>
            <a:off x="361950" y="1162050"/>
            <a:ext cx="8401050" cy="481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ext Box 8"/>
          <p:cNvSpPr txBox="1">
            <a:spLocks noChangeArrowheads="1"/>
          </p:cNvSpPr>
          <p:nvPr/>
        </p:nvSpPr>
        <p:spPr bwMode="auto">
          <a:xfrm>
            <a:off x="3601243" y="6515557"/>
            <a:ext cx="1941513" cy="358775"/>
          </a:xfrm>
          <a:prstGeom prst="rect">
            <a:avLst/>
          </a:prstGeom>
          <a:noFill/>
          <a:ln w="9525">
            <a:noFill/>
            <a:round/>
            <a:headEnd/>
            <a:tailEnd/>
          </a:ln>
        </p:spPr>
        <p:txBody>
          <a:bodyPr lIns="89994" tIns="60872" rIns="89994" bIns="44998"/>
          <a:lstStyle/>
          <a:p>
            <a:pPr algn="ctr" hangingPunct="0">
              <a:lnSpc>
                <a:spcPct val="93000"/>
              </a:lnSpc>
              <a:buClr>
                <a:srgbClr val="000000"/>
              </a:buClr>
              <a:buSzPct val="100000"/>
              <a:buFont typeface="Times New Roman" pitchFamily="18" charset="0"/>
              <a:buNone/>
              <a:tabLst>
                <a:tab pos="722313" algn="l"/>
                <a:tab pos="1446213" algn="l"/>
                <a:tab pos="2170113" algn="l"/>
              </a:tabLst>
              <a:defRPr/>
            </a:pPr>
            <a:r>
              <a:rPr lang="en-US" sz="1200" b="0" dirty="0">
                <a:solidFill>
                  <a:schemeClr val="bg1">
                    <a:lumMod val="50000"/>
                  </a:schemeClr>
                </a:solidFill>
                <a:latin typeface="Arial" pitchFamily="34" charset="0"/>
                <a:cs typeface="Arial" pitchFamily="34" charset="0"/>
              </a:rPr>
              <a:t>Confidential</a:t>
            </a:r>
            <a:endParaRPr lang="ru-RU" sz="1200" b="0" dirty="0">
              <a:solidFill>
                <a:schemeClr val="bg1">
                  <a:lumMod val="50000"/>
                </a:schemeClr>
              </a:solidFill>
              <a:latin typeface="Arial" pitchFamily="34" charset="0"/>
              <a:cs typeface="Arial" pitchFamily="34" charset="0"/>
            </a:endParaRPr>
          </a:p>
        </p:txBody>
      </p:sp>
      <p:sp>
        <p:nvSpPr>
          <p:cNvPr id="3" name="Text Box 8"/>
          <p:cNvSpPr txBox="1">
            <a:spLocks noChangeArrowheads="1"/>
          </p:cNvSpPr>
          <p:nvPr/>
        </p:nvSpPr>
        <p:spPr bwMode="auto">
          <a:xfrm>
            <a:off x="8033662" y="6488573"/>
            <a:ext cx="1001485" cy="251273"/>
          </a:xfrm>
          <a:prstGeom prst="rect">
            <a:avLst/>
          </a:prstGeom>
          <a:noFill/>
          <a:ln w="9525">
            <a:noFill/>
            <a:round/>
            <a:headEnd/>
            <a:tailEnd/>
          </a:ln>
        </p:spPr>
        <p:txBody>
          <a:bodyPr lIns="89994" tIns="60872" rIns="89994" bIns="44998"/>
          <a:lstStyle/>
          <a:p>
            <a:pPr hangingPunct="0">
              <a:lnSpc>
                <a:spcPct val="93000"/>
              </a:lnSpc>
              <a:buClr>
                <a:srgbClr val="000000"/>
              </a:buClr>
              <a:buSzPct val="100000"/>
              <a:buFont typeface="Times New Roman" pitchFamily="18" charset="0"/>
              <a:buNone/>
              <a:tabLst>
                <a:tab pos="722313" algn="l"/>
                <a:tab pos="1446213" algn="l"/>
                <a:tab pos="2170113" algn="l"/>
              </a:tabLst>
              <a:defRPr/>
            </a:pPr>
            <a:r>
              <a:rPr lang="en-US" sz="1000" dirty="0">
                <a:solidFill>
                  <a:schemeClr val="bg1"/>
                </a:solidFill>
                <a:latin typeface="Calibri" pitchFamily="34" charset="0"/>
              </a:rPr>
              <a:t>                 </a:t>
            </a:r>
            <a:fld id="{5E70A2C8-B120-4F58-AC48-A7000D70256A}" type="slidenum">
              <a:rPr lang="en-US" sz="1200">
                <a:solidFill>
                  <a:schemeClr val="tx1"/>
                </a:solidFill>
                <a:latin typeface="Calibri" pitchFamily="34" charset="0"/>
              </a:rPr>
              <a:pPr hangingPunct="0">
                <a:lnSpc>
                  <a:spcPct val="93000"/>
                </a:lnSpc>
                <a:buClr>
                  <a:srgbClr val="000000"/>
                </a:buClr>
                <a:buSzPct val="100000"/>
                <a:buFont typeface="Times New Roman" pitchFamily="18" charset="0"/>
                <a:buNone/>
                <a:tabLst>
                  <a:tab pos="722313" algn="l"/>
                  <a:tab pos="1446213" algn="l"/>
                  <a:tab pos="2170113" algn="l"/>
                </a:tabLst>
                <a:defRPr/>
              </a:pPr>
              <a:t>‹#›</a:t>
            </a:fld>
            <a:endParaRPr lang="ru-RU" sz="1200" dirty="0">
              <a:solidFill>
                <a:schemeClr val="tx1"/>
              </a:solidFill>
              <a:latin typeface="Calibri" pitchFamily="34" charset="0"/>
            </a:endParaRPr>
          </a:p>
        </p:txBody>
      </p:sp>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2038" t="20980" r="12038" b="25174"/>
          <a:stretch/>
        </p:blipFill>
        <p:spPr>
          <a:xfrm>
            <a:off x="413291" y="6231503"/>
            <a:ext cx="1344930" cy="459245"/>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3" r:id="rId4"/>
    <p:sldLayoutId id="2147483659" r:id="rId5"/>
  </p:sldLayoutIdLst>
  <p:transition>
    <p:wipe dir="r"/>
  </p:transition>
  <p:hf sldNum="0" hdr="0" ftr="0"/>
  <p:txStyles>
    <p:titleStyle>
      <a:lvl1pPr algn="l" defTabSz="912813" rtl="0" eaLnBrk="0" fontAlgn="base" hangingPunct="0">
        <a:spcBef>
          <a:spcPct val="0"/>
        </a:spcBef>
        <a:spcAft>
          <a:spcPct val="0"/>
        </a:spcAft>
        <a:defRPr sz="2400" b="1" kern="1200">
          <a:solidFill>
            <a:schemeClr val="accent1"/>
          </a:solidFill>
          <a:latin typeface="Arial" pitchFamily="34" charset="0"/>
          <a:ea typeface="+mj-ea"/>
          <a:cs typeface="Arial" pitchFamily="34" charset="0"/>
        </a:defRPr>
      </a:lvl1pPr>
      <a:lvl2pPr algn="l" defTabSz="912813" rtl="0" eaLnBrk="0" fontAlgn="base" hangingPunct="0">
        <a:spcBef>
          <a:spcPct val="0"/>
        </a:spcBef>
        <a:spcAft>
          <a:spcPct val="0"/>
        </a:spcAft>
        <a:defRPr sz="2400" b="1">
          <a:solidFill>
            <a:schemeClr val="accent1"/>
          </a:solidFill>
          <a:latin typeface="Calibri" pitchFamily="34" charset="0"/>
        </a:defRPr>
      </a:lvl2pPr>
      <a:lvl3pPr algn="l" defTabSz="912813" rtl="0" eaLnBrk="0" fontAlgn="base" hangingPunct="0">
        <a:spcBef>
          <a:spcPct val="0"/>
        </a:spcBef>
        <a:spcAft>
          <a:spcPct val="0"/>
        </a:spcAft>
        <a:defRPr sz="2400" b="1">
          <a:solidFill>
            <a:schemeClr val="accent1"/>
          </a:solidFill>
          <a:latin typeface="Calibri" pitchFamily="34" charset="0"/>
        </a:defRPr>
      </a:lvl3pPr>
      <a:lvl4pPr algn="l" defTabSz="912813" rtl="0" eaLnBrk="0" fontAlgn="base" hangingPunct="0">
        <a:spcBef>
          <a:spcPct val="0"/>
        </a:spcBef>
        <a:spcAft>
          <a:spcPct val="0"/>
        </a:spcAft>
        <a:defRPr sz="2400" b="1">
          <a:solidFill>
            <a:schemeClr val="accent1"/>
          </a:solidFill>
          <a:latin typeface="Calibri" pitchFamily="34" charset="0"/>
        </a:defRPr>
      </a:lvl4pPr>
      <a:lvl5pPr algn="l" defTabSz="912813" rtl="0" eaLnBrk="0" fontAlgn="base" hangingPunct="0">
        <a:spcBef>
          <a:spcPct val="0"/>
        </a:spcBef>
        <a:spcAft>
          <a:spcPct val="0"/>
        </a:spcAft>
        <a:defRPr sz="2400" b="1">
          <a:solidFill>
            <a:schemeClr val="accent1"/>
          </a:solidFill>
          <a:latin typeface="Calibri" pitchFamily="34" charset="0"/>
        </a:defRPr>
      </a:lvl5pPr>
      <a:lvl6pPr marL="457200" algn="l" defTabSz="912813" rtl="0" fontAlgn="base">
        <a:spcBef>
          <a:spcPct val="0"/>
        </a:spcBef>
        <a:spcAft>
          <a:spcPct val="0"/>
        </a:spcAft>
        <a:defRPr sz="2800">
          <a:solidFill>
            <a:schemeClr val="accent1"/>
          </a:solidFill>
          <a:latin typeface="Calibri" pitchFamily="34" charset="0"/>
        </a:defRPr>
      </a:lvl6pPr>
      <a:lvl7pPr marL="914400" algn="l" defTabSz="912813" rtl="0" fontAlgn="base">
        <a:spcBef>
          <a:spcPct val="0"/>
        </a:spcBef>
        <a:spcAft>
          <a:spcPct val="0"/>
        </a:spcAft>
        <a:defRPr sz="2800">
          <a:solidFill>
            <a:schemeClr val="accent1"/>
          </a:solidFill>
          <a:latin typeface="Calibri" pitchFamily="34" charset="0"/>
        </a:defRPr>
      </a:lvl7pPr>
      <a:lvl8pPr marL="1371600" algn="l" defTabSz="912813" rtl="0" fontAlgn="base">
        <a:spcBef>
          <a:spcPct val="0"/>
        </a:spcBef>
        <a:spcAft>
          <a:spcPct val="0"/>
        </a:spcAft>
        <a:defRPr sz="2800">
          <a:solidFill>
            <a:schemeClr val="accent1"/>
          </a:solidFill>
          <a:latin typeface="Calibri" pitchFamily="34" charset="0"/>
        </a:defRPr>
      </a:lvl8pPr>
      <a:lvl9pPr marL="1828800" algn="l" defTabSz="912813" rtl="0" fontAlgn="base">
        <a:spcBef>
          <a:spcPct val="0"/>
        </a:spcBef>
        <a:spcAft>
          <a:spcPct val="0"/>
        </a:spcAft>
        <a:defRPr sz="2800">
          <a:solidFill>
            <a:schemeClr val="accent1"/>
          </a:solidFill>
          <a:latin typeface="Calibri" pitchFamily="34" charset="0"/>
        </a:defRPr>
      </a:lvl9pPr>
    </p:titleStyle>
    <p:bodyStyle>
      <a:lvl1pPr marL="341313" indent="-341313" algn="l" defTabSz="912813"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1363" indent="-284163" algn="l" defTabSz="912813"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1413" indent="-227013" algn="l" defTabSz="912813"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86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58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maps.google.com/" TargetMode="External"/><Relationship Id="rId2" Type="http://schemas.openxmlformats.org/officeDocument/2006/relationships/hyperlink" Target="http://google.com/" TargetMode="External"/><Relationship Id="rId1" Type="http://schemas.openxmlformats.org/officeDocument/2006/relationships/slideLayout" Target="../slideLayouts/slideLayout2.xml"/><Relationship Id="rId4" Type="http://schemas.openxmlformats.org/officeDocument/2006/relationships/hyperlink" Target="http://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api.jquery.com/" TargetMode="External"/><Relationship Id="rId3" Type="http://schemas.openxmlformats.org/officeDocument/2006/relationships/hyperlink" Target="http://www.adaptivepath.com/ideas/ajax-new-approach-web-applications/" TargetMode="External"/><Relationship Id="rId7" Type="http://schemas.openxmlformats.org/officeDocument/2006/relationships/hyperlink" Target="https://www.asp.net/mvc/overview/performance/bundling-and-minification"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hyperlink" Target="http://timgthomas.com/2012/09/a-quick-start-of-asp-net-mvc-4s-bundling/" TargetMode="External"/><Relationship Id="rId5" Type="http://schemas.openxmlformats.org/officeDocument/2006/relationships/hyperlink" Target="http://www.microsoftvirtualacademy.com/training-courses/developing-asp-net-mvc-4-web-applications-jump-start-russian" TargetMode="External"/><Relationship Id="rId4" Type="http://schemas.openxmlformats.org/officeDocument/2006/relationships/hyperlink" Target="http://xmlhttprequest.ru/" TargetMode="External"/><Relationship Id="rId9" Type="http://schemas.openxmlformats.org/officeDocument/2006/relationships/hyperlink" Target="http://msdn.microsof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4366127"/>
            <a:ext cx="6862350" cy="917073"/>
          </a:xfrm>
        </p:spPr>
        <p:txBody>
          <a:bodyPr/>
          <a:lstStyle/>
          <a:p>
            <a:r>
              <a:rPr lang="en-US" sz="2800" dirty="0" smtClean="0"/>
              <a:t>Integrating JavaScript and </a:t>
            </a:r>
            <a:r>
              <a:rPr lang="en-US" sz="2800" dirty="0" err="1" smtClean="0"/>
              <a:t>ASP.Net</a:t>
            </a:r>
            <a:r>
              <a:rPr lang="en-US" sz="2800" dirty="0" smtClean="0"/>
              <a:t> MVC</a:t>
            </a:r>
            <a:endParaRPr lang="en-US" sz="2800"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latin typeface="Arial" pitchFamily="34" charset="0"/>
                <a:cs typeface="Arial" pitchFamily="34" charset="0"/>
              </a:rPr>
              <a:t>2014</a:t>
            </a:r>
            <a:endParaRPr lang="en-US" dirty="0">
              <a:latin typeface="Arial" pitchFamily="34" charset="0"/>
              <a:cs typeface="Arial" pitchFamily="34" charset="0"/>
            </a:endParaRPr>
          </a:p>
        </p:txBody>
      </p:sp>
    </p:spTree>
    <p:extLst>
      <p:ext uri="{BB962C8B-B14F-4D97-AF65-F5344CB8AC3E}">
        <p14:creationId xmlns:p14="http://schemas.microsoft.com/office/powerpoint/2010/main" val="2614329740"/>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Bundle configuration</a:t>
            </a:r>
            <a:endParaRPr lang="en-US" dirty="0"/>
          </a:p>
        </p:txBody>
      </p:sp>
      <p:sp>
        <p:nvSpPr>
          <p:cNvPr id="3" name="Content Placeholder 2"/>
          <p:cNvSpPr>
            <a:spLocks noGrp="1"/>
          </p:cNvSpPr>
          <p:nvPr>
            <p:ph sz="quarter" idx="10"/>
          </p:nvPr>
        </p:nvSpPr>
        <p:spPr>
          <a:xfrm>
            <a:off x="373692" y="1009650"/>
            <a:ext cx="8487280" cy="5238750"/>
          </a:xfrm>
        </p:spPr>
        <p:txBody>
          <a:bodyPr>
            <a:normAutofit/>
          </a:bodyPr>
          <a:lstStyle/>
          <a:p>
            <a:pPr marL="457200" indent="-457200">
              <a:buFont typeface="+mj-lt"/>
              <a:buAutoNum type="arabicPeriod"/>
            </a:pPr>
            <a:r>
              <a:rPr lang="en-US" b="1" dirty="0"/>
              <a:t>Create and configure bundle(s) in </a:t>
            </a:r>
            <a:r>
              <a:rPr lang="en-US" b="1" dirty="0" err="1"/>
              <a:t>App_Start</a:t>
            </a:r>
            <a:r>
              <a:rPr lang="en-US" b="1" dirty="0"/>
              <a:t>\</a:t>
            </a:r>
            <a:r>
              <a:rPr lang="en-US" b="1" dirty="0" err="1"/>
              <a:t>BundleConfig.cs</a:t>
            </a:r>
            <a:r>
              <a:rPr lang="en-US" b="1" dirty="0" smtClean="0"/>
              <a:t>:</a:t>
            </a:r>
          </a:p>
          <a:p>
            <a:pPr marL="0" indent="0">
              <a:buNone/>
            </a:pPr>
            <a:r>
              <a:rPr lang="en-US" sz="2700" dirty="0" smtClean="0">
                <a:solidFill>
                  <a:srgbClr val="0000FF"/>
                </a:solidFill>
                <a:highlight>
                  <a:srgbClr val="FFFFFF"/>
                </a:highlight>
                <a:latin typeface="Consolas" panose="020B0609020204030204" pitchFamily="49" charset="0"/>
              </a:rPr>
              <a:t> </a:t>
            </a:r>
          </a:p>
          <a:p>
            <a:pPr marL="0" indent="0">
              <a:buNone/>
            </a:pPr>
            <a:r>
              <a:rPr lang="en-US" sz="1700" dirty="0" smtClean="0">
                <a:solidFill>
                  <a:srgbClr val="0000FF"/>
                </a:solidFill>
                <a:highlight>
                  <a:srgbClr val="FFFFFF"/>
                </a:highlight>
                <a:latin typeface="Consolas" panose="020B0609020204030204" pitchFamily="49" charset="0"/>
              </a:rPr>
              <a:t> using</a:t>
            </a:r>
            <a:r>
              <a:rPr lang="en-US" sz="1700" dirty="0" smtClean="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System.Web.</a:t>
            </a:r>
            <a:r>
              <a:rPr lang="en-US" sz="1700" b="1" dirty="0" err="1">
                <a:solidFill>
                  <a:srgbClr val="000000"/>
                </a:solidFill>
                <a:highlight>
                  <a:srgbClr val="FFFFFF"/>
                </a:highlight>
                <a:latin typeface="Consolas" panose="020B0609020204030204" pitchFamily="49" charset="0"/>
              </a:rPr>
              <a:t>Optimization</a:t>
            </a:r>
            <a:r>
              <a:rPr lang="en-US" sz="1700" dirty="0" smtClean="0">
                <a:solidFill>
                  <a:srgbClr val="000000"/>
                </a:solidFill>
                <a:highlight>
                  <a:srgbClr val="FFFFFF"/>
                </a:highlight>
                <a:latin typeface="Consolas" panose="020B0609020204030204" pitchFamily="49" charset="0"/>
              </a:rPr>
              <a:t>;</a:t>
            </a:r>
          </a:p>
          <a:p>
            <a:pPr marL="0" indent="0">
              <a:buNone/>
            </a:pPr>
            <a:endParaRPr lang="en-US" sz="1700" dirty="0" smtClean="0"/>
          </a:p>
          <a:p>
            <a:pPr marL="0" indent="0">
              <a:buNone/>
            </a:pPr>
            <a:r>
              <a:rPr lang="en-US" sz="1700" dirty="0" smtClean="0"/>
              <a:t>  </a:t>
            </a:r>
            <a:r>
              <a:rPr lang="en-US" sz="1700" dirty="0">
                <a:solidFill>
                  <a:srgbClr val="0000FF"/>
                </a:solidFill>
                <a:highlight>
                  <a:srgbClr val="FFFFFF"/>
                </a:highlight>
                <a:latin typeface="Consolas" panose="020B0609020204030204" pitchFamily="49" charset="0"/>
              </a:rPr>
              <a:t>public</a:t>
            </a:r>
            <a:r>
              <a:rPr lang="en-US" sz="1700" dirty="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static</a:t>
            </a:r>
            <a:r>
              <a:rPr lang="en-US" sz="1700" dirty="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class</a:t>
            </a:r>
            <a:r>
              <a:rPr lang="en-US" sz="1700" dirty="0">
                <a:solidFill>
                  <a:srgbClr val="000000"/>
                </a:solidFill>
                <a:highlight>
                  <a:srgbClr val="FFFFFF"/>
                </a:highlight>
                <a:latin typeface="Consolas" panose="020B0609020204030204" pitchFamily="49" charset="0"/>
              </a:rPr>
              <a:t> </a:t>
            </a:r>
            <a:r>
              <a:rPr lang="en-US" sz="1700" b="1" dirty="0" err="1">
                <a:solidFill>
                  <a:srgbClr val="2B91AF"/>
                </a:solidFill>
                <a:highlight>
                  <a:srgbClr val="FFFFFF"/>
                </a:highlight>
                <a:latin typeface="Consolas" panose="020B0609020204030204" pitchFamily="49" charset="0"/>
              </a:rPr>
              <a:t>BundleConfig</a:t>
            </a:r>
            <a:endParaRPr lang="en-US" sz="1700" b="1" dirty="0">
              <a:solidFill>
                <a:srgbClr val="000000"/>
              </a:solidFill>
              <a:highlight>
                <a:srgbClr val="FFFFFF"/>
              </a:highlight>
              <a:latin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rPr>
              <a:t>    {</a:t>
            </a:r>
          </a:p>
          <a:p>
            <a:pPr marL="0" indent="0">
              <a:buNone/>
            </a:pPr>
            <a:r>
              <a:rPr lang="en-US" sz="1700" dirty="0">
                <a:solidFill>
                  <a:srgbClr val="000000"/>
                </a:solidFill>
                <a:highlight>
                  <a:srgbClr val="FFFFFF"/>
                </a:highlight>
                <a:latin typeface="Consolas" panose="020B0609020204030204" pitchFamily="49" charset="0"/>
              </a:rPr>
              <a:t>      </a:t>
            </a:r>
            <a:r>
              <a:rPr lang="en-US" sz="1700" dirty="0" smtClean="0">
                <a:solidFill>
                  <a:srgbClr val="000000"/>
                </a:solidFill>
                <a:highlight>
                  <a:srgbClr val="FFFFFF"/>
                </a:highlight>
                <a:latin typeface="Consolas" panose="020B0609020204030204" pitchFamily="49" charset="0"/>
              </a:rPr>
              <a:t>  </a:t>
            </a:r>
            <a:r>
              <a:rPr lang="en-US" sz="1700" dirty="0" smtClean="0">
                <a:solidFill>
                  <a:srgbClr val="0000FF"/>
                </a:solidFill>
                <a:highlight>
                  <a:srgbClr val="FFFFFF"/>
                </a:highlight>
                <a:latin typeface="Consolas" panose="020B0609020204030204" pitchFamily="49" charset="0"/>
              </a:rPr>
              <a:t>public</a:t>
            </a:r>
            <a:r>
              <a:rPr lang="en-US" sz="1700" dirty="0" smtClean="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static</a:t>
            </a:r>
            <a:r>
              <a:rPr lang="en-US" sz="1700" dirty="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void</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RegisterBundles</a:t>
            </a:r>
            <a:r>
              <a:rPr lang="en-US" sz="1700" dirty="0">
                <a:solidFill>
                  <a:srgbClr val="000000"/>
                </a:solidFill>
                <a:highlight>
                  <a:srgbClr val="FFFFFF"/>
                </a:highlight>
                <a:latin typeface="Consolas" panose="020B0609020204030204" pitchFamily="49" charset="0"/>
              </a:rPr>
              <a:t>(</a:t>
            </a:r>
            <a:r>
              <a:rPr lang="en-US" sz="1700" b="1" dirty="0" err="1">
                <a:solidFill>
                  <a:srgbClr val="2B91AF"/>
                </a:solidFill>
                <a:highlight>
                  <a:srgbClr val="FFFFFF"/>
                </a:highlight>
                <a:latin typeface="Consolas" panose="020B0609020204030204" pitchFamily="49" charset="0"/>
              </a:rPr>
              <a:t>BundleCollection</a:t>
            </a:r>
            <a:r>
              <a:rPr lang="en-US" sz="1700" dirty="0">
                <a:solidFill>
                  <a:srgbClr val="000000"/>
                </a:solidFill>
                <a:highlight>
                  <a:srgbClr val="FFFFFF"/>
                </a:highlight>
                <a:latin typeface="Consolas" panose="020B0609020204030204" pitchFamily="49" charset="0"/>
              </a:rPr>
              <a:t> bundles)</a:t>
            </a:r>
          </a:p>
          <a:p>
            <a:pPr marL="0" indent="0">
              <a:buNone/>
            </a:pPr>
            <a:r>
              <a:rPr lang="en-US" sz="1700" dirty="0">
                <a:solidFill>
                  <a:srgbClr val="000000"/>
                </a:solidFill>
                <a:highlight>
                  <a:srgbClr val="FFFFFF"/>
                </a:highlight>
                <a:latin typeface="Consolas" panose="020B0609020204030204" pitchFamily="49" charset="0"/>
              </a:rPr>
              <a:t>      </a:t>
            </a:r>
            <a:r>
              <a:rPr lang="en-US" sz="1700" dirty="0" smtClean="0">
                <a:solidFill>
                  <a:srgbClr val="000000"/>
                </a:solidFill>
                <a:highlight>
                  <a:srgbClr val="FFFFFF"/>
                </a:highlight>
                <a:latin typeface="Consolas" panose="020B0609020204030204" pitchFamily="49" charset="0"/>
              </a:rPr>
              <a:t>  {</a:t>
            </a:r>
            <a:endParaRPr lang="en-US" sz="1700" dirty="0">
              <a:solidFill>
                <a:srgbClr val="000000"/>
              </a:solidFill>
              <a:highlight>
                <a:srgbClr val="FFFFFF"/>
              </a:highlight>
              <a:latin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rPr>
              <a:t>         </a:t>
            </a:r>
            <a:r>
              <a:rPr lang="en-US" sz="1700" dirty="0" smtClean="0">
                <a:solidFill>
                  <a:srgbClr val="000000"/>
                </a:solidFill>
                <a:highlight>
                  <a:srgbClr val="FFFFFF"/>
                </a:highlight>
                <a:latin typeface="Consolas" panose="020B0609020204030204" pitchFamily="49" charset="0"/>
              </a:rPr>
              <a:t>   </a:t>
            </a:r>
            <a:r>
              <a:rPr lang="en-US" sz="1700" dirty="0" err="1" smtClean="0">
                <a:solidFill>
                  <a:srgbClr val="000000"/>
                </a:solidFill>
                <a:highlight>
                  <a:srgbClr val="FFFFFF"/>
                </a:highlight>
                <a:latin typeface="Consolas" panose="020B0609020204030204" pitchFamily="49" charset="0"/>
              </a:rPr>
              <a:t>bundles.Add</a:t>
            </a:r>
            <a:r>
              <a:rPr lang="en-US" sz="1700" dirty="0" smtClean="0">
                <a:solidFill>
                  <a:srgbClr val="000000"/>
                </a:solidFill>
                <a:highlight>
                  <a:srgbClr val="FFFFFF"/>
                </a:highlight>
                <a:latin typeface="Consolas" panose="020B0609020204030204" pitchFamily="49" charset="0"/>
              </a:rPr>
              <a:t>(</a:t>
            </a:r>
            <a:r>
              <a:rPr lang="en-US" sz="1700" dirty="0" smtClean="0">
                <a:solidFill>
                  <a:srgbClr val="0000FF"/>
                </a:solidFill>
                <a:highlight>
                  <a:srgbClr val="FFFFFF"/>
                </a:highlight>
                <a:latin typeface="Consolas" panose="020B0609020204030204" pitchFamily="49" charset="0"/>
              </a:rPr>
              <a:t>new</a:t>
            </a:r>
            <a:r>
              <a:rPr lang="en-US" sz="1700" dirty="0" smtClean="0">
                <a:solidFill>
                  <a:srgbClr val="000000"/>
                </a:solidFill>
                <a:highlight>
                  <a:srgbClr val="FFFFFF"/>
                </a:highlight>
                <a:latin typeface="Consolas" panose="020B0609020204030204" pitchFamily="49" charset="0"/>
              </a:rPr>
              <a:t> </a:t>
            </a:r>
            <a:r>
              <a:rPr lang="en-US" sz="1700" dirty="0" err="1">
                <a:solidFill>
                  <a:srgbClr val="2B91AF"/>
                </a:solidFill>
                <a:highlight>
                  <a:srgbClr val="FFFFFF"/>
                </a:highlight>
                <a:latin typeface="Consolas" panose="020B0609020204030204" pitchFamily="49" charset="0"/>
              </a:rPr>
              <a:t>ScriptBundle</a:t>
            </a:r>
            <a:r>
              <a:rPr lang="en-US" sz="1700" dirty="0">
                <a:solidFill>
                  <a:srgbClr val="000000"/>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"~/Scripts/</a:t>
            </a:r>
            <a:r>
              <a:rPr lang="en-US" sz="1700" dirty="0" err="1">
                <a:solidFill>
                  <a:srgbClr val="A31515"/>
                </a:solidFill>
                <a:highlight>
                  <a:srgbClr val="FFFFFF"/>
                </a:highlight>
                <a:latin typeface="Consolas" panose="020B0609020204030204" pitchFamily="49" charset="0"/>
              </a:rPr>
              <a:t>ajaxLoad</a:t>
            </a:r>
            <a:r>
              <a:rPr lang="en-US" sz="1700" dirty="0" smtClean="0">
                <a:solidFill>
                  <a:srgbClr val="A31515"/>
                </a:solidFill>
                <a:highlight>
                  <a:srgbClr val="FFFFFF"/>
                </a:highlight>
                <a:latin typeface="Consolas" panose="020B0609020204030204" pitchFamily="49" charset="0"/>
              </a:rPr>
              <a:t>"</a:t>
            </a:r>
            <a:r>
              <a:rPr lang="en-US" sz="1700" dirty="0" smtClean="0">
                <a:solidFill>
                  <a:srgbClr val="000000"/>
                </a:solidFill>
                <a:highlight>
                  <a:srgbClr val="FFFFFF"/>
                </a:highlight>
                <a:latin typeface="Consolas" panose="020B0609020204030204" pitchFamily="49" charset="0"/>
              </a:rPr>
              <a:t>)</a:t>
            </a:r>
          </a:p>
          <a:p>
            <a:pPr marL="0" indent="0">
              <a:buNone/>
            </a:pPr>
            <a:r>
              <a:rPr lang="en-US" sz="1700" dirty="0">
                <a:solidFill>
                  <a:srgbClr val="000000"/>
                </a:solidFill>
                <a:highlight>
                  <a:srgbClr val="FFFFFF"/>
                </a:highlight>
                <a:latin typeface="Consolas" panose="020B0609020204030204" pitchFamily="49" charset="0"/>
              </a:rPr>
              <a:t> </a:t>
            </a:r>
            <a:r>
              <a:rPr lang="en-US" sz="1700" dirty="0" smtClean="0">
                <a:solidFill>
                  <a:srgbClr val="000000"/>
                </a:solidFill>
                <a:highlight>
                  <a:srgbClr val="FFFFFF"/>
                </a:highlight>
                <a:latin typeface="Consolas" panose="020B0609020204030204" pitchFamily="49" charset="0"/>
              </a:rPr>
              <a:t>                      .Include(</a:t>
            </a:r>
            <a:r>
              <a:rPr lang="en-US" sz="1700" dirty="0" smtClean="0">
                <a:solidFill>
                  <a:srgbClr val="A31515"/>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Scripts/AjaxLoadDoc.js"</a:t>
            </a:r>
            <a:r>
              <a:rPr lang="en-US" sz="1700" dirty="0">
                <a:solidFill>
                  <a:srgbClr val="000000"/>
                </a:solidFill>
                <a:highlight>
                  <a:srgbClr val="FFFFFF"/>
                </a:highlight>
                <a:latin typeface="Consolas" panose="020B0609020204030204" pitchFamily="49" charset="0"/>
              </a:rPr>
              <a:t>, </a:t>
            </a:r>
          </a:p>
          <a:p>
            <a:pPr marL="0" indent="0">
              <a:buNone/>
            </a:pPr>
            <a:r>
              <a:rPr lang="en-US" sz="1700" dirty="0">
                <a:solidFill>
                  <a:srgbClr val="000000"/>
                </a:solidFill>
                <a:highlight>
                  <a:srgbClr val="FFFFFF"/>
                </a:highlight>
                <a:latin typeface="Consolas" panose="020B0609020204030204" pitchFamily="49" charset="0"/>
              </a:rPr>
              <a:t>                 </a:t>
            </a:r>
            <a:r>
              <a:rPr lang="en-US" sz="1700" dirty="0" smtClean="0">
                <a:solidFill>
                  <a:srgbClr val="000000"/>
                </a:solidFill>
                <a:highlight>
                  <a:srgbClr val="FFFFFF"/>
                </a:highlight>
                <a:latin typeface="Consolas" panose="020B0609020204030204" pitchFamily="49" charset="0"/>
              </a:rPr>
              <a:t>               </a:t>
            </a:r>
            <a:r>
              <a:rPr lang="en-US" sz="1700" dirty="0" smtClean="0">
                <a:solidFill>
                  <a:srgbClr val="A31515"/>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Scripts/CreateXhr.js"</a:t>
            </a:r>
            <a:r>
              <a:rPr lang="en-US" sz="1700" dirty="0">
                <a:solidFill>
                  <a:srgbClr val="000000"/>
                </a:solidFill>
                <a:highlight>
                  <a:srgbClr val="FFFFFF"/>
                </a:highlight>
                <a:latin typeface="Consolas" panose="020B0609020204030204" pitchFamily="49" charset="0"/>
              </a:rPr>
              <a:t>)); </a:t>
            </a:r>
            <a:endParaRPr lang="en-US" sz="1700" dirty="0" smtClean="0">
              <a:solidFill>
                <a:srgbClr val="000000"/>
              </a:solidFill>
              <a:highlight>
                <a:srgbClr val="FFFFFF"/>
              </a:highlight>
              <a:latin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rPr>
              <a:t> </a:t>
            </a:r>
            <a:r>
              <a:rPr lang="en-US" sz="1700" dirty="0" smtClean="0">
                <a:solidFill>
                  <a:srgbClr val="000000"/>
                </a:solidFill>
                <a:highlight>
                  <a:srgbClr val="FFFFFF"/>
                </a:highlight>
                <a:latin typeface="Consolas" panose="020B0609020204030204" pitchFamily="49" charset="0"/>
              </a:rPr>
              <a:t>      }</a:t>
            </a:r>
          </a:p>
          <a:p>
            <a:pPr marL="0" indent="0">
              <a:buNone/>
            </a:pPr>
            <a:r>
              <a:rPr lang="en-US" sz="1700" dirty="0" smtClean="0">
                <a:solidFill>
                  <a:srgbClr val="000000"/>
                </a:solidFill>
                <a:highlight>
                  <a:srgbClr val="FFFFFF"/>
                </a:highlight>
                <a:latin typeface="Consolas" panose="020B0609020204030204" pitchFamily="49" charset="0"/>
              </a:rPr>
              <a:t>    }</a:t>
            </a:r>
            <a:endParaRPr lang="en-US" sz="1700" dirty="0" smtClean="0"/>
          </a:p>
          <a:p>
            <a:endParaRPr lang="en-US" dirty="0" smtClean="0"/>
          </a:p>
          <a:p>
            <a:endParaRPr lang="en-US" dirty="0"/>
          </a:p>
          <a:p>
            <a:endParaRPr lang="en-US" dirty="0" smtClean="0"/>
          </a:p>
          <a:p>
            <a:endParaRPr lang="en-US" dirty="0"/>
          </a:p>
          <a:p>
            <a:pPr marL="0" indent="0">
              <a:buNone/>
            </a:pPr>
            <a:endParaRPr lang="en-US" dirty="0" smtClean="0"/>
          </a:p>
          <a:p>
            <a:endParaRPr lang="en-US" dirty="0" smtClean="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653327467"/>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configure bundles</a:t>
            </a:r>
            <a:endParaRPr lang="ru-RU" dirty="0"/>
          </a:p>
        </p:txBody>
      </p:sp>
      <p:sp>
        <p:nvSpPr>
          <p:cNvPr id="3" name="Content Placeholder 2"/>
          <p:cNvSpPr>
            <a:spLocks noGrp="1"/>
          </p:cNvSpPr>
          <p:nvPr>
            <p:ph sz="quarter" idx="10"/>
          </p:nvPr>
        </p:nvSpPr>
        <p:spPr>
          <a:xfrm>
            <a:off x="373692" y="985520"/>
            <a:ext cx="8487280" cy="5242560"/>
          </a:xfrm>
        </p:spPr>
        <p:txBody>
          <a:bodyPr>
            <a:normAutofit/>
          </a:bodyPr>
          <a:lstStyle/>
          <a:p>
            <a:pPr marL="0" indent="0">
              <a:buNone/>
            </a:pPr>
            <a:endParaRPr lang="en-US" sz="1700" dirty="0" smtClean="0">
              <a:solidFill>
                <a:srgbClr val="008000"/>
              </a:solidFill>
              <a:highlight>
                <a:srgbClr val="FFFFFF"/>
              </a:highlight>
              <a:latin typeface="Consolas" panose="020B0609020204030204" pitchFamily="49" charset="0"/>
            </a:endParaRPr>
          </a:p>
          <a:p>
            <a:pPr marL="0" indent="0">
              <a:buNone/>
            </a:pPr>
            <a:r>
              <a:rPr lang="en-US" sz="1400" dirty="0" smtClean="0">
                <a:solidFill>
                  <a:srgbClr val="008000"/>
                </a:solidFill>
                <a:highlight>
                  <a:srgbClr val="FFFFFF"/>
                </a:highlight>
                <a:latin typeface="Consolas" panose="020B0609020204030204" pitchFamily="49" charset="0"/>
              </a:rPr>
              <a:t>//includes files </a:t>
            </a:r>
            <a:endParaRPr lang="en-US" sz="1400" dirty="0" smtClean="0">
              <a:solidFill>
                <a:srgbClr val="000000"/>
              </a:solidFill>
              <a:highlight>
                <a:srgbClr val="FFFFFF"/>
              </a:highlight>
              <a:latin typeface="Consolas" panose="020B0609020204030204" pitchFamily="49" charset="0"/>
            </a:endParaRPr>
          </a:p>
          <a:p>
            <a:pPr marL="0" lvl="0" indent="0">
              <a:buNone/>
            </a:pPr>
            <a:r>
              <a:rPr lang="en-US" sz="1400" dirty="0" err="1" smtClean="0">
                <a:solidFill>
                  <a:srgbClr val="000000"/>
                </a:solidFill>
                <a:highlight>
                  <a:srgbClr val="FFFFFF"/>
                </a:highlight>
                <a:latin typeface="Consolas" panose="020B0609020204030204" pitchFamily="49" charset="0"/>
              </a:rPr>
              <a:t>bundles.Add</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ScriptBundle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"~/Scripts/</a:t>
            </a:r>
            <a:r>
              <a:rPr lang="en-US" sz="1400" dirty="0" err="1">
                <a:solidFill>
                  <a:srgbClr val="A31515"/>
                </a:solidFill>
                <a:highlight>
                  <a:srgbClr val="FFFFFF"/>
                </a:highlight>
                <a:latin typeface="Consolas" panose="020B0609020204030204" pitchFamily="49" charset="0"/>
              </a:rPr>
              <a:t>ajaxLoad</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p>
          <a:p>
            <a:pPr marL="0" lv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b="1" dirty="0">
                <a:solidFill>
                  <a:srgbClr val="000000"/>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a:t>
            </a:r>
          </a:p>
          <a:p>
            <a:pPr marL="0" lvl="0" indent="0">
              <a:buNone/>
            </a:pPr>
            <a:r>
              <a:rPr lang="en-US" sz="1400" dirty="0" smtClean="0">
                <a:solidFill>
                  <a:srgbClr val="A31515"/>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Scripts/AjaxLoadDoc.js"</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The Virtual Path for the file</a:t>
            </a:r>
            <a:endParaRPr lang="en-US" sz="1400" dirty="0">
              <a:solidFill>
                <a:srgbClr val="000000"/>
              </a:solidFill>
              <a:highlight>
                <a:srgbClr val="FFFFFF"/>
              </a:highlight>
              <a:latin typeface="Consolas" panose="020B0609020204030204" pitchFamily="49" charset="0"/>
            </a:endParaRPr>
          </a:p>
          <a:p>
            <a:pPr marL="0" lvl="0" indent="0">
              <a:buNone/>
            </a:pPr>
            <a:r>
              <a:rPr lang="en-US" sz="1400" dirty="0" smtClean="0">
                <a:solidFill>
                  <a:srgbClr val="A31515"/>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Scripts/CreateXhr.js"</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The Virtual Path for the file</a:t>
            </a:r>
            <a:endParaRPr lang="en-US" sz="1400" dirty="0">
              <a:solidFill>
                <a:srgbClr val="000000"/>
              </a:solidFill>
              <a:highlight>
                <a:srgbClr val="FFFFFF"/>
              </a:highlight>
              <a:latin typeface="Consolas" panose="020B0609020204030204" pitchFamily="49" charset="0"/>
            </a:endParaRPr>
          </a:p>
          <a:p>
            <a:pPr marL="0" lvl="0" indent="0">
              <a:buNone/>
            </a:pPr>
            <a:endParaRPr lang="en-US" sz="1400" dirty="0" smtClean="0">
              <a:solidFill>
                <a:srgbClr val="008000"/>
              </a:solidFill>
              <a:highlight>
                <a:srgbClr val="FFFFFF"/>
              </a:highlight>
              <a:latin typeface="Consolas" panose="020B0609020204030204" pitchFamily="49" charset="0"/>
            </a:endParaRPr>
          </a:p>
          <a:p>
            <a:pPr marL="0" lvl="0" indent="0">
              <a:buNone/>
            </a:pPr>
            <a:r>
              <a:rPr lang="en-US" sz="1400" dirty="0" smtClean="0">
                <a:solidFill>
                  <a:srgbClr val="008000"/>
                </a:solidFill>
                <a:highlight>
                  <a:srgbClr val="FFFFFF"/>
                </a:highlight>
                <a:latin typeface="Consolas" panose="020B0609020204030204" pitchFamily="49" charset="0"/>
              </a:rPr>
              <a:t>//</a:t>
            </a:r>
            <a:r>
              <a:rPr lang="en-US" sz="1400" dirty="0">
                <a:solidFill>
                  <a:srgbClr val="008000"/>
                </a:solidFill>
                <a:highlight>
                  <a:srgbClr val="FFFFFF"/>
                </a:highlight>
                <a:latin typeface="Consolas" panose="020B0609020204030204" pitchFamily="49" charset="0"/>
              </a:rPr>
              <a:t>includes all files that is debug or minified but not .</a:t>
            </a:r>
            <a:r>
              <a:rPr lang="en-US" sz="1400" dirty="0" err="1">
                <a:solidFill>
                  <a:srgbClr val="008000"/>
                </a:solidFill>
                <a:highlight>
                  <a:srgbClr val="FFFFFF"/>
                </a:highlight>
                <a:latin typeface="Consolas" panose="020B0609020204030204" pitchFamily="49" charset="0"/>
              </a:rPr>
              <a:t>vsdoc</a:t>
            </a:r>
            <a:endParaRPr lang="en-US" sz="1400" dirty="0">
              <a:solidFill>
                <a:srgbClr val="008000"/>
              </a:solidFill>
              <a:highlight>
                <a:srgbClr val="FFFFFF"/>
              </a:highlight>
              <a:latin typeface="Consolas" panose="020B0609020204030204" pitchFamily="49" charset="0"/>
            </a:endParaRPr>
          </a:p>
          <a:p>
            <a:pPr marL="0" indent="0">
              <a:buNone/>
            </a:pPr>
            <a:r>
              <a:rPr lang="en-US" sz="1400" dirty="0" err="1" smtClean="0">
                <a:solidFill>
                  <a:srgbClr val="000000"/>
                </a:solidFill>
                <a:highlight>
                  <a:srgbClr val="FFFFFF"/>
                </a:highlight>
                <a:latin typeface="Consolas" panose="020B0609020204030204" pitchFamily="49" charset="0"/>
              </a:rPr>
              <a:t>bundles.Add</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ScriptBundle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"~/Scripts/</a:t>
            </a:r>
            <a:r>
              <a:rPr lang="en-US" sz="1400" dirty="0" err="1">
                <a:solidFill>
                  <a:srgbClr val="A31515"/>
                </a:solidFill>
                <a:highlight>
                  <a:srgbClr val="FFFFFF"/>
                </a:highlight>
                <a:latin typeface="Consolas" panose="020B0609020204030204" pitchFamily="49" charset="0"/>
              </a:rPr>
              <a:t>jquery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r>
              <a:rPr lang="en-US" sz="1400" b="1" dirty="0">
                <a:solidFill>
                  <a:srgbClr val="000000"/>
                </a:solidFill>
                <a:highlight>
                  <a:srgbClr val="FFFFFF"/>
                </a:highlight>
                <a:latin typeface="Consolas" panose="020B0609020204030204" pitchFamily="49" charset="0"/>
              </a:rPr>
              <a:t>Include</a:t>
            </a:r>
            <a:r>
              <a:rPr lang="en-US" sz="1400" dirty="0" smtClean="0">
                <a:solidFill>
                  <a:srgbClr val="000000"/>
                </a:solidFill>
                <a:highlight>
                  <a:srgbClr val="FFFFFF"/>
                </a:highlight>
                <a:latin typeface="Consolas" panose="020B0609020204030204" pitchFamily="49" charset="0"/>
              </a:rPr>
              <a:t>(</a:t>
            </a:r>
          </a:p>
          <a:p>
            <a:pPr marL="0" lvl="0" indent="0">
              <a:buNone/>
            </a:pPr>
            <a:r>
              <a:rPr lang="en-US" sz="1400" dirty="0" smtClean="0">
                <a:solidFill>
                  <a:srgbClr val="000000"/>
                </a:solidFill>
                <a:highlight>
                  <a:srgbClr val="FFFFFF"/>
                </a:highlight>
                <a:latin typeface="Consolas" panose="020B0609020204030204" pitchFamily="49" charset="0"/>
              </a:rPr>
              <a:t>                 </a:t>
            </a:r>
            <a:r>
              <a:rPr lang="en-US" sz="1400" dirty="0" smtClean="0">
                <a:solidFill>
                  <a:srgbClr val="A31515"/>
                </a:solidFill>
                <a:highlight>
                  <a:srgbClr val="FFFFFF"/>
                </a:highlight>
                <a:latin typeface="Consolas" panose="020B0609020204030204" pitchFamily="49" charset="0"/>
              </a:rPr>
              <a:t>"~/Scripts/</a:t>
            </a:r>
            <a:r>
              <a:rPr lang="en-US" sz="1400" dirty="0" err="1" smtClean="0">
                <a:solidFill>
                  <a:srgbClr val="A31515"/>
                </a:solidFill>
                <a:highlight>
                  <a:srgbClr val="FFFFFF"/>
                </a:highlight>
                <a:latin typeface="Consolas" panose="020B0609020204030204" pitchFamily="49" charset="0"/>
              </a:rPr>
              <a:t>jquery</a:t>
            </a:r>
            <a:r>
              <a:rPr lang="en-US" sz="1400" dirty="0" smtClean="0">
                <a:solidFill>
                  <a:srgbClr val="A31515"/>
                </a:solidFill>
                <a:highlight>
                  <a:srgbClr val="FFFFFF"/>
                </a:highlight>
                <a:latin typeface="Consolas" panose="020B0609020204030204" pitchFamily="49" charset="0"/>
              </a:rPr>
              <a:t>/</a:t>
            </a:r>
            <a:r>
              <a:rPr lang="en-US" sz="1400" dirty="0" err="1" smtClean="0">
                <a:solidFill>
                  <a:srgbClr val="A31515"/>
                </a:solidFill>
                <a:highlight>
                  <a:srgbClr val="FFFFFF"/>
                </a:highlight>
                <a:latin typeface="Consolas" panose="020B0609020204030204" pitchFamily="49" charset="0"/>
              </a:rPr>
              <a:t>jquery</a:t>
            </a:r>
            <a:r>
              <a:rPr lang="en-US" sz="1400" dirty="0" smtClean="0">
                <a:solidFill>
                  <a:srgbClr val="A31515"/>
                </a:solidFill>
                <a:highlight>
                  <a:srgbClr val="FFFFFF"/>
                </a:highlight>
                <a:latin typeface="Consolas" panose="020B0609020204030204" pitchFamily="49" charset="0"/>
              </a:rPr>
              <a:t>-{</a:t>
            </a:r>
            <a:r>
              <a:rPr lang="en-US" sz="1400" b="1" dirty="0" smtClean="0">
                <a:solidFill>
                  <a:srgbClr val="A31515"/>
                </a:solidFill>
                <a:highlight>
                  <a:srgbClr val="FFFFFF"/>
                </a:highlight>
                <a:latin typeface="Consolas" panose="020B0609020204030204" pitchFamily="49" charset="0"/>
              </a:rPr>
              <a:t>version</a:t>
            </a:r>
            <a:r>
              <a:rPr lang="en-US" sz="1400" dirty="0" smtClean="0">
                <a:solidFill>
                  <a:srgbClr val="A31515"/>
                </a:solidFill>
                <a:highlight>
                  <a:srgbClr val="FFFFFF"/>
                </a:highlight>
                <a:latin typeface="Consolas" panose="020B0609020204030204" pitchFamily="49" charset="0"/>
              </a:rPr>
              <a:t>}.</a:t>
            </a:r>
            <a:r>
              <a:rPr lang="en-US" sz="1400" dirty="0" err="1" smtClean="0">
                <a:solidFill>
                  <a:srgbClr val="A31515"/>
                </a:solidFill>
                <a:highlight>
                  <a:srgbClr val="FFFFFF"/>
                </a:highlight>
                <a:latin typeface="Consolas" panose="020B0609020204030204" pitchFamily="49" charset="0"/>
              </a:rPr>
              <a:t>js</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p>
          <a:p>
            <a:pPr marL="0" lv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8000"/>
                </a:solidFill>
                <a:highlight>
                  <a:srgbClr val="FFFFFF"/>
                </a:highlight>
                <a:latin typeface="Consolas" panose="020B0609020204030204" pitchFamily="49" charset="0"/>
              </a:rPr>
              <a:t>//includes files in the directory</a:t>
            </a:r>
            <a:endParaRPr lang="en-US" sz="1400" dirty="0" smtClean="0">
              <a:solidFill>
                <a:srgbClr val="000000"/>
              </a:solidFill>
              <a:highlight>
                <a:srgbClr val="FFFFFF"/>
              </a:highlight>
              <a:latin typeface="Consolas" panose="020B0609020204030204" pitchFamily="49" charset="0"/>
            </a:endParaRPr>
          </a:p>
          <a:p>
            <a:pPr marL="0" lvl="0" indent="0">
              <a:buNone/>
            </a:pPr>
            <a:r>
              <a:rPr lang="en-US" sz="1400" dirty="0" err="1" smtClean="0">
                <a:solidFill>
                  <a:srgbClr val="000000"/>
                </a:solidFill>
                <a:highlight>
                  <a:srgbClr val="FFFFFF"/>
                </a:highlight>
                <a:latin typeface="Consolas" panose="020B0609020204030204" pitchFamily="49" charset="0"/>
              </a:rPr>
              <a:t>bundles.Add</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ScriptBundle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"~/Scripts/</a:t>
            </a:r>
            <a:r>
              <a:rPr lang="en-US" sz="1400" dirty="0" err="1">
                <a:solidFill>
                  <a:srgbClr val="A31515"/>
                </a:solidFill>
                <a:highlight>
                  <a:srgbClr val="FFFFFF"/>
                </a:highlight>
                <a:latin typeface="Consolas" panose="020B0609020204030204" pitchFamily="49" charset="0"/>
              </a:rPr>
              <a:t>jqueryAll</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r>
              <a:rPr lang="en-US" sz="1400" b="1" dirty="0" err="1">
                <a:solidFill>
                  <a:srgbClr val="000000"/>
                </a:solidFill>
                <a:highlight>
                  <a:srgbClr val="FFFFFF"/>
                </a:highlight>
                <a:latin typeface="Consolas" panose="020B0609020204030204" pitchFamily="49" charset="0"/>
              </a:rPr>
              <a:t>IncludeDirectory</a:t>
            </a:r>
            <a:r>
              <a:rPr lang="en-US" sz="1400" dirty="0">
                <a:solidFill>
                  <a:srgbClr val="000000"/>
                </a:solidFill>
                <a:highlight>
                  <a:srgbClr val="FFFFFF"/>
                </a:highlight>
                <a:latin typeface="Consolas" panose="020B0609020204030204" pitchFamily="49" charset="0"/>
              </a:rPr>
              <a:t>(</a:t>
            </a:r>
          </a:p>
          <a:p>
            <a:pPr marL="0" lvl="0" indent="0">
              <a:buNone/>
            </a:pPr>
            <a:r>
              <a:rPr lang="en-US" sz="1400" dirty="0" smtClean="0">
                <a:solidFill>
                  <a:srgbClr val="A31515"/>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Scripts/</a:t>
            </a:r>
            <a:r>
              <a:rPr lang="en-US" sz="1400" dirty="0" err="1">
                <a:solidFill>
                  <a:srgbClr val="A31515"/>
                </a:solidFill>
                <a:highlight>
                  <a:srgbClr val="FFFFFF"/>
                </a:highlight>
                <a:latin typeface="Consolas" panose="020B0609020204030204" pitchFamily="49" charset="0"/>
              </a:rPr>
              <a:t>jquery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The Virtual Path for the </a:t>
            </a:r>
            <a:r>
              <a:rPr lang="en-US" sz="1400" dirty="0" smtClean="0">
                <a:solidFill>
                  <a:srgbClr val="008000"/>
                </a:solidFill>
                <a:highlight>
                  <a:srgbClr val="FFFFFF"/>
                </a:highlight>
                <a:latin typeface="Consolas" panose="020B0609020204030204" pitchFamily="49" charset="0"/>
              </a:rPr>
              <a:t>directory</a:t>
            </a:r>
            <a:endParaRPr lang="en-US" sz="1400" dirty="0">
              <a:solidFill>
                <a:srgbClr val="000000"/>
              </a:solidFill>
              <a:highlight>
                <a:srgbClr val="FFFFFF"/>
              </a:highlight>
              <a:latin typeface="Consolas" panose="020B0609020204030204" pitchFamily="49" charset="0"/>
            </a:endParaRPr>
          </a:p>
          <a:p>
            <a:pPr marL="0" lvl="0" indent="0">
              <a:buNone/>
            </a:pPr>
            <a:r>
              <a:rPr lang="en-US" sz="1400" dirty="0" smtClean="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js</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The search pattern.</a:t>
            </a:r>
            <a:endParaRPr lang="en-US" sz="1400" dirty="0">
              <a:solidFill>
                <a:srgbClr val="000000"/>
              </a:solidFill>
              <a:highlight>
                <a:srgbClr val="FFFFFF"/>
              </a:highlight>
              <a:latin typeface="Consolas" panose="020B0609020204030204" pitchFamily="49" charset="0"/>
            </a:endParaRPr>
          </a:p>
          <a:p>
            <a:pPr marL="0" lvl="0" indent="0">
              <a:buNone/>
            </a:pPr>
            <a:r>
              <a:rPr lang="en-US" sz="1400" dirty="0" smtClean="0">
                <a:solidFill>
                  <a:srgbClr val="0000FF"/>
                </a:solidFill>
                <a:highlight>
                  <a:srgbClr val="FFFFFF"/>
                </a:highlight>
                <a:latin typeface="Consolas" panose="020B0609020204030204" pitchFamily="49" charset="0"/>
              </a:rPr>
              <a:t>            true</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true to search </a:t>
            </a:r>
            <a:r>
              <a:rPr lang="en-US" sz="1400" dirty="0" smtClean="0">
                <a:solidFill>
                  <a:srgbClr val="008000"/>
                </a:solidFill>
                <a:highlight>
                  <a:srgbClr val="FFFFFF"/>
                </a:highlight>
                <a:latin typeface="Consolas" panose="020B0609020204030204" pitchFamily="49" charset="0"/>
              </a:rPr>
              <a:t>subdirectories</a:t>
            </a:r>
            <a:r>
              <a:rPr lang="en-US" sz="1500" dirty="0" smtClean="0">
                <a:solidFill>
                  <a:srgbClr val="000000"/>
                </a:solidFill>
                <a:highlight>
                  <a:srgbClr val="FFFFFF"/>
                </a:highlight>
                <a:latin typeface="Consolas" panose="020B0609020204030204" pitchFamily="49" charset="0"/>
              </a:rPr>
              <a:t>           </a:t>
            </a:r>
            <a:endParaRPr lang="en-US" sz="1500" dirty="0">
              <a:solidFill>
                <a:srgbClr val="000000"/>
              </a:solidFill>
              <a:highlight>
                <a:srgbClr val="FFFFFF"/>
              </a:highlight>
              <a:latin typeface="Consolas" panose="020B0609020204030204" pitchFamily="49" charset="0"/>
            </a:endParaRPr>
          </a:p>
          <a:p>
            <a:endParaRPr lang="ru-RU" dirty="0"/>
          </a:p>
        </p:txBody>
      </p:sp>
      <p:pic>
        <p:nvPicPr>
          <p:cNvPr id="4" name="Picture 3"/>
          <p:cNvPicPr>
            <a:picLocks noChangeAspect="1"/>
          </p:cNvPicPr>
          <p:nvPr/>
        </p:nvPicPr>
        <p:blipFill rotWithShape="1">
          <a:blip r:embed="rId3"/>
          <a:srcRect l="8080" r="4375" b="3406"/>
          <a:stretch/>
        </p:blipFill>
        <p:spPr>
          <a:xfrm>
            <a:off x="6675120" y="1212850"/>
            <a:ext cx="2092960" cy="1692910"/>
          </a:xfrm>
          <a:prstGeom prst="rect">
            <a:avLst/>
          </a:prstGeom>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3092553458"/>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a:t>
            </a:r>
            <a:r>
              <a:rPr lang="en-US" b="0" dirty="0" smtClean="0"/>
              <a:t>dded </a:t>
            </a:r>
            <a:r>
              <a:rPr lang="en-US" b="0" dirty="0"/>
              <a:t>to a bundle using </a:t>
            </a:r>
            <a:r>
              <a:rPr lang="en-US" b="0" dirty="0" smtClean="0"/>
              <a:t>the * wildcard</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335838198"/>
              </p:ext>
            </p:extLst>
          </p:nvPr>
        </p:nvGraphicFramePr>
        <p:xfrm>
          <a:off x="361950" y="1437391"/>
          <a:ext cx="6455410" cy="4178162"/>
        </p:xfrm>
        <a:graphic>
          <a:graphicData uri="http://schemas.openxmlformats.org/drawingml/2006/table">
            <a:tbl>
              <a:tblPr firstRow="1" bandRow="1">
                <a:tableStyleId>{5C22544A-7EE6-4342-B048-85BDC9FD1C3A}</a:tableStyleId>
              </a:tblPr>
              <a:tblGrid>
                <a:gridCol w="2858770"/>
                <a:gridCol w="3596640"/>
              </a:tblGrid>
              <a:tr h="426720">
                <a:tc>
                  <a:txBody>
                    <a:bodyPr/>
                    <a:lstStyle/>
                    <a:p>
                      <a:pPr algn="ctr"/>
                      <a:r>
                        <a:rPr lang="en-US" dirty="0" smtClean="0"/>
                        <a:t>Call</a:t>
                      </a:r>
                      <a:endParaRPr lang="en-US"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dirty="0" smtClean="0">
                          <a:effectLst/>
                        </a:rPr>
                        <a:t>Files Added or Exception Raised</a:t>
                      </a:r>
                      <a:endParaRPr lang="en-US" dirty="0"/>
                    </a:p>
                  </a:txBody>
                  <a:tcPr/>
                </a:tc>
              </a:tr>
              <a:tr h="370840">
                <a:tc>
                  <a:txBody>
                    <a:bodyPr/>
                    <a:lstStyle/>
                    <a:p>
                      <a:pPr algn="l" fontAlgn="base"/>
                      <a:r>
                        <a:rPr lang="en-US" sz="1300" dirty="0">
                          <a:effectLst/>
                        </a:rPr>
                        <a:t>Include("~/Scripts/Common/*.</a:t>
                      </a:r>
                      <a:r>
                        <a:rPr lang="en-US" sz="1300" dirty="0" err="1">
                          <a:effectLst/>
                        </a:rPr>
                        <a:t>js</a:t>
                      </a:r>
                      <a:r>
                        <a:rPr lang="en-US" sz="1300" dirty="0">
                          <a:effectLst/>
                        </a:rPr>
                        <a:t>")</a:t>
                      </a:r>
                    </a:p>
                  </a:txBody>
                  <a:tcPr marL="119174" marR="119174" marT="98143" marB="98143" anchor="ctr"/>
                </a:tc>
                <a:tc>
                  <a:txBody>
                    <a:bodyPr/>
                    <a:lstStyle/>
                    <a:p>
                      <a:pPr algn="l" fontAlgn="base"/>
                      <a:r>
                        <a:rPr lang="en-US" sz="1300" dirty="0">
                          <a:effectLst/>
                        </a:rPr>
                        <a:t>AddAltToImg.js, ToggleDiv.js, ToggleImg.js</a:t>
                      </a:r>
                    </a:p>
                  </a:txBody>
                  <a:tcPr marL="119174" marR="119174" marT="98143" marB="98143" anchor="ctr"/>
                </a:tc>
              </a:tr>
              <a:tr h="370840">
                <a:tc>
                  <a:txBody>
                    <a:bodyPr/>
                    <a:lstStyle/>
                    <a:p>
                      <a:pPr algn="l" fontAlgn="base"/>
                      <a:r>
                        <a:rPr lang="en-US" sz="1300" dirty="0">
                          <a:effectLst/>
                        </a:rPr>
                        <a:t>Include("~/Scripts/Common/T*.</a:t>
                      </a:r>
                      <a:r>
                        <a:rPr lang="en-US" sz="1300" dirty="0" err="1">
                          <a:effectLst/>
                        </a:rPr>
                        <a:t>js</a:t>
                      </a:r>
                      <a:r>
                        <a:rPr lang="en-US" sz="1300" dirty="0">
                          <a:effectLst/>
                        </a:rPr>
                        <a:t>")</a:t>
                      </a:r>
                    </a:p>
                  </a:txBody>
                  <a:tcPr marL="119174" marR="119174" marT="98143" marB="98143" anchor="ctr"/>
                </a:tc>
                <a:tc>
                  <a:txBody>
                    <a:bodyPr/>
                    <a:lstStyle/>
                    <a:p>
                      <a:pPr algn="l" fontAlgn="base"/>
                      <a:r>
                        <a:rPr lang="en-US" sz="1300" dirty="0">
                          <a:effectLst/>
                        </a:rPr>
                        <a:t>Invalid pattern exception. The wildcard character is only allowed on the prefix or suffix.</a:t>
                      </a:r>
                    </a:p>
                  </a:txBody>
                  <a:tcPr marL="119174" marR="119174" marT="98143" marB="98143" anchor="ctr"/>
                </a:tc>
              </a:tr>
              <a:tr h="370840">
                <a:tc>
                  <a:txBody>
                    <a:bodyPr/>
                    <a:lstStyle/>
                    <a:p>
                      <a:pPr algn="l" fontAlgn="base"/>
                      <a:r>
                        <a:rPr lang="en-US" sz="1300" dirty="0">
                          <a:effectLst/>
                        </a:rPr>
                        <a:t>Include("~/Scripts/Common/*</a:t>
                      </a:r>
                      <a:r>
                        <a:rPr lang="en-US" sz="1300" dirty="0" err="1">
                          <a:effectLst/>
                        </a:rPr>
                        <a:t>og</a:t>
                      </a:r>
                      <a:r>
                        <a:rPr lang="en-US" sz="1300" dirty="0">
                          <a:effectLst/>
                        </a:rPr>
                        <a:t>.*")</a:t>
                      </a:r>
                    </a:p>
                  </a:txBody>
                  <a:tcPr marL="119174" marR="119174" marT="98143" marB="98143" anchor="ctr"/>
                </a:tc>
                <a:tc>
                  <a:txBody>
                    <a:bodyPr/>
                    <a:lstStyle/>
                    <a:p>
                      <a:pPr algn="l" fontAlgn="base"/>
                      <a:r>
                        <a:rPr lang="en-US" sz="1300" dirty="0">
                          <a:effectLst/>
                        </a:rPr>
                        <a:t>Invalid pattern exception. Only one wildcard character is allowed.</a:t>
                      </a:r>
                    </a:p>
                  </a:txBody>
                  <a:tcPr marL="119174" marR="119174" marT="98143" marB="98143" anchor="ctr"/>
                </a:tc>
              </a:tr>
              <a:tr h="370840">
                <a:tc>
                  <a:txBody>
                    <a:bodyPr/>
                    <a:lstStyle/>
                    <a:p>
                      <a:pPr algn="l" fontAlgn="base"/>
                      <a:r>
                        <a:rPr lang="en-US" sz="1300" dirty="0">
                          <a:effectLst/>
                        </a:rPr>
                        <a:t>"Include("~/Scripts/Common/T*")</a:t>
                      </a:r>
                    </a:p>
                  </a:txBody>
                  <a:tcPr marL="119174" marR="119174" marT="98143" marB="98143" anchor="ctr"/>
                </a:tc>
                <a:tc>
                  <a:txBody>
                    <a:bodyPr/>
                    <a:lstStyle/>
                    <a:p>
                      <a:pPr algn="l" fontAlgn="base"/>
                      <a:r>
                        <a:rPr lang="en-US" sz="1300" dirty="0">
                          <a:effectLst/>
                        </a:rPr>
                        <a:t>ToggleDiv.js, ToggleImg.js</a:t>
                      </a:r>
                    </a:p>
                  </a:txBody>
                  <a:tcPr marL="119174" marR="119174" marT="98143" marB="98143" anchor="ctr"/>
                </a:tc>
              </a:tr>
              <a:tr h="370840">
                <a:tc>
                  <a:txBody>
                    <a:bodyPr/>
                    <a:lstStyle/>
                    <a:p>
                      <a:pPr algn="l" fontAlgn="base"/>
                      <a:r>
                        <a:rPr lang="en-US" sz="1300" dirty="0">
                          <a:effectLst/>
                        </a:rPr>
                        <a:t>"Include("~/Scripts/Common/*")</a:t>
                      </a:r>
                    </a:p>
                  </a:txBody>
                  <a:tcPr marL="119174" marR="119174" marT="98143" marB="98143" anchor="ctr"/>
                </a:tc>
                <a:tc>
                  <a:txBody>
                    <a:bodyPr/>
                    <a:lstStyle/>
                    <a:p>
                      <a:pPr algn="l" fontAlgn="base"/>
                      <a:r>
                        <a:rPr lang="en-US" sz="1300" dirty="0">
                          <a:effectLst/>
                        </a:rPr>
                        <a:t>Invalid </a:t>
                      </a:r>
                      <a:r>
                        <a:rPr lang="en-US" sz="1300" dirty="0" err="1" smtClean="0">
                          <a:effectLst/>
                        </a:rPr>
                        <a:t>patternexception</a:t>
                      </a:r>
                      <a:r>
                        <a:rPr lang="en-US" sz="1300" dirty="0">
                          <a:effectLst/>
                        </a:rPr>
                        <a:t>. A pure wildcard segment is not valid.</a:t>
                      </a:r>
                    </a:p>
                  </a:txBody>
                  <a:tcPr marL="119174" marR="119174" marT="98143" marB="98143" anchor="ctr"/>
                </a:tc>
              </a:tr>
              <a:tr h="370840">
                <a:tc>
                  <a:txBody>
                    <a:bodyPr/>
                    <a:lstStyle/>
                    <a:p>
                      <a:pPr algn="l" fontAlgn="base"/>
                      <a:r>
                        <a:rPr lang="en-US" sz="1300" dirty="0" err="1">
                          <a:effectLst/>
                        </a:rPr>
                        <a:t>IncludeDirectory</a:t>
                      </a:r>
                      <a:r>
                        <a:rPr lang="en-US" sz="1300" dirty="0">
                          <a:effectLst/>
                        </a:rPr>
                        <a:t>("~/Scripts/Common", "T*")</a:t>
                      </a:r>
                    </a:p>
                  </a:txBody>
                  <a:tcPr marL="119174" marR="119174" marT="98143" marB="98143" anchor="ctr"/>
                </a:tc>
                <a:tc>
                  <a:txBody>
                    <a:bodyPr/>
                    <a:lstStyle/>
                    <a:p>
                      <a:pPr algn="l" fontAlgn="base"/>
                      <a:r>
                        <a:rPr lang="en-US" sz="1300" dirty="0">
                          <a:effectLst/>
                        </a:rPr>
                        <a:t>ToggleDiv.js, ToggleImg.js</a:t>
                      </a:r>
                    </a:p>
                  </a:txBody>
                  <a:tcPr marL="119174" marR="119174" marT="98143" marB="98143" anchor="ctr"/>
                </a:tc>
              </a:tr>
              <a:tr h="370840">
                <a:tc>
                  <a:txBody>
                    <a:bodyPr/>
                    <a:lstStyle/>
                    <a:p>
                      <a:pPr algn="l" fontAlgn="base"/>
                      <a:r>
                        <a:rPr lang="en-US" sz="1300" dirty="0" err="1">
                          <a:effectLst/>
                        </a:rPr>
                        <a:t>IncludeDirectory</a:t>
                      </a:r>
                      <a:r>
                        <a:rPr lang="en-US" sz="1300" dirty="0">
                          <a:effectLst/>
                        </a:rPr>
                        <a:t>("~/Scripts/Common", "T*",true)</a:t>
                      </a:r>
                    </a:p>
                  </a:txBody>
                  <a:tcPr marL="119174" marR="119174" marT="98143" marB="98143" anchor="ctr"/>
                </a:tc>
                <a:tc>
                  <a:txBody>
                    <a:bodyPr/>
                    <a:lstStyle/>
                    <a:p>
                      <a:pPr algn="l" fontAlgn="base"/>
                      <a:r>
                        <a:rPr lang="en-US" sz="1300" dirty="0">
                          <a:effectLst/>
                        </a:rPr>
                        <a:t>ToggleDiv.js, ToggleImg.js, ToggleLinks.js</a:t>
                      </a:r>
                    </a:p>
                  </a:txBody>
                  <a:tcPr marL="119174" marR="119174" marT="98143" marB="98143" anchor="ctr"/>
                </a:tc>
              </a:tr>
            </a:tbl>
          </a:graphicData>
        </a:graphic>
      </p:graphicFrame>
      <p:pic>
        <p:nvPicPr>
          <p:cNvPr id="6" name="Picture 5"/>
          <p:cNvPicPr>
            <a:picLocks noChangeAspect="1"/>
          </p:cNvPicPr>
          <p:nvPr/>
        </p:nvPicPr>
        <p:blipFill>
          <a:blip r:embed="rId2"/>
          <a:stretch>
            <a:fillRect/>
          </a:stretch>
        </p:blipFill>
        <p:spPr>
          <a:xfrm>
            <a:off x="6898005" y="2823527"/>
            <a:ext cx="2124075" cy="1190625"/>
          </a:xfrm>
          <a:prstGeom prst="rect">
            <a:avLst/>
          </a:prstGeom>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237289964"/>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Bundle configuration</a:t>
            </a:r>
            <a:endParaRPr lang="ru-RU" dirty="0"/>
          </a:p>
        </p:txBody>
      </p:sp>
      <p:sp>
        <p:nvSpPr>
          <p:cNvPr id="3" name="Content Placeholder 2"/>
          <p:cNvSpPr>
            <a:spLocks noGrp="1"/>
          </p:cNvSpPr>
          <p:nvPr>
            <p:ph sz="quarter" idx="10"/>
          </p:nvPr>
        </p:nvSpPr>
        <p:spPr/>
        <p:txBody>
          <a:bodyPr/>
          <a:lstStyle/>
          <a:p>
            <a:pPr marL="0" indent="0">
              <a:buNone/>
            </a:pPr>
            <a:r>
              <a:rPr lang="en-US" sz="1800" dirty="0">
                <a:solidFill>
                  <a:srgbClr val="008000"/>
                </a:solidFill>
                <a:highlight>
                  <a:srgbClr val="FFFFFF"/>
                </a:highlight>
                <a:latin typeface="Consolas" panose="020B0609020204030204" pitchFamily="49" charset="0"/>
              </a:rPr>
              <a:t>// add CDN jQuery </a:t>
            </a:r>
            <a:r>
              <a:rPr lang="en-US" sz="1800" dirty="0" smtClean="0">
                <a:solidFill>
                  <a:srgbClr val="008000"/>
                </a:solidFill>
                <a:highlight>
                  <a:srgbClr val="FFFFFF"/>
                </a:highlight>
                <a:latin typeface="Consolas" panose="020B0609020204030204" pitchFamily="49" charset="0"/>
              </a:rPr>
              <a:t>bundle</a:t>
            </a:r>
          </a:p>
          <a:p>
            <a:pPr marL="0" indent="0">
              <a:buNone/>
            </a:pPr>
            <a:r>
              <a:rPr lang="en-US" sz="1800" dirty="0" err="1">
                <a:solidFill>
                  <a:srgbClr val="000000"/>
                </a:solidFill>
                <a:highlight>
                  <a:srgbClr val="FFFFFF"/>
                </a:highlight>
                <a:latin typeface="Consolas" panose="020B0609020204030204" pitchFamily="49" charset="0"/>
              </a:rPr>
              <a:t>bundles.UseCdn</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true</a:t>
            </a: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//enable CDN support</a:t>
            </a:r>
            <a:endParaRPr lang="en-US" sz="1800" dirty="0" smtClean="0">
              <a:solidFill>
                <a:srgbClr val="0000FF"/>
              </a:solidFill>
              <a:highlight>
                <a:srgbClr val="FFFFFF"/>
              </a:highlight>
              <a:latin typeface="Consolas" panose="020B0609020204030204" pitchFamily="49" charset="0"/>
            </a:endParaRPr>
          </a:p>
          <a:p>
            <a:pPr marL="0" indent="0">
              <a:buNone/>
            </a:pPr>
            <a:endParaRPr lang="en-US" sz="1700" dirty="0" smtClean="0">
              <a:solidFill>
                <a:srgbClr val="0000FF"/>
              </a:solidFill>
              <a:highlight>
                <a:srgbClr val="FFFFFF"/>
              </a:highlight>
              <a:latin typeface="Consolas" panose="020B0609020204030204" pitchFamily="49" charset="0"/>
            </a:endParaRPr>
          </a:p>
          <a:p>
            <a:pPr marL="0" indent="0">
              <a:buNone/>
            </a:pPr>
            <a:r>
              <a:rPr lang="en-US" sz="1700" dirty="0" err="1" smtClean="0">
                <a:solidFill>
                  <a:srgbClr val="0000FF"/>
                </a:solidFill>
                <a:highlight>
                  <a:srgbClr val="FFFFFF"/>
                </a:highlight>
                <a:latin typeface="Consolas" panose="020B0609020204030204" pitchFamily="49" charset="0"/>
              </a:rPr>
              <a:t>var</a:t>
            </a:r>
            <a:r>
              <a:rPr lang="en-US" sz="1700" dirty="0" smtClean="0">
                <a:solidFill>
                  <a:srgbClr val="000000"/>
                </a:solidFill>
                <a:highlight>
                  <a:srgbClr val="FFFFFF"/>
                </a:highlight>
                <a:latin typeface="Consolas" panose="020B0609020204030204" pitchFamily="49" charset="0"/>
              </a:rPr>
              <a:t> </a:t>
            </a:r>
            <a:r>
              <a:rPr lang="en-US" sz="1700" dirty="0" err="1" smtClean="0">
                <a:solidFill>
                  <a:srgbClr val="000000"/>
                </a:solidFill>
                <a:highlight>
                  <a:srgbClr val="FFFFFF"/>
                </a:highlight>
                <a:latin typeface="Consolas" panose="020B0609020204030204" pitchFamily="49" charset="0"/>
              </a:rPr>
              <a:t>cdnPath</a:t>
            </a:r>
            <a:r>
              <a:rPr lang="en-US" sz="1700" dirty="0" smtClean="0">
                <a:solidFill>
                  <a:srgbClr val="000000"/>
                </a:solidFill>
                <a:highlight>
                  <a:srgbClr val="FFFFFF"/>
                </a:highlight>
                <a:latin typeface="Consolas" panose="020B0609020204030204" pitchFamily="49" charset="0"/>
              </a:rPr>
              <a:t> = </a:t>
            </a:r>
            <a:r>
              <a:rPr lang="en-US" sz="1700" dirty="0" smtClean="0">
                <a:solidFill>
                  <a:srgbClr val="A31515"/>
                </a:solidFill>
                <a:highlight>
                  <a:srgbClr val="FFFFFF"/>
                </a:highlight>
                <a:latin typeface="Consolas" panose="020B0609020204030204" pitchFamily="49" charset="0"/>
              </a:rPr>
              <a:t>"http://ajax.googleapis.com/</a:t>
            </a:r>
            <a:r>
              <a:rPr lang="en-US" sz="1700" dirty="0" err="1" smtClean="0">
                <a:solidFill>
                  <a:srgbClr val="A31515"/>
                </a:solidFill>
                <a:highlight>
                  <a:srgbClr val="FFFFFF"/>
                </a:highlight>
                <a:latin typeface="Consolas" panose="020B0609020204030204" pitchFamily="49" charset="0"/>
              </a:rPr>
              <a:t>ajax</a:t>
            </a:r>
            <a:r>
              <a:rPr lang="en-US" sz="1700" dirty="0" smtClean="0">
                <a:solidFill>
                  <a:srgbClr val="A31515"/>
                </a:solidFill>
                <a:highlight>
                  <a:srgbClr val="FFFFFF"/>
                </a:highlight>
                <a:latin typeface="Consolas" panose="020B0609020204030204" pitchFamily="49" charset="0"/>
              </a:rPr>
              <a:t>/libs/</a:t>
            </a:r>
            <a:r>
              <a:rPr lang="en-US" sz="1700" dirty="0" err="1" smtClean="0">
                <a:solidFill>
                  <a:srgbClr val="A31515"/>
                </a:solidFill>
                <a:highlight>
                  <a:srgbClr val="FFFFFF"/>
                </a:highlight>
                <a:latin typeface="Consolas" panose="020B0609020204030204" pitchFamily="49" charset="0"/>
              </a:rPr>
              <a:t>jquery</a:t>
            </a:r>
            <a:r>
              <a:rPr lang="en-US" sz="1700" dirty="0" smtClean="0">
                <a:solidFill>
                  <a:srgbClr val="A31515"/>
                </a:solidFill>
                <a:highlight>
                  <a:srgbClr val="FFFFFF"/>
                </a:highlight>
                <a:latin typeface="Consolas" panose="020B0609020204030204" pitchFamily="49" charset="0"/>
              </a:rPr>
              <a:t>/2.1.0/jquery.min.js"</a:t>
            </a:r>
            <a:r>
              <a:rPr lang="en-US" sz="1700" dirty="0" smtClean="0">
                <a:solidFill>
                  <a:srgbClr val="000000"/>
                </a:solidFill>
                <a:highlight>
                  <a:srgbClr val="FFFFFF"/>
                </a:highlight>
                <a:latin typeface="Consolas" panose="020B0609020204030204" pitchFamily="49" charset="0"/>
              </a:rPr>
              <a:t>;</a:t>
            </a:r>
          </a:p>
          <a:p>
            <a:pPr marL="0" indent="0">
              <a:buNone/>
            </a:pPr>
            <a:endParaRPr lang="en-US" sz="1700" dirty="0" smtClean="0">
              <a:solidFill>
                <a:srgbClr val="0000FF"/>
              </a:solidFill>
              <a:highlight>
                <a:srgbClr val="FFFFFF"/>
              </a:highlight>
              <a:latin typeface="Consolas" panose="020B0609020204030204" pitchFamily="49" charset="0"/>
            </a:endParaRPr>
          </a:p>
          <a:p>
            <a:pPr marL="0" indent="0">
              <a:buNone/>
            </a:pPr>
            <a:r>
              <a:rPr lang="en-US" sz="1700" dirty="0" err="1" smtClean="0">
                <a:solidFill>
                  <a:srgbClr val="0000FF"/>
                </a:solidFill>
                <a:highlight>
                  <a:srgbClr val="FFFFFF"/>
                </a:highlight>
                <a:latin typeface="Consolas" panose="020B0609020204030204" pitchFamily="49" charset="0"/>
              </a:rPr>
              <a:t>var</a:t>
            </a:r>
            <a:r>
              <a:rPr lang="en-US" sz="1700" dirty="0" smtClean="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jqueryBundle</a:t>
            </a:r>
            <a:r>
              <a:rPr lang="en-US" sz="1700" dirty="0">
                <a:solidFill>
                  <a:srgbClr val="000000"/>
                </a:solidFill>
                <a:highlight>
                  <a:srgbClr val="FFFFFF"/>
                </a:highlight>
                <a:latin typeface="Consolas" panose="020B0609020204030204" pitchFamily="49" charset="0"/>
              </a:rPr>
              <a:t> = </a:t>
            </a:r>
            <a:r>
              <a:rPr lang="en-US" sz="1700" dirty="0" smtClean="0">
                <a:solidFill>
                  <a:srgbClr val="0000FF"/>
                </a:solidFill>
                <a:highlight>
                  <a:srgbClr val="FFFFFF"/>
                </a:highlight>
                <a:latin typeface="Consolas" panose="020B0609020204030204" pitchFamily="49" charset="0"/>
              </a:rPr>
              <a:t>new</a:t>
            </a:r>
            <a:r>
              <a:rPr lang="en-US" sz="1700" dirty="0" smtClean="0">
                <a:solidFill>
                  <a:srgbClr val="000000"/>
                </a:solidFill>
                <a:highlight>
                  <a:srgbClr val="FFFFFF"/>
                </a:highlight>
                <a:latin typeface="Consolas" panose="020B0609020204030204" pitchFamily="49" charset="0"/>
              </a:rPr>
              <a:t> </a:t>
            </a:r>
            <a:r>
              <a:rPr lang="en-US" sz="1700" dirty="0" err="1" smtClean="0">
                <a:solidFill>
                  <a:srgbClr val="2B91AF"/>
                </a:solidFill>
                <a:highlight>
                  <a:srgbClr val="FFFFFF"/>
                </a:highlight>
                <a:latin typeface="Consolas" panose="020B0609020204030204" pitchFamily="49" charset="0"/>
              </a:rPr>
              <a:t>ScriptBundle</a:t>
            </a:r>
            <a:r>
              <a:rPr lang="en-US" sz="1700" dirty="0" smtClean="0">
                <a:solidFill>
                  <a:srgbClr val="000000"/>
                </a:solidFill>
                <a:highlight>
                  <a:srgbClr val="FFFFFF"/>
                </a:highlight>
                <a:latin typeface="Consolas" panose="020B0609020204030204" pitchFamily="49" charset="0"/>
              </a:rPr>
              <a:t>(</a:t>
            </a:r>
            <a:r>
              <a:rPr lang="en-US" sz="1700" dirty="0" smtClean="0">
                <a:solidFill>
                  <a:srgbClr val="A31515"/>
                </a:solidFill>
                <a:highlight>
                  <a:srgbClr val="FFFFFF"/>
                </a:highlight>
                <a:latin typeface="Consolas" panose="020B0609020204030204" pitchFamily="49" charset="0"/>
              </a:rPr>
              <a:t>"~/Scripts/</a:t>
            </a:r>
            <a:r>
              <a:rPr lang="en-US" sz="1700" dirty="0" err="1" smtClean="0">
                <a:solidFill>
                  <a:srgbClr val="A31515"/>
                </a:solidFill>
                <a:highlight>
                  <a:srgbClr val="FFFFFF"/>
                </a:highlight>
                <a:latin typeface="Consolas" panose="020B0609020204030204" pitchFamily="49" charset="0"/>
              </a:rPr>
              <a:t>jqueryCdn</a:t>
            </a:r>
            <a:r>
              <a:rPr lang="en-US" sz="1700" dirty="0" smtClean="0">
                <a:solidFill>
                  <a:srgbClr val="A31515"/>
                </a:solidFill>
                <a:highlight>
                  <a:srgbClr val="FFFFFF"/>
                </a:highlight>
                <a:latin typeface="Consolas" panose="020B0609020204030204" pitchFamily="49" charset="0"/>
              </a:rPr>
              <a:t>"</a:t>
            </a:r>
            <a:r>
              <a:rPr lang="en-US" sz="1700" dirty="0" smtClean="0">
                <a:solidFill>
                  <a:srgbClr val="000000"/>
                </a:solidFill>
                <a:highlight>
                  <a:srgbClr val="FFFFFF"/>
                </a:highlight>
                <a:latin typeface="Consolas" panose="020B0609020204030204" pitchFamily="49" charset="0"/>
              </a:rPr>
              <a:t>, </a:t>
            </a:r>
            <a:r>
              <a:rPr lang="en-US" sz="1700" dirty="0" err="1" smtClean="0">
                <a:solidFill>
                  <a:srgbClr val="000000"/>
                </a:solidFill>
                <a:highlight>
                  <a:srgbClr val="FFFFFF"/>
                </a:highlight>
                <a:latin typeface="Consolas" panose="020B0609020204030204" pitchFamily="49" charset="0"/>
              </a:rPr>
              <a:t>cdnPath</a:t>
            </a:r>
            <a:r>
              <a:rPr lang="en-US" sz="1700" dirty="0" smtClean="0">
                <a:solidFill>
                  <a:srgbClr val="000000"/>
                </a:solidFill>
                <a:highlight>
                  <a:srgbClr val="FFFFFF"/>
                </a:highlight>
                <a:latin typeface="Consolas" panose="020B0609020204030204" pitchFamily="49" charset="0"/>
              </a:rPr>
              <a:t>);</a:t>
            </a:r>
            <a:endParaRPr lang="en-US" sz="1700" dirty="0">
              <a:solidFill>
                <a:srgbClr val="000000"/>
              </a:solidFill>
              <a:highlight>
                <a:srgbClr val="FFFFFF"/>
              </a:highlight>
              <a:latin typeface="Consolas" panose="020B0609020204030204" pitchFamily="49" charset="0"/>
            </a:endParaRPr>
          </a:p>
          <a:p>
            <a:pPr marL="0" indent="0">
              <a:buNone/>
            </a:pPr>
            <a:r>
              <a:rPr lang="en-US" sz="1700" dirty="0" err="1" smtClean="0">
                <a:solidFill>
                  <a:srgbClr val="000000"/>
                </a:solidFill>
                <a:highlight>
                  <a:srgbClr val="FFFFFF"/>
                </a:highlight>
                <a:latin typeface="Consolas" panose="020B0609020204030204" pitchFamily="49" charset="0"/>
              </a:rPr>
              <a:t>bundles.Add</a:t>
            </a:r>
            <a:r>
              <a:rPr lang="en-US" sz="1700" dirty="0" smtClean="0">
                <a:solidFill>
                  <a:srgbClr val="000000"/>
                </a:solidFill>
                <a:highlight>
                  <a:srgbClr val="FFFFFF"/>
                </a:highlight>
                <a:latin typeface="Consolas" panose="020B0609020204030204" pitchFamily="49" charset="0"/>
              </a:rPr>
              <a:t>(</a:t>
            </a:r>
            <a:r>
              <a:rPr lang="en-US" sz="1700" dirty="0" err="1" smtClean="0">
                <a:solidFill>
                  <a:srgbClr val="000000"/>
                </a:solidFill>
                <a:highlight>
                  <a:srgbClr val="FFFFFF"/>
                </a:highlight>
                <a:latin typeface="Consolas" panose="020B0609020204030204" pitchFamily="49" charset="0"/>
              </a:rPr>
              <a:t>jqueryBundle</a:t>
            </a:r>
            <a:r>
              <a:rPr lang="en-US" sz="1700" dirty="0" smtClean="0">
                <a:solidFill>
                  <a:srgbClr val="000000"/>
                </a:solidFill>
                <a:highlight>
                  <a:srgbClr val="FFFFFF"/>
                </a:highlight>
                <a:latin typeface="Consolas" panose="020B0609020204030204" pitchFamily="49" charset="0"/>
              </a:rPr>
              <a:t>);</a:t>
            </a:r>
          </a:p>
          <a:p>
            <a:pPr marL="0" indent="0">
              <a:buNone/>
            </a:pPr>
            <a:endParaRPr lang="en-US" sz="1700" dirty="0">
              <a:solidFill>
                <a:srgbClr val="000000"/>
              </a:solidFill>
              <a:highlight>
                <a:srgbClr val="FFFFFF"/>
              </a:highlight>
              <a:latin typeface="Consolas" panose="020B0609020204030204" pitchFamily="49" charset="0"/>
            </a:endParaRPr>
          </a:p>
          <a:p>
            <a:pPr marL="0" indent="0">
              <a:buNone/>
            </a:pPr>
            <a:r>
              <a:rPr lang="en-US" sz="1800" dirty="0">
                <a:solidFill>
                  <a:srgbClr val="008000"/>
                </a:solidFill>
                <a:highlight>
                  <a:srgbClr val="FFFFFF"/>
                </a:highlight>
                <a:latin typeface="Consolas" panose="020B0609020204030204" pitchFamily="49" charset="0"/>
              </a:rPr>
              <a:t>// replaces the local jQuery bundle with a CDN jQuery </a:t>
            </a:r>
            <a:r>
              <a:rPr lang="en-US" sz="1800" dirty="0" smtClean="0">
                <a:solidFill>
                  <a:srgbClr val="008000"/>
                </a:solidFill>
                <a:highlight>
                  <a:srgbClr val="FFFFFF"/>
                </a:highlight>
                <a:latin typeface="Consolas" panose="020B0609020204030204" pitchFamily="49" charset="0"/>
              </a:rPr>
              <a:t>bundle</a:t>
            </a:r>
            <a:r>
              <a:rPr lang="en-US" sz="1800" dirty="0" smtClean="0">
                <a:solidFill>
                  <a:srgbClr val="000000"/>
                </a:solidFill>
                <a:highlight>
                  <a:srgbClr val="FFFFFF"/>
                </a:highlight>
                <a:latin typeface="Consolas" panose="020B0609020204030204" pitchFamily="49" charset="0"/>
              </a:rPr>
              <a:t>            </a:t>
            </a:r>
            <a:r>
              <a:rPr lang="en-US" sz="1700" dirty="0" err="1" smtClean="0">
                <a:solidFill>
                  <a:srgbClr val="000000"/>
                </a:solidFill>
                <a:highlight>
                  <a:srgbClr val="FFFFFF"/>
                </a:highlight>
                <a:latin typeface="Consolas" panose="020B0609020204030204" pitchFamily="49" charset="0"/>
              </a:rPr>
              <a:t>bundles.Add</a:t>
            </a:r>
            <a:r>
              <a:rPr lang="en-US" sz="1700" dirty="0" smtClean="0">
                <a:solidFill>
                  <a:srgbClr val="000000"/>
                </a:solidFill>
                <a:highlight>
                  <a:srgbClr val="FFFFFF"/>
                </a:highlight>
                <a:latin typeface="Consolas" panose="020B0609020204030204" pitchFamily="49" charset="0"/>
              </a:rPr>
              <a:t>(</a:t>
            </a:r>
            <a:r>
              <a:rPr lang="en-US" sz="1700" dirty="0" err="1" smtClean="0">
                <a:solidFill>
                  <a:srgbClr val="000000"/>
                </a:solidFill>
                <a:highlight>
                  <a:srgbClr val="FFFFFF"/>
                </a:highlight>
                <a:latin typeface="Consolas" panose="020B0609020204030204" pitchFamily="49" charset="0"/>
              </a:rPr>
              <a:t>jqueryBundle</a:t>
            </a:r>
            <a:endParaRPr lang="en-US" sz="1700" dirty="0" smtClean="0">
              <a:solidFill>
                <a:srgbClr val="000000"/>
              </a:solidFill>
              <a:highlight>
                <a:srgbClr val="FFFFFF"/>
              </a:highlight>
              <a:latin typeface="Consolas" panose="020B0609020204030204" pitchFamily="49" charset="0"/>
            </a:endParaRPr>
          </a:p>
          <a:p>
            <a:pPr marL="0" indent="0">
              <a:buNone/>
            </a:pPr>
            <a:r>
              <a:rPr lang="en-US" sz="1700" dirty="0">
                <a:solidFill>
                  <a:srgbClr val="000000"/>
                </a:solidFill>
                <a:highlight>
                  <a:srgbClr val="FFFFFF"/>
                </a:highlight>
                <a:latin typeface="Consolas" panose="020B0609020204030204" pitchFamily="49" charset="0"/>
              </a:rPr>
              <a:t> </a:t>
            </a:r>
            <a:r>
              <a:rPr lang="en-US" sz="1700" dirty="0" smtClean="0">
                <a:solidFill>
                  <a:srgbClr val="000000"/>
                </a:solidFill>
                <a:highlight>
                  <a:srgbClr val="FFFFFF"/>
                </a:highlight>
                <a:latin typeface="Consolas" panose="020B0609020204030204" pitchFamily="49" charset="0"/>
              </a:rPr>
              <a:t>           .</a:t>
            </a:r>
            <a:r>
              <a:rPr lang="en-US" sz="1700" dirty="0">
                <a:solidFill>
                  <a:srgbClr val="000000"/>
                </a:solidFill>
                <a:highlight>
                  <a:srgbClr val="FFFFFF"/>
                </a:highlight>
                <a:latin typeface="Consolas" panose="020B0609020204030204" pitchFamily="49" charset="0"/>
              </a:rPr>
              <a:t>Include(</a:t>
            </a:r>
            <a:r>
              <a:rPr lang="en-US" sz="1700" dirty="0">
                <a:solidFill>
                  <a:srgbClr val="A31515"/>
                </a:solidFill>
                <a:highlight>
                  <a:srgbClr val="FFFFFF"/>
                </a:highlight>
                <a:latin typeface="Consolas" panose="020B0609020204030204" pitchFamily="49" charset="0"/>
              </a:rPr>
              <a:t>"~/Scripts/</a:t>
            </a:r>
            <a:r>
              <a:rPr lang="en-US" sz="1700" dirty="0" err="1">
                <a:solidFill>
                  <a:srgbClr val="A31515"/>
                </a:solidFill>
                <a:highlight>
                  <a:srgbClr val="FFFFFF"/>
                </a:highlight>
                <a:latin typeface="Consolas" panose="020B0609020204030204" pitchFamily="49" charset="0"/>
              </a:rPr>
              <a:t>jquery</a:t>
            </a:r>
            <a:r>
              <a:rPr lang="en-US" sz="1700" dirty="0">
                <a:solidFill>
                  <a:srgbClr val="A31515"/>
                </a:solidFill>
                <a:highlight>
                  <a:srgbClr val="FFFFFF"/>
                </a:highlight>
                <a:latin typeface="Consolas" panose="020B0609020204030204" pitchFamily="49" charset="0"/>
              </a:rPr>
              <a:t>/</a:t>
            </a:r>
            <a:r>
              <a:rPr lang="en-US" sz="1700" dirty="0" err="1">
                <a:solidFill>
                  <a:srgbClr val="A31515"/>
                </a:solidFill>
                <a:highlight>
                  <a:srgbClr val="FFFFFF"/>
                </a:highlight>
                <a:latin typeface="Consolas" panose="020B0609020204030204" pitchFamily="49" charset="0"/>
              </a:rPr>
              <a:t>jquery</a:t>
            </a:r>
            <a:r>
              <a:rPr lang="en-US" sz="1700" dirty="0">
                <a:solidFill>
                  <a:srgbClr val="A31515"/>
                </a:solidFill>
                <a:highlight>
                  <a:srgbClr val="FFFFFF"/>
                </a:highlight>
                <a:latin typeface="Consolas" panose="020B0609020204030204" pitchFamily="49" charset="0"/>
              </a:rPr>
              <a:t>-{version}.</a:t>
            </a:r>
            <a:r>
              <a:rPr lang="en-US" sz="1700" dirty="0" err="1">
                <a:solidFill>
                  <a:srgbClr val="A31515"/>
                </a:solidFill>
                <a:highlight>
                  <a:srgbClr val="FFFFFF"/>
                </a:highlight>
                <a:latin typeface="Consolas" panose="020B0609020204030204" pitchFamily="49" charset="0"/>
              </a:rPr>
              <a:t>js</a:t>
            </a:r>
            <a:r>
              <a:rPr lang="en-US" sz="1700" dirty="0">
                <a:solidFill>
                  <a:srgbClr val="A31515"/>
                </a:solidFill>
                <a:highlight>
                  <a:srgbClr val="FFFFFF"/>
                </a:highlight>
                <a:latin typeface="Consolas" panose="020B0609020204030204" pitchFamily="49" charset="0"/>
              </a:rPr>
              <a:t>"</a:t>
            </a:r>
            <a:r>
              <a:rPr lang="en-US" sz="1700" dirty="0">
                <a:solidFill>
                  <a:srgbClr val="000000"/>
                </a:solidFill>
                <a:highlight>
                  <a:srgbClr val="FFFFFF"/>
                </a:highlight>
                <a:latin typeface="Consolas" panose="020B0609020204030204" pitchFamily="49" charset="0"/>
              </a:rPr>
              <a:t>));</a:t>
            </a:r>
            <a:endParaRPr lang="ru-RU" sz="1700" dirty="0"/>
          </a:p>
        </p:txBody>
      </p:sp>
    </p:spTree>
    <p:extLst>
      <p:ext uri="{BB962C8B-B14F-4D97-AF65-F5344CB8AC3E}">
        <p14:creationId xmlns:p14="http://schemas.microsoft.com/office/powerpoint/2010/main" val="329602903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CDN Bundle configuration</a:t>
            </a:r>
          </a:p>
        </p:txBody>
      </p:sp>
      <p:pic>
        <p:nvPicPr>
          <p:cNvPr id="4" name="Content Placeholder 3"/>
          <p:cNvPicPr>
            <a:picLocks noGrp="1" noChangeAspect="1"/>
          </p:cNvPicPr>
          <p:nvPr>
            <p:ph sz="quarter" idx="10"/>
          </p:nvPr>
        </p:nvPicPr>
        <p:blipFill rotWithShape="1">
          <a:blip r:embed="rId3"/>
          <a:srcRect t="13618" b="55703"/>
          <a:stretch/>
        </p:blipFill>
        <p:spPr>
          <a:xfrm>
            <a:off x="361950" y="4781134"/>
            <a:ext cx="8488362" cy="396240"/>
          </a:xfrm>
          <a:prstGeom prst="rect">
            <a:avLst/>
          </a:prstGeom>
        </p:spPr>
        <p:style>
          <a:lnRef idx="1">
            <a:schemeClr val="accent2"/>
          </a:lnRef>
          <a:fillRef idx="3">
            <a:schemeClr val="accent2"/>
          </a:fillRef>
          <a:effectRef idx="2">
            <a:schemeClr val="accent2"/>
          </a:effectRef>
          <a:fontRef idx="minor">
            <a:schemeClr val="lt1"/>
          </a:fontRef>
        </p:style>
      </p:pic>
      <p:sp>
        <p:nvSpPr>
          <p:cNvPr id="6" name="Rectangle 5"/>
          <p:cNvSpPr/>
          <p:nvPr/>
        </p:nvSpPr>
        <p:spPr>
          <a:xfrm>
            <a:off x="361950" y="1573613"/>
            <a:ext cx="8009890" cy="2308324"/>
          </a:xfrm>
          <a:prstGeom prst="rect">
            <a:avLst/>
          </a:prstGeom>
        </p:spPr>
        <p:txBody>
          <a:bodyPr wrap="square">
            <a:spAutoFit/>
          </a:bodyPr>
          <a:lstStyle/>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jqueryBundle</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ScriptBundle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"~/Scripts/</a:t>
            </a:r>
            <a:r>
              <a:rPr lang="en-US" sz="1600" dirty="0" err="1">
                <a:solidFill>
                  <a:srgbClr val="A31515"/>
                </a:solidFill>
                <a:highlight>
                  <a:srgbClr val="FFFFFF"/>
                </a:highlight>
                <a:latin typeface="Consolas" panose="020B0609020204030204" pitchFamily="49" charset="0"/>
              </a:rPr>
              <a:t>jqueryCdn</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cdnPath</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 when </a:t>
            </a:r>
            <a:r>
              <a:rPr lang="en-US" sz="1600" dirty="0">
                <a:solidFill>
                  <a:srgbClr val="008000"/>
                </a:solidFill>
                <a:highlight>
                  <a:srgbClr val="FFFFFF"/>
                </a:highlight>
                <a:latin typeface="Consolas" panose="020B0609020204030204" pitchFamily="49" charset="0"/>
              </a:rPr>
              <a:t>even CDN server is unavailable.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CdnFallbackExpression</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window.jquery</a:t>
            </a:r>
            <a:r>
              <a:rPr lang="en-US" sz="1600" dirty="0">
                <a:solidFill>
                  <a:srgbClr val="A31515"/>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err="1" smtClean="0">
                <a:solidFill>
                  <a:srgbClr val="000000"/>
                </a:solidFill>
                <a:highlight>
                  <a:srgbClr val="FFFFFF"/>
                </a:highlight>
                <a:latin typeface="Consolas" panose="020B0609020204030204" pitchFamily="49" charset="0"/>
              </a:rPr>
              <a:t>bundles.Add</a:t>
            </a:r>
            <a:r>
              <a:rPr lang="en-US" sz="1600" dirty="0" smtClean="0">
                <a:solidFill>
                  <a:srgbClr val="000000"/>
                </a:solidFill>
                <a:highlight>
                  <a:srgbClr val="FFFFFF"/>
                </a:highlight>
                <a:latin typeface="Consolas" panose="020B0609020204030204" pitchFamily="49" charset="0"/>
              </a:rPr>
              <a:t>(</a:t>
            </a:r>
            <a:r>
              <a:rPr lang="en-US" sz="1600" dirty="0" err="1" smtClean="0">
                <a:solidFill>
                  <a:srgbClr val="000000"/>
                </a:solidFill>
                <a:highlight>
                  <a:srgbClr val="FFFFFF"/>
                </a:highlight>
                <a:latin typeface="Consolas" panose="020B0609020204030204" pitchFamily="49" charset="0"/>
              </a:rPr>
              <a:t>jqueryBundle</a:t>
            </a:r>
            <a:endParaRPr lang="en-US" sz="1600" dirty="0" smtClean="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           .Include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"~/Scripts/</a:t>
            </a:r>
            <a:r>
              <a:rPr lang="en-US" sz="1600" dirty="0" err="1">
                <a:solidFill>
                  <a:srgbClr val="A31515"/>
                </a:solidFill>
                <a:highlight>
                  <a:srgbClr val="FFFFFF"/>
                </a:highlight>
                <a:latin typeface="Consolas" panose="020B0609020204030204" pitchFamily="49" charset="0"/>
              </a:rPr>
              <a:t>jquery</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jquery</a:t>
            </a:r>
            <a:r>
              <a:rPr lang="en-US" sz="1600" dirty="0">
                <a:solidFill>
                  <a:srgbClr val="A31515"/>
                </a:solidFill>
                <a:highlight>
                  <a:srgbClr val="FFFFFF"/>
                </a:highlight>
                <a:latin typeface="Consolas" panose="020B0609020204030204" pitchFamily="49" charset="0"/>
              </a:rPr>
              <a:t>-{version}.</a:t>
            </a:r>
            <a:r>
              <a:rPr lang="en-US" sz="1600" dirty="0" err="1">
                <a:solidFill>
                  <a:srgbClr val="A31515"/>
                </a:solidFill>
                <a:highlight>
                  <a:srgbClr val="FFFFFF"/>
                </a:highlight>
                <a:latin typeface="Consolas" panose="020B0609020204030204" pitchFamily="49" charset="0"/>
              </a:rPr>
              <a:t>js</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endParaRPr lang="en-US" sz="1700" dirty="0">
              <a:solidFill>
                <a:srgbClr val="000000"/>
              </a:solidFill>
              <a:highlight>
                <a:srgbClr val="FFFFFF"/>
              </a:highlight>
              <a:latin typeface="Consolas" panose="020B0609020204030204" pitchFamily="49" charset="0"/>
              <a:cs typeface="Arial" pitchFamily="34" charset="0"/>
            </a:endParaRPr>
          </a:p>
        </p:txBody>
      </p:sp>
      <p:sp>
        <p:nvSpPr>
          <p:cNvPr id="7" name="Down Arrow 6"/>
          <p:cNvSpPr/>
          <p:nvPr/>
        </p:nvSpPr>
        <p:spPr>
          <a:xfrm>
            <a:off x="3960495" y="3803102"/>
            <a:ext cx="406400" cy="72136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25979"/>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 configuration</a:t>
            </a:r>
          </a:p>
        </p:txBody>
      </p:sp>
      <p:sp>
        <p:nvSpPr>
          <p:cNvPr id="3" name="Content Placeholder 2"/>
          <p:cNvSpPr>
            <a:spLocks noGrp="1"/>
          </p:cNvSpPr>
          <p:nvPr>
            <p:ph sz="quarter" idx="10"/>
          </p:nvPr>
        </p:nvSpPr>
        <p:spPr/>
        <p:txBody>
          <a:bodyPr>
            <a:normAutofit/>
          </a:bodyPr>
          <a:lstStyle/>
          <a:p>
            <a:pPr marL="457200" indent="-457200">
              <a:buFont typeface="+mj-lt"/>
              <a:buAutoNum type="arabicPeriod" startAt="2"/>
            </a:pPr>
            <a:r>
              <a:rPr lang="en-US" dirty="0"/>
              <a:t>Register your bundle configuration with your Web </a:t>
            </a:r>
            <a:r>
              <a:rPr lang="en-US" dirty="0" smtClean="0"/>
              <a:t>application.</a:t>
            </a:r>
          </a:p>
          <a:p>
            <a:pPr marL="457200" indent="-457200">
              <a:buFont typeface="+mj-lt"/>
              <a:buAutoNum type="arabicPeriod" startAt="2"/>
            </a:pPr>
            <a:endParaRPr lang="en-US" dirty="0"/>
          </a:p>
          <a:p>
            <a:pPr marL="0" indent="0">
              <a:buNone/>
            </a:pPr>
            <a:r>
              <a:rPr lang="en-US" dirty="0" smtClean="0">
                <a:solidFill>
                  <a:srgbClr val="0000FF"/>
                </a:solidFill>
                <a:highlight>
                  <a:srgbClr val="FFFFFF"/>
                </a:highlight>
                <a:latin typeface="Consolas" panose="020B0609020204030204" pitchFamily="49" charset="0"/>
              </a:rPr>
              <a:t>protected</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Application_Start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400050" lvl="1" indent="0">
              <a:buNone/>
            </a:pPr>
            <a:r>
              <a:rPr lang="en-US" dirty="0" err="1" smtClean="0">
                <a:solidFill>
                  <a:srgbClr val="2B91AF"/>
                </a:solidFill>
                <a:highlight>
                  <a:srgbClr val="FFFFFF"/>
                </a:highlight>
                <a:latin typeface="Consolas" panose="020B0609020204030204" pitchFamily="49" charset="0"/>
              </a:rPr>
              <a:t>AreaRegistration</a:t>
            </a:r>
            <a:r>
              <a:rPr lang="en-US" dirty="0" err="1" smtClean="0">
                <a:solidFill>
                  <a:srgbClr val="000000"/>
                </a:solidFill>
                <a:highlight>
                  <a:srgbClr val="FFFFFF"/>
                </a:highlight>
                <a:latin typeface="Consolas" panose="020B0609020204030204" pitchFamily="49" charset="0"/>
              </a:rPr>
              <a:t>.RegisterAllAreas</a:t>
            </a:r>
            <a:r>
              <a:rPr lang="en-US" dirty="0" smtClean="0">
                <a:solidFill>
                  <a:srgbClr val="000000"/>
                </a:solidFill>
                <a:highlight>
                  <a:srgbClr val="FFFFFF"/>
                </a:highlight>
                <a:latin typeface="Consolas" panose="020B0609020204030204" pitchFamily="49" charset="0"/>
              </a:rPr>
              <a:t>();            </a:t>
            </a:r>
          </a:p>
          <a:p>
            <a:pPr marL="400050" lvl="1" indent="0">
              <a:buNone/>
            </a:pPr>
            <a:endParaRPr lang="en-US" dirty="0">
              <a:solidFill>
                <a:srgbClr val="000000"/>
              </a:solidFill>
              <a:highlight>
                <a:srgbClr val="FFFFFF"/>
              </a:highlight>
              <a:latin typeface="Consolas" panose="020B0609020204030204" pitchFamily="49" charset="0"/>
            </a:endParaRPr>
          </a:p>
          <a:p>
            <a:pPr marL="400050" lvl="1" indent="0">
              <a:buNone/>
            </a:pPr>
            <a:r>
              <a:rPr lang="en-US" dirty="0" err="1" smtClean="0">
                <a:solidFill>
                  <a:srgbClr val="2B91AF"/>
                </a:solidFill>
                <a:highlight>
                  <a:srgbClr val="FFFFFF"/>
                </a:highlight>
                <a:latin typeface="Consolas" panose="020B0609020204030204" pitchFamily="49" charset="0"/>
              </a:rPr>
              <a:t>BundleConfig</a:t>
            </a:r>
            <a:r>
              <a:rPr lang="en-US" dirty="0" err="1" smtClean="0">
                <a:solidFill>
                  <a:srgbClr val="000000"/>
                </a:solidFill>
                <a:highlight>
                  <a:srgbClr val="FFFFFF"/>
                </a:highlight>
                <a:latin typeface="Consolas" panose="020B0609020204030204" pitchFamily="49" charset="0"/>
              </a:rPr>
              <a:t>.</a:t>
            </a:r>
            <a:r>
              <a:rPr lang="en-US" b="1" dirty="0" err="1" smtClean="0">
                <a:solidFill>
                  <a:srgbClr val="000000"/>
                </a:solidFill>
                <a:highlight>
                  <a:srgbClr val="FFFFFF"/>
                </a:highlight>
                <a:latin typeface="Consolas" panose="020B0609020204030204" pitchFamily="49" charset="0"/>
              </a:rPr>
              <a:t>RegisterBundles</a:t>
            </a:r>
            <a:r>
              <a:rPr lang="en-US" dirty="0"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BundleTable</a:t>
            </a:r>
            <a:r>
              <a:rPr lang="en-US" dirty="0" err="1" smtClean="0">
                <a:solidFill>
                  <a:srgbClr val="000000"/>
                </a:solidFill>
                <a:highlight>
                  <a:srgbClr val="FFFFFF"/>
                </a:highlight>
                <a:latin typeface="Consolas" panose="020B0609020204030204" pitchFamily="49" charset="0"/>
              </a:rPr>
              <a:t>.Bundles</a:t>
            </a:r>
            <a:r>
              <a:rPr lang="en-US" dirty="0" smtClean="0">
                <a:solidFill>
                  <a:srgbClr val="000000"/>
                </a:solidFill>
                <a:highlight>
                  <a:srgbClr val="FFFFFF"/>
                </a:highlight>
                <a:latin typeface="Consolas" panose="020B0609020204030204" pitchFamily="49" charset="0"/>
              </a:rPr>
              <a:t>);            </a:t>
            </a:r>
          </a:p>
          <a:p>
            <a:pPr marL="400050" lvl="1" indent="0">
              <a:buNone/>
            </a:pPr>
            <a:endParaRPr lang="en-US" dirty="0">
              <a:solidFill>
                <a:srgbClr val="000000"/>
              </a:solidFill>
              <a:highlight>
                <a:srgbClr val="FFFFFF"/>
              </a:highlight>
              <a:latin typeface="Consolas" panose="020B0609020204030204" pitchFamily="49" charset="0"/>
            </a:endParaRPr>
          </a:p>
          <a:p>
            <a:pPr marL="400050" lvl="1" indent="0">
              <a:buNone/>
            </a:pPr>
            <a:r>
              <a:rPr lang="en-US" dirty="0" err="1" smtClean="0">
                <a:solidFill>
                  <a:srgbClr val="2B91AF"/>
                </a:solidFill>
                <a:highlight>
                  <a:srgbClr val="FFFFFF"/>
                </a:highlight>
                <a:latin typeface="Consolas" panose="020B0609020204030204" pitchFamily="49" charset="0"/>
              </a:rPr>
              <a:t>WebApiConfig</a:t>
            </a:r>
            <a:r>
              <a:rPr lang="en-US" dirty="0" err="1" smtClean="0">
                <a:solidFill>
                  <a:srgbClr val="000000"/>
                </a:solidFill>
                <a:highlight>
                  <a:srgbClr val="FFFFFF"/>
                </a:highlight>
                <a:latin typeface="Consolas" panose="020B0609020204030204" pitchFamily="49" charset="0"/>
              </a:rPr>
              <a:t>.Register</a:t>
            </a:r>
            <a:r>
              <a:rPr lang="en-US" dirty="0"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GlobalConfiguration</a:t>
            </a:r>
            <a:r>
              <a:rPr lang="en-US" dirty="0" err="1" smtClean="0">
                <a:solidFill>
                  <a:srgbClr val="000000"/>
                </a:solidFill>
                <a:highlight>
                  <a:srgbClr val="FFFFFF"/>
                </a:highlight>
                <a:latin typeface="Consolas" panose="020B0609020204030204" pitchFamily="49" charset="0"/>
              </a:rPr>
              <a:t>.Configuration</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FilterConfig</a:t>
            </a:r>
            <a:r>
              <a:rPr lang="en-US" dirty="0" err="1">
                <a:solidFill>
                  <a:srgbClr val="000000"/>
                </a:solidFill>
                <a:highlight>
                  <a:srgbClr val="FFFFFF"/>
                </a:highlight>
                <a:latin typeface="Consolas" panose="020B0609020204030204" pitchFamily="49" charset="0"/>
              </a:rPr>
              <a:t>.RegisterGlobalFilters</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GlobalFilters</a:t>
            </a:r>
            <a:r>
              <a:rPr lang="en-US" dirty="0" err="1">
                <a:solidFill>
                  <a:srgbClr val="000000"/>
                </a:solidFill>
                <a:highlight>
                  <a:srgbClr val="FFFFFF"/>
                </a:highlight>
                <a:latin typeface="Consolas" panose="020B0609020204030204" pitchFamily="49" charset="0"/>
              </a:rPr>
              <a:t>.Filters</a:t>
            </a:r>
            <a:r>
              <a:rPr lang="en-US" dirty="0">
                <a:solidFill>
                  <a:srgbClr val="000000"/>
                </a:solidFill>
                <a:highlight>
                  <a:srgbClr val="FFFFFF"/>
                </a:highlight>
                <a:latin typeface="Consolas" panose="020B0609020204030204" pitchFamily="49" charset="0"/>
              </a:rPr>
              <a:t>);</a:t>
            </a:r>
          </a:p>
          <a:p>
            <a:pPr marL="400050" lvl="1" indent="0">
              <a:buNone/>
            </a:pPr>
            <a:r>
              <a:rPr lang="en-US" dirty="0" err="1" smtClean="0">
                <a:solidFill>
                  <a:srgbClr val="2B91AF"/>
                </a:solidFill>
                <a:highlight>
                  <a:srgbClr val="FFFFFF"/>
                </a:highlight>
                <a:latin typeface="Consolas" panose="020B0609020204030204" pitchFamily="49" charset="0"/>
              </a:rPr>
              <a:t>RouteConfig</a:t>
            </a:r>
            <a:r>
              <a:rPr lang="en-US" dirty="0" err="1" smtClean="0">
                <a:solidFill>
                  <a:srgbClr val="000000"/>
                </a:solidFill>
                <a:highlight>
                  <a:srgbClr val="FFFFFF"/>
                </a:highlight>
                <a:latin typeface="Consolas" panose="020B0609020204030204" pitchFamily="49" charset="0"/>
              </a:rPr>
              <a:t>.RegisterRoutes</a:t>
            </a:r>
            <a:r>
              <a:rPr lang="en-US" dirty="0"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RouteTable</a:t>
            </a:r>
            <a:r>
              <a:rPr lang="en-US" dirty="0" err="1" smtClean="0">
                <a:solidFill>
                  <a:srgbClr val="000000"/>
                </a:solidFill>
                <a:highlight>
                  <a:srgbClr val="FFFFFF"/>
                </a:highlight>
                <a:latin typeface="Consolas" panose="020B0609020204030204" pitchFamily="49" charset="0"/>
              </a:rPr>
              <a:t>.Routes</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smtClean="0"/>
          </a:p>
          <a:p>
            <a:pPr marL="457200" indent="-457200">
              <a:buFont typeface="+mj-lt"/>
              <a:buAutoNum type="arabicPeriod" startAt="2"/>
            </a:pPr>
            <a:endParaRPr lang="en-US" dirty="0" smtClean="0"/>
          </a:p>
          <a:p>
            <a:pPr marL="457200" indent="-457200">
              <a:buFont typeface="+mj-lt"/>
              <a:buAutoNum type="arabicPeriod" startAt="2"/>
            </a:pPr>
            <a:endParaRPr lang="en-US" dirty="0"/>
          </a:p>
          <a:p>
            <a:pPr marL="457200" indent="-457200">
              <a:buFont typeface="+mj-lt"/>
              <a:buAutoNum type="arabicPeriod" startAt="2"/>
            </a:pPr>
            <a:endParaRPr lang="en-US" dirty="0" smtClean="0"/>
          </a:p>
          <a:p>
            <a:pPr marL="457200" indent="-457200">
              <a:buFont typeface="+mj-lt"/>
              <a:buAutoNum type="arabicPeriod" startAt="2"/>
            </a:pPr>
            <a:endParaRPr lang="en-US" dirty="0"/>
          </a:p>
          <a:p>
            <a:pPr marL="457200" indent="-457200">
              <a:buFont typeface="+mj-lt"/>
              <a:buAutoNum type="arabicPeriod" startAt="2"/>
            </a:pPr>
            <a:endParaRPr lang="en-US" dirty="0" smtClean="0"/>
          </a:p>
          <a:p>
            <a:pPr marL="0" indent="0">
              <a:buNone/>
            </a:pPr>
            <a:endParaRPr lang="en-US" dirty="0"/>
          </a:p>
        </p:txBody>
      </p:sp>
      <p:sp>
        <p:nvSpPr>
          <p:cNvPr id="4" name="Rectangle 3"/>
          <p:cNvSpPr/>
          <p:nvPr/>
        </p:nvSpPr>
        <p:spPr>
          <a:xfrm>
            <a:off x="701040" y="3149600"/>
            <a:ext cx="6563360" cy="721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399964"/>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 configuration</a:t>
            </a:r>
          </a:p>
        </p:txBody>
      </p:sp>
      <p:sp>
        <p:nvSpPr>
          <p:cNvPr id="3" name="Content Placeholder 2"/>
          <p:cNvSpPr>
            <a:spLocks noGrp="1"/>
          </p:cNvSpPr>
          <p:nvPr>
            <p:ph sz="quarter" idx="10"/>
          </p:nvPr>
        </p:nvSpPr>
        <p:spPr/>
        <p:txBody>
          <a:bodyPr>
            <a:normAutofit fontScale="85000" lnSpcReduction="20000"/>
          </a:bodyPr>
          <a:lstStyle/>
          <a:p>
            <a:pPr marL="457200" indent="-457200">
              <a:buFont typeface="+mj-lt"/>
              <a:buAutoNum type="arabicPeriod" startAt="3"/>
            </a:pPr>
            <a:r>
              <a:rPr lang="en-US" dirty="0"/>
              <a:t>Add a reference to your bundle to your MVC views</a:t>
            </a:r>
            <a:r>
              <a:rPr lang="en-US" dirty="0" smtClean="0"/>
              <a:t>.</a:t>
            </a:r>
          </a:p>
          <a:p>
            <a:pPr marL="0" indent="0">
              <a:buNone/>
            </a:pPr>
            <a:endParaRPr lang="en-US" dirty="0"/>
          </a:p>
          <a:p>
            <a:pPr marL="0" indent="0">
              <a:buNone/>
            </a:pP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System.Web.Optimization</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00"/>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Scripts</a:t>
            </a:r>
            <a:r>
              <a:rPr lang="en-US" dirty="0" err="1">
                <a:solidFill>
                  <a:srgbClr val="000000"/>
                </a:solidFill>
                <a:highlight>
                  <a:srgbClr val="FFFFFF"/>
                </a:highlight>
                <a:latin typeface="Consolas" panose="020B0609020204030204" pitchFamily="49" charset="0"/>
              </a:rPr>
              <a:t>.</a:t>
            </a:r>
            <a:r>
              <a:rPr lang="en-US" b="1" dirty="0" err="1">
                <a:solidFill>
                  <a:srgbClr val="000000"/>
                </a:solidFill>
                <a:highlight>
                  <a:srgbClr val="FFFFFF"/>
                </a:highlight>
                <a:latin typeface="Consolas" panose="020B0609020204030204" pitchFamily="49" charset="0"/>
              </a:rPr>
              <a:t>Render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"~/Scripts/</a:t>
            </a:r>
            <a:r>
              <a:rPr lang="en-US" dirty="0" err="1">
                <a:solidFill>
                  <a:srgbClr val="A31515"/>
                </a:solidFill>
                <a:highlight>
                  <a:srgbClr val="FFFFFF"/>
                </a:highlight>
                <a:latin typeface="Consolas" panose="020B0609020204030204" pitchFamily="49" charset="0"/>
              </a:rPr>
              <a:t>jquery</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00"/>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Scripts</a:t>
            </a:r>
            <a:r>
              <a:rPr lang="en-US" dirty="0" err="1">
                <a:solidFill>
                  <a:srgbClr val="000000"/>
                </a:solidFill>
                <a:highlight>
                  <a:srgbClr val="FFFFFF"/>
                </a:highlight>
                <a:latin typeface="Consolas" panose="020B0609020204030204" pitchFamily="49" charset="0"/>
              </a:rPr>
              <a:t>.</a:t>
            </a:r>
            <a:r>
              <a:rPr lang="en-US" b="1" dirty="0" err="1">
                <a:solidFill>
                  <a:srgbClr val="000000"/>
                </a:solidFill>
                <a:highlight>
                  <a:srgbClr val="FFFFFF"/>
                </a:highlight>
                <a:latin typeface="Consolas" panose="020B0609020204030204" pitchFamily="49" charset="0"/>
              </a:rPr>
              <a:t>Render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"~/Scripts/</a:t>
            </a:r>
            <a:r>
              <a:rPr lang="en-US" dirty="0" err="1">
                <a:solidFill>
                  <a:srgbClr val="A31515"/>
                </a:solidFill>
                <a:highlight>
                  <a:srgbClr val="FFFFFF"/>
                </a:highlight>
                <a:latin typeface="Consolas" panose="020B0609020204030204" pitchFamily="49" charset="0"/>
              </a:rPr>
              <a:t>ajaxLoad</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title</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title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myDiv</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h2</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Let AJAX change this text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h2</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onclick</a:t>
            </a:r>
            <a:r>
              <a:rPr lang="en-US" dirty="0">
                <a:solidFill>
                  <a:srgbClr val="0000FF"/>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fullAsyncXMLDocLoad</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Change Content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p>
        </p:txBody>
      </p:sp>
      <p:sp>
        <p:nvSpPr>
          <p:cNvPr id="4" name="Rectangle 3"/>
          <p:cNvSpPr/>
          <p:nvPr/>
        </p:nvSpPr>
        <p:spPr>
          <a:xfrm>
            <a:off x="373692" y="2133600"/>
            <a:ext cx="464693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2290757" y="3755032"/>
            <a:ext cx="6314763" cy="1405335"/>
          </a:xfrm>
          <a:prstGeom prst="rect">
            <a:avLst/>
          </a:prstGeom>
        </p:spPr>
        <p:style>
          <a:lnRef idx="1">
            <a:schemeClr val="accent2"/>
          </a:lnRef>
          <a:fillRef idx="3">
            <a:schemeClr val="accent2"/>
          </a:fillRef>
          <a:effectRef idx="2">
            <a:schemeClr val="accent2"/>
          </a:effectRef>
          <a:fontRef idx="minor">
            <a:schemeClr val="lt1"/>
          </a:fontRef>
        </p:style>
      </p:pic>
      <p:sp>
        <p:nvSpPr>
          <p:cNvPr id="7" name="Down Arrow 6"/>
          <p:cNvSpPr/>
          <p:nvPr/>
        </p:nvSpPr>
        <p:spPr>
          <a:xfrm>
            <a:off x="4287520" y="2976880"/>
            <a:ext cx="416560" cy="6426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5886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Third </a:t>
            </a:r>
            <a:r>
              <a:rPr lang="en-US" dirty="0"/>
              <a:t>Party </a:t>
            </a:r>
            <a:r>
              <a:rPr lang="en-US" dirty="0" smtClean="0"/>
              <a:t>libraries</a:t>
            </a:r>
            <a:endParaRPr lang="ru-RU" dirty="0"/>
          </a:p>
        </p:txBody>
      </p:sp>
      <p:sp>
        <p:nvSpPr>
          <p:cNvPr id="3" name="Content Placeholder 2"/>
          <p:cNvSpPr>
            <a:spLocks noGrp="1"/>
          </p:cNvSpPr>
          <p:nvPr>
            <p:ph sz="quarter" idx="10"/>
          </p:nvPr>
        </p:nvSpPr>
        <p:spPr/>
        <p:txBody>
          <a:bodyPr/>
          <a:lstStyle/>
          <a:p>
            <a:r>
              <a:rPr lang="en-US" dirty="0" smtClean="0"/>
              <a:t>manual</a:t>
            </a:r>
          </a:p>
          <a:p>
            <a:r>
              <a:rPr lang="en-US" dirty="0" smtClean="0"/>
              <a:t>CDN</a:t>
            </a:r>
          </a:p>
          <a:p>
            <a:r>
              <a:rPr lang="en-US" dirty="0" smtClean="0"/>
              <a:t>NUGET</a:t>
            </a:r>
            <a:r>
              <a:rPr lang="ru-RU" dirty="0" smtClean="0"/>
              <a:t>:</a:t>
            </a:r>
            <a:endParaRPr lang="en-US" dirty="0" smtClean="0"/>
          </a:p>
          <a:p>
            <a:endParaRPr lang="ru-RU" dirty="0"/>
          </a:p>
        </p:txBody>
      </p:sp>
      <p:pic>
        <p:nvPicPr>
          <p:cNvPr id="4" name="Picture 3"/>
          <p:cNvPicPr>
            <a:picLocks noChangeAspect="1"/>
          </p:cNvPicPr>
          <p:nvPr/>
        </p:nvPicPr>
        <p:blipFill>
          <a:blip r:embed="rId3"/>
          <a:stretch>
            <a:fillRect/>
          </a:stretch>
        </p:blipFill>
        <p:spPr>
          <a:xfrm>
            <a:off x="1889759" y="2011362"/>
            <a:ext cx="6728443" cy="3759518"/>
          </a:xfrm>
          <a:prstGeom prst="rect">
            <a:avLst/>
          </a:prstGeom>
        </p:spPr>
      </p:pic>
    </p:spTree>
    <p:extLst>
      <p:ext uri="{BB962C8B-B14F-4D97-AF65-F5344CB8AC3E}">
        <p14:creationId xmlns:p14="http://schemas.microsoft.com/office/powerpoint/2010/main" val="1350421200"/>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AJAX</a:t>
            </a:r>
            <a:endParaRPr lang="en-US" dirty="0"/>
          </a:p>
        </p:txBody>
      </p:sp>
      <p:sp>
        <p:nvSpPr>
          <p:cNvPr id="6" name="Content Placeholder 5"/>
          <p:cNvSpPr>
            <a:spLocks noGrp="1"/>
          </p:cNvSpPr>
          <p:nvPr>
            <p:ph sz="quarter" idx="10"/>
          </p:nvPr>
        </p:nvSpPr>
        <p:spPr/>
        <p:txBody>
          <a:bodyPr/>
          <a:lstStyle/>
          <a:p>
            <a:r>
              <a:rPr lang="en-US" b="1" dirty="0" smtClean="0"/>
              <a:t>is </a:t>
            </a:r>
            <a:r>
              <a:rPr lang="en-US" b="1" dirty="0" smtClean="0">
                <a:solidFill>
                  <a:srgbClr val="FF0000"/>
                </a:solidFill>
              </a:rPr>
              <a:t>A</a:t>
            </a:r>
            <a:r>
              <a:rPr lang="en-US" b="1" dirty="0" smtClean="0"/>
              <a:t>synchronous</a:t>
            </a:r>
            <a:r>
              <a:rPr lang="en-US" b="1" dirty="0"/>
              <a:t> </a:t>
            </a:r>
            <a:r>
              <a:rPr lang="en-US" b="1" dirty="0">
                <a:solidFill>
                  <a:srgbClr val="FF0000"/>
                </a:solidFill>
              </a:rPr>
              <a:t>J</a:t>
            </a:r>
            <a:r>
              <a:rPr lang="en-US" b="1" dirty="0"/>
              <a:t>avaScript </a:t>
            </a:r>
            <a:r>
              <a:rPr lang="en-US" b="1" dirty="0" smtClean="0">
                <a:solidFill>
                  <a:srgbClr val="FF0000"/>
                </a:solidFill>
              </a:rPr>
              <a:t>A</a:t>
            </a:r>
            <a:r>
              <a:rPr lang="en-US" b="1" dirty="0" smtClean="0"/>
              <a:t>nd</a:t>
            </a:r>
            <a:r>
              <a:rPr lang="en-US" b="1" dirty="0"/>
              <a:t> </a:t>
            </a:r>
            <a:r>
              <a:rPr lang="en-US" b="1" dirty="0" smtClean="0">
                <a:solidFill>
                  <a:srgbClr val="FF0000"/>
                </a:solidFill>
              </a:rPr>
              <a:t>X</a:t>
            </a:r>
            <a:r>
              <a:rPr lang="en-US" b="1" dirty="0" smtClean="0"/>
              <a:t>ML</a:t>
            </a:r>
          </a:p>
          <a:p>
            <a:r>
              <a:rPr lang="en-US" dirty="0" smtClean="0"/>
              <a:t>isn’t </a:t>
            </a:r>
            <a:r>
              <a:rPr lang="en-US" dirty="0"/>
              <a:t>a </a:t>
            </a:r>
            <a:r>
              <a:rPr lang="en-US" dirty="0" smtClean="0"/>
              <a:t>language</a:t>
            </a:r>
          </a:p>
          <a:p>
            <a:r>
              <a:rPr lang="en-US" dirty="0" smtClean="0"/>
              <a:t>isn’t </a:t>
            </a:r>
            <a:r>
              <a:rPr lang="en-US" dirty="0"/>
              <a:t>a technology</a:t>
            </a:r>
            <a:endParaRPr lang="en-US" b="1" dirty="0" smtClean="0"/>
          </a:p>
          <a:p>
            <a:r>
              <a:rPr lang="en-US" dirty="0" smtClean="0"/>
              <a:t>is </a:t>
            </a:r>
            <a:r>
              <a:rPr lang="en-US" dirty="0"/>
              <a:t>coined on February 18, 2005, by Jesse James Garret </a:t>
            </a:r>
            <a:endParaRPr lang="en-US" dirty="0" smtClean="0"/>
          </a:p>
          <a:p>
            <a:r>
              <a:rPr lang="en-US" dirty="0" smtClean="0"/>
              <a:t>is </a:t>
            </a:r>
            <a:r>
              <a:rPr lang="en-US" dirty="0"/>
              <a:t>a group of </a:t>
            </a:r>
            <a:r>
              <a:rPr lang="en-US" dirty="0" smtClean="0"/>
              <a:t>Web </a:t>
            </a:r>
            <a:r>
              <a:rPr lang="en-US" dirty="0"/>
              <a:t>development techniques used on the client-side to create asynchronous Web applications</a:t>
            </a:r>
            <a:endParaRPr lang="en-US" dirty="0" smtClean="0"/>
          </a:p>
          <a:p>
            <a:r>
              <a:rPr lang="en-US" dirty="0" smtClean="0"/>
              <a:t>uses </a:t>
            </a:r>
            <a:r>
              <a:rPr lang="en-US" dirty="0"/>
              <a:t>a combination of:</a:t>
            </a:r>
          </a:p>
          <a:p>
            <a:pPr lvl="1">
              <a:buFont typeface="Wingdings" panose="05000000000000000000" pitchFamily="2" charset="2"/>
              <a:buChar char="ü"/>
            </a:pPr>
            <a:r>
              <a:rPr lang="en-US" dirty="0" err="1"/>
              <a:t>XMLHttpRequest</a:t>
            </a:r>
            <a:r>
              <a:rPr lang="en-US" dirty="0"/>
              <a:t> object </a:t>
            </a:r>
            <a:endParaRPr lang="en-US" dirty="0" smtClean="0"/>
          </a:p>
          <a:p>
            <a:pPr lvl="1">
              <a:buFont typeface="Wingdings" panose="05000000000000000000" pitchFamily="2" charset="2"/>
              <a:buChar char="ü"/>
            </a:pPr>
            <a:r>
              <a:rPr lang="en-US" dirty="0" smtClean="0"/>
              <a:t>JavaScript/DOM </a:t>
            </a:r>
          </a:p>
          <a:p>
            <a:pPr lvl="1">
              <a:buFont typeface="Wingdings" panose="05000000000000000000" pitchFamily="2" charset="2"/>
              <a:buChar char="ü"/>
            </a:pPr>
            <a:r>
              <a:rPr lang="en-US" dirty="0" smtClean="0"/>
              <a:t>CSS </a:t>
            </a:r>
          </a:p>
          <a:p>
            <a:pPr lvl="1">
              <a:buFont typeface="Wingdings" panose="05000000000000000000" pitchFamily="2" charset="2"/>
              <a:buChar char="ü"/>
            </a:pPr>
            <a:r>
              <a:rPr lang="en-US" dirty="0" smtClean="0">
                <a:solidFill>
                  <a:schemeClr val="accent6"/>
                </a:solidFill>
              </a:rPr>
              <a:t>XML/JSON </a:t>
            </a:r>
          </a:p>
        </p:txBody>
      </p:sp>
    </p:spTree>
    <p:extLst>
      <p:ext uri="{BB962C8B-B14F-4D97-AF65-F5344CB8AC3E}">
        <p14:creationId xmlns:p14="http://schemas.microsoft.com/office/powerpoint/2010/main" val="4021825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real life</a:t>
            </a:r>
            <a:endParaRPr lang="en-US" dirty="0"/>
          </a:p>
        </p:txBody>
      </p:sp>
      <p:sp>
        <p:nvSpPr>
          <p:cNvPr id="3" name="Content Placeholder 2"/>
          <p:cNvSpPr>
            <a:spLocks noGrp="1"/>
          </p:cNvSpPr>
          <p:nvPr>
            <p:ph sz="quarter" idx="10"/>
          </p:nvPr>
        </p:nvSpPr>
        <p:spPr/>
        <p:txBody>
          <a:bodyPr/>
          <a:lstStyle/>
          <a:p>
            <a:r>
              <a:rPr lang="en-US" dirty="0"/>
              <a:t>Google suggest</a:t>
            </a:r>
          </a:p>
          <a:p>
            <a:pPr lvl="1">
              <a:buFont typeface="Wingdings" panose="05000000000000000000" pitchFamily="2" charset="2"/>
              <a:buChar char="ü"/>
            </a:pPr>
            <a:r>
              <a:rPr lang="en-US" dirty="0">
                <a:hlinkClick r:id="rId2"/>
              </a:rPr>
              <a:t>http://google.com</a:t>
            </a:r>
            <a:endParaRPr lang="en-US" dirty="0"/>
          </a:p>
          <a:p>
            <a:r>
              <a:rPr lang="en-US" dirty="0" smtClean="0"/>
              <a:t>Google maps </a:t>
            </a:r>
          </a:p>
          <a:p>
            <a:pPr lvl="1">
              <a:buFont typeface="Wingdings" panose="05000000000000000000" pitchFamily="2" charset="2"/>
              <a:buChar char="ü"/>
            </a:pPr>
            <a:r>
              <a:rPr lang="en-US" dirty="0" smtClean="0">
                <a:hlinkClick r:id="rId3"/>
              </a:rPr>
              <a:t>http://maps.google.com</a:t>
            </a:r>
            <a:endParaRPr lang="en-US" dirty="0" smtClean="0"/>
          </a:p>
          <a:p>
            <a:pPr>
              <a:buFont typeface="Arial" panose="020B0604020202020204" pitchFamily="34" charset="0"/>
              <a:buChar char="•"/>
            </a:pPr>
            <a:r>
              <a:rPr lang="en-US" dirty="0" smtClean="0"/>
              <a:t>Gmail</a:t>
            </a:r>
          </a:p>
          <a:p>
            <a:pPr lvl="1">
              <a:buFont typeface="Wingdings" panose="05000000000000000000" pitchFamily="2" charset="2"/>
              <a:buChar char="ü"/>
            </a:pPr>
            <a:r>
              <a:rPr lang="en-US" dirty="0" smtClean="0">
                <a:hlinkClick r:id="rId4"/>
              </a:rPr>
              <a:t>http://gmail.com</a:t>
            </a:r>
            <a:endParaRPr lang="en-US" dirty="0" smtClean="0"/>
          </a:p>
          <a:p>
            <a:pPr marL="457200" lvl="1" indent="0">
              <a:buNone/>
            </a:pPr>
            <a:r>
              <a:rPr lang="en-US" dirty="0" smtClean="0"/>
              <a:t>……</a:t>
            </a:r>
            <a:endParaRPr lang="en-US" dirty="0"/>
          </a:p>
        </p:txBody>
      </p:sp>
    </p:spTree>
    <p:extLst>
      <p:ext uri="{BB962C8B-B14F-4D97-AF65-F5344CB8AC3E}">
        <p14:creationId xmlns:p14="http://schemas.microsoft.com/office/powerpoint/2010/main" val="287083678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genda</a:t>
            </a:r>
          </a:p>
        </p:txBody>
      </p:sp>
      <p:pic>
        <p:nvPicPr>
          <p:cNvPr id="4" name="Content Placeholder 3"/>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tretch>
            <a:fillRect/>
          </a:stretch>
        </p:blipFill>
        <p:spPr bwMode="auto">
          <a:xfrm>
            <a:off x="591366" y="1197428"/>
            <a:ext cx="1428865" cy="4811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11"/>
          </p:nvPr>
        </p:nvSpPr>
        <p:spPr>
          <a:xfrm>
            <a:off x="2141838" y="1197428"/>
            <a:ext cx="6675591" cy="4811486"/>
          </a:xfrm>
        </p:spPr>
        <p:txBody>
          <a:bodyPr/>
          <a:lstStyle/>
          <a:p>
            <a:r>
              <a:rPr lang="en-US" dirty="0"/>
              <a:t>How to include JavaScript </a:t>
            </a:r>
            <a:r>
              <a:rPr lang="en-US" dirty="0" smtClean="0"/>
              <a:t>Code</a:t>
            </a:r>
          </a:p>
          <a:p>
            <a:r>
              <a:rPr lang="en-US" dirty="0" smtClean="0"/>
              <a:t>AJAX introduction</a:t>
            </a:r>
          </a:p>
          <a:p>
            <a:r>
              <a:rPr lang="en-GB" dirty="0" smtClean="0"/>
              <a:t>Using </a:t>
            </a:r>
            <a:r>
              <a:rPr lang="en-GB" dirty="0"/>
              <a:t>Ajax and Partial Page </a:t>
            </a:r>
            <a:r>
              <a:rPr lang="en-GB" dirty="0" smtClean="0"/>
              <a:t>Updates</a:t>
            </a:r>
          </a:p>
          <a:p>
            <a:r>
              <a:rPr lang="en-GB" dirty="0" smtClean="0"/>
              <a:t>Demo</a:t>
            </a:r>
            <a:endParaRPr lang="en-US" dirty="0"/>
          </a:p>
        </p:txBody>
      </p:sp>
    </p:spTree>
    <p:extLst>
      <p:ext uri="{BB962C8B-B14F-4D97-AF65-F5344CB8AC3E}">
        <p14:creationId xmlns:p14="http://schemas.microsoft.com/office/powerpoint/2010/main" val="2596205793"/>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AJAX?</a:t>
            </a:r>
            <a:endParaRPr lang="en-US" dirty="0"/>
          </a:p>
        </p:txBody>
      </p:sp>
      <p:pic>
        <p:nvPicPr>
          <p:cNvPr id="7" name="Content Placeholder 6"/>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61950" y="1112108"/>
            <a:ext cx="5012641" cy="4800600"/>
          </a:xfrm>
        </p:spPr>
      </p:pic>
      <p:sp>
        <p:nvSpPr>
          <p:cNvPr id="8" name="TextBox 7"/>
          <p:cNvSpPr txBox="1"/>
          <p:nvPr/>
        </p:nvSpPr>
        <p:spPr>
          <a:xfrm>
            <a:off x="5469926" y="1416908"/>
            <a:ext cx="3391046" cy="1477328"/>
          </a:xfrm>
          <a:prstGeom prst="rect">
            <a:avLst/>
          </a:prstGeom>
          <a:noFill/>
        </p:spPr>
        <p:txBody>
          <a:bodyPr wrap="square" rtlCol="0">
            <a:spAutoFit/>
          </a:bodyPr>
          <a:lstStyle/>
          <a:p>
            <a:r>
              <a:rPr lang="en-US" dirty="0" smtClean="0"/>
              <a:t>Disadvantages of Classic app model:</a:t>
            </a:r>
          </a:p>
          <a:p>
            <a:pPr marL="285750" indent="-285750">
              <a:buFont typeface="Arial" panose="020B0604020202020204" pitchFamily="34" charset="0"/>
              <a:buChar char="•"/>
            </a:pPr>
            <a:r>
              <a:rPr lang="en-US" dirty="0"/>
              <a:t>doesn’t make for a great user </a:t>
            </a:r>
            <a:r>
              <a:rPr lang="en-US" dirty="0" smtClean="0"/>
              <a:t>experience</a:t>
            </a:r>
            <a:endParaRPr lang="ru-RU" dirty="0" smtClean="0"/>
          </a:p>
          <a:p>
            <a:pPr marL="285750" indent="-285750">
              <a:buFont typeface="Arial" panose="020B0604020202020204" pitchFamily="34" charset="0"/>
              <a:buChar char="•"/>
            </a:pPr>
            <a:r>
              <a:rPr lang="en-US" dirty="0" smtClean="0"/>
              <a:t>page is refreshed</a:t>
            </a:r>
            <a:endParaRPr lang="en-US" dirty="0"/>
          </a:p>
        </p:txBody>
      </p:sp>
    </p:spTree>
    <p:extLst>
      <p:ext uri="{BB962C8B-B14F-4D97-AF65-F5344CB8AC3E}">
        <p14:creationId xmlns:p14="http://schemas.microsoft.com/office/powerpoint/2010/main" val="19912001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AJAX?</a:t>
            </a:r>
            <a:endParaRPr lang="en-US" dirty="0"/>
          </a:p>
        </p:txBody>
      </p:sp>
      <p:sp>
        <p:nvSpPr>
          <p:cNvPr id="5" name="Content Placeholder 4"/>
          <p:cNvSpPr>
            <a:spLocks noGrp="1"/>
          </p:cNvSpPr>
          <p:nvPr>
            <p:ph sz="quarter" idx="10"/>
          </p:nvPr>
        </p:nvSpPr>
        <p:spPr/>
        <p:txBody>
          <a:bodyPr/>
          <a:lstStyle/>
          <a:p>
            <a:r>
              <a:rPr lang="en-US" dirty="0" smtClean="0"/>
              <a:t>Asynchronous</a:t>
            </a:r>
            <a:r>
              <a:rPr lang="ru-RU" dirty="0" smtClean="0"/>
              <a:t> </a:t>
            </a:r>
            <a:r>
              <a:rPr lang="en-US" dirty="0" smtClean="0"/>
              <a:t>requests</a:t>
            </a:r>
            <a:endParaRPr lang="en-US" dirty="0"/>
          </a:p>
          <a:p>
            <a:r>
              <a:rPr lang="en-US" dirty="0" smtClean="0"/>
              <a:t>Partial update without </a:t>
            </a:r>
            <a:r>
              <a:rPr lang="en-US" dirty="0"/>
              <a:t>reloading the whole </a:t>
            </a:r>
            <a:r>
              <a:rPr lang="en-US" dirty="0" smtClean="0"/>
              <a:t>page</a:t>
            </a:r>
          </a:p>
          <a:p>
            <a:r>
              <a:rPr lang="en-US" dirty="0">
                <a:solidFill>
                  <a:schemeClr val="accent6"/>
                </a:solidFill>
              </a:rPr>
              <a:t>makes </a:t>
            </a:r>
            <a:r>
              <a:rPr lang="en-US" dirty="0" smtClean="0">
                <a:solidFill>
                  <a:schemeClr val="accent6"/>
                </a:solidFill>
              </a:rPr>
              <a:t>great user experience</a:t>
            </a:r>
          </a:p>
          <a:p>
            <a:r>
              <a:rPr lang="en-US" dirty="0" smtClean="0">
                <a:solidFill>
                  <a:schemeClr val="accent6"/>
                </a:solidFill>
              </a:rPr>
              <a:t>SPA</a:t>
            </a:r>
            <a:endParaRPr lang="en-US" dirty="0">
              <a:solidFill>
                <a:schemeClr val="accent6"/>
              </a:solidFill>
            </a:endParaRPr>
          </a:p>
          <a:p>
            <a:endParaRPr lang="en-US" dirty="0"/>
          </a:p>
          <a:p>
            <a:endParaRPr lang="en-US" dirty="0"/>
          </a:p>
        </p:txBody>
      </p:sp>
    </p:spTree>
    <p:extLst>
      <p:ext uri="{BB962C8B-B14F-4D97-AF65-F5344CB8AC3E}">
        <p14:creationId xmlns:p14="http://schemas.microsoft.com/office/powerpoint/2010/main" val="181356030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workflow</a:t>
            </a:r>
            <a:endParaRPr lang="ru-RU" dirty="0"/>
          </a:p>
        </p:txBody>
      </p:sp>
      <p:sp>
        <p:nvSpPr>
          <p:cNvPr id="6" name="Rectangle 5"/>
          <p:cNvSpPr/>
          <p:nvPr/>
        </p:nvSpPr>
        <p:spPr>
          <a:xfrm>
            <a:off x="91440" y="1679139"/>
            <a:ext cx="6380480" cy="3754874"/>
          </a:xfrm>
          <a:prstGeom prst="rect">
            <a:avLst/>
          </a:prstGeom>
        </p:spPr>
        <p:txBody>
          <a:bodyPr wrap="square">
            <a:spAutoFit/>
          </a:bodyPr>
          <a:lstStyle/>
          <a:p>
            <a:r>
              <a:rPr lang="en-US" sz="900" dirty="0">
                <a:solidFill>
                  <a:srgbClr val="000000"/>
                </a:solidFill>
                <a:highlight>
                  <a:srgbClr val="FFFFFF"/>
                </a:highlight>
                <a:latin typeface="Consolas" panose="020B0609020204030204" pitchFamily="49" charset="0"/>
              </a:rPr>
              <a:t> </a:t>
            </a:r>
            <a:r>
              <a:rPr lang="en-US" sz="9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a:t>
            </a:r>
            <a:r>
              <a:rPr lang="en-US" sz="1400" dirty="0">
                <a:solidFill>
                  <a:srgbClr val="008000"/>
                </a:solidFill>
                <a:highlight>
                  <a:srgbClr val="FFFFFF"/>
                </a:highlight>
                <a:latin typeface="Consolas" panose="020B0609020204030204" pitchFamily="49" charset="0"/>
              </a:rPr>
              <a:t>create </a:t>
            </a:r>
            <a:r>
              <a:rPr lang="en-US" sz="1400" dirty="0" err="1">
                <a:solidFill>
                  <a:srgbClr val="008000"/>
                </a:solidFill>
                <a:highlight>
                  <a:srgbClr val="FFFFFF"/>
                </a:highlight>
                <a:latin typeface="Consolas" panose="020B0609020204030204" pitchFamily="49" charset="0"/>
              </a:rPr>
              <a:t>XMLHttpRequest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xmlhttp</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XMLHttpRequest</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xmlhttp.onreadystatechange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//state is complete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xmlhttp.readyState</a:t>
            </a:r>
            <a:r>
              <a:rPr lang="en-US" sz="1400" dirty="0">
                <a:solidFill>
                  <a:srgbClr val="000000"/>
                </a:solidFill>
                <a:highlight>
                  <a:srgbClr val="FFFFFF"/>
                </a:highlight>
                <a:latin typeface="Consolas" panose="020B0609020204030204" pitchFamily="49" charset="0"/>
              </a:rPr>
              <a:t> == 4)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//http status is OK </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xmlhttp.status</a:t>
            </a:r>
            <a:r>
              <a:rPr lang="en-US" sz="1400" dirty="0">
                <a:solidFill>
                  <a:srgbClr val="000000"/>
                </a:solidFill>
                <a:highlight>
                  <a:srgbClr val="FFFFFF"/>
                </a:highlight>
                <a:latin typeface="Consolas" panose="020B0609020204030204" pitchFamily="49" charset="0"/>
              </a:rPr>
              <a:t> == 200)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//alert response text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alert(</a:t>
            </a:r>
            <a:r>
              <a:rPr lang="en-US" sz="1400" dirty="0" err="1">
                <a:solidFill>
                  <a:srgbClr val="000000"/>
                </a:solidFill>
                <a:highlight>
                  <a:srgbClr val="FFFFFF"/>
                </a:highlight>
                <a:latin typeface="Consolas" panose="020B0609020204030204" pitchFamily="49" charset="0"/>
              </a:rPr>
              <a:t>xmlhttp.responseText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//open </a:t>
            </a:r>
            <a:r>
              <a:rPr lang="en-US" sz="1400" dirty="0" err="1">
                <a:solidFill>
                  <a:srgbClr val="008000"/>
                </a:solidFill>
                <a:highlight>
                  <a:srgbClr val="FFFFFF"/>
                </a:highlight>
                <a:latin typeface="Consolas" panose="020B0609020204030204" pitchFamily="49" charset="0"/>
              </a:rPr>
              <a:t>async</a:t>
            </a:r>
            <a:r>
              <a:rPr lang="en-US" sz="1400" dirty="0">
                <a:solidFill>
                  <a:srgbClr val="008000"/>
                </a:solidFill>
                <a:highlight>
                  <a:srgbClr val="FFFFFF"/>
                </a:highlight>
                <a:latin typeface="Consolas" panose="020B0609020204030204" pitchFamily="49" charset="0"/>
              </a:rPr>
              <a:t> connection</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xmlhttp.open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"../Resources/ajax_info.txt</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//send request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xmlhttp.send</a:t>
            </a:r>
            <a:r>
              <a:rPr lang="en-US" sz="1400" dirty="0">
                <a:solidFill>
                  <a:srgbClr val="000000"/>
                </a:solidFill>
                <a:highlight>
                  <a:srgbClr val="FFFFFF"/>
                </a:highlight>
                <a:latin typeface="Consolas" panose="020B0609020204030204" pitchFamily="49" charset="0"/>
              </a:rPr>
              <a:t>();</a:t>
            </a:r>
            <a:endParaRPr lang="en-US" sz="1400" dirty="0"/>
          </a:p>
        </p:txBody>
      </p:sp>
      <p:pic>
        <p:nvPicPr>
          <p:cNvPr id="9" name="Picture 8"/>
          <p:cNvPicPr>
            <a:picLocks noChangeAspect="1"/>
          </p:cNvPicPr>
          <p:nvPr/>
        </p:nvPicPr>
        <p:blipFill rotWithShape="1">
          <a:blip r:embed="rId3"/>
          <a:srcRect b="1846"/>
          <a:stretch/>
        </p:blipFill>
        <p:spPr>
          <a:xfrm>
            <a:off x="5474736" y="1915339"/>
            <a:ext cx="3294795" cy="2534741"/>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229201817"/>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XmlHttpRequest</a:t>
            </a:r>
            <a:r>
              <a:rPr lang="en-US" dirty="0" smtClean="0"/>
              <a:t> object (XHR)</a:t>
            </a:r>
            <a:endParaRPr lang="en-US" dirty="0"/>
          </a:p>
        </p:txBody>
      </p:sp>
      <p:sp>
        <p:nvSpPr>
          <p:cNvPr id="3" name="Rectangle 2"/>
          <p:cNvSpPr/>
          <p:nvPr/>
        </p:nvSpPr>
        <p:spPr>
          <a:xfrm>
            <a:off x="361950" y="1745963"/>
            <a:ext cx="8016240" cy="3139321"/>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a:t>
            </a:r>
            <a:r>
              <a:rPr lang="en-US" dirty="0">
                <a:solidFill>
                  <a:srgbClr val="000000"/>
                </a:solidFill>
                <a:highlight>
                  <a:srgbClr val="FFFFFF"/>
                </a:highlight>
                <a:latin typeface="Consolas" panose="020B0609020204030204" pitchFamily="49" charset="0"/>
              </a:rPr>
              <a:t>;</a:t>
            </a:r>
          </a:p>
          <a:p>
            <a:r>
              <a:rPr lang="en-US" dirty="0">
                <a:solidFill>
                  <a:srgbClr val="008000"/>
                </a:solidFill>
                <a:highlight>
                  <a:srgbClr val="FFFFFF"/>
                </a:highlight>
                <a:latin typeface="Consolas" panose="020B0609020204030204" pitchFamily="49" charset="0"/>
              </a:rPr>
              <a:t>//Is </a:t>
            </a:r>
            <a:r>
              <a:rPr lang="en-US" dirty="0" err="1">
                <a:solidFill>
                  <a:srgbClr val="008000"/>
                </a:solidFill>
                <a:highlight>
                  <a:srgbClr val="FFFFFF"/>
                </a:highlight>
                <a:latin typeface="Consolas" panose="020B0609020204030204" pitchFamily="49" charset="0"/>
              </a:rPr>
              <a:t>XMLHttpRequest</a:t>
            </a:r>
            <a:r>
              <a:rPr lang="en-US" dirty="0">
                <a:solidFill>
                  <a:srgbClr val="008000"/>
                </a:solidFill>
                <a:highlight>
                  <a:srgbClr val="FFFFFF"/>
                </a:highlight>
                <a:latin typeface="Consolas" panose="020B0609020204030204" pitchFamily="49" charset="0"/>
              </a:rPr>
              <a:t> existed?</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window.XMLHttpRequest</a:t>
            </a:r>
            <a:r>
              <a:rPr lang="en-US" dirty="0">
                <a:solidFill>
                  <a:srgbClr val="000000"/>
                </a:solidFill>
                <a:highlight>
                  <a:srgbClr val="FFFFFF"/>
                </a:highlight>
                <a:latin typeface="Consolas" panose="020B0609020204030204" pitchFamily="49" charset="0"/>
              </a:rPr>
              <a:t>) {</a:t>
            </a:r>
          </a:p>
          <a:p>
            <a:r>
              <a:rPr lang="nn-NO" dirty="0">
                <a:solidFill>
                  <a:srgbClr val="000000"/>
                </a:solidFill>
                <a:highlight>
                  <a:srgbClr val="FFFFFF"/>
                </a:highlight>
                <a:latin typeface="Consolas" panose="020B0609020204030204" pitchFamily="49" charset="0"/>
              </a:rPr>
              <a:t>    </a:t>
            </a:r>
            <a:r>
              <a:rPr lang="nn-NO" dirty="0">
                <a:solidFill>
                  <a:srgbClr val="008000"/>
                </a:solidFill>
                <a:highlight>
                  <a:srgbClr val="FFFFFF"/>
                </a:highlight>
                <a:latin typeface="Consolas" panose="020B0609020204030204" pitchFamily="49" charset="0"/>
              </a:rPr>
              <a:t>// code for IE7+, Firefox, Chrome, Opera, Safari</a:t>
            </a:r>
            <a:endParaRPr lang="nn-NO"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XMLHttpRequest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//Browser doesn't support </a:t>
            </a:r>
            <a:r>
              <a:rPr lang="en-US" dirty="0" err="1">
                <a:solidFill>
                  <a:srgbClr val="008000"/>
                </a:solidFill>
                <a:highlight>
                  <a:srgbClr val="FFFFFF"/>
                </a:highlight>
                <a:latin typeface="Consolas" panose="020B0609020204030204" pitchFamily="49" charset="0"/>
              </a:rPr>
              <a:t>XMLHttpRequest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code for IE6, IE5</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ActiveXObject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Microsoft.XMLHTTP</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773755463"/>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XHR methods &amp; properties</a:t>
            </a:r>
            <a:endParaRPr lang="ru-RU" dirty="0"/>
          </a:p>
        </p:txBody>
      </p:sp>
      <p:graphicFrame>
        <p:nvGraphicFramePr>
          <p:cNvPr id="2" name="Content Placeholder 1"/>
          <p:cNvGraphicFramePr>
            <a:graphicFrameLocks noGrp="1"/>
          </p:cNvGraphicFramePr>
          <p:nvPr>
            <p:ph sz="quarter" idx="10"/>
            <p:extLst>
              <p:ext uri="{D42A27DB-BD31-4B8C-83A1-F6EECF244321}">
                <p14:modId xmlns:p14="http://schemas.microsoft.com/office/powerpoint/2010/main" val="613179753"/>
              </p:ext>
            </p:extLst>
          </p:nvPr>
        </p:nvGraphicFramePr>
        <p:xfrm>
          <a:off x="840423" y="1127760"/>
          <a:ext cx="7479664" cy="2468880"/>
        </p:xfrm>
        <a:graphic>
          <a:graphicData uri="http://schemas.openxmlformats.org/drawingml/2006/table">
            <a:tbl>
              <a:tblPr firstRow="1" bandRow="1">
                <a:tableStyleId>{5C22544A-7EE6-4342-B048-85BDC9FD1C3A}</a:tableStyleId>
              </a:tblPr>
              <a:tblGrid>
                <a:gridCol w="2794000"/>
                <a:gridCol w="4685664"/>
              </a:tblGrid>
              <a:tr h="279523">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896006">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open</a:t>
                      </a:r>
                      <a:r>
                        <a:rPr lang="en-US" sz="1800" b="0" i="0" kern="1200" dirty="0" smtClean="0">
                          <a:solidFill>
                            <a:schemeClr val="dk1"/>
                          </a:solidFill>
                          <a:effectLst/>
                          <a:latin typeface="+mn-lt"/>
                          <a:ea typeface="+mn-ea"/>
                          <a:cs typeface="+mn-cs"/>
                        </a:rPr>
                        <a:t>(</a:t>
                      </a:r>
                      <a:r>
                        <a:rPr lang="en-US" sz="1800" b="0" i="1" kern="1200" dirty="0" smtClean="0">
                          <a:solidFill>
                            <a:schemeClr val="dk1"/>
                          </a:solidFill>
                          <a:effectLst/>
                          <a:latin typeface="+mn-lt"/>
                          <a:ea typeface="+mn-ea"/>
                          <a:cs typeface="+mn-cs"/>
                        </a:rPr>
                        <a:t>method, URL, </a:t>
                      </a:r>
                      <a:r>
                        <a:rPr lang="en-US" sz="1800" b="0" i="1" kern="1200" dirty="0" err="1" smtClean="0">
                          <a:solidFill>
                            <a:schemeClr val="dk1"/>
                          </a:solidFill>
                          <a:effectLst/>
                          <a:latin typeface="+mn-lt"/>
                          <a:ea typeface="+mn-ea"/>
                          <a:cs typeface="+mn-cs"/>
                        </a:rPr>
                        <a:t>async</a:t>
                      </a:r>
                      <a:r>
                        <a:rPr lang="en-US" sz="1800" b="0" i="1" kern="1200" dirty="0" smtClean="0">
                          <a:solidFill>
                            <a:schemeClr val="dk1"/>
                          </a:solidFill>
                          <a:effectLst/>
                          <a:latin typeface="+mn-lt"/>
                          <a:ea typeface="+mn-ea"/>
                          <a:cs typeface="+mn-cs"/>
                        </a:rPr>
                        <a:t>, </a:t>
                      </a:r>
                      <a:r>
                        <a:rPr lang="en-US" sz="1800" b="0" i="1" kern="1200" dirty="0" err="1" smtClean="0">
                          <a:solidFill>
                            <a:schemeClr val="dk1"/>
                          </a:solidFill>
                          <a:effectLst/>
                          <a:latin typeface="+mn-lt"/>
                          <a:ea typeface="+mn-ea"/>
                          <a:cs typeface="+mn-cs"/>
                        </a:rPr>
                        <a:t>userName</a:t>
                      </a:r>
                      <a:r>
                        <a:rPr lang="en-US" sz="1800" b="0" i="1" kern="1200" dirty="0" smtClean="0">
                          <a:solidFill>
                            <a:schemeClr val="dk1"/>
                          </a:solidFill>
                          <a:effectLst/>
                          <a:latin typeface="+mn-lt"/>
                          <a:ea typeface="+mn-ea"/>
                          <a:cs typeface="+mn-cs"/>
                        </a:rPr>
                        <a:t>, password </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1" i="1" kern="1200" dirty="0" smtClean="0">
                          <a:solidFill>
                            <a:schemeClr val="dk1"/>
                          </a:solidFill>
                          <a:effectLst/>
                          <a:latin typeface="+mn-lt"/>
                          <a:ea typeface="+mn-ea"/>
                          <a:cs typeface="+mn-cs"/>
                        </a:rPr>
                        <a:t>method</a:t>
                      </a:r>
                      <a:r>
                        <a:rPr lang="en-US" sz="1800" b="1" i="0" kern="120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the type of request: GET or POST</a:t>
                      </a:r>
                      <a:r>
                        <a:rPr lang="en-US" dirty="0" smtClean="0"/>
                        <a:t/>
                      </a:r>
                      <a:br>
                        <a:rPr lang="en-US" dirty="0" smtClean="0"/>
                      </a:br>
                      <a:r>
                        <a:rPr lang="en-US" sz="1800" b="1" i="1" kern="1200" dirty="0" smtClean="0">
                          <a:solidFill>
                            <a:schemeClr val="dk1"/>
                          </a:solidFill>
                          <a:effectLst/>
                          <a:latin typeface="+mn-lt"/>
                          <a:ea typeface="+mn-ea"/>
                          <a:cs typeface="+mn-cs"/>
                        </a:rPr>
                        <a:t>url</a:t>
                      </a:r>
                      <a:r>
                        <a:rPr lang="en-US" sz="1800" b="0" i="0" kern="1200" dirty="0" smtClean="0">
                          <a:solidFill>
                            <a:schemeClr val="dk1"/>
                          </a:solidFill>
                          <a:effectLst/>
                          <a:latin typeface="+mn-lt"/>
                          <a:ea typeface="+mn-ea"/>
                          <a:cs typeface="+mn-cs"/>
                        </a:rPr>
                        <a:t>: the location of the file on the server</a:t>
                      </a:r>
                      <a:r>
                        <a:rPr lang="en-US" dirty="0" smtClean="0"/>
                        <a:t/>
                      </a:r>
                      <a:br>
                        <a:rPr lang="en-US" dirty="0" smtClean="0"/>
                      </a:br>
                      <a:r>
                        <a:rPr lang="en-US" sz="1800" b="1" i="1" kern="1200" dirty="0" err="1" smtClean="0">
                          <a:solidFill>
                            <a:schemeClr val="dk1"/>
                          </a:solidFill>
                          <a:effectLst/>
                          <a:latin typeface="+mn-lt"/>
                          <a:ea typeface="+mn-ea"/>
                          <a:cs typeface="+mn-cs"/>
                        </a:rPr>
                        <a:t>async</a:t>
                      </a:r>
                      <a:r>
                        <a:rPr lang="en-US" sz="1800" b="0" i="0" kern="1200" dirty="0" smtClean="0">
                          <a:solidFill>
                            <a:schemeClr val="dk1"/>
                          </a:solidFill>
                          <a:effectLst/>
                          <a:latin typeface="+mn-lt"/>
                          <a:ea typeface="+mn-ea"/>
                          <a:cs typeface="+mn-cs"/>
                        </a:rPr>
                        <a:t>: true or false</a:t>
                      </a:r>
                    </a:p>
                    <a:p>
                      <a:r>
                        <a:rPr lang="en-US" sz="1800" b="1" i="0" kern="1200" dirty="0" err="1" smtClean="0">
                          <a:solidFill>
                            <a:schemeClr val="dk1"/>
                          </a:solidFill>
                          <a:effectLst/>
                          <a:latin typeface="+mn-lt"/>
                          <a:ea typeface="+mn-ea"/>
                          <a:cs typeface="+mn-cs"/>
                        </a:rPr>
                        <a:t>userName</a:t>
                      </a:r>
                      <a:r>
                        <a:rPr lang="en-US" sz="1800" b="1" i="0" kern="1200" dirty="0" smtClean="0">
                          <a:solidFill>
                            <a:schemeClr val="dk1"/>
                          </a:solidFill>
                          <a:effectLst/>
                          <a:latin typeface="+mn-lt"/>
                          <a:ea typeface="+mn-ea"/>
                          <a:cs typeface="+mn-cs"/>
                        </a:rPr>
                        <a:t>, password</a:t>
                      </a:r>
                      <a:r>
                        <a:rPr lang="en-US" sz="1800" b="0" i="1" kern="120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authorization credentials</a:t>
                      </a:r>
                      <a:endParaRPr lang="en-US" i="0" dirty="0"/>
                    </a:p>
                  </a:txBody>
                  <a:tcPr/>
                </a:tc>
              </a:tr>
              <a:tr h="689236">
                <a:tc>
                  <a:txBody>
                    <a:bodyPr/>
                    <a:lstStyle/>
                    <a:p>
                      <a:r>
                        <a:rPr lang="en-US" sz="1800" b="1" i="0" kern="1200" dirty="0" smtClean="0">
                          <a:solidFill>
                            <a:schemeClr val="dk1"/>
                          </a:solidFill>
                          <a:effectLst/>
                          <a:latin typeface="+mn-lt"/>
                          <a:ea typeface="+mn-ea"/>
                          <a:cs typeface="+mn-cs"/>
                        </a:rPr>
                        <a:t>send</a:t>
                      </a:r>
                      <a:r>
                        <a:rPr lang="en-US" sz="1800" b="0" i="0" kern="1200" dirty="0" smtClean="0">
                          <a:solidFill>
                            <a:schemeClr val="dk1"/>
                          </a:solidFill>
                          <a:effectLst/>
                          <a:latin typeface="+mn-lt"/>
                          <a:ea typeface="+mn-ea"/>
                          <a:cs typeface="+mn-cs"/>
                        </a:rPr>
                        <a:t>(string)</a:t>
                      </a:r>
                      <a:endParaRPr lang="en-US" dirty="0"/>
                    </a:p>
                  </a:txBody>
                  <a:tcPr/>
                </a:tc>
                <a:tc>
                  <a:txBody>
                    <a:bodyPr/>
                    <a:lstStyle/>
                    <a:p>
                      <a:r>
                        <a:rPr lang="en-US" sz="1800" b="0" i="0" kern="1200" dirty="0" smtClean="0">
                          <a:solidFill>
                            <a:schemeClr val="dk1"/>
                          </a:solidFill>
                          <a:effectLst/>
                          <a:latin typeface="+mn-lt"/>
                          <a:ea typeface="+mn-ea"/>
                          <a:cs typeface="+mn-cs"/>
                        </a:rPr>
                        <a:t>Sends the request off to the server.</a:t>
                      </a:r>
                      <a:r>
                        <a:rPr lang="en-US" dirty="0" smtClean="0"/>
                        <a:t/>
                      </a:r>
                      <a:br>
                        <a:rPr lang="en-US" dirty="0" smtClean="0"/>
                      </a:br>
                      <a:endParaRPr lang="ru-RU" dirty="0" smtClean="0"/>
                    </a:p>
                    <a:p>
                      <a:r>
                        <a:rPr lang="en-US" sz="1800" b="1" i="1" kern="1200" dirty="0" smtClean="0">
                          <a:solidFill>
                            <a:schemeClr val="dk1"/>
                          </a:solidFill>
                          <a:effectLst/>
                          <a:latin typeface="+mn-lt"/>
                          <a:ea typeface="+mn-ea"/>
                          <a:cs typeface="+mn-cs"/>
                        </a:rPr>
                        <a:t>string</a:t>
                      </a:r>
                      <a:r>
                        <a:rPr lang="en-US" sz="1800" b="0" i="0" kern="1200" dirty="0" smtClean="0">
                          <a:solidFill>
                            <a:schemeClr val="dk1"/>
                          </a:solidFill>
                          <a:effectLst/>
                          <a:latin typeface="+mn-lt"/>
                          <a:ea typeface="+mn-ea"/>
                          <a:cs typeface="+mn-cs"/>
                        </a:rPr>
                        <a:t>: Only used for POST requests</a:t>
                      </a:r>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471543105"/>
              </p:ext>
            </p:extLst>
          </p:nvPr>
        </p:nvGraphicFramePr>
        <p:xfrm>
          <a:off x="873760" y="3982720"/>
          <a:ext cx="7447280" cy="1752600"/>
        </p:xfrm>
        <a:graphic>
          <a:graphicData uri="http://schemas.openxmlformats.org/drawingml/2006/table">
            <a:tbl>
              <a:tblPr firstRow="1" bandRow="1">
                <a:tableStyleId>{5C22544A-7EE6-4342-B048-85BDC9FD1C3A}</a:tableStyleId>
              </a:tblPr>
              <a:tblGrid>
                <a:gridCol w="2794000"/>
                <a:gridCol w="4653280"/>
              </a:tblGrid>
              <a:tr h="370840">
                <a:tc>
                  <a:txBody>
                    <a:bodyPr/>
                    <a:lstStyle/>
                    <a:p>
                      <a:pPr algn="ctr"/>
                      <a:r>
                        <a:rPr lang="en-US" dirty="0" smtClean="0"/>
                        <a:t>Property</a:t>
                      </a:r>
                      <a:endParaRPr lang="en-US" dirty="0"/>
                    </a:p>
                  </a:txBody>
                  <a:tcPr/>
                </a:tc>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dirty="0" smtClean="0"/>
                        <a:t>Description</a:t>
                      </a:r>
                      <a:endParaRPr lang="en-US" dirty="0"/>
                    </a:p>
                  </a:txBody>
                  <a:tcPr/>
                </a:tc>
              </a:tr>
              <a:tr h="370840">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effectLst/>
                          <a:latin typeface="+mn-lt"/>
                          <a:ea typeface="+mn-ea"/>
                          <a:cs typeface="+mn-cs"/>
                        </a:rPr>
                        <a:t>onreadystatechange</a:t>
                      </a:r>
                      <a:endParaRPr lang="en-US" sz="1800" b="1" i="0" kern="1200" dirty="0" smtClean="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a function to be called automatically each time the </a:t>
                      </a:r>
                      <a:r>
                        <a:rPr lang="en-US" sz="1800" b="0" i="0" kern="1200" dirty="0" err="1" smtClean="0">
                          <a:solidFill>
                            <a:schemeClr val="dk1"/>
                          </a:solidFill>
                          <a:effectLst/>
                          <a:latin typeface="+mn-lt"/>
                          <a:ea typeface="+mn-ea"/>
                          <a:cs typeface="+mn-cs"/>
                        </a:rPr>
                        <a:t>readyState</a:t>
                      </a:r>
                      <a:r>
                        <a:rPr lang="en-US" sz="1800" b="0" i="0" kern="1200" dirty="0" smtClean="0">
                          <a:solidFill>
                            <a:schemeClr val="dk1"/>
                          </a:solidFill>
                          <a:effectLst/>
                          <a:latin typeface="+mn-lt"/>
                          <a:ea typeface="+mn-ea"/>
                          <a:cs typeface="+mn-cs"/>
                        </a:rPr>
                        <a:t> property changes</a:t>
                      </a:r>
                      <a:endParaRPr lang="en-US" dirty="0"/>
                    </a:p>
                  </a:txBody>
                  <a:tcPr/>
                </a:tc>
              </a:tr>
              <a:tr h="370840">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effectLst/>
                          <a:latin typeface="+mn-lt"/>
                          <a:ea typeface="+mn-ea"/>
                          <a:cs typeface="+mn-cs"/>
                        </a:rPr>
                        <a:t>readyState</a:t>
                      </a:r>
                      <a:endParaRPr lang="en-US" sz="1800" b="1" i="0" kern="1200" dirty="0" smtClean="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Holds the status of the </a:t>
                      </a:r>
                      <a:r>
                        <a:rPr lang="en-US" sz="1800" b="0" i="0" kern="1200" dirty="0" err="1" smtClean="0">
                          <a:solidFill>
                            <a:schemeClr val="dk1"/>
                          </a:solidFill>
                          <a:effectLst/>
                          <a:latin typeface="+mn-lt"/>
                          <a:ea typeface="+mn-ea"/>
                          <a:cs typeface="+mn-cs"/>
                        </a:rPr>
                        <a:t>XMLHttpReques</a:t>
                      </a:r>
                      <a:endParaRPr lang="en-US" dirty="0"/>
                    </a:p>
                  </a:txBody>
                  <a:tcPr/>
                </a:tc>
              </a:tr>
              <a:tr h="370840">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status</a:t>
                      </a:r>
                    </a:p>
                  </a:txBody>
                  <a:tcPr/>
                </a:tc>
                <a:tc>
                  <a:txBody>
                    <a:bodyPr/>
                    <a:lstStyle/>
                    <a:p>
                      <a:r>
                        <a:rPr lang="en-US" dirty="0" smtClean="0"/>
                        <a:t>HTTP response status</a:t>
                      </a:r>
                      <a:endParaRPr lang="en-US" dirty="0"/>
                    </a:p>
                  </a:txBody>
                  <a:tcPr/>
                </a:tc>
              </a:tr>
            </a:tbl>
          </a:graphicData>
        </a:graphic>
      </p:graphicFrame>
    </p:spTree>
    <p:extLst>
      <p:ext uri="{BB962C8B-B14F-4D97-AF65-F5344CB8AC3E}">
        <p14:creationId xmlns:p14="http://schemas.microsoft.com/office/powerpoint/2010/main" val="596592268"/>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vs Post</a:t>
            </a:r>
            <a:endParaRPr lang="en-US" dirty="0"/>
          </a:p>
        </p:txBody>
      </p:sp>
      <p:graphicFrame>
        <p:nvGraphicFramePr>
          <p:cNvPr id="4" name="Content Placeholder 3">
            <a:hlinkClick r:id="" action="ppaction://noaction" highlightClick="1"/>
          </p:cNvPr>
          <p:cNvGraphicFramePr>
            <a:graphicFrameLocks noGrp="1"/>
          </p:cNvGraphicFramePr>
          <p:nvPr>
            <p:ph sz="quarter" idx="10"/>
            <p:extLst>
              <p:ext uri="{D42A27DB-BD31-4B8C-83A1-F6EECF244321}">
                <p14:modId xmlns:p14="http://schemas.microsoft.com/office/powerpoint/2010/main" val="1485620533"/>
              </p:ext>
            </p:extLst>
          </p:nvPr>
        </p:nvGraphicFramePr>
        <p:xfrm>
          <a:off x="373062" y="1219200"/>
          <a:ext cx="8770937"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785360" y="1881706"/>
            <a:ext cx="3952240" cy="646331"/>
          </a:xfrm>
          <a:prstGeom prst="rect">
            <a:avLst/>
          </a:prstGeom>
          <a:noFill/>
        </p:spPr>
        <p:txBody>
          <a:bodyPr wrap="square" rtlCol="0">
            <a:spAutoFit/>
          </a:bodyPr>
          <a:lstStyle/>
          <a:p>
            <a:r>
              <a:rPr lang="en-US" dirty="0">
                <a:solidFill>
                  <a:schemeClr val="bg1"/>
                </a:solidFill>
              </a:rPr>
              <a:t>Submits data to be processed to a specified resource</a:t>
            </a:r>
          </a:p>
        </p:txBody>
      </p:sp>
      <p:sp>
        <p:nvSpPr>
          <p:cNvPr id="6" name="TextBox 5"/>
          <p:cNvSpPr txBox="1"/>
          <p:nvPr/>
        </p:nvSpPr>
        <p:spPr>
          <a:xfrm>
            <a:off x="1138944" y="1888275"/>
            <a:ext cx="3745149" cy="646331"/>
          </a:xfrm>
          <a:prstGeom prst="rect">
            <a:avLst/>
          </a:prstGeom>
          <a:noFill/>
        </p:spPr>
        <p:txBody>
          <a:bodyPr wrap="square" rtlCol="0">
            <a:spAutoFit/>
          </a:bodyPr>
          <a:lstStyle/>
          <a:p>
            <a:r>
              <a:rPr lang="en-US" dirty="0">
                <a:solidFill>
                  <a:schemeClr val="bg1"/>
                </a:solidFill>
              </a:rPr>
              <a:t>Requests data from a specified resource</a:t>
            </a:r>
          </a:p>
        </p:txBody>
      </p:sp>
      <p:sp>
        <p:nvSpPr>
          <p:cNvPr id="8" name="Rectangle 7"/>
          <p:cNvSpPr/>
          <p:nvPr/>
        </p:nvSpPr>
        <p:spPr>
          <a:xfrm>
            <a:off x="1169424" y="5427304"/>
            <a:ext cx="278978" cy="278978"/>
          </a:xfrm>
          <a:prstGeom prst="rect">
            <a:avLst/>
          </a:prstGeom>
          <a:no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9" name="Group 8"/>
          <p:cNvGrpSpPr/>
          <p:nvPr/>
        </p:nvGrpSpPr>
        <p:grpSpPr>
          <a:xfrm>
            <a:off x="989479" y="4777005"/>
            <a:ext cx="3531767" cy="650299"/>
            <a:chOff x="619168" y="3152061"/>
            <a:chExt cx="3531767" cy="650299"/>
          </a:xfrm>
        </p:grpSpPr>
        <p:sp>
          <p:nvSpPr>
            <p:cNvPr id="10" name="Rectangle 9"/>
            <p:cNvSpPr/>
            <p:nvPr/>
          </p:nvSpPr>
          <p:spPr>
            <a:xfrm>
              <a:off x="619168" y="3152061"/>
              <a:ext cx="3531767" cy="65029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Rectangle 10"/>
            <p:cNvSpPr/>
            <p:nvPr/>
          </p:nvSpPr>
          <p:spPr>
            <a:xfrm>
              <a:off x="619168" y="3152061"/>
              <a:ext cx="3531767" cy="65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2456" tIns="92456" rIns="92456" bIns="92456" numCol="1" spcCol="1270" anchor="ctr" anchorCtr="0">
              <a:noAutofit/>
            </a:bodyPr>
            <a:lstStyle/>
            <a:p>
              <a:pPr lvl="0" defTabSz="577850">
                <a:lnSpc>
                  <a:spcPct val="90000"/>
                </a:lnSpc>
                <a:spcAft>
                  <a:spcPct val="35000"/>
                </a:spcAft>
              </a:pPr>
              <a:endParaRPr lang="en-US" sz="1500" kern="1200" dirty="0"/>
            </a:p>
          </p:txBody>
        </p:sp>
      </p:grpSp>
    </p:spTree>
    <p:extLst>
      <p:ext uri="{BB962C8B-B14F-4D97-AF65-F5344CB8AC3E}">
        <p14:creationId xmlns:p14="http://schemas.microsoft.com/office/powerpoint/2010/main" val="3504805187"/>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State </a:t>
            </a:r>
            <a:r>
              <a:rPr lang="en-US" dirty="0" smtClean="0"/>
              <a:t>and status values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1969593457"/>
              </p:ext>
            </p:extLst>
          </p:nvPr>
        </p:nvGraphicFramePr>
        <p:xfrm>
          <a:off x="808213" y="1394731"/>
          <a:ext cx="3090533" cy="3269376"/>
        </p:xfrm>
        <a:graphic>
          <a:graphicData uri="http://schemas.openxmlformats.org/drawingml/2006/table">
            <a:tbl>
              <a:tblPr firstRow="1" bandRow="1">
                <a:tableStyleId>{5C22544A-7EE6-4342-B048-85BDC9FD1C3A}</a:tableStyleId>
              </a:tblPr>
              <a:tblGrid>
                <a:gridCol w="666361"/>
                <a:gridCol w="2424172"/>
              </a:tblGrid>
              <a:tr h="544896">
                <a:tc gridSpan="2">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2400" dirty="0" smtClean="0"/>
                        <a:t>Ready State Values:</a:t>
                      </a:r>
                      <a:endParaRPr lang="en-US" sz="2400" dirty="0"/>
                    </a:p>
                  </a:txBody>
                  <a:tcPr marL="0" marR="0" marT="0" marB="0" anchor="ctr"/>
                </a:tc>
                <a:tc hMerge="1">
                  <a:txBody>
                    <a:bodyPr/>
                    <a:lstStyle/>
                    <a:p>
                      <a:endParaRPr lang="en-US" dirty="0"/>
                    </a:p>
                  </a:txBody>
                  <a:tcPr marL="0" marR="0" marT="0" marB="0"/>
                </a:tc>
              </a:tr>
              <a:tr h="544896">
                <a:tc>
                  <a:txBody>
                    <a:bodyPr/>
                    <a:lstStyle/>
                    <a:p>
                      <a:r>
                        <a:rPr lang="en-US" sz="2400" dirty="0" smtClean="0"/>
                        <a:t>0</a:t>
                      </a:r>
                      <a:endParaRPr lang="en-US" sz="24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400" i="1" dirty="0" smtClean="0"/>
                        <a:t>Uninitialized</a:t>
                      </a:r>
                      <a:endParaRPr lang="en-US" sz="2400" dirty="0"/>
                    </a:p>
                  </a:txBody>
                  <a:tcPr/>
                </a:tc>
              </a:tr>
              <a:tr h="544896">
                <a:tc>
                  <a:txBody>
                    <a:bodyPr/>
                    <a:lstStyle/>
                    <a:p>
                      <a:r>
                        <a:rPr lang="en-US" sz="2400" dirty="0" smtClean="0"/>
                        <a:t>1</a:t>
                      </a:r>
                      <a:endParaRPr lang="en-US" sz="24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400" i="1" dirty="0" smtClean="0"/>
                        <a:t>Loading</a:t>
                      </a:r>
                      <a:endParaRPr lang="en-US" sz="2400" dirty="0"/>
                    </a:p>
                  </a:txBody>
                  <a:tcPr/>
                </a:tc>
              </a:tr>
              <a:tr h="544896">
                <a:tc>
                  <a:txBody>
                    <a:bodyPr/>
                    <a:lstStyle/>
                    <a:p>
                      <a:r>
                        <a:rPr lang="en-US" sz="2400" dirty="0" smtClean="0"/>
                        <a:t>2</a:t>
                      </a:r>
                      <a:endParaRPr lang="en-US" sz="24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400" i="1" dirty="0" smtClean="0"/>
                        <a:t>Loaded</a:t>
                      </a:r>
                      <a:endParaRPr lang="en-US" sz="2400" dirty="0"/>
                    </a:p>
                  </a:txBody>
                  <a:tcPr/>
                </a:tc>
              </a:tr>
              <a:tr h="544896">
                <a:tc>
                  <a:txBody>
                    <a:bodyPr/>
                    <a:lstStyle/>
                    <a:p>
                      <a:r>
                        <a:rPr lang="en-US" sz="2400" dirty="0" smtClean="0"/>
                        <a:t>3</a:t>
                      </a:r>
                      <a:endParaRPr lang="en-US" sz="24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400" i="1" dirty="0" smtClean="0"/>
                        <a:t>Interactive</a:t>
                      </a:r>
                      <a:endParaRPr lang="en-US" sz="2400" dirty="0"/>
                    </a:p>
                  </a:txBody>
                  <a:tcPr/>
                </a:tc>
              </a:tr>
              <a:tr h="544896">
                <a:tc>
                  <a:txBody>
                    <a:bodyPr/>
                    <a:lstStyle/>
                    <a:p>
                      <a:r>
                        <a:rPr lang="en-US" sz="2400" b="1" dirty="0" smtClean="0"/>
                        <a:t>4</a:t>
                      </a:r>
                      <a:endParaRPr lang="en-US" sz="2400" b="1"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400" i="1" dirty="0" smtClean="0"/>
                        <a:t>Complete</a:t>
                      </a:r>
                      <a:endParaRPr lang="en-US" sz="2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24516261"/>
              </p:ext>
            </p:extLst>
          </p:nvPr>
        </p:nvGraphicFramePr>
        <p:xfrm>
          <a:off x="4721307" y="1394730"/>
          <a:ext cx="3589573" cy="3547440"/>
        </p:xfrm>
        <a:graphic>
          <a:graphicData uri="http://schemas.openxmlformats.org/drawingml/2006/table">
            <a:tbl>
              <a:tblPr firstRow="1" bandRow="1">
                <a:tableStyleId>{5C22544A-7EE6-4342-B048-85BDC9FD1C3A}</a:tableStyleId>
              </a:tblPr>
              <a:tblGrid>
                <a:gridCol w="835109"/>
                <a:gridCol w="2754464"/>
              </a:tblGrid>
              <a:tr h="544896">
                <a:tc gridSpan="2">
                  <a:txBody>
                    <a:bodyPr/>
                    <a:lstStyle/>
                    <a:p>
                      <a:pPr marL="0" indent="0" algn="ctr">
                        <a:buNone/>
                      </a:pPr>
                      <a:r>
                        <a:rPr lang="en-US" sz="2400" dirty="0" smtClean="0"/>
                        <a:t>Status Values:</a:t>
                      </a:r>
                    </a:p>
                  </a:txBody>
                  <a:tcPr marL="0" marR="0" marT="0" marB="0" anchor="ctr"/>
                </a:tc>
                <a:tc hMerge="1">
                  <a:txBody>
                    <a:bodyPr/>
                    <a:lstStyle/>
                    <a:p>
                      <a:endParaRPr lang="en-US" dirty="0"/>
                    </a:p>
                  </a:txBody>
                  <a:tcPr marL="0" marR="0" marT="0" marB="0"/>
                </a:tc>
              </a:tr>
              <a:tr h="544896">
                <a:tc>
                  <a:txBody>
                    <a:bodyPr/>
                    <a:lstStyle/>
                    <a:p>
                      <a:r>
                        <a:rPr lang="en-US" sz="2400" b="1" dirty="0" smtClean="0"/>
                        <a:t>200</a:t>
                      </a:r>
                      <a:endParaRPr lang="en-US" sz="2400" b="1" dirty="0"/>
                    </a:p>
                  </a:txBody>
                  <a:tcPr/>
                </a:tc>
                <a:tc>
                  <a:txBody>
                    <a:bodyPr/>
                    <a:lstStyle/>
                    <a:p>
                      <a:r>
                        <a:rPr lang="en-US" sz="2400" dirty="0" smtClean="0"/>
                        <a:t>OK</a:t>
                      </a:r>
                    </a:p>
                  </a:txBody>
                  <a:tcPr/>
                </a:tc>
              </a:tr>
              <a:tr h="544896">
                <a:tc>
                  <a:txBody>
                    <a:bodyPr/>
                    <a:lstStyle/>
                    <a:p>
                      <a:r>
                        <a:rPr lang="ru-RU" sz="2400" dirty="0" smtClean="0"/>
                        <a:t>400</a:t>
                      </a:r>
                      <a:endParaRPr lang="en-US" sz="2400" dirty="0"/>
                    </a:p>
                  </a:txBody>
                  <a:tcPr/>
                </a:tc>
                <a:tc>
                  <a:txBody>
                    <a:bodyPr/>
                    <a:lstStyle/>
                    <a:p>
                      <a:r>
                        <a:rPr lang="en-US" sz="2400" dirty="0" smtClean="0"/>
                        <a:t>Bad</a:t>
                      </a:r>
                      <a:r>
                        <a:rPr lang="en-US" sz="2400" baseline="0" dirty="0" smtClean="0"/>
                        <a:t> request</a:t>
                      </a:r>
                      <a:endParaRPr lang="en-US" sz="2400" dirty="0" smtClean="0"/>
                    </a:p>
                  </a:txBody>
                  <a:tcPr/>
                </a:tc>
              </a:tr>
              <a:tr h="544896">
                <a:tc>
                  <a:txBody>
                    <a:bodyPr/>
                    <a:lstStyle/>
                    <a:p>
                      <a:r>
                        <a:rPr lang="en-US" sz="2400" b="1" dirty="0" smtClean="0"/>
                        <a:t>404</a:t>
                      </a:r>
                      <a:endParaRPr lang="en-US" sz="2400" b="1" dirty="0"/>
                    </a:p>
                  </a:txBody>
                  <a:tcPr/>
                </a:tc>
                <a:tc>
                  <a:txBody>
                    <a:bodyPr/>
                    <a:lstStyle/>
                    <a:p>
                      <a:r>
                        <a:rPr lang="en-US" sz="2400" dirty="0" smtClean="0"/>
                        <a:t>Page not found</a:t>
                      </a:r>
                      <a:endParaRPr lang="en-US" sz="2400" dirty="0"/>
                    </a:p>
                  </a:txBody>
                  <a:tcPr/>
                </a:tc>
              </a:tr>
              <a:tr h="544896">
                <a:tc>
                  <a:txBody>
                    <a:bodyPr/>
                    <a:lstStyle/>
                    <a:p>
                      <a:r>
                        <a:rPr lang="en-US" sz="2400" dirty="0" smtClean="0"/>
                        <a:t>500</a:t>
                      </a:r>
                      <a:endParaRPr lang="en-US" sz="2400" dirty="0"/>
                    </a:p>
                  </a:txBody>
                  <a:tcPr/>
                </a:tc>
                <a:tc>
                  <a:txBody>
                    <a:bodyPr/>
                    <a:lstStyle/>
                    <a:p>
                      <a:r>
                        <a:rPr lang="en-US" sz="2400" dirty="0" smtClean="0"/>
                        <a:t>Internal Server Error</a:t>
                      </a:r>
                    </a:p>
                  </a:txBody>
                  <a:tcPr/>
                </a:tc>
              </a:tr>
              <a:tr h="544896">
                <a:tc>
                  <a:txBody>
                    <a:bodyPr/>
                    <a:lstStyle/>
                    <a:p>
                      <a:r>
                        <a:rPr lang="en-US" sz="2400" dirty="0" smtClean="0"/>
                        <a:t>505</a:t>
                      </a:r>
                      <a:endParaRPr lang="en-US" sz="2400" dirty="0"/>
                    </a:p>
                  </a:txBody>
                  <a:tcPr/>
                </a:tc>
                <a:tc>
                  <a:txBody>
                    <a:bodyPr/>
                    <a:lstStyle/>
                    <a:p>
                      <a:r>
                        <a:rPr lang="en-US" sz="2400" dirty="0" smtClean="0"/>
                        <a:t>HTTP version not supported</a:t>
                      </a:r>
                      <a:endParaRPr lang="en-US" sz="2400" dirty="0"/>
                    </a:p>
                  </a:txBody>
                  <a:tcPr/>
                </a:tc>
              </a:tr>
            </a:tbl>
          </a:graphicData>
        </a:graphic>
      </p:graphicFrame>
    </p:spTree>
    <p:extLst>
      <p:ext uri="{BB962C8B-B14F-4D97-AF65-F5344CB8AC3E}">
        <p14:creationId xmlns:p14="http://schemas.microsoft.com/office/powerpoint/2010/main" val="167015200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a:t>
            </a:r>
            <a:endParaRPr lang="en-US" dirty="0"/>
          </a:p>
        </p:txBody>
      </p:sp>
      <p:pic>
        <p:nvPicPr>
          <p:cNvPr id="7" name="Picture 6"/>
          <p:cNvPicPr>
            <a:picLocks noChangeAspect="1"/>
          </p:cNvPicPr>
          <p:nvPr/>
        </p:nvPicPr>
        <p:blipFill rotWithShape="1">
          <a:blip r:embed="rId3"/>
          <a:srcRect b="666"/>
          <a:stretch/>
        </p:blipFill>
        <p:spPr>
          <a:xfrm>
            <a:off x="5392003" y="2250619"/>
            <a:ext cx="3294795" cy="2565221"/>
          </a:xfrm>
          <a:prstGeom prst="rect">
            <a:avLst/>
          </a:prstGeom>
        </p:spPr>
        <p:style>
          <a:lnRef idx="1">
            <a:schemeClr val="accent1"/>
          </a:lnRef>
          <a:fillRef idx="3">
            <a:schemeClr val="accent1"/>
          </a:fillRef>
          <a:effectRef idx="2">
            <a:schemeClr val="accent1"/>
          </a:effectRef>
          <a:fontRef idx="minor">
            <a:schemeClr val="lt1"/>
          </a:fontRef>
        </p:style>
      </p:pic>
      <p:sp>
        <p:nvSpPr>
          <p:cNvPr id="3" name="Content Placeholder 2"/>
          <p:cNvSpPr>
            <a:spLocks noGrp="1"/>
          </p:cNvSpPr>
          <p:nvPr>
            <p:ph sz="quarter" idx="10"/>
          </p:nvPr>
        </p:nvSpPr>
        <p:spPr/>
        <p:txBody>
          <a:bodyPr>
            <a:normAutofit lnSpcReduction="10000"/>
          </a:bodyPr>
          <a:lstStyle/>
          <a:p>
            <a:pPr marL="0" indent="0">
              <a:buNone/>
            </a:pPr>
            <a:r>
              <a:rPr lang="en-US" dirty="0" err="1">
                <a:solidFill>
                  <a:srgbClr val="0000FF"/>
                </a:solidFill>
                <a:highlight>
                  <a:srgbClr val="FFFFFF"/>
                </a:highlight>
                <a:latin typeface="Consolas"/>
              </a:rPr>
              <a:t>var</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xmlhttp</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XMLHttpRequest</a:t>
            </a:r>
            <a:r>
              <a:rPr lang="en-US" dirty="0">
                <a:solidFill>
                  <a:srgbClr val="000000"/>
                </a:solidFill>
                <a:highlight>
                  <a:srgbClr val="FFFFFF"/>
                </a:highlight>
                <a:latin typeface="Consolas"/>
              </a:rPr>
              <a:t>();</a:t>
            </a:r>
          </a:p>
          <a:p>
            <a:pPr marL="0" indent="0">
              <a:buNone/>
            </a:pPr>
            <a:r>
              <a:rPr lang="en-US" dirty="0">
                <a:solidFill>
                  <a:srgbClr val="008000"/>
                </a:solidFill>
                <a:highlight>
                  <a:srgbClr val="FFFFFF"/>
                </a:highlight>
                <a:latin typeface="Consolas"/>
              </a:rPr>
              <a:t>//open sync connection</a:t>
            </a:r>
            <a:endParaRPr lang="en-US" dirty="0">
              <a:solidFill>
                <a:srgbClr val="000000"/>
              </a:solidFill>
              <a:highlight>
                <a:srgbClr val="FFFFFF"/>
              </a:highlight>
              <a:latin typeface="Consolas"/>
            </a:endParaRPr>
          </a:p>
          <a:p>
            <a:pPr marL="0" indent="0">
              <a:buNone/>
            </a:pPr>
            <a:r>
              <a:rPr lang="en-US" dirty="0" err="1">
                <a:solidFill>
                  <a:srgbClr val="000000"/>
                </a:solidFill>
                <a:highlight>
                  <a:srgbClr val="FFFFFF"/>
                </a:highlight>
                <a:latin typeface="Consolas"/>
              </a:rPr>
              <a:t>xmlhttp.open</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"GET"</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"ajax_info.txt"</a:t>
            </a:r>
            <a:r>
              <a:rPr lang="en-US" dirty="0">
                <a:solidFill>
                  <a:srgbClr val="000000"/>
                </a:solidFill>
                <a:highlight>
                  <a:srgbClr val="FFFFFF"/>
                </a:highlight>
                <a:latin typeface="Consolas"/>
              </a:rPr>
              <a:t>, </a:t>
            </a:r>
            <a:r>
              <a:rPr lang="en-US" b="1" dirty="0">
                <a:solidFill>
                  <a:srgbClr val="0000FF"/>
                </a:solidFill>
                <a:highlight>
                  <a:srgbClr val="FFFFFF"/>
                </a:highlight>
                <a:latin typeface="Consolas"/>
              </a:rPr>
              <a:t>false</a:t>
            </a:r>
            <a:r>
              <a:rPr lang="en-US" dirty="0">
                <a:solidFill>
                  <a:srgbClr val="000000"/>
                </a:solidFill>
                <a:highlight>
                  <a:srgbClr val="FFFFFF"/>
                </a:highlight>
                <a:latin typeface="Consolas"/>
              </a:rPr>
              <a:t>);</a:t>
            </a:r>
          </a:p>
          <a:p>
            <a:pPr marL="0" indent="0">
              <a:buNone/>
            </a:pPr>
            <a:r>
              <a:rPr lang="en-US" dirty="0">
                <a:solidFill>
                  <a:srgbClr val="008000"/>
                </a:solidFill>
                <a:highlight>
                  <a:srgbClr val="FFFFFF"/>
                </a:highlight>
                <a:latin typeface="Consolas"/>
              </a:rPr>
              <a:t>//send request</a:t>
            </a:r>
            <a:endParaRPr lang="en-US" dirty="0">
              <a:solidFill>
                <a:srgbClr val="000000"/>
              </a:solidFill>
              <a:highlight>
                <a:srgbClr val="FFFFFF"/>
              </a:highlight>
              <a:latin typeface="Consolas"/>
            </a:endParaRPr>
          </a:p>
          <a:p>
            <a:pPr marL="0" indent="0">
              <a:buNone/>
            </a:pPr>
            <a:r>
              <a:rPr lang="en-US" dirty="0" err="1">
                <a:solidFill>
                  <a:srgbClr val="000000"/>
                </a:solidFill>
                <a:highlight>
                  <a:srgbClr val="FFFFFF"/>
                </a:highlight>
                <a:latin typeface="Consolas"/>
              </a:rPr>
              <a:t>xmlhttp.send</a:t>
            </a:r>
            <a:r>
              <a:rPr lang="en-US" dirty="0">
                <a:solidFill>
                  <a:srgbClr val="000000"/>
                </a:solidFill>
                <a:highlight>
                  <a:srgbClr val="FFFFFF"/>
                </a:highlight>
                <a:latin typeface="Consolas"/>
              </a:rPr>
              <a:t>();</a:t>
            </a:r>
          </a:p>
          <a:p>
            <a:pPr marL="0" indent="0">
              <a:buNone/>
            </a:pPr>
            <a:r>
              <a:rPr lang="ru-RU" dirty="0">
                <a:solidFill>
                  <a:srgbClr val="000000"/>
                </a:solidFill>
                <a:highlight>
                  <a:srgbClr val="FFFFFF"/>
                </a:highlight>
                <a:latin typeface="Consolas"/>
              </a:rPr>
              <a:t>    </a:t>
            </a:r>
          </a:p>
          <a:p>
            <a:pPr marL="0" indent="0">
              <a:buNone/>
            </a:pPr>
            <a:r>
              <a:rPr lang="en-US" dirty="0">
                <a:solidFill>
                  <a:srgbClr val="008000"/>
                </a:solidFill>
                <a:highlight>
                  <a:srgbClr val="FFFFFF"/>
                </a:highlight>
                <a:latin typeface="Consolas"/>
              </a:rPr>
              <a:t>//state is complete</a:t>
            </a:r>
            <a:endParaRPr lang="en-US" dirty="0">
              <a:solidFill>
                <a:srgbClr val="000000"/>
              </a:solidFill>
              <a:highlight>
                <a:srgbClr val="FFFFFF"/>
              </a:highlight>
              <a:latin typeface="Consolas"/>
            </a:endParaRPr>
          </a:p>
          <a:p>
            <a:pPr marL="0" indent="0">
              <a:buNone/>
            </a:pP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xmlhttp.readyState</a:t>
            </a:r>
            <a:r>
              <a:rPr lang="en-US" dirty="0">
                <a:solidFill>
                  <a:srgbClr val="000000"/>
                </a:solidFill>
                <a:highlight>
                  <a:srgbClr val="FFFFFF"/>
                </a:highlight>
                <a:latin typeface="Consolas"/>
              </a:rPr>
              <a:t> == 4) {</a:t>
            </a:r>
          </a:p>
          <a:p>
            <a:pPr marL="0" indent="0">
              <a:buNone/>
            </a:pP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//http status is OK </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xmlhttp.status</a:t>
            </a:r>
            <a:r>
              <a:rPr lang="en-US" dirty="0">
                <a:solidFill>
                  <a:srgbClr val="000000"/>
                </a:solidFill>
                <a:highlight>
                  <a:srgbClr val="FFFFFF"/>
                </a:highlight>
                <a:latin typeface="Consolas"/>
              </a:rPr>
              <a:t> == 200) {</a:t>
            </a:r>
          </a:p>
          <a:p>
            <a:pPr marL="0" indent="0">
              <a:buNone/>
            </a:pP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//alert response text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alert(</a:t>
            </a:r>
            <a:r>
              <a:rPr lang="en-US" dirty="0" err="1">
                <a:solidFill>
                  <a:srgbClr val="000000"/>
                </a:solidFill>
                <a:highlight>
                  <a:srgbClr val="FFFFFF"/>
                </a:highlight>
                <a:latin typeface="Consolas"/>
              </a:rPr>
              <a:t>xmlhttp.responseText</a:t>
            </a:r>
            <a:r>
              <a:rPr lang="en-US" dirty="0">
                <a:solidFill>
                  <a:srgbClr val="000000"/>
                </a:solidFill>
                <a:highlight>
                  <a:srgbClr val="FFFFFF"/>
                </a:highlight>
                <a:latin typeface="Consolas"/>
              </a:rPr>
              <a:t>);</a:t>
            </a:r>
          </a:p>
          <a:p>
            <a:pPr marL="0" indent="0">
              <a:buNone/>
            </a:pPr>
            <a:r>
              <a:rPr lang="ru-RU" dirty="0">
                <a:solidFill>
                  <a:srgbClr val="000000"/>
                </a:solidFill>
                <a:highlight>
                  <a:srgbClr val="FFFFFF"/>
                </a:highlight>
                <a:latin typeface="Consolas"/>
              </a:rPr>
              <a:t>    }</a:t>
            </a:r>
          </a:p>
          <a:p>
            <a:pPr marL="0" indent="0">
              <a:buNone/>
            </a:pPr>
            <a:r>
              <a:rPr lang="ru-RU" dirty="0">
                <a:solidFill>
                  <a:srgbClr val="000000"/>
                </a:solidFill>
                <a:highlight>
                  <a:srgbClr val="FFFFFF"/>
                </a:highlight>
                <a:latin typeface="Consolas"/>
              </a:rPr>
              <a:t>}</a:t>
            </a:r>
            <a:endParaRPr lang="ru-RU" dirty="0"/>
          </a:p>
        </p:txBody>
      </p:sp>
    </p:spTree>
    <p:extLst>
      <p:ext uri="{BB962C8B-B14F-4D97-AF65-F5344CB8AC3E}">
        <p14:creationId xmlns:p14="http://schemas.microsoft.com/office/powerpoint/2010/main" val="881240622"/>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endParaRPr lang="ru-RU" dirty="0"/>
          </a:p>
        </p:txBody>
      </p:sp>
      <p:sp>
        <p:nvSpPr>
          <p:cNvPr id="3" name="Content Placeholder 2"/>
          <p:cNvSpPr>
            <a:spLocks noGrp="1"/>
          </p:cNvSpPr>
          <p:nvPr>
            <p:ph sz="quarter" idx="10"/>
          </p:nvPr>
        </p:nvSpPr>
        <p:spPr/>
        <p:txBody>
          <a:bodyPr>
            <a:normAutofit fontScale="85000" lnSpcReduction="20000"/>
          </a:bodyPr>
          <a:lstStyle/>
          <a:p>
            <a:pPr marL="0" indent="0">
              <a:buNone/>
            </a:pPr>
            <a:r>
              <a:rPr lang="ru-RU" dirty="0" smtClean="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create </a:t>
            </a:r>
            <a:r>
              <a:rPr lang="en-US" dirty="0" err="1">
                <a:solidFill>
                  <a:srgbClr val="008000"/>
                </a:solidFill>
                <a:highlight>
                  <a:srgbClr val="FFFFFF"/>
                </a:highlight>
                <a:latin typeface="Consolas" panose="020B0609020204030204" pitchFamily="49" charset="0"/>
              </a:rPr>
              <a:t>XMLHttpRequest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XMLHttpRequest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xmlhttp.onreadystatechange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//state is complete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xmlhttp.readyState</a:t>
            </a:r>
            <a:r>
              <a:rPr lang="en-US" dirty="0">
                <a:solidFill>
                  <a:srgbClr val="000000"/>
                </a:solidFill>
                <a:highlight>
                  <a:srgbClr val="FFFFFF"/>
                </a:highlight>
                <a:latin typeface="Consolas" panose="020B0609020204030204" pitchFamily="49" charset="0"/>
              </a:rPr>
              <a:t> == 4)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//http status is OK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xmlhttp.status</a:t>
            </a:r>
            <a:r>
              <a:rPr lang="en-US" dirty="0">
                <a:solidFill>
                  <a:srgbClr val="000000"/>
                </a:solidFill>
                <a:highlight>
                  <a:srgbClr val="FFFFFF"/>
                </a:highlight>
                <a:latin typeface="Consolas" panose="020B0609020204030204" pitchFamily="49" charset="0"/>
              </a:rPr>
              <a:t> == 200)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//alert response text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alert(</a:t>
            </a:r>
            <a:r>
              <a:rPr lang="en-US" dirty="0" err="1">
                <a:solidFill>
                  <a:srgbClr val="000000"/>
                </a:solidFill>
                <a:highlight>
                  <a:srgbClr val="FFFFFF"/>
                </a:highlight>
                <a:latin typeface="Consolas" panose="020B0609020204030204" pitchFamily="49" charset="0"/>
              </a:rPr>
              <a:t>xmlhttp.responseText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//open </a:t>
            </a:r>
            <a:r>
              <a:rPr lang="en-US" dirty="0" err="1">
                <a:solidFill>
                  <a:srgbClr val="008000"/>
                </a:solidFill>
                <a:highlight>
                  <a:srgbClr val="FFFFFF"/>
                </a:highlight>
                <a:latin typeface="Consolas" panose="020B0609020204030204" pitchFamily="49" charset="0"/>
              </a:rPr>
              <a:t>async</a:t>
            </a:r>
            <a:r>
              <a:rPr lang="en-US" dirty="0">
                <a:solidFill>
                  <a:srgbClr val="008000"/>
                </a:solidFill>
                <a:highlight>
                  <a:srgbClr val="FFFFFF"/>
                </a:highlight>
                <a:latin typeface="Consolas" panose="020B0609020204030204" pitchFamily="49" charset="0"/>
              </a:rPr>
              <a:t> connection</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xmlhttp.open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"../Resources/ajax_info.txt"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//send request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xmlhttp.send</a:t>
            </a:r>
            <a:r>
              <a:rPr lang="en-US" dirty="0">
                <a:solidFill>
                  <a:srgbClr val="000000"/>
                </a:solidFill>
                <a:highlight>
                  <a:srgbClr val="FFFFFF"/>
                </a:highlight>
                <a:latin typeface="Consolas" panose="020B0609020204030204" pitchFamily="49" charset="0"/>
              </a:rPr>
              <a:t>();</a:t>
            </a:r>
            <a:endParaRPr lang="en-US" dirty="0"/>
          </a:p>
        </p:txBody>
      </p:sp>
      <p:pic>
        <p:nvPicPr>
          <p:cNvPr id="5" name="Picture 4"/>
          <p:cNvPicPr>
            <a:picLocks noChangeAspect="1"/>
          </p:cNvPicPr>
          <p:nvPr/>
        </p:nvPicPr>
        <p:blipFill rotWithShape="1">
          <a:blip r:embed="rId3"/>
          <a:srcRect b="666"/>
          <a:stretch/>
        </p:blipFill>
        <p:spPr>
          <a:xfrm>
            <a:off x="5767923" y="2336889"/>
            <a:ext cx="3294795" cy="2565221"/>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956038245"/>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help of JQuery</a:t>
            </a:r>
            <a:endParaRPr lang="en-US" dirty="0"/>
          </a:p>
        </p:txBody>
      </p:sp>
      <p:pic>
        <p:nvPicPr>
          <p:cNvPr id="5" name="Picture 4"/>
          <p:cNvPicPr>
            <a:picLocks noChangeAspect="1"/>
          </p:cNvPicPr>
          <p:nvPr/>
        </p:nvPicPr>
        <p:blipFill>
          <a:blip r:embed="rId2"/>
          <a:stretch>
            <a:fillRect/>
          </a:stretch>
        </p:blipFill>
        <p:spPr>
          <a:xfrm>
            <a:off x="6201092" y="2066925"/>
            <a:ext cx="2390775" cy="1200150"/>
          </a:xfrm>
          <a:prstGeom prst="rect">
            <a:avLst/>
          </a:prstGeom>
        </p:spPr>
        <p:style>
          <a:lnRef idx="1">
            <a:schemeClr val="accent1"/>
          </a:lnRef>
          <a:fillRef idx="3">
            <a:schemeClr val="accent1"/>
          </a:fillRef>
          <a:effectRef idx="2">
            <a:schemeClr val="accent1"/>
          </a:effectRef>
          <a:fontRef idx="minor">
            <a:schemeClr val="lt1"/>
          </a:fontRef>
        </p:style>
      </p:pic>
      <p:pic>
        <p:nvPicPr>
          <p:cNvPr id="7" name="Picture 6"/>
          <p:cNvPicPr>
            <a:picLocks noChangeAspect="1"/>
          </p:cNvPicPr>
          <p:nvPr/>
        </p:nvPicPr>
        <p:blipFill>
          <a:blip r:embed="rId3"/>
          <a:stretch>
            <a:fillRect/>
          </a:stretch>
        </p:blipFill>
        <p:spPr>
          <a:xfrm>
            <a:off x="1011010" y="4177028"/>
            <a:ext cx="7200900" cy="2095500"/>
          </a:xfrm>
          <a:prstGeom prst="rect">
            <a:avLst/>
          </a:prstGeom>
        </p:spPr>
        <p:style>
          <a:lnRef idx="1">
            <a:schemeClr val="accent1"/>
          </a:lnRef>
          <a:fillRef idx="3">
            <a:schemeClr val="accent1"/>
          </a:fillRef>
          <a:effectRef idx="2">
            <a:schemeClr val="accent1"/>
          </a:effectRef>
          <a:fontRef idx="minor">
            <a:schemeClr val="lt1"/>
          </a:fontRef>
        </p:style>
      </p:pic>
      <p:sp>
        <p:nvSpPr>
          <p:cNvPr id="6" name="Right Arrow 5"/>
          <p:cNvSpPr/>
          <p:nvPr/>
        </p:nvSpPr>
        <p:spPr>
          <a:xfrm>
            <a:off x="5301615" y="2479040"/>
            <a:ext cx="694372" cy="375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JQuery</a:t>
            </a:r>
            <a:endParaRPr lang="en-US" sz="1100" dirty="0"/>
          </a:p>
        </p:txBody>
      </p:sp>
      <p:sp>
        <p:nvSpPr>
          <p:cNvPr id="9" name="Rectangle 8"/>
          <p:cNvSpPr/>
          <p:nvPr/>
        </p:nvSpPr>
        <p:spPr>
          <a:xfrm>
            <a:off x="410522" y="991136"/>
            <a:ext cx="4584388" cy="3162404"/>
          </a:xfrm>
          <a:prstGeom prst="rect">
            <a:avLst/>
          </a:prstGeom>
          <a:ln>
            <a:solidFill>
              <a:srgbClr val="002060"/>
            </a:solidFill>
          </a:ln>
        </p:spPr>
        <p:txBody>
          <a:bodyPr wrap="square">
            <a:spAutoFit/>
          </a:bodyPr>
          <a:lstStyle/>
          <a:p>
            <a:r>
              <a:rPr lang="en-US" sz="900" dirty="0">
                <a:solidFill>
                  <a:srgbClr val="0000FF"/>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var</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xmlhttp</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if</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window.XMLHttpRequest</a:t>
            </a:r>
            <a:r>
              <a:rPr lang="en-US" sz="1050" dirty="0">
                <a:solidFill>
                  <a:srgbClr val="000000"/>
                </a:solidFill>
                <a:highlight>
                  <a:srgbClr val="FFFFFF"/>
                </a:highlight>
                <a:latin typeface="Consolas" panose="020B0609020204030204" pitchFamily="49" charset="0"/>
              </a:rPr>
              <a:t>) {</a:t>
            </a:r>
          </a:p>
          <a:p>
            <a:r>
              <a:rPr lang="nn-NO" sz="1050" dirty="0">
                <a:solidFill>
                  <a:srgbClr val="000000"/>
                </a:solidFill>
                <a:highlight>
                  <a:srgbClr val="FFFFFF"/>
                </a:highlight>
                <a:latin typeface="Consolas" panose="020B0609020204030204" pitchFamily="49" charset="0"/>
              </a:rPr>
              <a:t>        </a:t>
            </a:r>
            <a:r>
              <a:rPr lang="nn-NO" sz="1050" dirty="0">
                <a:solidFill>
                  <a:srgbClr val="008000"/>
                </a:solidFill>
                <a:highlight>
                  <a:srgbClr val="FFFFFF"/>
                </a:highlight>
                <a:latin typeface="Consolas" panose="020B0609020204030204" pitchFamily="49" charset="0"/>
              </a:rPr>
              <a:t>// code for IE7+, Firefox, Chrome, Opera, Safari</a:t>
            </a:r>
            <a:endParaRPr lang="nn-NO"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xmlhttp</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XMLHttpRequest</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else</a:t>
            </a:r>
            <a:r>
              <a:rPr lang="en-US" sz="1050" dirty="0">
                <a:solidFill>
                  <a:srgbClr val="000000"/>
                </a:solidFill>
                <a:highlight>
                  <a:srgbClr val="FFFFFF"/>
                </a:highlight>
                <a:latin typeface="Consolas" panose="020B0609020204030204" pitchFamily="49" charset="0"/>
              </a:rPr>
              <a:t> </a:t>
            </a:r>
            <a:r>
              <a:rPr lang="en-US" sz="1050" dirty="0" smtClean="0">
                <a:solidFill>
                  <a:srgbClr val="000000"/>
                </a:solidFill>
                <a:highlight>
                  <a:srgbClr val="FFFFFF"/>
                </a:highlight>
                <a:latin typeface="Consolas" panose="020B0609020204030204" pitchFamily="49" charset="0"/>
              </a:rPr>
              <a:t>{</a:t>
            </a:r>
            <a:endParaRPr lang="ru-RU" sz="1050" dirty="0" smtClean="0">
              <a:solidFill>
                <a:srgbClr val="000000"/>
              </a:solidFill>
              <a:highlight>
                <a:srgbClr val="FFFFFF"/>
              </a:highlight>
              <a:latin typeface="Consolas" panose="020B0609020204030204" pitchFamily="49" charset="0"/>
            </a:endParaRPr>
          </a:p>
          <a:p>
            <a:r>
              <a:rPr lang="ru-RU" sz="1050" dirty="0">
                <a:solidFill>
                  <a:srgbClr val="000000"/>
                </a:solidFill>
                <a:highlight>
                  <a:srgbClr val="FFFFFF"/>
                </a:highlight>
                <a:latin typeface="Consolas" panose="020B0609020204030204" pitchFamily="49" charset="0"/>
              </a:rPr>
              <a:t> </a:t>
            </a:r>
            <a:r>
              <a:rPr lang="ru-RU" sz="1050" dirty="0" smtClean="0">
                <a:solidFill>
                  <a:srgbClr val="000000"/>
                </a:solidFill>
                <a:highlight>
                  <a:srgbClr val="FFFFFF"/>
                </a:highlight>
                <a:latin typeface="Consolas" panose="020B0609020204030204" pitchFamily="49" charset="0"/>
              </a:rPr>
              <a:t>       </a:t>
            </a:r>
            <a:r>
              <a:rPr lang="en-US" sz="1050" dirty="0" err="1" smtClean="0">
                <a:solidFill>
                  <a:srgbClr val="000000"/>
                </a:solidFill>
                <a:highlight>
                  <a:srgbClr val="FFFFFF"/>
                </a:highlight>
                <a:latin typeface="Consolas" panose="020B0609020204030204" pitchFamily="49" charset="0"/>
              </a:rPr>
              <a:t>xmlhttp</a:t>
            </a:r>
            <a:r>
              <a:rPr lang="en-US" sz="1050" dirty="0" smtClean="0">
                <a:solidFill>
                  <a:srgbClr val="000000"/>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ActiveXObject</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a:t>
            </a:r>
            <a:r>
              <a:rPr lang="en-US" sz="1050" dirty="0" err="1">
                <a:solidFill>
                  <a:srgbClr val="A31515"/>
                </a:solidFill>
                <a:highlight>
                  <a:srgbClr val="FFFFFF"/>
                </a:highlight>
                <a:latin typeface="Consolas" panose="020B0609020204030204" pitchFamily="49" charset="0"/>
              </a:rPr>
              <a:t>Microsoft.XMLHTTP</a:t>
            </a:r>
            <a:r>
              <a:rPr lang="en-US" sz="1050" dirty="0">
                <a:solidFill>
                  <a:srgbClr val="A31515"/>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p>
          <a:p>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xmlhttp.onreadystatechange</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function</a:t>
            </a:r>
            <a:r>
              <a:rPr lang="en-US" sz="1050" dirty="0">
                <a:solidFill>
                  <a:srgbClr val="000000"/>
                </a:solidFill>
                <a:highlight>
                  <a:srgbClr val="FFFFFF"/>
                </a:highlight>
                <a:latin typeface="Consolas" panose="020B0609020204030204" pitchFamily="49" charset="0"/>
              </a:rPr>
              <a:t> () {</a:t>
            </a:r>
          </a:p>
          <a:p>
            <a:r>
              <a:rPr lang="ru-RU" sz="1050" dirty="0" smtClean="0">
                <a:solidFill>
                  <a:srgbClr val="0000FF"/>
                </a:solidFill>
                <a:highlight>
                  <a:srgbClr val="FFFFFF"/>
                </a:highlight>
                <a:latin typeface="Consolas" panose="020B0609020204030204" pitchFamily="49" charset="0"/>
              </a:rPr>
              <a:t>          </a:t>
            </a:r>
            <a:r>
              <a:rPr lang="en-US" sz="1050" dirty="0" smtClean="0">
                <a:solidFill>
                  <a:srgbClr val="0000FF"/>
                </a:solidFill>
                <a:highlight>
                  <a:srgbClr val="FFFFFF"/>
                </a:highlight>
                <a:latin typeface="Consolas" panose="020B0609020204030204" pitchFamily="49" charset="0"/>
              </a:rPr>
              <a:t>if</a:t>
            </a:r>
            <a:r>
              <a:rPr lang="en-US" sz="1050" dirty="0" smtClean="0">
                <a:solidFill>
                  <a:srgbClr val="000000"/>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xmlhttp.readyState</a:t>
            </a:r>
            <a:r>
              <a:rPr lang="en-US" sz="1050" dirty="0">
                <a:solidFill>
                  <a:srgbClr val="000000"/>
                </a:solidFill>
                <a:highlight>
                  <a:srgbClr val="FFFFFF"/>
                </a:highlight>
                <a:latin typeface="Consolas" panose="020B0609020204030204" pitchFamily="49" charset="0"/>
              </a:rPr>
              <a:t> == 4) </a:t>
            </a:r>
            <a:r>
              <a:rPr lang="en-US" sz="1050" dirty="0" smtClean="0">
                <a:solidFill>
                  <a:srgbClr val="000000"/>
                </a:solidFill>
                <a:highlight>
                  <a:srgbClr val="FFFFFF"/>
                </a:highlight>
                <a:latin typeface="Consolas" panose="020B0609020204030204" pitchFamily="49" charset="0"/>
              </a:rPr>
              <a:t>{</a:t>
            </a:r>
            <a:endParaRPr lang="ru-RU" sz="1050" dirty="0" smtClean="0">
              <a:solidFill>
                <a:srgbClr val="000000"/>
              </a:solidFill>
              <a:highlight>
                <a:srgbClr val="FFFFFF"/>
              </a:highlight>
              <a:latin typeface="Consolas" panose="020B0609020204030204" pitchFamily="49" charset="0"/>
            </a:endParaRPr>
          </a:p>
          <a:p>
            <a:r>
              <a:rPr lang="ru-RU" sz="1050" dirty="0">
                <a:solidFill>
                  <a:srgbClr val="000000"/>
                </a:solidFill>
                <a:highlight>
                  <a:srgbClr val="FFFFFF"/>
                </a:highlight>
                <a:latin typeface="Consolas" panose="020B0609020204030204" pitchFamily="49" charset="0"/>
              </a:rPr>
              <a:t> </a:t>
            </a:r>
            <a:r>
              <a:rPr lang="ru-RU" sz="1050" dirty="0" smtClean="0">
                <a:solidFill>
                  <a:srgbClr val="000000"/>
                </a:solidFill>
                <a:highlight>
                  <a:srgbClr val="FFFFFF"/>
                </a:highlight>
                <a:latin typeface="Consolas" panose="020B0609020204030204" pitchFamily="49" charset="0"/>
              </a:rPr>
              <a:t>           </a:t>
            </a:r>
            <a:r>
              <a:rPr lang="en-US" sz="1050" dirty="0" smtClean="0">
                <a:solidFill>
                  <a:srgbClr val="0000FF"/>
                </a:solidFill>
                <a:highlight>
                  <a:srgbClr val="FFFFFF"/>
                </a:highlight>
                <a:latin typeface="Consolas" panose="020B0609020204030204" pitchFamily="49" charset="0"/>
              </a:rPr>
              <a:t>if</a:t>
            </a:r>
            <a:r>
              <a:rPr lang="en-US" sz="1050" dirty="0" smtClean="0">
                <a:solidFill>
                  <a:srgbClr val="000000"/>
                </a:solidFill>
                <a:highlight>
                  <a:srgbClr val="FFFFFF"/>
                </a:highlight>
                <a:latin typeface="Consolas" panose="020B0609020204030204" pitchFamily="49" charset="0"/>
              </a:rPr>
              <a:t> (</a:t>
            </a:r>
            <a:r>
              <a:rPr lang="en-US" sz="1050" dirty="0" err="1" smtClean="0">
                <a:solidFill>
                  <a:srgbClr val="000000"/>
                </a:solidFill>
                <a:highlight>
                  <a:srgbClr val="FFFFFF"/>
                </a:highlight>
                <a:latin typeface="Consolas" panose="020B0609020204030204" pitchFamily="49" charset="0"/>
              </a:rPr>
              <a:t>xmlhttp.status</a:t>
            </a:r>
            <a:r>
              <a:rPr lang="en-US" sz="1050" dirty="0" smtClean="0">
                <a:solidFill>
                  <a:srgbClr val="000000"/>
                </a:solidFill>
                <a:highlight>
                  <a:srgbClr val="FFFFFF"/>
                </a:highlight>
                <a:latin typeface="Consolas" panose="020B0609020204030204" pitchFamily="49" charset="0"/>
              </a:rPr>
              <a:t> == 200) {</a:t>
            </a:r>
          </a:p>
          <a:p>
            <a:r>
              <a:rPr lang="en-US" sz="1050" dirty="0" smtClean="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document.getElementById</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a:t>
            </a:r>
            <a:r>
              <a:rPr lang="en-US" sz="1050" dirty="0" err="1">
                <a:solidFill>
                  <a:srgbClr val="A31515"/>
                </a:solidFill>
                <a:highlight>
                  <a:srgbClr val="FFFFFF"/>
                </a:highlight>
                <a:latin typeface="Consolas" panose="020B0609020204030204" pitchFamily="49" charset="0"/>
              </a:rPr>
              <a:t>myDiv</a:t>
            </a:r>
            <a:r>
              <a:rPr lang="en-US" sz="1050" dirty="0">
                <a:solidFill>
                  <a:srgbClr val="A31515"/>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innerHTML</a:t>
            </a:r>
            <a:r>
              <a:rPr lang="en-US" sz="1050" dirty="0">
                <a:solidFill>
                  <a:srgbClr val="000000"/>
                </a:solidFill>
                <a:highlight>
                  <a:srgbClr val="FFFFFF"/>
                </a:highlight>
                <a:latin typeface="Consolas" panose="020B0609020204030204" pitchFamily="49" charset="0"/>
              </a:rPr>
              <a:t> = </a:t>
            </a:r>
            <a:r>
              <a:rPr lang="en-US" sz="1050" dirty="0" err="1">
                <a:solidFill>
                  <a:srgbClr val="000000"/>
                </a:solidFill>
                <a:highlight>
                  <a:srgbClr val="FFFFFF"/>
                </a:highlight>
                <a:latin typeface="Consolas" panose="020B0609020204030204" pitchFamily="49" charset="0"/>
              </a:rPr>
              <a:t>xmlhttp.responseText</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xmlhttp.open</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A31515"/>
                </a:solidFill>
                <a:highlight>
                  <a:srgbClr val="FFFFFF"/>
                </a:highlight>
                <a:latin typeface="Consolas" panose="020B0609020204030204" pitchFamily="49" charset="0"/>
              </a:rPr>
              <a:t>"../Resources/ajax_info.txt"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true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xmlhttp.send</a:t>
            </a:r>
            <a:r>
              <a:rPr lang="en-US" sz="1050" dirty="0">
                <a:solidFill>
                  <a:srgbClr val="000000"/>
                </a:solidFill>
                <a:highlight>
                  <a:srgbClr val="FFFFFF"/>
                </a:highlight>
                <a:latin typeface="Consolas" panose="020B0609020204030204" pitchFamily="49" charset="0"/>
              </a:rPr>
              <a:t>();</a:t>
            </a:r>
            <a:endParaRPr lang="en-US" sz="1050" dirty="0"/>
          </a:p>
        </p:txBody>
      </p:sp>
    </p:spTree>
    <p:extLst>
      <p:ext uri="{BB962C8B-B14F-4D97-AF65-F5344CB8AC3E}">
        <p14:creationId xmlns:p14="http://schemas.microsoft.com/office/powerpoint/2010/main" val="34821437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JavaScript in </a:t>
            </a:r>
            <a:r>
              <a:rPr lang="en-US" dirty="0" err="1" smtClean="0"/>
              <a:t>ASP.Net</a:t>
            </a:r>
            <a:r>
              <a:rPr lang="en-US" dirty="0" smtClean="0"/>
              <a:t> MVC</a:t>
            </a:r>
            <a:endParaRPr lang="ru-RU" dirty="0"/>
          </a:p>
        </p:txBody>
      </p:sp>
      <p:sp>
        <p:nvSpPr>
          <p:cNvPr id="4" name="Content Placeholder 3"/>
          <p:cNvSpPr>
            <a:spLocks noGrp="1"/>
          </p:cNvSpPr>
          <p:nvPr>
            <p:ph sz="quarter" idx="11"/>
          </p:nvPr>
        </p:nvSpPr>
        <p:spPr>
          <a:xfrm>
            <a:off x="385590" y="1197428"/>
            <a:ext cx="8431839" cy="4811486"/>
          </a:xfrm>
        </p:spPr>
        <p:txBody>
          <a:bodyPr/>
          <a:lstStyle/>
          <a:p>
            <a:r>
              <a:rPr lang="en-US" dirty="0" smtClean="0"/>
              <a:t>Visualization effects</a:t>
            </a:r>
          </a:p>
          <a:p>
            <a:r>
              <a:rPr lang="en-US" dirty="0" smtClean="0"/>
              <a:t>Interactive with user</a:t>
            </a:r>
          </a:p>
          <a:p>
            <a:r>
              <a:rPr lang="en-US" dirty="0" smtClean="0"/>
              <a:t>Asynchronous requests to server (AJAX)</a:t>
            </a:r>
            <a:endParaRPr lang="ru-RU" dirty="0"/>
          </a:p>
        </p:txBody>
      </p:sp>
    </p:spTree>
    <p:extLst>
      <p:ext uri="{BB962C8B-B14F-4D97-AF65-F5344CB8AC3E}">
        <p14:creationId xmlns:p14="http://schemas.microsoft.com/office/powerpoint/2010/main" val="2730150931"/>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AJAX</a:t>
            </a:r>
            <a:endParaRPr lang="en-US" dirty="0"/>
          </a:p>
        </p:txBody>
      </p:sp>
      <p:sp>
        <p:nvSpPr>
          <p:cNvPr id="3" name="Content Placeholder 2"/>
          <p:cNvSpPr>
            <a:spLocks noGrp="1"/>
          </p:cNvSpPr>
          <p:nvPr>
            <p:ph sz="quarter" idx="10"/>
          </p:nvPr>
        </p:nvSpPr>
        <p:spPr>
          <a:xfrm>
            <a:off x="373692" y="1009650"/>
            <a:ext cx="8487280" cy="5248910"/>
          </a:xfrm>
        </p:spPr>
        <p:txBody>
          <a:bodyPr>
            <a:normAutofit fontScale="32500" lnSpcReduction="20000"/>
          </a:bodyPr>
          <a:lstStyle/>
          <a:p>
            <a:pPr marL="0" indent="0" algn="ctr">
              <a:buNone/>
            </a:pPr>
            <a:r>
              <a:rPr lang="en-US" sz="7400" b="1" dirty="0">
                <a:solidFill>
                  <a:schemeClr val="accent6"/>
                </a:solidFill>
              </a:rPr>
              <a:t>$</a:t>
            </a:r>
            <a:r>
              <a:rPr lang="en-US" sz="7400" b="1" dirty="0" smtClean="0">
                <a:solidFill>
                  <a:schemeClr val="accent6"/>
                </a:solidFill>
              </a:rPr>
              <a:t>.</a:t>
            </a:r>
            <a:r>
              <a:rPr lang="en-US" sz="7400" b="1" dirty="0" err="1" smtClean="0">
                <a:solidFill>
                  <a:schemeClr val="accent6"/>
                </a:solidFill>
              </a:rPr>
              <a:t>ajax</a:t>
            </a:r>
            <a:r>
              <a:rPr lang="en-US" sz="7400" b="1" dirty="0" smtClean="0">
                <a:solidFill>
                  <a:schemeClr val="accent6"/>
                </a:solidFill>
              </a:rPr>
              <a:t>(</a:t>
            </a:r>
            <a:r>
              <a:rPr lang="en-US" sz="7400" b="1" dirty="0" err="1" smtClean="0">
                <a:solidFill>
                  <a:schemeClr val="accent6"/>
                </a:solidFill>
              </a:rPr>
              <a:t>url</a:t>
            </a:r>
            <a:r>
              <a:rPr lang="en-US" sz="7400" b="1" dirty="0" smtClean="0">
                <a:solidFill>
                  <a:schemeClr val="accent6"/>
                </a:solidFill>
              </a:rPr>
              <a:t>[,settings])</a:t>
            </a:r>
            <a:endParaRPr lang="ru-RU" sz="7400" b="1" dirty="0" smtClean="0">
              <a:solidFill>
                <a:schemeClr val="accent6"/>
              </a:solidFill>
            </a:endParaRPr>
          </a:p>
          <a:p>
            <a:pPr marL="0" indent="0">
              <a:buNone/>
            </a:pPr>
            <a:r>
              <a:rPr lang="ru-RU" sz="6200" b="1" dirty="0" smtClean="0"/>
              <a:t>url</a:t>
            </a:r>
            <a:r>
              <a:rPr lang="en-US" sz="6200" dirty="0"/>
              <a:t> </a:t>
            </a:r>
            <a:r>
              <a:rPr lang="en-US" sz="6200" dirty="0" smtClean="0"/>
              <a:t>- </a:t>
            </a:r>
            <a:r>
              <a:rPr lang="en-US" sz="6600" dirty="0" smtClean="0"/>
              <a:t>URL </a:t>
            </a:r>
            <a:r>
              <a:rPr lang="en-US" sz="6600" dirty="0"/>
              <a:t>to which the request is </a:t>
            </a:r>
            <a:r>
              <a:rPr lang="en-US" sz="6600" dirty="0" smtClean="0"/>
              <a:t>sent</a:t>
            </a:r>
            <a:endParaRPr lang="ru-RU" sz="6200" dirty="0" smtClean="0"/>
          </a:p>
          <a:p>
            <a:pPr marL="0" indent="0">
              <a:buNone/>
            </a:pPr>
            <a:r>
              <a:rPr lang="en-US" sz="6200" b="1" dirty="0" smtClean="0"/>
              <a:t>settings</a:t>
            </a:r>
            <a:r>
              <a:rPr lang="en-US" sz="6200" dirty="0" smtClean="0"/>
              <a:t>:</a:t>
            </a:r>
          </a:p>
          <a:p>
            <a:pPr lvl="1">
              <a:buFont typeface="Arial" panose="020B0604020202020204" pitchFamily="34" charset="0"/>
              <a:buChar char="•"/>
            </a:pPr>
            <a:r>
              <a:rPr lang="ru-RU" sz="6200" dirty="0" smtClean="0"/>
              <a:t>async</a:t>
            </a:r>
            <a:endParaRPr lang="en-US" sz="6200" dirty="0"/>
          </a:p>
          <a:p>
            <a:pPr lvl="1">
              <a:buFont typeface="Arial" panose="020B0604020202020204" pitchFamily="34" charset="0"/>
              <a:buChar char="•"/>
            </a:pPr>
            <a:r>
              <a:rPr lang="en-US" sz="6200" dirty="0"/>
              <a:t>c</a:t>
            </a:r>
            <a:r>
              <a:rPr lang="ru-RU" sz="6200" dirty="0" smtClean="0"/>
              <a:t>ache</a:t>
            </a:r>
            <a:endParaRPr lang="en-US" sz="6200" dirty="0" smtClean="0"/>
          </a:p>
          <a:p>
            <a:pPr lvl="1">
              <a:buFont typeface="Arial" panose="020B0604020202020204" pitchFamily="34" charset="0"/>
              <a:buChar char="•"/>
            </a:pPr>
            <a:r>
              <a:rPr lang="ru-RU" sz="6200" dirty="0" smtClean="0"/>
              <a:t>contentType </a:t>
            </a:r>
            <a:endParaRPr lang="en-US" sz="6200" dirty="0" smtClean="0"/>
          </a:p>
          <a:p>
            <a:pPr lvl="1">
              <a:buFont typeface="Arial" panose="020B0604020202020204" pitchFamily="34" charset="0"/>
              <a:buChar char="•"/>
            </a:pPr>
            <a:r>
              <a:rPr lang="ru-RU" sz="6200" dirty="0" smtClean="0"/>
              <a:t>data</a:t>
            </a:r>
            <a:r>
              <a:rPr lang="ru-RU" sz="6200" dirty="0"/>
              <a:t> </a:t>
            </a:r>
            <a:endParaRPr lang="en-US" sz="6200" dirty="0" smtClean="0"/>
          </a:p>
          <a:p>
            <a:pPr lvl="1">
              <a:buFont typeface="Arial" panose="020B0604020202020204" pitchFamily="34" charset="0"/>
              <a:buChar char="•"/>
            </a:pPr>
            <a:r>
              <a:rPr lang="ru-RU" sz="6200" dirty="0" smtClean="0"/>
              <a:t>dataFilter </a:t>
            </a:r>
            <a:endParaRPr lang="en-US" sz="6200" dirty="0" smtClean="0"/>
          </a:p>
          <a:p>
            <a:pPr lvl="1">
              <a:buFont typeface="Arial" panose="020B0604020202020204" pitchFamily="34" charset="0"/>
              <a:buChar char="•"/>
            </a:pPr>
            <a:r>
              <a:rPr lang="ru-RU" sz="6200" dirty="0" smtClean="0"/>
              <a:t>dataType</a:t>
            </a:r>
            <a:r>
              <a:rPr lang="ru-RU" sz="6200" dirty="0"/>
              <a:t> </a:t>
            </a:r>
            <a:endParaRPr lang="en-US" sz="6200" dirty="0" smtClean="0"/>
          </a:p>
          <a:p>
            <a:pPr lvl="1">
              <a:buFont typeface="Arial" panose="020B0604020202020204" pitchFamily="34" charset="0"/>
              <a:buChar char="•"/>
            </a:pPr>
            <a:r>
              <a:rPr lang="en-US" sz="6200" dirty="0" smtClean="0"/>
              <a:t>global</a:t>
            </a:r>
            <a:endParaRPr lang="ru-RU" sz="6200" dirty="0" smtClean="0"/>
          </a:p>
          <a:p>
            <a:pPr lvl="1">
              <a:buFont typeface="Arial" panose="020B0604020202020204" pitchFamily="34" charset="0"/>
              <a:buChar char="•"/>
            </a:pPr>
            <a:r>
              <a:rPr lang="ru-RU" sz="6200" dirty="0" smtClean="0"/>
              <a:t>ifModified </a:t>
            </a:r>
            <a:endParaRPr lang="en-US" sz="6200" dirty="0" smtClean="0"/>
          </a:p>
          <a:p>
            <a:pPr lvl="1">
              <a:buFont typeface="Arial" panose="020B0604020202020204" pitchFamily="34" charset="0"/>
              <a:buChar char="•"/>
            </a:pPr>
            <a:r>
              <a:rPr lang="ru-RU" sz="6200" dirty="0" smtClean="0"/>
              <a:t>jsonp </a:t>
            </a:r>
            <a:endParaRPr lang="en-US" sz="6200" dirty="0" smtClean="0"/>
          </a:p>
          <a:p>
            <a:pPr lvl="1">
              <a:buFont typeface="Arial" panose="020B0604020202020204" pitchFamily="34" charset="0"/>
              <a:buChar char="•"/>
            </a:pPr>
            <a:r>
              <a:rPr lang="ru-RU" sz="6200" dirty="0" smtClean="0"/>
              <a:t>processData </a:t>
            </a:r>
            <a:endParaRPr lang="en-US" sz="6200" dirty="0" smtClean="0"/>
          </a:p>
          <a:p>
            <a:pPr lvl="1">
              <a:buFont typeface="Arial" panose="020B0604020202020204" pitchFamily="34" charset="0"/>
              <a:buChar char="•"/>
            </a:pPr>
            <a:r>
              <a:rPr lang="ru-RU" sz="6200" dirty="0" smtClean="0"/>
              <a:t>scriptCharset </a:t>
            </a:r>
            <a:endParaRPr lang="en-US" sz="6200" dirty="0" smtClean="0"/>
          </a:p>
          <a:p>
            <a:pPr lvl="1">
              <a:buFont typeface="Arial" panose="020B0604020202020204" pitchFamily="34" charset="0"/>
              <a:buChar char="•"/>
            </a:pPr>
            <a:r>
              <a:rPr lang="ru-RU" sz="6200" dirty="0" smtClean="0"/>
              <a:t>timeout </a:t>
            </a:r>
            <a:endParaRPr lang="ru-RU" sz="6200" dirty="0"/>
          </a:p>
          <a:p>
            <a:pPr lvl="1">
              <a:buFont typeface="Arial" panose="020B0604020202020204" pitchFamily="34" charset="0"/>
              <a:buChar char="•"/>
            </a:pPr>
            <a:r>
              <a:rPr lang="ru-RU" sz="6200" dirty="0" smtClean="0"/>
              <a:t>type</a:t>
            </a:r>
            <a:endParaRPr lang="en-US" sz="6200" dirty="0" smtClean="0"/>
          </a:p>
          <a:p>
            <a:pPr marL="0" indent="0">
              <a:buNone/>
            </a:pPr>
            <a:endParaRPr lang="en-US" sz="2800" dirty="0"/>
          </a:p>
        </p:txBody>
      </p:sp>
    </p:spTree>
    <p:extLst>
      <p:ext uri="{BB962C8B-B14F-4D97-AF65-F5344CB8AC3E}">
        <p14:creationId xmlns:p14="http://schemas.microsoft.com/office/powerpoint/2010/main" val="2837089463"/>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Shorthand Methods</a:t>
            </a:r>
            <a:endParaRPr lang="ru-RU"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671954902"/>
              </p:ext>
            </p:extLst>
          </p:nvPr>
        </p:nvGraphicFramePr>
        <p:xfrm>
          <a:off x="142241" y="989331"/>
          <a:ext cx="8798560" cy="5212080"/>
        </p:xfrm>
        <a:graphic>
          <a:graphicData uri="http://schemas.openxmlformats.org/drawingml/2006/table">
            <a:tbl>
              <a:tblPr firstRow="1" bandRow="1">
                <a:tableStyleId>{5C22544A-7EE6-4342-B048-85BDC9FD1C3A}</a:tableStyleId>
              </a:tblPr>
              <a:tblGrid>
                <a:gridCol w="4343887"/>
                <a:gridCol w="2019971"/>
                <a:gridCol w="2434702"/>
              </a:tblGrid>
              <a:tr h="619648">
                <a:tc>
                  <a:txBody>
                    <a:bodyPr/>
                    <a:lstStyle/>
                    <a:p>
                      <a:pPr algn="ctr"/>
                      <a:r>
                        <a:rPr lang="en-US" dirty="0" smtClean="0"/>
                        <a:t>Method</a:t>
                      </a:r>
                      <a:endParaRPr lang="en-US" dirty="0"/>
                    </a:p>
                  </a:txBody>
                  <a:tcPr/>
                </a:tc>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dirty="0" smtClean="0"/>
                        <a:t>Description</a:t>
                      </a:r>
                    </a:p>
                    <a:p>
                      <a:pPr algn="ctr"/>
                      <a:endParaRPr lang="en-US" dirty="0"/>
                    </a:p>
                  </a:txBody>
                  <a:tcPr/>
                </a:tc>
                <a:tc>
                  <a:txBody>
                    <a:bodyPr/>
                    <a:lstStyle/>
                    <a:p>
                      <a:pPr algn="ctr"/>
                      <a:r>
                        <a:rPr lang="en-US" dirty="0" smtClean="0"/>
                        <a:t>Parameters</a:t>
                      </a:r>
                      <a:endParaRPr lang="en-US" dirty="0"/>
                    </a:p>
                  </a:txBody>
                  <a:tcPr/>
                </a:tc>
              </a:tr>
              <a:tr h="619648">
                <a:tc rowSpan="2">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kern="1200" dirty="0" smtClean="0">
                          <a:effectLst/>
                        </a:rPr>
                        <a:t>$.get( </a:t>
                      </a:r>
                      <a:r>
                        <a:rPr lang="en-US" sz="1800" u="none" strike="noStrike" kern="1200" dirty="0" err="1" smtClean="0">
                          <a:effectLst/>
                        </a:rPr>
                        <a:t>url</a:t>
                      </a:r>
                      <a:r>
                        <a:rPr lang="en-US" sz="1800" u="none" strike="noStrike" kern="1200" dirty="0" smtClean="0">
                          <a:effectLst/>
                        </a:rPr>
                        <a:t> [, data ] [, success ] [, </a:t>
                      </a:r>
                      <a:r>
                        <a:rPr lang="en-US" sz="1800" u="none" strike="noStrike" kern="1200" dirty="0" err="1" smtClean="0">
                          <a:effectLst/>
                        </a:rPr>
                        <a:t>dataType</a:t>
                      </a:r>
                      <a:r>
                        <a:rPr lang="en-US" sz="1800" u="none" strike="noStrike" kern="1200" dirty="0" smtClean="0">
                          <a:effectLst/>
                        </a:rPr>
                        <a:t> ])</a:t>
                      </a:r>
                      <a:endParaRPr lang="en-US" dirty="0">
                        <a:solidFill>
                          <a:schemeClr val="accent6"/>
                        </a:solidFill>
                      </a:endParaRPr>
                    </a:p>
                  </a:txBody>
                  <a:tcPr anchor="ctr"/>
                </a:tc>
                <a:tc rowSpan="2">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Load data using a HTTP GET request</a:t>
                      </a:r>
                      <a:endParaRPr lang="en-US" i="0" dirty="0">
                        <a:solidFill>
                          <a:schemeClr val="accent6"/>
                        </a:solidFill>
                      </a:endParaRPr>
                    </a:p>
                  </a:txBody>
                  <a:tcPr anchor="ctr"/>
                </a:tc>
                <a:tc>
                  <a:txBody>
                    <a:bodyPr/>
                    <a:lstStyle/>
                    <a:p>
                      <a:r>
                        <a:rPr lang="en-US" sz="1800" b="1" kern="1200" dirty="0" smtClean="0">
                          <a:effectLst/>
                        </a:rPr>
                        <a:t>url</a:t>
                      </a:r>
                      <a:r>
                        <a:rPr lang="en-US" sz="1800" kern="1200" dirty="0" smtClean="0">
                          <a:effectLst/>
                        </a:rPr>
                        <a:t>:URL to which the request is sent</a:t>
                      </a:r>
                      <a:endParaRPr lang="en-US" dirty="0"/>
                    </a:p>
                  </a:txBody>
                  <a:tcPr>
                    <a:solidFill>
                      <a:srgbClr val="CBD5E8"/>
                    </a:solidFill>
                  </a:tcPr>
                </a:tc>
              </a:tr>
              <a:tr h="171184">
                <a:tc vMerge="1">
                  <a:txBody>
                    <a:bodyPr/>
                    <a:lstStyle/>
                    <a:p>
                      <a:endParaRPr lang="en-US" dirty="0"/>
                    </a:p>
                  </a:txBody>
                  <a:tcPr/>
                </a:tc>
                <a:tc vMerge="1">
                  <a:txBody>
                    <a:bodyPr/>
                    <a:lstStyle/>
                    <a:p>
                      <a:endParaRPr lang="en-US"/>
                    </a:p>
                  </a:txBody>
                  <a:tcPr/>
                </a:tc>
                <a:tc rowSpan="2">
                  <a:txBody>
                    <a:bodyPr/>
                    <a:lstStyle/>
                    <a:p>
                      <a:r>
                        <a:rPr lang="en-US" sz="1800" b="1" kern="1200" dirty="0" smtClean="0">
                          <a:effectLst/>
                        </a:rPr>
                        <a:t>data</a:t>
                      </a:r>
                      <a:r>
                        <a:rPr lang="en-US" sz="1800" kern="1200" dirty="0" smtClean="0">
                          <a:effectLst/>
                        </a:rPr>
                        <a:t>: a plain object or string that is sent to the server</a:t>
                      </a:r>
                      <a:endParaRPr lang="en-US" dirty="0"/>
                    </a:p>
                  </a:txBody>
                  <a:tcPr>
                    <a:solidFill>
                      <a:srgbClr val="CBD5E8"/>
                    </a:solidFill>
                  </a:tcPr>
                </a:tc>
              </a:tr>
              <a:tr h="714029">
                <a:tc rowSpan="3">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kern="1200" dirty="0" smtClean="0">
                          <a:effectLst/>
                        </a:rPr>
                        <a:t>$.post( </a:t>
                      </a:r>
                      <a:r>
                        <a:rPr lang="en-US" sz="1800" kern="1200" dirty="0" err="1" smtClean="0">
                          <a:effectLst/>
                        </a:rPr>
                        <a:t>url</a:t>
                      </a:r>
                      <a:r>
                        <a:rPr lang="en-US" sz="1800" kern="1200" dirty="0" smtClean="0">
                          <a:effectLst/>
                        </a:rPr>
                        <a:t> [, data ] [, success ] [, </a:t>
                      </a:r>
                      <a:r>
                        <a:rPr lang="en-US" sz="1800" kern="1200" dirty="0" err="1" smtClean="0">
                          <a:effectLst/>
                        </a:rPr>
                        <a:t>dataType</a:t>
                      </a:r>
                      <a:r>
                        <a:rPr lang="en-US" sz="1800" kern="1200" dirty="0" smtClean="0">
                          <a:effectLst/>
                        </a:rPr>
                        <a:t> ])</a:t>
                      </a:r>
                      <a:endParaRPr lang="en-US" dirty="0">
                        <a:solidFill>
                          <a:schemeClr val="accent6"/>
                        </a:solidFill>
                      </a:endParaRPr>
                    </a:p>
                  </a:txBody>
                  <a:tcPr anchor="ctr">
                    <a:solidFill>
                      <a:srgbClr val="E7EBF4"/>
                    </a:solidFill>
                  </a:tcPr>
                </a:tc>
                <a:tc rowSpan="3">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Load using a HTTP POST request</a:t>
                      </a:r>
                      <a:endParaRPr lang="en-US" i="0" dirty="0">
                        <a:solidFill>
                          <a:schemeClr val="accent6"/>
                        </a:solidFill>
                      </a:endParaRPr>
                    </a:p>
                  </a:txBody>
                  <a:tcPr anchor="ctr">
                    <a:solidFill>
                      <a:srgbClr val="E7EBF4"/>
                    </a:solidFill>
                  </a:tcPr>
                </a:tc>
                <a:tc vMerge="1">
                  <a:txBody>
                    <a:bodyPr/>
                    <a:lstStyle/>
                    <a:p>
                      <a:endParaRPr lang="en-US"/>
                    </a:p>
                  </a:txBody>
                  <a:tcPr/>
                </a:tc>
              </a:tr>
              <a:tr h="1150776">
                <a:tc vMerge="1">
                  <a:txBody>
                    <a:bodyPr/>
                    <a:lstStyle/>
                    <a:p>
                      <a:endParaRPr lang="en-US" dirty="0"/>
                    </a:p>
                  </a:txBody>
                  <a:tcPr/>
                </a:tc>
                <a:tc vMerge="1">
                  <a:txBody>
                    <a:bodyPr/>
                    <a:lstStyle/>
                    <a:p>
                      <a:endParaRPr lang="en-US"/>
                    </a:p>
                  </a:txBody>
                  <a:tcPr/>
                </a:tc>
                <a:tc>
                  <a:txBody>
                    <a:bodyPr/>
                    <a:lstStyle/>
                    <a:p>
                      <a:r>
                        <a:rPr lang="en-US" sz="1800" b="1" kern="1200" dirty="0" smtClean="0">
                          <a:effectLst/>
                        </a:rPr>
                        <a:t>success</a:t>
                      </a:r>
                      <a:r>
                        <a:rPr lang="en-US" sz="1800" kern="1200" dirty="0" smtClean="0">
                          <a:effectLst/>
                        </a:rPr>
                        <a:t>: a</a:t>
                      </a:r>
                      <a:r>
                        <a:rPr lang="en-US" sz="1800" kern="1200" baseline="0" dirty="0" smtClean="0">
                          <a:effectLst/>
                        </a:rPr>
                        <a:t> </a:t>
                      </a:r>
                      <a:r>
                        <a:rPr lang="en-US" sz="1800" kern="1200" dirty="0" smtClean="0">
                          <a:effectLst/>
                        </a:rPr>
                        <a:t>callback function that is executed if the request succeeds</a:t>
                      </a:r>
                      <a:endParaRPr lang="en-US" dirty="0"/>
                    </a:p>
                  </a:txBody>
                  <a:tcPr>
                    <a:solidFill>
                      <a:srgbClr val="CBD5E8"/>
                    </a:solidFill>
                  </a:tcPr>
                </a:tc>
              </a:tr>
              <a:tr h="619648">
                <a:tc vMerge="1">
                  <a:txBody>
                    <a:bodyPr/>
                    <a:lstStyle/>
                    <a:p>
                      <a:endParaRPr lang="en-US" dirty="0"/>
                    </a:p>
                  </a:txBody>
                  <a:tcPr/>
                </a:tc>
                <a:tc vMerge="1">
                  <a:txBody>
                    <a:bodyPr/>
                    <a:lstStyle/>
                    <a:p>
                      <a:endParaRPr lang="en-US"/>
                    </a:p>
                  </a:txBody>
                  <a:tcPr/>
                </a:tc>
                <a:tc>
                  <a:txBody>
                    <a:bodyPr/>
                    <a:lstStyle/>
                    <a:p>
                      <a:r>
                        <a:rPr lang="en-US" sz="1800" b="1" kern="1200" dirty="0" err="1" smtClean="0">
                          <a:effectLst/>
                        </a:rPr>
                        <a:t>dataType</a:t>
                      </a:r>
                      <a:r>
                        <a:rPr lang="en-US" sz="1800" kern="1200" dirty="0" smtClean="0">
                          <a:effectLst/>
                        </a:rPr>
                        <a:t>: xml, </a:t>
                      </a:r>
                      <a:r>
                        <a:rPr lang="en-US" sz="1800" kern="1200" dirty="0" err="1" smtClean="0">
                          <a:effectLst/>
                        </a:rPr>
                        <a:t>json</a:t>
                      </a:r>
                      <a:r>
                        <a:rPr lang="en-US" sz="1800" kern="1200" dirty="0" smtClean="0">
                          <a:effectLst/>
                        </a:rPr>
                        <a:t>, script, or html</a:t>
                      </a:r>
                      <a:endParaRPr lang="en-US" dirty="0"/>
                    </a:p>
                  </a:txBody>
                  <a:tcPr>
                    <a:solidFill>
                      <a:srgbClr val="CBD5E8"/>
                    </a:solidFill>
                  </a:tcPr>
                </a:tc>
              </a:tr>
              <a:tr h="1150776">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kern="1200" dirty="0" smtClean="0">
                          <a:effectLst/>
                        </a:rPr>
                        <a:t>.load( </a:t>
                      </a:r>
                      <a:r>
                        <a:rPr lang="en-US" sz="1800" kern="1200" dirty="0" err="1" smtClean="0">
                          <a:effectLst/>
                        </a:rPr>
                        <a:t>url</a:t>
                      </a:r>
                      <a:r>
                        <a:rPr lang="en-US" sz="1800" kern="1200" dirty="0" smtClean="0">
                          <a:effectLst/>
                        </a:rPr>
                        <a:t> [, data ] [, complete ] )</a:t>
                      </a:r>
                      <a:endParaRPr lang="en-US" dirty="0"/>
                    </a:p>
                  </a:txBody>
                  <a:tcPr>
                    <a:solidFill>
                      <a:srgbClr val="CBD5E8"/>
                    </a:solidFill>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Load data and place the returned HTML into the matched element</a:t>
                      </a:r>
                      <a:endParaRPr lang="en-US" i="0" dirty="0"/>
                    </a:p>
                  </a:txBody>
                  <a:tcPr>
                    <a:solidFill>
                      <a:srgbClr val="CBD5E8"/>
                    </a:solidFill>
                  </a:tcPr>
                </a:tc>
                <a:tc>
                  <a:txBody>
                    <a:bodyPr/>
                    <a:lstStyle/>
                    <a:p>
                      <a:r>
                        <a:rPr lang="en-US" sz="1800" b="1" kern="1200" dirty="0" err="1" smtClean="0">
                          <a:effectLst/>
                        </a:rPr>
                        <a:t>complete</a:t>
                      </a:r>
                      <a:r>
                        <a:rPr lang="en-US" sz="1800" kern="1200" dirty="0" err="1" smtClean="0">
                          <a:effectLst/>
                        </a:rPr>
                        <a:t>:a</a:t>
                      </a:r>
                      <a:r>
                        <a:rPr lang="en-US" sz="1800" kern="1200" dirty="0" smtClean="0">
                          <a:effectLst/>
                        </a:rPr>
                        <a:t> callback function that is executed when the request completes.</a:t>
                      </a:r>
                      <a:endParaRPr lang="en-US" dirty="0"/>
                    </a:p>
                  </a:txBody>
                  <a:tcPr>
                    <a:solidFill>
                      <a:srgbClr val="CBD5E8"/>
                    </a:solidFill>
                  </a:tcPr>
                </a:tc>
              </a:tr>
            </a:tbl>
          </a:graphicData>
        </a:graphic>
      </p:graphicFrame>
    </p:spTree>
    <p:extLst>
      <p:ext uri="{BB962C8B-B14F-4D97-AF65-F5344CB8AC3E}">
        <p14:creationId xmlns:p14="http://schemas.microsoft.com/office/powerpoint/2010/main" val="4056267832"/>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Shorthand </a:t>
            </a:r>
            <a:r>
              <a:rPr lang="en-US" b="0" dirty="0" smtClean="0"/>
              <a:t>Methods examples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809829231"/>
              </p:ext>
            </p:extLst>
          </p:nvPr>
        </p:nvGraphicFramePr>
        <p:xfrm>
          <a:off x="257991" y="3064430"/>
          <a:ext cx="8700770" cy="2875280"/>
        </p:xfrm>
        <a:graphic>
          <a:graphicData uri="http://schemas.openxmlformats.org/drawingml/2006/table">
            <a:tbl>
              <a:tblPr firstRow="1" bandRow="1">
                <a:tableStyleId>{5C22544A-7EE6-4342-B048-85BDC9FD1C3A}</a:tableStyleId>
              </a:tblPr>
              <a:tblGrid>
                <a:gridCol w="1090930"/>
                <a:gridCol w="7609840"/>
              </a:tblGrid>
              <a:tr h="370840">
                <a:tc>
                  <a:txBody>
                    <a:bodyPr/>
                    <a:lstStyle/>
                    <a:p>
                      <a:r>
                        <a:rPr lang="en-US" dirty="0" smtClean="0"/>
                        <a:t>Method</a:t>
                      </a:r>
                      <a:endParaRPr lang="en-US" dirty="0"/>
                    </a:p>
                  </a:txBody>
                  <a:tcPr/>
                </a:tc>
                <a:tc>
                  <a:txBody>
                    <a:bodyPr/>
                    <a:lstStyle/>
                    <a:p>
                      <a:r>
                        <a:rPr lang="en-US" dirty="0" smtClean="0"/>
                        <a:t>Example</a:t>
                      </a:r>
                      <a:endParaRPr lang="en-US" dirty="0"/>
                    </a:p>
                  </a:txBody>
                  <a:tcPr/>
                </a:tc>
              </a:tr>
              <a:tr h="370840">
                <a:tc>
                  <a:txBody>
                    <a:bodyPr/>
                    <a:lstStyle/>
                    <a:p>
                      <a:r>
                        <a:rPr lang="en-US" dirty="0" smtClean="0"/>
                        <a:t>GET</a:t>
                      </a:r>
                      <a:endParaRPr lang="en-US" dirty="0"/>
                    </a:p>
                  </a:txBody>
                  <a:tcPr/>
                </a:tc>
                <a:tc>
                  <a:txBody>
                    <a:bodyPr/>
                    <a:lstStyle/>
                    <a:p>
                      <a:r>
                        <a:rPr lang="en-US" sz="1600" dirty="0" smtClean="0">
                          <a:solidFill>
                            <a:srgbClr val="000000"/>
                          </a:solidFill>
                          <a:highlight>
                            <a:srgbClr val="FFFFFF"/>
                          </a:highlight>
                          <a:latin typeface="Consolas" panose="020B0609020204030204" pitchFamily="49" charset="0"/>
                        </a:rPr>
                        <a:t>$.get(</a:t>
                      </a:r>
                      <a:r>
                        <a:rPr lang="en-US" sz="1600" dirty="0" smtClean="0">
                          <a:solidFill>
                            <a:srgbClr val="A31515"/>
                          </a:solidFill>
                          <a:highlight>
                            <a:srgbClr val="FFFFFF"/>
                          </a:highlight>
                          <a:latin typeface="Consolas" panose="020B0609020204030204" pitchFamily="49" charset="0"/>
                        </a:rPr>
                        <a:t>"../Resources/jQueryGetDocumentation.html"</a:t>
                      </a:r>
                      <a:r>
                        <a:rPr lang="en-US" sz="1600" dirty="0" smtClean="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(response) {</a:t>
                      </a:r>
                    </a:p>
                    <a:p>
                      <a:r>
                        <a:rPr lang="en-US" sz="1600" dirty="0" smtClean="0">
                          <a:solidFill>
                            <a:srgbClr val="000000"/>
                          </a:solidFill>
                          <a:highlight>
                            <a:srgbClr val="FFFFFF"/>
                          </a:highlight>
                          <a:latin typeface="Consolas" panose="020B0609020204030204" pitchFamily="49" charset="0"/>
                        </a:rPr>
                        <a:t>            $(</a:t>
                      </a:r>
                      <a:r>
                        <a:rPr lang="en-US" sz="1600" dirty="0" smtClean="0">
                          <a:solidFill>
                            <a:srgbClr val="A31515"/>
                          </a:solidFill>
                          <a:highlight>
                            <a:srgbClr val="FFFFFF"/>
                          </a:highlight>
                          <a:latin typeface="Consolas" panose="020B0609020204030204" pitchFamily="49" charset="0"/>
                        </a:rPr>
                        <a:t>"#</a:t>
                      </a:r>
                      <a:r>
                        <a:rPr lang="en-US" sz="1600" dirty="0" err="1" smtClean="0">
                          <a:solidFill>
                            <a:srgbClr val="A31515"/>
                          </a:solidFill>
                          <a:highlight>
                            <a:srgbClr val="FFFFFF"/>
                          </a:highlight>
                          <a:latin typeface="Consolas" panose="020B0609020204030204" pitchFamily="49" charset="0"/>
                        </a:rPr>
                        <a:t>getDiv</a:t>
                      </a:r>
                      <a:r>
                        <a:rPr lang="en-US" sz="1600" dirty="0" smtClean="0">
                          <a:solidFill>
                            <a:srgbClr val="A31515"/>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).html(response);</a:t>
                      </a:r>
                    </a:p>
                    <a:p>
                      <a:r>
                        <a:rPr lang="en-US" sz="1600" dirty="0" smtClean="0">
                          <a:solidFill>
                            <a:srgbClr val="000000"/>
                          </a:solidFill>
                          <a:highlight>
                            <a:srgbClr val="FFFFFF"/>
                          </a:highlight>
                          <a:latin typeface="Consolas" panose="020B0609020204030204" pitchFamily="49" charset="0"/>
                        </a:rPr>
                        <a:t>        });</a:t>
                      </a:r>
                      <a:endParaRPr lang="en-US" sz="1600" dirty="0"/>
                    </a:p>
                  </a:txBody>
                  <a:tcPr>
                    <a:solidFill>
                      <a:schemeClr val="bg2"/>
                    </a:solidFill>
                  </a:tcPr>
                </a:tc>
              </a:tr>
              <a:tr h="370840">
                <a:tc>
                  <a:txBody>
                    <a:bodyPr/>
                    <a:lstStyle/>
                    <a:p>
                      <a:r>
                        <a:rPr lang="en-US" dirty="0" smtClean="0"/>
                        <a:t>POST</a:t>
                      </a:r>
                      <a:endParaRPr lang="en-US" dirty="0"/>
                    </a:p>
                  </a:txBody>
                  <a:tcPr/>
                </a:tc>
                <a:tc>
                  <a:txBody>
                    <a:bodyPr/>
                    <a:lstStyle/>
                    <a:p>
                      <a:r>
                        <a:rPr lang="en-US" sz="1600" dirty="0" smtClean="0">
                          <a:solidFill>
                            <a:srgbClr val="000000"/>
                          </a:solidFill>
                          <a:highlight>
                            <a:srgbClr val="FFFFFF"/>
                          </a:highlight>
                          <a:latin typeface="Consolas" panose="020B0609020204030204" pitchFamily="49" charset="0"/>
                        </a:rPr>
                        <a:t>$.post(</a:t>
                      </a:r>
                      <a:r>
                        <a:rPr lang="en-US" sz="1600" dirty="0" smtClean="0">
                          <a:solidFill>
                            <a:srgbClr val="A31515"/>
                          </a:solidFill>
                          <a:highlight>
                            <a:srgbClr val="FFFFFF"/>
                          </a:highlight>
                          <a:latin typeface="Consolas" panose="020B0609020204030204" pitchFamily="49" charset="0"/>
                        </a:rPr>
                        <a:t>"/Home/</a:t>
                      </a:r>
                      <a:r>
                        <a:rPr lang="en-US" sz="1600" dirty="0" err="1" smtClean="0">
                          <a:solidFill>
                            <a:srgbClr val="A31515"/>
                          </a:solidFill>
                          <a:highlight>
                            <a:srgbClr val="FFFFFF"/>
                          </a:highlight>
                          <a:latin typeface="Consolas" panose="020B0609020204030204" pitchFamily="49" charset="0"/>
                        </a:rPr>
                        <a:t>GetPostDocumentation</a:t>
                      </a:r>
                      <a:r>
                        <a:rPr lang="en-US" sz="1600" dirty="0" smtClean="0">
                          <a:solidFill>
                            <a:srgbClr val="A31515"/>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a:t>
                      </a:r>
                    </a:p>
                    <a:p>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function</a:t>
                      </a:r>
                      <a:r>
                        <a:rPr lang="en-US" sz="1600" dirty="0" smtClean="0">
                          <a:solidFill>
                            <a:srgbClr val="000000"/>
                          </a:solidFill>
                          <a:highlight>
                            <a:srgbClr val="FFFFFF"/>
                          </a:highlight>
                          <a:latin typeface="Consolas" panose="020B0609020204030204" pitchFamily="49" charset="0"/>
                        </a:rPr>
                        <a:t> (response) {</a:t>
                      </a:r>
                    </a:p>
                    <a:p>
                      <a:r>
                        <a:rPr lang="en-US" sz="1600" dirty="0" smtClean="0">
                          <a:solidFill>
                            <a:srgbClr val="000000"/>
                          </a:solidFill>
                          <a:highlight>
                            <a:srgbClr val="FFFFFF"/>
                          </a:highlight>
                          <a:latin typeface="Consolas" panose="020B0609020204030204" pitchFamily="49" charset="0"/>
                        </a:rPr>
                        <a:t>            $(</a:t>
                      </a:r>
                      <a:r>
                        <a:rPr lang="en-US" sz="1600" dirty="0" smtClean="0">
                          <a:solidFill>
                            <a:srgbClr val="A31515"/>
                          </a:solidFill>
                          <a:highlight>
                            <a:srgbClr val="FFFFFF"/>
                          </a:highlight>
                          <a:latin typeface="Consolas" panose="020B0609020204030204" pitchFamily="49" charset="0"/>
                        </a:rPr>
                        <a:t>"#</a:t>
                      </a:r>
                      <a:r>
                        <a:rPr lang="en-US" sz="1600" dirty="0" err="1" smtClean="0">
                          <a:solidFill>
                            <a:srgbClr val="A31515"/>
                          </a:solidFill>
                          <a:highlight>
                            <a:srgbClr val="FFFFFF"/>
                          </a:highlight>
                          <a:latin typeface="Consolas" panose="020B0609020204030204" pitchFamily="49" charset="0"/>
                        </a:rPr>
                        <a:t>postDiv</a:t>
                      </a:r>
                      <a:r>
                        <a:rPr lang="en-US" sz="1600" dirty="0" smtClean="0">
                          <a:solidFill>
                            <a:srgbClr val="A31515"/>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).html(response);</a:t>
                      </a:r>
                    </a:p>
                    <a:p>
                      <a:r>
                        <a:rPr lang="en-US" sz="1600" dirty="0" smtClean="0">
                          <a:solidFill>
                            <a:srgbClr val="000000"/>
                          </a:solidFill>
                          <a:highlight>
                            <a:srgbClr val="FFFFFF"/>
                          </a:highlight>
                          <a:latin typeface="Consolas" panose="020B0609020204030204" pitchFamily="49" charset="0"/>
                        </a:rPr>
                        <a:t>        });</a:t>
                      </a:r>
                      <a:endParaRPr lang="en-US" sz="1600" dirty="0"/>
                    </a:p>
                  </a:txBody>
                  <a:tcPr>
                    <a:solidFill>
                      <a:schemeClr val="bg2"/>
                    </a:solidFill>
                  </a:tcPr>
                </a:tc>
              </a:tr>
              <a:tr h="370840">
                <a:tc>
                  <a:txBody>
                    <a:bodyPr/>
                    <a:lstStyle/>
                    <a:p>
                      <a:r>
                        <a:rPr lang="en-US" dirty="0" smtClean="0"/>
                        <a:t>LOAD</a:t>
                      </a:r>
                      <a:endParaRPr lang="en-US" dirty="0"/>
                    </a:p>
                  </a:txBody>
                  <a:tcPr/>
                </a:tc>
                <a:tc>
                  <a:txBody>
                    <a:bodyPr/>
                    <a:lstStyle/>
                    <a:p>
                      <a:r>
                        <a:rPr lang="en-US" sz="1600" dirty="0" smtClean="0">
                          <a:solidFill>
                            <a:srgbClr val="000000"/>
                          </a:solidFill>
                          <a:highlight>
                            <a:srgbClr val="FFFFFF"/>
                          </a:highlight>
                          <a:latin typeface="Consolas" panose="020B0609020204030204" pitchFamily="49" charset="0"/>
                        </a:rPr>
                        <a:t>$(</a:t>
                      </a:r>
                      <a:r>
                        <a:rPr lang="en-US" sz="1600" dirty="0" smtClean="0">
                          <a:solidFill>
                            <a:srgbClr val="A31515"/>
                          </a:solidFill>
                          <a:highlight>
                            <a:srgbClr val="FFFFFF"/>
                          </a:highlight>
                          <a:latin typeface="Consolas" panose="020B0609020204030204" pitchFamily="49" charset="0"/>
                        </a:rPr>
                        <a:t>"#</a:t>
                      </a:r>
                      <a:r>
                        <a:rPr lang="en-US" sz="1600" dirty="0" err="1" smtClean="0">
                          <a:solidFill>
                            <a:srgbClr val="A31515"/>
                          </a:solidFill>
                          <a:highlight>
                            <a:srgbClr val="FFFFFF"/>
                          </a:highlight>
                          <a:latin typeface="Consolas" panose="020B0609020204030204" pitchFamily="49" charset="0"/>
                        </a:rPr>
                        <a:t>loadDiv</a:t>
                      </a:r>
                      <a:r>
                        <a:rPr lang="en-US" sz="1600" dirty="0" smtClean="0">
                          <a:solidFill>
                            <a:srgbClr val="A31515"/>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).load(</a:t>
                      </a:r>
                      <a:r>
                        <a:rPr lang="en-US" sz="1600" dirty="0" smtClean="0">
                          <a:solidFill>
                            <a:srgbClr val="A31515"/>
                          </a:solidFill>
                          <a:highlight>
                            <a:srgbClr val="FFFFFF"/>
                          </a:highlight>
                          <a:latin typeface="Consolas" panose="020B0609020204030204" pitchFamily="49" charset="0"/>
                        </a:rPr>
                        <a:t>"../Resources/jQueryLoadDocumentation.html"</a:t>
                      </a:r>
                      <a:r>
                        <a:rPr lang="en-US" sz="1600" dirty="0" smtClean="0">
                          <a:solidFill>
                            <a:srgbClr val="000000"/>
                          </a:solidFill>
                          <a:highlight>
                            <a:srgbClr val="FFFFFF"/>
                          </a:highlight>
                          <a:latin typeface="Consolas" panose="020B0609020204030204" pitchFamily="49" charset="0"/>
                        </a:rPr>
                        <a:t>);</a:t>
                      </a:r>
                      <a:endParaRPr lang="en-US" sz="1600" dirty="0"/>
                    </a:p>
                  </a:txBody>
                  <a:tcPr>
                    <a:solidFill>
                      <a:schemeClr val="bg2"/>
                    </a:solidFill>
                  </a:tcPr>
                </a:tc>
              </a:tr>
            </a:tbl>
          </a:graphicData>
        </a:graphic>
      </p:graphicFrame>
      <p:sp>
        <p:nvSpPr>
          <p:cNvPr id="7" name="Rectangle 6"/>
          <p:cNvSpPr/>
          <p:nvPr/>
        </p:nvSpPr>
        <p:spPr>
          <a:xfrm>
            <a:off x="361950" y="1009650"/>
            <a:ext cx="7806690" cy="2031325"/>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ajax</a:t>
            </a:r>
            <a:r>
              <a:rPr lang="en-US" dirty="0" smtClean="0">
                <a:solidFill>
                  <a:srgbClr val="000000"/>
                </a:solidFill>
                <a:highlight>
                  <a:srgbClr val="FFFFFF"/>
                </a:highlight>
                <a:latin typeface="Consolas" panose="020B0609020204030204" pitchFamily="49" charset="0"/>
              </a:rPr>
              <a:t>({url:</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Resources/ajax_info.txt"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data: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success: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(response) {</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myDiv</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).html(response);</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dataType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"html"</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824095802"/>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JQuery events</a:t>
            </a:r>
          </a:p>
        </p:txBody>
      </p:sp>
      <p:sp>
        <p:nvSpPr>
          <p:cNvPr id="3" name="Content Placeholder 2"/>
          <p:cNvSpPr>
            <a:spLocks noGrp="1"/>
          </p:cNvSpPr>
          <p:nvPr>
            <p:ph sz="quarter" idx="10"/>
          </p:nvPr>
        </p:nvSpPr>
        <p:spPr/>
        <p:txBody>
          <a:bodyPr>
            <a:normAutofit/>
          </a:bodyPr>
          <a:lstStyle/>
          <a:p>
            <a:r>
              <a:rPr lang="en-US" b="1" dirty="0" smtClean="0"/>
              <a:t>Local - </a:t>
            </a:r>
            <a:r>
              <a:rPr lang="en-US" dirty="0" smtClean="0">
                <a:solidFill>
                  <a:schemeClr val="dk1"/>
                </a:solidFill>
              </a:rPr>
              <a:t>subscribe </a:t>
            </a:r>
            <a:r>
              <a:rPr lang="en-US" dirty="0">
                <a:solidFill>
                  <a:schemeClr val="dk1"/>
                </a:solidFill>
              </a:rPr>
              <a:t>to within the Ajax request </a:t>
            </a:r>
            <a:r>
              <a:rPr lang="en-US" dirty="0" smtClean="0">
                <a:solidFill>
                  <a:schemeClr val="dk1"/>
                </a:solidFill>
              </a:rPr>
              <a:t>object</a:t>
            </a:r>
            <a:r>
              <a:rPr lang="en-US" b="1" dirty="0" smtClean="0"/>
              <a:t>:</a:t>
            </a:r>
          </a:p>
          <a:p>
            <a:pPr marL="0" indent="0">
              <a:buNone/>
            </a:pP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ajax</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beforeSend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p>
          <a:p>
            <a:pPr marL="0" indent="0">
              <a:buNone/>
            </a:pPr>
            <a:r>
              <a:rPr lang="en-US" sz="1400" dirty="0">
                <a:solidFill>
                  <a:srgbClr val="008000"/>
                </a:solidFill>
                <a:highlight>
                  <a:srgbClr val="FFFFFF"/>
                </a:highlight>
                <a:latin typeface="Consolas" panose="020B0609020204030204" pitchFamily="49" charset="0"/>
              </a:rPr>
              <a:t>        // Handle the </a:t>
            </a:r>
            <a:r>
              <a:rPr lang="en-US" sz="1400" dirty="0" err="1">
                <a:solidFill>
                  <a:srgbClr val="008000"/>
                </a:solidFill>
                <a:highlight>
                  <a:srgbClr val="FFFFFF"/>
                </a:highlight>
                <a:latin typeface="Consolas" panose="020B0609020204030204" pitchFamily="49" charset="0"/>
              </a:rPr>
              <a:t>beforeSend</a:t>
            </a:r>
            <a:r>
              <a:rPr lang="en-US" sz="1400" dirty="0">
                <a:solidFill>
                  <a:srgbClr val="008000"/>
                </a:solidFill>
                <a:highlight>
                  <a:srgbClr val="FFFFFF"/>
                </a:highlight>
                <a:latin typeface="Consolas" panose="020B0609020204030204" pitchFamily="49" charset="0"/>
              </a:rPr>
              <a:t> event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complete: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 {</a:t>
            </a:r>
          </a:p>
          <a:p>
            <a:pPr marL="0" indent="0">
              <a:buNone/>
            </a:pPr>
            <a:r>
              <a:rPr lang="en-US" sz="1400" dirty="0">
                <a:solidFill>
                  <a:srgbClr val="008000"/>
                </a:solidFill>
                <a:highlight>
                  <a:srgbClr val="FFFFFF"/>
                </a:highlight>
                <a:latin typeface="Consolas" panose="020B0609020204030204" pitchFamily="49" charset="0"/>
              </a:rPr>
              <a:t>         // Handle the complete event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8000"/>
                </a:solidFill>
                <a:highlight>
                  <a:srgbClr val="FFFFFF"/>
                </a:highlight>
                <a:latin typeface="Consolas" panose="020B0609020204030204" pitchFamily="49" charset="0"/>
              </a:rPr>
              <a:t>    //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endParaRPr lang="en-US" sz="1400" dirty="0"/>
          </a:p>
          <a:p>
            <a:r>
              <a:rPr lang="en-US" b="1" dirty="0" smtClean="0"/>
              <a:t>Global - </a:t>
            </a:r>
            <a:r>
              <a:rPr lang="en-US" dirty="0" smtClean="0">
                <a:solidFill>
                  <a:schemeClr val="dk1"/>
                </a:solidFill>
              </a:rPr>
              <a:t>triggered </a:t>
            </a:r>
            <a:r>
              <a:rPr lang="en-US" dirty="0">
                <a:solidFill>
                  <a:schemeClr val="dk1"/>
                </a:solidFill>
              </a:rPr>
              <a:t>on the </a:t>
            </a:r>
            <a:r>
              <a:rPr lang="en-US" dirty="0" smtClean="0"/>
              <a:t>document:</a:t>
            </a:r>
            <a:endParaRPr lang="en-US" b="1" dirty="0" smtClean="0"/>
          </a:p>
          <a:p>
            <a:pPr marL="0" indent="0">
              <a:buNone/>
            </a:pPr>
            <a:r>
              <a:rPr lang="en-US" sz="1500" dirty="0">
                <a:solidFill>
                  <a:srgbClr val="000000"/>
                </a:solidFill>
                <a:highlight>
                  <a:srgbClr val="FFFFFF"/>
                </a:highlight>
                <a:latin typeface="Consolas" panose="020B0609020204030204" pitchFamily="49" charset="0"/>
              </a:rPr>
              <a:t>$(document)</a:t>
            </a:r>
          </a:p>
          <a:p>
            <a:pPr marL="0" indent="0">
              <a:buNone/>
            </a:pPr>
            <a:r>
              <a:rPr lang="en-US" sz="1500" dirty="0">
                <a:solidFill>
                  <a:srgbClr val="000000"/>
                </a:solidFill>
                <a:highlight>
                  <a:srgbClr val="FFFFFF"/>
                </a:highlight>
                <a:latin typeface="Consolas" panose="020B0609020204030204" pitchFamily="49" charset="0"/>
              </a:rPr>
              <a:t>        .bind(</a:t>
            </a:r>
            <a:r>
              <a:rPr lang="en-US" sz="1500" dirty="0">
                <a:solidFill>
                  <a:srgbClr val="A31515"/>
                </a:solidFill>
                <a:highlight>
                  <a:srgbClr val="FFFFFF"/>
                </a:highlight>
                <a:latin typeface="Consolas" panose="020B0609020204030204" pitchFamily="49" charset="0"/>
              </a:rPr>
              <a:t>"</a:t>
            </a:r>
            <a:r>
              <a:rPr lang="en-US" sz="1500" dirty="0" err="1">
                <a:solidFill>
                  <a:srgbClr val="A31515"/>
                </a:solidFill>
                <a:highlight>
                  <a:srgbClr val="FFFFFF"/>
                </a:highlight>
                <a:latin typeface="Consolas" panose="020B0609020204030204" pitchFamily="49" charset="0"/>
              </a:rPr>
              <a:t>ajaxSend</a:t>
            </a:r>
            <a:r>
              <a:rPr lang="en-US" sz="1500" dirty="0">
                <a:solidFill>
                  <a:srgbClr val="A31515"/>
                </a:solidFill>
                <a:highlight>
                  <a:srgbClr val="FFFFFF"/>
                </a:highlight>
                <a:latin typeface="Consolas" panose="020B0609020204030204" pitchFamily="49" charset="0"/>
              </a:rPr>
              <a:t>"</a:t>
            </a:r>
            <a:r>
              <a:rPr lang="en-US" sz="1500" dirty="0">
                <a:solidFill>
                  <a:srgbClr val="000000"/>
                </a:solidFill>
                <a:highlight>
                  <a:srgbClr val="FFFFFF"/>
                </a:highlight>
                <a:latin typeface="Consolas" panose="020B0609020204030204" pitchFamily="49" charset="0"/>
              </a:rPr>
              <a:t>,</a:t>
            </a:r>
          </a:p>
          <a:p>
            <a:pPr marL="0" indent="0">
              <a:buNone/>
            </a:pP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"#loading"</a:t>
            </a:r>
            <a:r>
              <a:rPr lang="en-US" sz="1500" dirty="0">
                <a:solidFill>
                  <a:srgbClr val="000000"/>
                </a:solidFill>
                <a:highlight>
                  <a:srgbClr val="FFFFFF"/>
                </a:highlight>
                <a:latin typeface="Consolas" panose="020B0609020204030204" pitchFamily="49" charset="0"/>
              </a:rPr>
              <a:t>).show();</a:t>
            </a:r>
          </a:p>
          <a:p>
            <a:pPr marL="0" indent="0">
              <a:buNone/>
            </a:pPr>
            <a:r>
              <a:rPr lang="en-US" sz="1500" dirty="0">
                <a:solidFill>
                  <a:srgbClr val="000000"/>
                </a:solidFill>
                <a:highlight>
                  <a:srgbClr val="FFFFFF"/>
                </a:highlight>
                <a:latin typeface="Consolas" panose="020B0609020204030204" pitchFamily="49" charset="0"/>
              </a:rPr>
              <a:t>            })</a:t>
            </a:r>
          </a:p>
          <a:p>
            <a:pPr marL="0" indent="0">
              <a:buNone/>
            </a:pPr>
            <a:r>
              <a:rPr lang="en-US" sz="1500" dirty="0">
                <a:solidFill>
                  <a:srgbClr val="000000"/>
                </a:solidFill>
                <a:highlight>
                  <a:srgbClr val="FFFFFF"/>
                </a:highlight>
                <a:latin typeface="Consolas" panose="020B0609020204030204" pitchFamily="49" charset="0"/>
              </a:rPr>
              <a:t>        .bind(</a:t>
            </a:r>
            <a:r>
              <a:rPr lang="en-US" sz="1500" dirty="0">
                <a:solidFill>
                  <a:srgbClr val="A31515"/>
                </a:solidFill>
                <a:highlight>
                  <a:srgbClr val="FFFFFF"/>
                </a:highlight>
                <a:latin typeface="Consolas" panose="020B0609020204030204" pitchFamily="49" charset="0"/>
              </a:rPr>
              <a:t>"</a:t>
            </a:r>
            <a:r>
              <a:rPr lang="en-US" sz="1500" dirty="0" err="1">
                <a:solidFill>
                  <a:srgbClr val="A31515"/>
                </a:solidFill>
                <a:highlight>
                  <a:srgbClr val="FFFFFF"/>
                </a:highlight>
                <a:latin typeface="Consolas" panose="020B0609020204030204" pitchFamily="49" charset="0"/>
              </a:rPr>
              <a:t>ajaxComplete</a:t>
            </a:r>
            <a:r>
              <a:rPr lang="en-US" sz="1500" dirty="0">
                <a:solidFill>
                  <a:srgbClr val="A31515"/>
                </a:solidFill>
                <a:highlight>
                  <a:srgbClr val="FFFFFF"/>
                </a:highlight>
                <a:latin typeface="Consolas" panose="020B0609020204030204" pitchFamily="49" charset="0"/>
              </a:rPr>
              <a:t>"</a:t>
            </a:r>
            <a:r>
              <a:rPr lang="en-US" sz="1500" dirty="0">
                <a:solidFill>
                  <a:srgbClr val="000000"/>
                </a:solidFill>
                <a:highlight>
                  <a:srgbClr val="FFFFFF"/>
                </a:highlight>
                <a:latin typeface="Consolas" panose="020B0609020204030204" pitchFamily="49" charset="0"/>
              </a:rPr>
              <a:t>,</a:t>
            </a:r>
          </a:p>
          <a:p>
            <a:pPr marL="0" indent="0">
              <a:buNone/>
            </a:pP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"#loading"</a:t>
            </a:r>
            <a:r>
              <a:rPr lang="en-US" sz="1500" dirty="0">
                <a:solidFill>
                  <a:srgbClr val="000000"/>
                </a:solidFill>
                <a:highlight>
                  <a:srgbClr val="FFFFFF"/>
                </a:highlight>
                <a:latin typeface="Consolas" panose="020B0609020204030204" pitchFamily="49" charset="0"/>
              </a:rPr>
              <a:t>).hide(); });</a:t>
            </a:r>
            <a:endParaRPr lang="en-US" sz="1500" dirty="0"/>
          </a:p>
          <a:p>
            <a:endParaRPr lang="en-US" dirty="0" smtClean="0"/>
          </a:p>
          <a:p>
            <a:pPr marL="0" indent="0">
              <a:buNone/>
            </a:pPr>
            <a:endParaRPr lang="en-US" dirty="0"/>
          </a:p>
        </p:txBody>
      </p:sp>
    </p:spTree>
    <p:extLst>
      <p:ext uri="{BB962C8B-B14F-4D97-AF65-F5344CB8AC3E}">
        <p14:creationId xmlns:p14="http://schemas.microsoft.com/office/powerpoint/2010/main" val="376063008"/>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JQuery events</a:t>
            </a:r>
            <a:endParaRPr lang="ru-RU" dirty="0"/>
          </a:p>
        </p:txBody>
      </p:sp>
      <p:sp>
        <p:nvSpPr>
          <p:cNvPr id="3" name="Content Placeholder 2"/>
          <p:cNvSpPr>
            <a:spLocks noGrp="1"/>
          </p:cNvSpPr>
          <p:nvPr>
            <p:ph sz="quarter" idx="10"/>
          </p:nvPr>
        </p:nvSpPr>
        <p:spPr/>
        <p:txBody>
          <a:bodyPr/>
          <a:lstStyle/>
          <a:p>
            <a:r>
              <a:rPr lang="en-US" b="1" dirty="0" err="1"/>
              <a:t>beforeSend</a:t>
            </a:r>
            <a:r>
              <a:rPr lang="en-US" dirty="0"/>
              <a:t> </a:t>
            </a:r>
            <a:br>
              <a:rPr lang="en-US" dirty="0"/>
            </a:br>
            <a:r>
              <a:rPr lang="en-US" dirty="0" smtClean="0"/>
              <a:t>is </a:t>
            </a:r>
            <a:r>
              <a:rPr lang="en-US" dirty="0"/>
              <a:t>triggered before an Ajax request is </a:t>
            </a:r>
            <a:r>
              <a:rPr lang="en-US" dirty="0" smtClean="0"/>
              <a:t>started</a:t>
            </a:r>
          </a:p>
          <a:p>
            <a:endParaRPr lang="en-US" dirty="0" smtClean="0"/>
          </a:p>
          <a:p>
            <a:r>
              <a:rPr lang="en-US" b="1" dirty="0" smtClean="0"/>
              <a:t>error</a:t>
            </a:r>
            <a:r>
              <a:rPr lang="en-US" dirty="0"/>
              <a:t> </a:t>
            </a:r>
            <a:br>
              <a:rPr lang="en-US" dirty="0"/>
            </a:br>
            <a:r>
              <a:rPr lang="en-US" dirty="0" smtClean="0"/>
              <a:t>is </a:t>
            </a:r>
            <a:r>
              <a:rPr lang="en-US" dirty="0"/>
              <a:t>only called if an error occurred with the </a:t>
            </a:r>
            <a:r>
              <a:rPr lang="en-US" dirty="0" smtClean="0"/>
              <a:t>request</a:t>
            </a:r>
          </a:p>
          <a:p>
            <a:endParaRPr lang="en-US" dirty="0" smtClean="0"/>
          </a:p>
          <a:p>
            <a:r>
              <a:rPr lang="en-US" b="1" dirty="0" smtClean="0"/>
              <a:t>success</a:t>
            </a:r>
            <a:r>
              <a:rPr lang="en-US" dirty="0"/>
              <a:t/>
            </a:r>
            <a:br>
              <a:rPr lang="en-US" dirty="0"/>
            </a:br>
            <a:r>
              <a:rPr lang="en-US" dirty="0" smtClean="0"/>
              <a:t>is </a:t>
            </a:r>
            <a:r>
              <a:rPr lang="en-US" dirty="0"/>
              <a:t>only called if the request was </a:t>
            </a:r>
            <a:r>
              <a:rPr lang="en-US" dirty="0" smtClean="0"/>
              <a:t>successful</a:t>
            </a:r>
          </a:p>
          <a:p>
            <a:endParaRPr lang="en-US" dirty="0" smtClean="0"/>
          </a:p>
          <a:p>
            <a:r>
              <a:rPr lang="en-US" b="1" dirty="0" smtClean="0"/>
              <a:t>complete</a:t>
            </a:r>
            <a:r>
              <a:rPr lang="en-US" dirty="0"/>
              <a:t> </a:t>
            </a:r>
            <a:br>
              <a:rPr lang="en-US" dirty="0"/>
            </a:br>
            <a:r>
              <a:rPr lang="en-US" dirty="0" smtClean="0"/>
              <a:t>is </a:t>
            </a:r>
            <a:r>
              <a:rPr lang="en-US" dirty="0"/>
              <a:t>called regardless of if the request was successful, or not. </a:t>
            </a:r>
          </a:p>
        </p:txBody>
      </p:sp>
    </p:spTree>
    <p:extLst>
      <p:ext uri="{BB962C8B-B14F-4D97-AF65-F5344CB8AC3E}">
        <p14:creationId xmlns:p14="http://schemas.microsoft.com/office/powerpoint/2010/main" val="2856506864"/>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events example</a:t>
            </a:r>
            <a:endParaRPr lang="en-US" dirty="0"/>
          </a:p>
        </p:txBody>
      </p:sp>
      <p:pic>
        <p:nvPicPr>
          <p:cNvPr id="4" name="Content Placeholder 3"/>
          <p:cNvPicPr>
            <a:picLocks noGrp="1" noChangeAspect="1"/>
          </p:cNvPicPr>
          <p:nvPr>
            <p:ph sz="quarter" idx="10"/>
          </p:nvPr>
        </p:nvPicPr>
        <p:blipFill>
          <a:blip r:embed="rId3"/>
          <a:stretch>
            <a:fillRect/>
          </a:stretch>
        </p:blipFill>
        <p:spPr>
          <a:xfrm>
            <a:off x="627380" y="4165183"/>
            <a:ext cx="3467100" cy="1600200"/>
          </a:xfrm>
          <a:prstGeom prst="rect">
            <a:avLst/>
          </a:prstGeom>
        </p:spPr>
        <p:style>
          <a:lnRef idx="1">
            <a:schemeClr val="accent2"/>
          </a:lnRef>
          <a:fillRef idx="3">
            <a:schemeClr val="accent2"/>
          </a:fillRef>
          <a:effectRef idx="2">
            <a:schemeClr val="accent2"/>
          </a:effectRef>
          <a:fontRef idx="minor">
            <a:schemeClr val="lt1"/>
          </a:fontRef>
        </p:style>
      </p:pic>
      <p:sp>
        <p:nvSpPr>
          <p:cNvPr id="7" name="Rectangle 6"/>
          <p:cNvSpPr/>
          <p:nvPr/>
        </p:nvSpPr>
        <p:spPr>
          <a:xfrm>
            <a:off x="487680" y="1300480"/>
            <a:ext cx="5374640" cy="2677656"/>
          </a:xfrm>
          <a:prstGeom prst="rect">
            <a:avLst/>
          </a:prstGeom>
        </p:spPr>
        <p:txBody>
          <a:bodyPr wrap="square">
            <a:spAutoFit/>
          </a:bodyPr>
          <a:lstStyle/>
          <a:p>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ajax</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url: </a:t>
            </a:r>
            <a:r>
              <a:rPr lang="en-US" sz="1200" dirty="0">
                <a:solidFill>
                  <a:srgbClr val="A31515"/>
                </a:solidFill>
                <a:highlight>
                  <a:srgbClr val="FFFFFF"/>
                </a:highlight>
                <a:latin typeface="Consolas" panose="020B0609020204030204" pitchFamily="49" charset="0"/>
              </a:rPr>
              <a:t>"/Home/</a:t>
            </a:r>
            <a:r>
              <a:rPr lang="en-US" sz="1200" dirty="0" err="1">
                <a:solidFill>
                  <a:srgbClr val="A31515"/>
                </a:solidFill>
                <a:highlight>
                  <a:srgbClr val="FFFFFF"/>
                </a:highlight>
                <a:latin typeface="Consolas" panose="020B0609020204030204" pitchFamily="49" charset="0"/>
              </a:rPr>
              <a:t>GetAjaxTipsWithDelay</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cache: </a:t>
            </a:r>
            <a:r>
              <a:rPr lang="en-US" sz="1200" dirty="0">
                <a:solidFill>
                  <a:srgbClr val="0000FF"/>
                </a:solidFill>
                <a:highlight>
                  <a:srgbClr val="FFFFFF"/>
                </a:highlight>
                <a:latin typeface="Consolas" panose="020B0609020204030204" pitchFamily="49" charset="0"/>
              </a:rPr>
              <a:t>false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dataType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json</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beforeSend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loadingmessage</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).show();</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complete: </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loadingmessage</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).hide();</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success: </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(response) {</a:t>
            </a:r>
          </a:p>
          <a:p>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myDiv</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).html(</a:t>
            </a:r>
            <a:r>
              <a:rPr lang="en-US" sz="1200" dirty="0" err="1">
                <a:solidFill>
                  <a:srgbClr val="000000"/>
                </a:solidFill>
                <a:highlight>
                  <a:srgbClr val="FFFFFF"/>
                </a:highlight>
                <a:latin typeface="Consolas" panose="020B0609020204030204" pitchFamily="49" charset="0"/>
              </a:rPr>
              <a:t>response.data</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endParaRPr lang="en-US" sz="1200" dirty="0"/>
          </a:p>
        </p:txBody>
      </p:sp>
      <p:pic>
        <p:nvPicPr>
          <p:cNvPr id="8" name="Picture 7"/>
          <p:cNvPicPr>
            <a:picLocks noChangeAspect="1"/>
          </p:cNvPicPr>
          <p:nvPr/>
        </p:nvPicPr>
        <p:blipFill>
          <a:blip r:embed="rId4"/>
          <a:stretch>
            <a:fillRect/>
          </a:stretch>
        </p:blipFill>
        <p:spPr>
          <a:xfrm>
            <a:off x="4812347" y="3697506"/>
            <a:ext cx="3705225" cy="2352675"/>
          </a:xfrm>
          <a:prstGeom prst="rect">
            <a:avLst/>
          </a:prstGeom>
        </p:spPr>
        <p:style>
          <a:lnRef idx="1">
            <a:schemeClr val="accent2"/>
          </a:lnRef>
          <a:fillRef idx="3">
            <a:schemeClr val="accent2"/>
          </a:fillRef>
          <a:effectRef idx="2">
            <a:schemeClr val="accent2"/>
          </a:effectRef>
          <a:fontRef idx="minor">
            <a:schemeClr val="lt1"/>
          </a:fontRef>
        </p:style>
      </p:pic>
      <p:cxnSp>
        <p:nvCxnSpPr>
          <p:cNvPr id="10" name="Elbow Connector 9"/>
          <p:cNvCxnSpPr/>
          <p:nvPr/>
        </p:nvCxnSpPr>
        <p:spPr>
          <a:xfrm rot="5400000">
            <a:off x="67400" y="2943900"/>
            <a:ext cx="1727200" cy="528320"/>
          </a:xfrm>
          <a:prstGeom prst="bentConnector3">
            <a:avLst>
              <a:gd name="adj1" fmla="val 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Elbow Connector 14"/>
          <p:cNvCxnSpPr/>
          <p:nvPr/>
        </p:nvCxnSpPr>
        <p:spPr>
          <a:xfrm>
            <a:off x="4094480" y="2890282"/>
            <a:ext cx="2844800" cy="701040"/>
          </a:xfrm>
          <a:prstGeom prst="bentConnector3">
            <a:avLst>
              <a:gd name="adj1" fmla="val 10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Elbow Connector 16"/>
          <p:cNvCxnSpPr/>
          <p:nvPr/>
        </p:nvCxnSpPr>
        <p:spPr>
          <a:xfrm>
            <a:off x="4386806" y="3414920"/>
            <a:ext cx="1868760" cy="191078"/>
          </a:xfrm>
          <a:prstGeom prst="bentConnector3">
            <a:avLst>
              <a:gd name="adj1" fmla="val 100018"/>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184585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partial page update</a:t>
            </a:r>
            <a:endParaRPr lang="en-US" dirty="0"/>
          </a:p>
        </p:txBody>
      </p:sp>
      <p:cxnSp>
        <p:nvCxnSpPr>
          <p:cNvPr id="4" name="Straight Arrow Connector 3"/>
          <p:cNvCxnSpPr/>
          <p:nvPr/>
        </p:nvCxnSpPr>
        <p:spPr bwMode="auto">
          <a:xfrm>
            <a:off x="4933437" y="149200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Rectangle 4"/>
          <p:cNvSpPr>
            <a:spLocks noChangeArrowheads="1"/>
          </p:cNvSpPr>
          <p:nvPr/>
        </p:nvSpPr>
        <p:spPr bwMode="auto">
          <a:xfrm>
            <a:off x="1540510" y="1629410"/>
            <a:ext cx="1524000" cy="8382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Aft>
                <a:spcPts val="1000"/>
              </a:spcAft>
            </a:pPr>
            <a:r>
              <a:rPr lang="en-US" sz="1600" b="0" dirty="0">
                <a:solidFill>
                  <a:schemeClr val="bg1"/>
                </a:solidFill>
                <a:latin typeface="Segoe UI" pitchFamily="34" charset="0"/>
                <a:ea typeface="Segoe UI" pitchFamily="34" charset="0"/>
                <a:cs typeface="Segoe UI" pitchFamily="34" charset="0"/>
              </a:rPr>
              <a:t>User Request</a:t>
            </a:r>
          </a:p>
        </p:txBody>
      </p:sp>
      <p:sp>
        <p:nvSpPr>
          <p:cNvPr id="6" name="Rectangle 5"/>
          <p:cNvSpPr>
            <a:spLocks noChangeArrowheads="1"/>
          </p:cNvSpPr>
          <p:nvPr/>
        </p:nvSpPr>
        <p:spPr bwMode="auto">
          <a:xfrm>
            <a:off x="6074410" y="1629410"/>
            <a:ext cx="1371600" cy="370459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Aft>
                <a:spcPts val="1000"/>
              </a:spcAft>
            </a:pPr>
            <a:r>
              <a:rPr lang="en-US" sz="1600" b="0" dirty="0">
                <a:solidFill>
                  <a:schemeClr val="bg1"/>
                </a:solidFill>
                <a:latin typeface="Segoe UI" pitchFamily="34" charset="0"/>
                <a:ea typeface="Segoe UI" pitchFamily="34" charset="0"/>
                <a:cs typeface="Segoe UI" pitchFamily="34" charset="0"/>
              </a:rPr>
              <a:t>ASP.NET </a:t>
            </a:r>
            <a:r>
              <a:rPr lang="en-US" sz="1600" b="0" dirty="0" smtClean="0">
                <a:solidFill>
                  <a:schemeClr val="bg1"/>
                </a:solidFill>
                <a:latin typeface="Segoe UI" pitchFamily="34" charset="0"/>
                <a:ea typeface="Segoe UI" pitchFamily="34" charset="0"/>
                <a:cs typeface="Segoe UI" pitchFamily="34" charset="0"/>
              </a:rPr>
              <a:t>Engine</a:t>
            </a:r>
            <a:endParaRPr lang="en-US" sz="1600" b="0" dirty="0">
              <a:solidFill>
                <a:schemeClr val="bg1"/>
              </a:solidFill>
              <a:latin typeface="Segoe UI" pitchFamily="34" charset="0"/>
              <a:ea typeface="Segoe UI" pitchFamily="34" charset="0"/>
              <a:cs typeface="Segoe UI" pitchFamily="34" charset="0"/>
            </a:endParaRPr>
          </a:p>
        </p:txBody>
      </p:sp>
      <p:sp>
        <p:nvSpPr>
          <p:cNvPr id="7" name="Rectangle 6"/>
          <p:cNvSpPr>
            <a:spLocks noChangeArrowheads="1"/>
          </p:cNvSpPr>
          <p:nvPr/>
        </p:nvSpPr>
        <p:spPr bwMode="auto">
          <a:xfrm>
            <a:off x="1578610" y="2810510"/>
            <a:ext cx="1485900" cy="252349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Aft>
                <a:spcPts val="1000"/>
              </a:spcAft>
            </a:pPr>
            <a:r>
              <a:rPr lang="en-US" sz="1600" b="0" dirty="0">
                <a:solidFill>
                  <a:schemeClr val="bg1"/>
                </a:solidFill>
                <a:latin typeface="Segoe UI" pitchFamily="34" charset="0"/>
                <a:ea typeface="Segoe UI" pitchFamily="34" charset="0"/>
                <a:cs typeface="Segoe UI" pitchFamily="34" charset="0"/>
              </a:rPr>
              <a:t>ASP.NET Pages</a:t>
            </a:r>
          </a:p>
        </p:txBody>
      </p:sp>
      <p:sp>
        <p:nvSpPr>
          <p:cNvPr id="8" name="Rectangle 7"/>
          <p:cNvSpPr>
            <a:spLocks noChangeArrowheads="1"/>
          </p:cNvSpPr>
          <p:nvPr/>
        </p:nvSpPr>
        <p:spPr bwMode="auto">
          <a:xfrm>
            <a:off x="1616711" y="3683000"/>
            <a:ext cx="1409699" cy="439105"/>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Aft>
                <a:spcPts val="1000"/>
              </a:spcAft>
            </a:pPr>
            <a:r>
              <a:rPr lang="en-US" sz="1600" b="0" dirty="0" smtClean="0">
                <a:latin typeface="Segoe UI" pitchFamily="34" charset="0"/>
                <a:ea typeface="Segoe UI" pitchFamily="34" charset="0"/>
                <a:cs typeface="Segoe UI" pitchFamily="34" charset="0"/>
              </a:rPr>
              <a:t>Section</a:t>
            </a:r>
            <a:r>
              <a:rPr lang="ru-RU" sz="1600" b="0" dirty="0" smtClean="0">
                <a:latin typeface="Segoe UI" pitchFamily="34" charset="0"/>
                <a:ea typeface="Segoe UI" pitchFamily="34" charset="0"/>
                <a:cs typeface="Segoe UI" pitchFamily="34" charset="0"/>
              </a:rPr>
              <a:t>1</a:t>
            </a:r>
            <a:endParaRPr lang="en-US" sz="1600" b="0" dirty="0">
              <a:latin typeface="Segoe UI" pitchFamily="34" charset="0"/>
              <a:ea typeface="Segoe UI" pitchFamily="34" charset="0"/>
              <a:cs typeface="Segoe UI" pitchFamily="34" charset="0"/>
            </a:endParaRPr>
          </a:p>
        </p:txBody>
      </p:sp>
      <p:cxnSp>
        <p:nvCxnSpPr>
          <p:cNvPr id="9" name="Straight Arrow Connector 8"/>
          <p:cNvCxnSpPr>
            <a:cxnSpLocks noChangeShapeType="1"/>
          </p:cNvCxnSpPr>
          <p:nvPr/>
        </p:nvCxnSpPr>
        <p:spPr bwMode="auto">
          <a:xfrm flipV="1">
            <a:off x="3077208" y="3743960"/>
            <a:ext cx="301752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10" name="Straight Arrow Connector 9"/>
          <p:cNvCxnSpPr>
            <a:cxnSpLocks noChangeShapeType="1"/>
          </p:cNvCxnSpPr>
          <p:nvPr/>
        </p:nvCxnSpPr>
        <p:spPr bwMode="auto">
          <a:xfrm flipH="1" flipV="1">
            <a:off x="3083560" y="4048760"/>
            <a:ext cx="301752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11" name="Text Box 9"/>
          <p:cNvSpPr txBox="1">
            <a:spLocks noChangeArrowheads="1"/>
          </p:cNvSpPr>
          <p:nvPr/>
        </p:nvSpPr>
        <p:spPr bwMode="auto">
          <a:xfrm>
            <a:off x="3721736" y="1457961"/>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Segoe UI" pitchFamily="34" charset="0"/>
                <a:ea typeface="Segoe UI" pitchFamily="34" charset="0"/>
                <a:cs typeface="Segoe UI" pitchFamily="34" charset="0"/>
              </a:rPr>
              <a:t>Request for ASP.NET Page</a:t>
            </a:r>
          </a:p>
        </p:txBody>
      </p:sp>
      <p:sp>
        <p:nvSpPr>
          <p:cNvPr id="12" name="Text Box 10"/>
          <p:cNvSpPr txBox="1">
            <a:spLocks noChangeArrowheads="1"/>
          </p:cNvSpPr>
          <p:nvPr/>
        </p:nvSpPr>
        <p:spPr bwMode="auto">
          <a:xfrm>
            <a:off x="3750310" y="2353310"/>
            <a:ext cx="1771650" cy="4953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Segoe UI" pitchFamily="34" charset="0"/>
                <a:ea typeface="Segoe UI" pitchFamily="34" charset="0"/>
                <a:cs typeface="Segoe UI" pitchFamily="34" charset="0"/>
              </a:rPr>
              <a:t>Download full HTML</a:t>
            </a:r>
          </a:p>
        </p:txBody>
      </p:sp>
      <p:sp>
        <p:nvSpPr>
          <p:cNvPr id="13" name="Text Box 11"/>
          <p:cNvSpPr txBox="1">
            <a:spLocks noChangeArrowheads="1"/>
          </p:cNvSpPr>
          <p:nvPr/>
        </p:nvSpPr>
        <p:spPr bwMode="auto">
          <a:xfrm>
            <a:off x="3759836" y="3191511"/>
            <a:ext cx="1914525" cy="4191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Segoe UI" pitchFamily="34" charset="0"/>
                <a:ea typeface="Segoe UI" pitchFamily="34" charset="0"/>
                <a:cs typeface="Segoe UI" pitchFamily="34" charset="0"/>
              </a:rPr>
              <a:t>Request for changed content</a:t>
            </a:r>
          </a:p>
        </p:txBody>
      </p:sp>
      <p:sp>
        <p:nvSpPr>
          <p:cNvPr id="14" name="Text Box 12"/>
          <p:cNvSpPr txBox="1">
            <a:spLocks noChangeArrowheads="1"/>
          </p:cNvSpPr>
          <p:nvPr/>
        </p:nvSpPr>
        <p:spPr bwMode="auto">
          <a:xfrm>
            <a:off x="3674111" y="4086861"/>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Segoe UI" pitchFamily="34" charset="0"/>
                <a:ea typeface="Segoe UI" pitchFamily="34" charset="0"/>
                <a:cs typeface="Segoe UI" pitchFamily="34" charset="0"/>
              </a:rPr>
              <a:t>Download only updated HTML</a:t>
            </a:r>
          </a:p>
        </p:txBody>
      </p:sp>
      <p:cxnSp>
        <p:nvCxnSpPr>
          <p:cNvPr id="15" name="Straight Arrow Connector 14"/>
          <p:cNvCxnSpPr>
            <a:cxnSpLocks noChangeShapeType="1"/>
          </p:cNvCxnSpPr>
          <p:nvPr/>
        </p:nvCxnSpPr>
        <p:spPr bwMode="auto">
          <a:xfrm flipH="1" flipV="1">
            <a:off x="3093086" y="3077211"/>
            <a:ext cx="2981324" cy="0"/>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cxnSpLocks noChangeShapeType="1"/>
          </p:cNvCxnSpPr>
          <p:nvPr/>
        </p:nvCxnSpPr>
        <p:spPr bwMode="auto">
          <a:xfrm>
            <a:off x="3069590" y="2181860"/>
            <a:ext cx="3067050" cy="0"/>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sp>
        <p:nvSpPr>
          <p:cNvPr id="17" name="Rectangle 16"/>
          <p:cNvSpPr>
            <a:spLocks noChangeArrowheads="1"/>
          </p:cNvSpPr>
          <p:nvPr/>
        </p:nvSpPr>
        <p:spPr bwMode="auto">
          <a:xfrm>
            <a:off x="1616711" y="4252914"/>
            <a:ext cx="1409699" cy="410526"/>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Aft>
                <a:spcPts val="1000"/>
              </a:spcAft>
            </a:pPr>
            <a:r>
              <a:rPr lang="en-US" sz="1600" b="0" dirty="0" smtClean="0">
                <a:latin typeface="Segoe UI" pitchFamily="34" charset="0"/>
                <a:ea typeface="Segoe UI" pitchFamily="34" charset="0"/>
                <a:cs typeface="Segoe UI" pitchFamily="34" charset="0"/>
              </a:rPr>
              <a:t>Section</a:t>
            </a:r>
            <a:r>
              <a:rPr lang="ru-RU" sz="1600" b="0" dirty="0">
                <a:latin typeface="Segoe UI" pitchFamily="34" charset="0"/>
                <a:ea typeface="Segoe UI" pitchFamily="34" charset="0"/>
                <a:cs typeface="Segoe UI" pitchFamily="34" charset="0"/>
              </a:rPr>
              <a:t>2</a:t>
            </a:r>
            <a:endParaRPr lang="en-US" sz="1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61127861"/>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partial page update</a:t>
            </a:r>
            <a:endParaRPr lang="en-US" dirty="0"/>
          </a:p>
        </p:txBody>
      </p:sp>
      <p:sp>
        <p:nvSpPr>
          <p:cNvPr id="3" name="Content Placeholder 2"/>
          <p:cNvSpPr>
            <a:spLocks noGrp="1"/>
          </p:cNvSpPr>
          <p:nvPr>
            <p:ph sz="quarter" idx="10"/>
          </p:nvPr>
        </p:nvSpPr>
        <p:spPr/>
        <p:txBody>
          <a:bodyPr/>
          <a:lstStyle/>
          <a:p>
            <a:pPr marL="228600" indent="-228600">
              <a:buFont typeface="Arial" pitchFamily="34" charset="0"/>
              <a:buChar char="•"/>
            </a:pPr>
            <a:r>
              <a:rPr lang="en-US" sz="1800" dirty="0">
                <a:solidFill>
                  <a:schemeClr val="accent6"/>
                </a:solidFill>
              </a:rPr>
              <a:t>Allow updates of individual sections of a </a:t>
            </a:r>
            <a:r>
              <a:rPr lang="en-US" sz="1800" dirty="0" smtClean="0">
                <a:solidFill>
                  <a:schemeClr val="accent6"/>
                </a:solidFill>
              </a:rPr>
              <a:t>webpage (during </a:t>
            </a:r>
            <a:r>
              <a:rPr lang="en-US" sz="1800" dirty="0" err="1" smtClean="0">
                <a:solidFill>
                  <a:schemeClr val="accent6"/>
                </a:solidFill>
              </a:rPr>
              <a:t>postback</a:t>
            </a:r>
            <a:r>
              <a:rPr lang="en-US" sz="1800" dirty="0" smtClean="0">
                <a:solidFill>
                  <a:schemeClr val="accent6"/>
                </a:solidFill>
              </a:rPr>
              <a:t>)</a:t>
            </a:r>
            <a:endParaRPr lang="en-US" sz="1800" dirty="0">
              <a:solidFill>
                <a:schemeClr val="accent6"/>
              </a:solidFill>
            </a:endParaRPr>
          </a:p>
          <a:p>
            <a:pPr marL="228600" indent="-228600">
              <a:buFont typeface="Arial" pitchFamily="34" charset="0"/>
              <a:buChar char="•"/>
            </a:pPr>
            <a:r>
              <a:rPr lang="en-US" sz="1800" dirty="0" smtClean="0">
                <a:solidFill>
                  <a:schemeClr val="accent6"/>
                </a:solidFill>
              </a:rPr>
              <a:t>Increase </a:t>
            </a:r>
            <a:r>
              <a:rPr lang="en-US" sz="1800" dirty="0">
                <a:solidFill>
                  <a:schemeClr val="accent6"/>
                </a:solidFill>
              </a:rPr>
              <a:t>the responsiveness of a web application</a:t>
            </a:r>
          </a:p>
          <a:p>
            <a:pPr marL="0" indent="0">
              <a:buNone/>
            </a:pPr>
            <a:endParaRPr lang="en-US" dirty="0"/>
          </a:p>
        </p:txBody>
      </p:sp>
    </p:spTree>
    <p:extLst>
      <p:ext uri="{BB962C8B-B14F-4D97-AF65-F5344CB8AC3E}">
        <p14:creationId xmlns:p14="http://schemas.microsoft.com/office/powerpoint/2010/main" val="4141913449"/>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US" dirty="0" smtClean="0"/>
              <a:t>Create web application without AJAX</a:t>
            </a:r>
          </a:p>
          <a:p>
            <a:pPr marL="514350" indent="-514350">
              <a:buFont typeface="+mj-lt"/>
              <a:buAutoNum type="arabicPeriod"/>
            </a:pPr>
            <a:endParaRPr lang="en-US" dirty="0" smtClean="0"/>
          </a:p>
          <a:p>
            <a:pPr marL="514350" indent="-514350">
              <a:buFont typeface="+mj-lt"/>
              <a:buAutoNum type="arabicPeriod"/>
            </a:pPr>
            <a:r>
              <a:rPr lang="en-US" dirty="0" smtClean="0"/>
              <a:t>Add or modify views, to render only the specific sections that you want to update on the webpage</a:t>
            </a:r>
          </a:p>
          <a:p>
            <a:pPr marL="514350" indent="-514350">
              <a:buFont typeface="+mj-lt"/>
              <a:buAutoNum type="arabicPeriod"/>
            </a:pPr>
            <a:endParaRPr lang="en-US" dirty="0" smtClean="0"/>
          </a:p>
          <a:p>
            <a:pPr marL="514350" indent="-514350">
              <a:buFont typeface="+mj-lt"/>
              <a:buAutoNum type="arabicPeriod"/>
            </a:pPr>
            <a:r>
              <a:rPr lang="en-US" dirty="0" smtClean="0"/>
              <a:t>Update the </a:t>
            </a:r>
            <a:r>
              <a:rPr lang="en-US" b="1" dirty="0" err="1" smtClean="0"/>
              <a:t>ViewController</a:t>
            </a:r>
            <a:r>
              <a:rPr lang="en-US" dirty="0" smtClean="0"/>
              <a:t> class to return the </a:t>
            </a:r>
            <a:r>
              <a:rPr lang="en-US" b="1" dirty="0" err="1" smtClean="0"/>
              <a:t>PartialView</a:t>
            </a:r>
            <a:r>
              <a:rPr lang="en-US" dirty="0" smtClean="0"/>
              <a:t> class</a:t>
            </a:r>
          </a:p>
          <a:p>
            <a:endParaRPr lang="en-US" dirty="0"/>
          </a:p>
        </p:txBody>
      </p:sp>
    </p:spTree>
    <p:extLst>
      <p:ext uri="{BB962C8B-B14F-4D97-AF65-F5344CB8AC3E}">
        <p14:creationId xmlns:p14="http://schemas.microsoft.com/office/powerpoint/2010/main" val="3019500590"/>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AjaxHelper</a:t>
            </a:r>
            <a:endParaRPr lang="ru-RU" dirty="0"/>
          </a:p>
        </p:txBody>
      </p:sp>
      <p:sp>
        <p:nvSpPr>
          <p:cNvPr id="3" name="Content Placeholder 2"/>
          <p:cNvSpPr>
            <a:spLocks noGrp="1"/>
          </p:cNvSpPr>
          <p:nvPr>
            <p:ph sz="quarter" idx="10"/>
          </p:nvPr>
        </p:nvSpPr>
        <p:spPr/>
        <p:txBody>
          <a:bodyPr/>
          <a:lstStyle/>
          <a:p>
            <a:r>
              <a:rPr lang="en-US" dirty="0" err="1" smtClean="0">
                <a:solidFill>
                  <a:schemeClr val="dk1"/>
                </a:solidFill>
              </a:rPr>
              <a:t>Ajax.ActionLink</a:t>
            </a:r>
            <a:endParaRPr lang="en-US" dirty="0" smtClean="0">
              <a:solidFill>
                <a:schemeClr val="dk1"/>
              </a:solidFill>
            </a:endParaRPr>
          </a:p>
          <a:p>
            <a:r>
              <a:rPr lang="en-US" dirty="0" err="1" smtClean="0">
                <a:solidFill>
                  <a:schemeClr val="dk1"/>
                </a:solidFill>
              </a:rPr>
              <a:t>Ajax.RouteLink</a:t>
            </a:r>
            <a:endParaRPr lang="en-US" dirty="0" smtClean="0">
              <a:solidFill>
                <a:schemeClr val="dk1"/>
              </a:solidFill>
            </a:endParaRPr>
          </a:p>
          <a:p>
            <a:r>
              <a:rPr lang="en-US" dirty="0" err="1" smtClean="0">
                <a:solidFill>
                  <a:schemeClr val="dk1"/>
                </a:solidFill>
              </a:rPr>
              <a:t>Ajax.BeginForm</a:t>
            </a:r>
            <a:endParaRPr lang="en-US" dirty="0" smtClean="0">
              <a:solidFill>
                <a:schemeClr val="dk1"/>
              </a:solidFill>
            </a:endParaRPr>
          </a:p>
          <a:p>
            <a:r>
              <a:rPr lang="en-US" dirty="0" err="1">
                <a:solidFill>
                  <a:schemeClr val="dk1"/>
                </a:solidFill>
              </a:rPr>
              <a:t>Ajax.BeginRouteForm</a:t>
            </a:r>
            <a:endParaRPr lang="en-US" dirty="0"/>
          </a:p>
          <a:p>
            <a:endParaRPr lang="en-US" b="1" dirty="0"/>
          </a:p>
          <a:p>
            <a:endParaRPr lang="en-US" b="1" dirty="0"/>
          </a:p>
          <a:p>
            <a:endParaRPr lang="en-US" b="1" dirty="0"/>
          </a:p>
          <a:p>
            <a:endParaRPr lang="ru-RU" dirty="0"/>
          </a:p>
        </p:txBody>
      </p:sp>
    </p:spTree>
    <p:extLst>
      <p:ext uri="{BB962C8B-B14F-4D97-AF65-F5344CB8AC3E}">
        <p14:creationId xmlns:p14="http://schemas.microsoft.com/office/powerpoint/2010/main" val="96808046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avaScript in ASP.MVC</a:t>
            </a:r>
            <a:endParaRPr lang="en-US" dirty="0"/>
          </a:p>
        </p:txBody>
      </p:sp>
      <p:sp>
        <p:nvSpPr>
          <p:cNvPr id="3" name="Content Placeholder 2"/>
          <p:cNvSpPr>
            <a:spLocks noGrp="1"/>
          </p:cNvSpPr>
          <p:nvPr>
            <p:ph sz="quarter" idx="10"/>
          </p:nvPr>
        </p:nvSpPr>
        <p:spPr/>
        <p:txBody>
          <a:bodyPr/>
          <a:lstStyle/>
          <a:p>
            <a:r>
              <a:rPr lang="en-US" dirty="0" smtClean="0"/>
              <a:t>Inline JavaScript code</a:t>
            </a:r>
          </a:p>
          <a:p>
            <a:r>
              <a:rPr lang="en-US" dirty="0" smtClean="0">
                <a:solidFill>
                  <a:schemeClr val="accent6"/>
                </a:solidFill>
              </a:rPr>
              <a:t>External JavaScript files:</a:t>
            </a:r>
          </a:p>
          <a:p>
            <a:pPr lvl="1"/>
            <a:r>
              <a:rPr lang="en-US" dirty="0" smtClean="0">
                <a:solidFill>
                  <a:schemeClr val="accent6"/>
                </a:solidFill>
              </a:rPr>
              <a:t>Manual inclusion</a:t>
            </a:r>
          </a:p>
          <a:p>
            <a:pPr lvl="1"/>
            <a:r>
              <a:rPr lang="en-US" dirty="0" smtClean="0"/>
              <a:t>Use Bundles</a:t>
            </a:r>
          </a:p>
          <a:p>
            <a:pPr lvl="1"/>
            <a:r>
              <a:rPr lang="en-US" dirty="0" smtClean="0"/>
              <a:t>Third Party library</a:t>
            </a:r>
            <a:endParaRPr lang="en-GB" dirty="0"/>
          </a:p>
          <a:p>
            <a:pPr marL="0" indent="0">
              <a:buNone/>
            </a:pPr>
            <a:endParaRPr lang="en-US" dirty="0" smtClean="0"/>
          </a:p>
        </p:txBody>
      </p:sp>
    </p:spTree>
    <p:extLst>
      <p:ext uri="{BB962C8B-B14F-4D97-AF65-F5344CB8AC3E}">
        <p14:creationId xmlns:p14="http://schemas.microsoft.com/office/powerpoint/2010/main" val="4263175750"/>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http://www.adaptivepath.com/ideas/ajax-new-approach-web-applications</a:t>
            </a:r>
            <a:r>
              <a:rPr lang="en-US" dirty="0" smtClean="0">
                <a:hlinkClick r:id="rId3"/>
              </a:rPr>
              <a:t>/</a:t>
            </a:r>
            <a:endParaRPr lang="en-US" dirty="0" smtClean="0"/>
          </a:p>
          <a:p>
            <a:r>
              <a:rPr lang="en-US" dirty="0">
                <a:hlinkClick r:id="rId4"/>
              </a:rPr>
              <a:t>http://xmlhttprequest.ru</a:t>
            </a:r>
            <a:r>
              <a:rPr lang="en-US" dirty="0" smtClean="0">
                <a:hlinkClick r:id="rId4"/>
              </a:rPr>
              <a:t>/</a:t>
            </a:r>
            <a:endParaRPr lang="ru-RU" dirty="0" smtClean="0"/>
          </a:p>
          <a:p>
            <a:r>
              <a:rPr lang="en-US" dirty="0">
                <a:hlinkClick r:id="rId5"/>
              </a:rPr>
              <a:t>http://</a:t>
            </a:r>
            <a:r>
              <a:rPr lang="en-US" dirty="0" smtClean="0">
                <a:hlinkClick r:id="rId5"/>
              </a:rPr>
              <a:t>www.microsoftvirtualacademy.com/training-courses/developing-asp-net-mvc-4-web-applications-jump-start-russian</a:t>
            </a:r>
            <a:endParaRPr lang="ru-RU" dirty="0" smtClean="0"/>
          </a:p>
          <a:p>
            <a:r>
              <a:rPr lang="en-US" dirty="0">
                <a:hlinkClick r:id="rId6"/>
              </a:rPr>
              <a:t>http://timgthomas.com/2012/09/a-quick-start-of-asp-net-mvc-4s-bundling</a:t>
            </a:r>
            <a:r>
              <a:rPr lang="en-US" dirty="0" smtClean="0">
                <a:hlinkClick r:id="rId6"/>
              </a:rPr>
              <a:t>/</a:t>
            </a:r>
            <a:endParaRPr lang="en-US" dirty="0" smtClean="0"/>
          </a:p>
          <a:p>
            <a:r>
              <a:rPr lang="en-US" dirty="0">
                <a:hlinkClick r:id="rId7"/>
              </a:rPr>
              <a:t>https://</a:t>
            </a:r>
            <a:r>
              <a:rPr lang="en-US" dirty="0" smtClean="0">
                <a:hlinkClick r:id="rId7"/>
              </a:rPr>
              <a:t>www.asp.net/mvc/overview/performance/bundling-and-minification</a:t>
            </a:r>
            <a:endParaRPr lang="ru-RU" dirty="0" smtClean="0"/>
          </a:p>
          <a:p>
            <a:r>
              <a:rPr lang="en-US" dirty="0">
                <a:hlinkClick r:id="rId8"/>
              </a:rPr>
              <a:t>http://api.jquery.com</a:t>
            </a:r>
            <a:r>
              <a:rPr lang="en-US" dirty="0" smtClean="0">
                <a:hlinkClick r:id="rId8"/>
              </a:rPr>
              <a:t>/</a:t>
            </a:r>
            <a:endParaRPr lang="en-US" dirty="0" smtClean="0"/>
          </a:p>
          <a:p>
            <a:r>
              <a:rPr lang="en-US" dirty="0">
                <a:hlinkClick r:id="rId9"/>
              </a:rPr>
              <a:t>http://msdn.microsoft.com</a:t>
            </a:r>
            <a:r>
              <a:rPr lang="en-US" dirty="0" smtClean="0">
                <a:hlinkClick r:id="rId9"/>
              </a:rPr>
              <a:t>/</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Important links</a:t>
            </a:r>
            <a:endParaRPr lang="en-US" dirty="0"/>
          </a:p>
        </p:txBody>
      </p:sp>
    </p:spTree>
    <p:extLst>
      <p:ext uri="{BB962C8B-B14F-4D97-AF65-F5344CB8AC3E}">
        <p14:creationId xmlns:p14="http://schemas.microsoft.com/office/powerpoint/2010/main" val="2108637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JavaScript code to </a:t>
            </a:r>
            <a:r>
              <a:rPr lang="en-US" dirty="0" smtClean="0"/>
              <a:t>HTML</a:t>
            </a:r>
            <a:endParaRPr lang="en-US" dirty="0"/>
          </a:p>
        </p:txBody>
      </p:sp>
      <p:sp>
        <p:nvSpPr>
          <p:cNvPr id="3" name="Content Placeholder 2"/>
          <p:cNvSpPr>
            <a:spLocks noGrp="1"/>
          </p:cNvSpPr>
          <p:nvPr>
            <p:ph sz="quarter" idx="10"/>
          </p:nvPr>
        </p:nvSpPr>
        <p:spPr>
          <a:xfrm>
            <a:off x="373692" y="987616"/>
            <a:ext cx="8487280" cy="5218430"/>
          </a:xfrm>
        </p:spPr>
        <p:txBody>
          <a:bodyPr>
            <a:normAutofit fontScale="40000" lnSpcReduction="20000"/>
          </a:bodyPr>
          <a:lstStyle/>
          <a:p>
            <a:pPr marL="0" indent="0">
              <a:buNone/>
            </a:pP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!DOCTYPE</a:t>
            </a:r>
            <a:r>
              <a:rPr lang="en-US" sz="2800" dirty="0">
                <a:solidFill>
                  <a:srgbClr val="000000"/>
                </a:solidFill>
                <a:highlight>
                  <a:srgbClr val="FFFFFF"/>
                </a:highlight>
                <a:latin typeface="Consolas" panose="020B0609020204030204" pitchFamily="49" charset="0"/>
              </a:rPr>
              <a:t> </a:t>
            </a:r>
            <a:r>
              <a:rPr lang="en-US" sz="2800" dirty="0">
                <a:solidFill>
                  <a:srgbClr val="FF0000"/>
                </a:solidFill>
                <a:highlight>
                  <a:srgbClr val="FFFFFF"/>
                </a:highlight>
                <a:latin typeface="Consolas" panose="020B0609020204030204" pitchFamily="49" charset="0"/>
              </a:rPr>
              <a:t>html</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html</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head</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title</a:t>
            </a:r>
            <a:r>
              <a:rPr lang="en-US" sz="2800" dirty="0">
                <a:solidFill>
                  <a:srgbClr val="0000FF"/>
                </a:solidFill>
                <a:highlight>
                  <a:srgbClr val="FFFFFF"/>
                </a:highlight>
                <a:latin typeface="Consolas" panose="020B0609020204030204" pitchFamily="49" charset="0"/>
              </a:rPr>
              <a:t>&gt;&lt;/</a:t>
            </a:r>
            <a:r>
              <a:rPr lang="en-US" sz="2800" dirty="0">
                <a:solidFill>
                  <a:srgbClr val="800000"/>
                </a:solidFill>
                <a:highlight>
                  <a:srgbClr val="FFFFFF"/>
                </a:highlight>
                <a:latin typeface="Consolas" panose="020B0609020204030204" pitchFamily="49" charset="0"/>
              </a:rPr>
              <a:t>title</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head</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body</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div</a:t>
            </a:r>
            <a:r>
              <a:rPr lang="en-US" sz="2800" dirty="0">
                <a:solidFill>
                  <a:srgbClr val="000000"/>
                </a:solidFill>
                <a:highlight>
                  <a:srgbClr val="FFFFFF"/>
                </a:highlight>
                <a:latin typeface="Consolas" panose="020B0609020204030204" pitchFamily="49" charset="0"/>
              </a:rPr>
              <a:t> </a:t>
            </a:r>
            <a:r>
              <a:rPr lang="en-US" sz="2800" dirty="0">
                <a:solidFill>
                  <a:srgbClr val="FF0000"/>
                </a:solidFill>
                <a:highlight>
                  <a:srgbClr val="FFFFFF"/>
                </a:highlight>
                <a:latin typeface="Consolas" panose="020B0609020204030204" pitchFamily="49" charset="0"/>
              </a:rPr>
              <a:t>id</a:t>
            </a:r>
            <a:r>
              <a:rPr lang="en-US" sz="2800" dirty="0">
                <a:solidFill>
                  <a:srgbClr val="0000FF"/>
                </a:solidFill>
                <a:highlight>
                  <a:srgbClr val="FFFFFF"/>
                </a:highlight>
                <a:latin typeface="Consolas" panose="020B0609020204030204" pitchFamily="49" charset="0"/>
              </a:rPr>
              <a:t>="</a:t>
            </a:r>
            <a:r>
              <a:rPr lang="en-US" sz="2800" dirty="0" err="1">
                <a:solidFill>
                  <a:srgbClr val="0000FF"/>
                </a:solidFill>
                <a:highlight>
                  <a:srgbClr val="FFFFFF"/>
                </a:highlight>
                <a:latin typeface="Consolas" panose="020B0609020204030204" pitchFamily="49" charset="0"/>
              </a:rPr>
              <a:t>myDiv</a:t>
            </a:r>
            <a:r>
              <a:rPr lang="en-US" sz="2800" dirty="0">
                <a:solidFill>
                  <a:srgbClr val="0000FF"/>
                </a:solidFill>
                <a:highlight>
                  <a:srgbClr val="FFFFFF"/>
                </a:highlight>
                <a:latin typeface="Consolas" panose="020B0609020204030204" pitchFamily="49" charset="0"/>
              </a:rPr>
              <a:t>"&gt;&lt;</a:t>
            </a:r>
            <a:r>
              <a:rPr lang="en-US" sz="2800" dirty="0">
                <a:solidFill>
                  <a:srgbClr val="800000"/>
                </a:solidFill>
                <a:highlight>
                  <a:srgbClr val="FFFFFF"/>
                </a:highlight>
                <a:latin typeface="Consolas" panose="020B0609020204030204" pitchFamily="49" charset="0"/>
              </a:rPr>
              <a:t>h2</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Let AJAX change this text</a:t>
            </a: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h2</a:t>
            </a:r>
            <a:r>
              <a:rPr lang="en-US" sz="2800" dirty="0">
                <a:solidFill>
                  <a:srgbClr val="0000FF"/>
                </a:solidFill>
                <a:highlight>
                  <a:srgbClr val="FFFFFF"/>
                </a:highlight>
                <a:latin typeface="Consolas" panose="020B0609020204030204" pitchFamily="49" charset="0"/>
              </a:rPr>
              <a:t>&gt;&lt;/</a:t>
            </a:r>
            <a:r>
              <a:rPr lang="en-US" sz="2800" dirty="0">
                <a:solidFill>
                  <a:srgbClr val="800000"/>
                </a:solidFill>
                <a:highlight>
                  <a:srgbClr val="FFFFFF"/>
                </a:highlight>
                <a:latin typeface="Consolas" panose="020B0609020204030204" pitchFamily="49" charset="0"/>
              </a:rPr>
              <a:t>div</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button</a:t>
            </a:r>
            <a:r>
              <a:rPr lang="en-US" sz="2800" dirty="0">
                <a:solidFill>
                  <a:srgbClr val="000000"/>
                </a:solidFill>
                <a:highlight>
                  <a:srgbClr val="FFFFFF"/>
                </a:highlight>
                <a:latin typeface="Consolas" panose="020B0609020204030204" pitchFamily="49" charset="0"/>
              </a:rPr>
              <a:t> </a:t>
            </a:r>
            <a:r>
              <a:rPr lang="en-US" sz="2800" dirty="0">
                <a:solidFill>
                  <a:srgbClr val="FF0000"/>
                </a:solidFill>
                <a:highlight>
                  <a:srgbClr val="FFFFFF"/>
                </a:highlight>
                <a:latin typeface="Consolas" panose="020B0609020204030204" pitchFamily="49" charset="0"/>
              </a:rPr>
              <a:t>type</a:t>
            </a:r>
            <a:r>
              <a:rPr lang="en-US" sz="2800" dirty="0">
                <a:solidFill>
                  <a:srgbClr val="0000FF"/>
                </a:solidFill>
                <a:highlight>
                  <a:srgbClr val="FFFFFF"/>
                </a:highlight>
                <a:latin typeface="Consolas" panose="020B0609020204030204" pitchFamily="49" charset="0"/>
              </a:rPr>
              <a:t>="button"</a:t>
            </a:r>
            <a:r>
              <a:rPr lang="en-US" sz="2800" dirty="0">
                <a:solidFill>
                  <a:srgbClr val="000000"/>
                </a:solidFill>
                <a:highlight>
                  <a:srgbClr val="FFFFFF"/>
                </a:highlight>
                <a:latin typeface="Consolas" panose="020B0609020204030204" pitchFamily="49" charset="0"/>
              </a:rPr>
              <a:t> </a:t>
            </a:r>
            <a:r>
              <a:rPr lang="en-US" sz="2800" dirty="0" err="1">
                <a:solidFill>
                  <a:srgbClr val="FF0000"/>
                </a:solidFill>
                <a:highlight>
                  <a:srgbClr val="FFFFFF"/>
                </a:highlight>
                <a:latin typeface="Consolas" panose="020B0609020204030204" pitchFamily="49" charset="0"/>
              </a:rPr>
              <a:t>onclick</a:t>
            </a:r>
            <a:r>
              <a:rPr lang="en-US" sz="2800" dirty="0">
                <a:solidFill>
                  <a:srgbClr val="0000FF"/>
                </a:solidFill>
                <a:highlight>
                  <a:srgbClr val="FFFFFF"/>
                </a:highlight>
                <a:latin typeface="Consolas" panose="020B0609020204030204" pitchFamily="49" charset="0"/>
              </a:rPr>
              <a:t>="</a:t>
            </a:r>
            <a:r>
              <a:rPr lang="en-US" sz="2800" dirty="0" err="1">
                <a:solidFill>
                  <a:srgbClr val="000000"/>
                </a:solidFill>
                <a:highlight>
                  <a:srgbClr val="FFFFFF"/>
                </a:highlight>
                <a:latin typeface="Consolas" panose="020B0609020204030204" pitchFamily="49" charset="0"/>
              </a:rPr>
              <a:t>XMLDocLoad</a:t>
            </a:r>
            <a:r>
              <a:rPr lang="en-US" sz="2800" dirty="0">
                <a:solidFill>
                  <a:srgbClr val="000000"/>
                </a:solidFill>
                <a:highlight>
                  <a:srgbClr val="FFFFFF"/>
                </a:highlight>
                <a:latin typeface="Consolas" panose="020B0609020204030204" pitchFamily="49" charset="0"/>
              </a:rPr>
              <a:t>()</a:t>
            </a:r>
            <a:r>
              <a:rPr lang="en-US" sz="2800" dirty="0">
                <a:solidFill>
                  <a:srgbClr val="0000FF"/>
                </a:solidFill>
                <a:highlight>
                  <a:srgbClr val="FFFFFF"/>
                </a:highlight>
                <a:latin typeface="Consolas" panose="020B0609020204030204" pitchFamily="49" charset="0"/>
              </a:rPr>
              <a:t>"&gt;</a:t>
            </a:r>
            <a:r>
              <a:rPr lang="en-US" sz="2800" dirty="0">
                <a:solidFill>
                  <a:srgbClr val="000000"/>
                </a:solidFill>
                <a:highlight>
                  <a:srgbClr val="FFFFFF"/>
                </a:highlight>
                <a:latin typeface="Consolas" panose="020B0609020204030204" pitchFamily="49" charset="0"/>
              </a:rPr>
              <a:t>Change Content</a:t>
            </a: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button</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body</a:t>
            </a:r>
            <a:r>
              <a:rPr lang="en-US" sz="2800" dirty="0" smtClean="0">
                <a:solidFill>
                  <a:srgbClr val="0000FF"/>
                </a:solidFill>
                <a:highlight>
                  <a:srgbClr val="FFFFFF"/>
                </a:highlight>
                <a:latin typeface="Consolas" panose="020B0609020204030204" pitchFamily="49" charset="0"/>
              </a:rPr>
              <a:t>&gt;</a:t>
            </a:r>
          </a:p>
          <a:p>
            <a:pPr marL="0" indent="0">
              <a:buNone/>
            </a:pP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script</a:t>
            </a:r>
            <a:r>
              <a:rPr lang="en-US" sz="2800" dirty="0">
                <a:solidFill>
                  <a:srgbClr val="0000FF"/>
                </a:solidFill>
                <a:highlight>
                  <a:srgbClr val="FFFFFF"/>
                </a:highlight>
                <a:latin typeface="Consolas" panose="020B0609020204030204" pitchFamily="49" charset="0"/>
              </a:rPr>
              <a:t>&gt;</a:t>
            </a: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function</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XMLDocLoad</a:t>
            </a:r>
            <a:r>
              <a:rPr lang="en-US" sz="2800" dirty="0">
                <a:solidFill>
                  <a:srgbClr val="000000"/>
                </a:solidFill>
                <a:highlight>
                  <a:srgbClr val="FFFFFF"/>
                </a:highlight>
                <a:latin typeface="Consolas" panose="020B0609020204030204" pitchFamily="49" charset="0"/>
              </a:rPr>
              <a:t>() {</a:t>
            </a:r>
          </a:p>
          <a:p>
            <a:pPr marL="0" indent="0">
              <a:buNone/>
            </a:pPr>
            <a:r>
              <a:rPr lang="en-US" sz="2800" dirty="0">
                <a:solidFill>
                  <a:srgbClr val="000000"/>
                </a:solidFill>
                <a:highlight>
                  <a:srgbClr val="FFFFFF"/>
                </a:highlight>
                <a:latin typeface="Consolas" panose="020B0609020204030204" pitchFamily="49" charset="0"/>
              </a:rPr>
              <a:t>        </a:t>
            </a:r>
            <a:r>
              <a:rPr lang="en-US" sz="2800" dirty="0" err="1">
                <a:solidFill>
                  <a:srgbClr val="0000FF"/>
                </a:solidFill>
                <a:highlight>
                  <a:srgbClr val="FFFFFF"/>
                </a:highlight>
                <a:latin typeface="Consolas" panose="020B0609020204030204" pitchFamily="49" charset="0"/>
              </a:rPr>
              <a:t>var</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xmlhttp</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if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window.XMLHttpRequest</a:t>
            </a:r>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xmlhttp</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new</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XMLHttpRequest</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a:t>
            </a:r>
          </a:p>
          <a:p>
            <a:pPr marL="0" indent="0">
              <a:buNone/>
            </a:pP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else</a:t>
            </a:r>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t>
            </a:r>
            <a:r>
              <a:rPr lang="en-US" sz="2800" dirty="0" err="1" smtClean="0">
                <a:solidFill>
                  <a:srgbClr val="000000"/>
                </a:solidFill>
                <a:highlight>
                  <a:srgbClr val="FFFFFF"/>
                </a:highlight>
                <a:latin typeface="Consolas" panose="020B0609020204030204" pitchFamily="49" charset="0"/>
              </a:rPr>
              <a:t>xmlhttp</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new</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ActiveXObject</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Microsoft.XMLHTTP</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a:t>
            </a:r>
          </a:p>
          <a:p>
            <a:pPr marL="0" indent="0">
              <a:buNone/>
            </a:pPr>
            <a:endParaRPr lang="en-US" sz="2800" dirty="0">
              <a:solidFill>
                <a:srgbClr val="000000"/>
              </a:solidFill>
              <a:highlight>
                <a:srgbClr val="FFFFFF"/>
              </a:highlight>
              <a:latin typeface="Consolas" panose="020B0609020204030204" pitchFamily="49" charset="0"/>
            </a:endParaRPr>
          </a:p>
          <a:p>
            <a:pPr marL="0" indent="0">
              <a:buNone/>
            </a:pP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xmlhttp.onreadystatechange</a:t>
            </a:r>
            <a:r>
              <a:rPr lang="en-US" sz="2800" dirty="0">
                <a:solidFill>
                  <a:srgbClr val="000000"/>
                </a:solidFill>
                <a:highlight>
                  <a:srgbClr val="FFFFFF"/>
                </a:highlight>
                <a:latin typeface="Consolas" panose="020B0609020204030204" pitchFamily="49" charset="0"/>
              </a:rPr>
              <a:t> = </a:t>
            </a:r>
            <a:r>
              <a:rPr lang="en-US" sz="2800" dirty="0">
                <a:solidFill>
                  <a:srgbClr val="0000FF"/>
                </a:solidFill>
                <a:highlight>
                  <a:srgbClr val="FFFFFF"/>
                </a:highlight>
                <a:latin typeface="Consolas" panose="020B0609020204030204" pitchFamily="49" charset="0"/>
              </a:rPr>
              <a:t>function</a:t>
            </a:r>
            <a:r>
              <a:rPr lang="en-US" sz="2800" dirty="0">
                <a:solidFill>
                  <a:srgbClr val="000000"/>
                </a:solidFill>
                <a:highlight>
                  <a:srgbClr val="FFFFFF"/>
                </a:highlight>
                <a:latin typeface="Consolas" panose="020B0609020204030204" pitchFamily="49" charset="0"/>
              </a:rPr>
              <a:t> () {</a:t>
            </a:r>
          </a:p>
          <a:p>
            <a:pPr marL="0" indent="0">
              <a:buNone/>
            </a:pPr>
            <a:r>
              <a:rPr lang="en-US" sz="2800" dirty="0" smtClean="0">
                <a:solidFill>
                  <a:srgbClr val="0000FF"/>
                </a:solidFill>
                <a:highlight>
                  <a:srgbClr val="FFFFFF"/>
                </a:highlight>
                <a:latin typeface="Consolas" panose="020B0609020204030204" pitchFamily="49" charset="0"/>
              </a:rPr>
              <a:t>            if</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a:t>
            </a:r>
            <a:r>
              <a:rPr lang="en-US" sz="2800" dirty="0" err="1">
                <a:solidFill>
                  <a:srgbClr val="000000"/>
                </a:solidFill>
                <a:highlight>
                  <a:srgbClr val="FFFFFF"/>
                </a:highlight>
                <a:latin typeface="Consolas" panose="020B0609020204030204" pitchFamily="49" charset="0"/>
              </a:rPr>
              <a:t>xmlhttp.readyState</a:t>
            </a:r>
            <a:r>
              <a:rPr lang="en-US" sz="2800" dirty="0">
                <a:solidFill>
                  <a:srgbClr val="000000"/>
                </a:solidFill>
                <a:highlight>
                  <a:srgbClr val="FFFFFF"/>
                </a:highlight>
                <a:latin typeface="Consolas" panose="020B0609020204030204" pitchFamily="49" charset="0"/>
              </a:rPr>
              <a:t> == </a:t>
            </a:r>
            <a:r>
              <a:rPr lang="en-US" sz="2800" dirty="0" smtClean="0">
                <a:solidFill>
                  <a:srgbClr val="000000"/>
                </a:solidFill>
                <a:highlight>
                  <a:srgbClr val="FFFFFF"/>
                </a:highlight>
                <a:latin typeface="Consolas" panose="020B0609020204030204" pitchFamily="49" charset="0"/>
              </a:rPr>
              <a:t>4</a:t>
            </a:r>
            <a:r>
              <a:rPr lang="ru-RU"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&amp;&amp; </a:t>
            </a:r>
            <a:r>
              <a:rPr lang="en-US" sz="2800" dirty="0" err="1" smtClean="0">
                <a:solidFill>
                  <a:srgbClr val="000000"/>
                </a:solidFill>
                <a:highlight>
                  <a:srgbClr val="FFFFFF"/>
                </a:highlight>
                <a:latin typeface="Consolas" panose="020B0609020204030204" pitchFamily="49" charset="0"/>
              </a:rPr>
              <a:t>xmlhttp.status</a:t>
            </a:r>
            <a:r>
              <a:rPr lang="en-US" sz="2800" dirty="0" smtClean="0">
                <a:solidFill>
                  <a:srgbClr val="000000"/>
                </a:solidFill>
                <a:highlight>
                  <a:srgbClr val="FFFFFF"/>
                </a:highlight>
                <a:latin typeface="Consolas" panose="020B0609020204030204" pitchFamily="49" charset="0"/>
              </a:rPr>
              <a:t> </a:t>
            </a:r>
            <a:r>
              <a:rPr lang="en-US" sz="2800" dirty="0">
                <a:solidFill>
                  <a:srgbClr val="000000"/>
                </a:solidFill>
                <a:highlight>
                  <a:srgbClr val="FFFFFF"/>
                </a:highlight>
                <a:latin typeface="Consolas" panose="020B0609020204030204" pitchFamily="49" charset="0"/>
              </a:rPr>
              <a:t>== 200) {</a:t>
            </a:r>
          </a:p>
          <a:p>
            <a:pPr marL="0" indent="0">
              <a:buNone/>
            </a:pP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document.getElementById</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myDiv</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r>
              <a:rPr lang="en-US" sz="2800" dirty="0" err="1">
                <a:solidFill>
                  <a:srgbClr val="000000"/>
                </a:solidFill>
                <a:highlight>
                  <a:srgbClr val="FFFFFF"/>
                </a:highlight>
                <a:latin typeface="Consolas" panose="020B0609020204030204" pitchFamily="49" charset="0"/>
              </a:rPr>
              <a:t>innerHTML</a:t>
            </a:r>
            <a:r>
              <a:rPr lang="en-US" sz="2800" dirty="0">
                <a:solidFill>
                  <a:srgbClr val="000000"/>
                </a:solidFill>
                <a:highlight>
                  <a:srgbClr val="FFFFFF"/>
                </a:highlight>
                <a:latin typeface="Consolas" panose="020B0609020204030204" pitchFamily="49" charset="0"/>
              </a:rPr>
              <a:t> = </a:t>
            </a:r>
            <a:r>
              <a:rPr lang="en-US" sz="2800" dirty="0" err="1">
                <a:solidFill>
                  <a:srgbClr val="000000"/>
                </a:solidFill>
                <a:highlight>
                  <a:srgbClr val="FFFFFF"/>
                </a:highlight>
                <a:latin typeface="Consolas" panose="020B0609020204030204" pitchFamily="49" charset="0"/>
              </a:rPr>
              <a:t>xmlhttp.responseText</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a:t>
            </a:r>
          </a:p>
          <a:p>
            <a:pPr marL="0" indent="0">
              <a:buNone/>
            </a:pPr>
            <a:r>
              <a:rPr lang="en-US" sz="2800" dirty="0">
                <a:solidFill>
                  <a:srgbClr val="000000"/>
                </a:solidFill>
                <a:highlight>
                  <a:srgbClr val="FFFFFF"/>
                </a:highlight>
                <a:latin typeface="Consolas" panose="020B0609020204030204" pitchFamily="49" charset="0"/>
              </a:rPr>
              <a:t>            }</a:t>
            </a:r>
          </a:p>
          <a:p>
            <a:pPr marL="0" indent="0">
              <a:buNone/>
            </a:pPr>
            <a:r>
              <a:rPr lang="en-US" sz="2800" dirty="0">
                <a:solidFill>
                  <a:srgbClr val="000000"/>
                </a:solidFill>
                <a:highlight>
                  <a:srgbClr val="FFFFFF"/>
                </a:highlight>
                <a:latin typeface="Consolas" panose="020B0609020204030204" pitchFamily="49" charset="0"/>
              </a:rPr>
              <a:t>        }</a:t>
            </a:r>
          </a:p>
          <a:p>
            <a:pPr marL="0" indent="0">
              <a:buNone/>
            </a:pP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xmlhttp.open</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"GET"</a:t>
            </a:r>
            <a:r>
              <a:rPr lang="en-US" sz="2800" dirty="0">
                <a:solidFill>
                  <a:srgbClr val="000000"/>
                </a:solidFill>
                <a:highlight>
                  <a:srgbClr val="FFFFFF"/>
                </a:highlight>
                <a:latin typeface="Consolas" panose="020B0609020204030204" pitchFamily="49" charset="0"/>
              </a:rPr>
              <a:t>, </a:t>
            </a:r>
            <a:r>
              <a:rPr lang="en-US" sz="2800" dirty="0">
                <a:solidFill>
                  <a:srgbClr val="A31515"/>
                </a:solidFill>
                <a:highlight>
                  <a:srgbClr val="FFFFFF"/>
                </a:highlight>
                <a:latin typeface="Consolas" panose="020B0609020204030204" pitchFamily="49" charset="0"/>
              </a:rPr>
              <a:t>"../Resources/ajax_info.txt"</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true</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xmlhttp.send</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a:t>
            </a:r>
          </a:p>
          <a:p>
            <a:pPr marL="0" indent="0">
              <a:buNone/>
            </a:pPr>
            <a:r>
              <a:rPr lang="en-US" sz="2800" dirty="0" smtClean="0">
                <a:solidFill>
                  <a:srgbClr val="0000FF"/>
                </a:solidFill>
                <a:highlight>
                  <a:srgbClr val="FFFFFF"/>
                </a:highlight>
                <a:latin typeface="Consolas" panose="020B0609020204030204" pitchFamily="49" charset="0"/>
              </a:rPr>
              <a:t>&lt;/</a:t>
            </a:r>
            <a:r>
              <a:rPr lang="en-US" sz="2800" dirty="0">
                <a:solidFill>
                  <a:srgbClr val="800000"/>
                </a:solidFill>
                <a:highlight>
                  <a:srgbClr val="FFFFFF"/>
                </a:highlight>
                <a:latin typeface="Consolas" panose="020B0609020204030204" pitchFamily="49" charset="0"/>
              </a:rPr>
              <a:t>script</a:t>
            </a:r>
            <a:r>
              <a:rPr lang="en-US" sz="2800" dirty="0" smtClean="0">
                <a:solidFill>
                  <a:srgbClr val="0000FF"/>
                </a:solidFill>
                <a:highlight>
                  <a:srgbClr val="FFFFFF"/>
                </a:highlight>
                <a:latin typeface="Consolas" panose="020B0609020204030204" pitchFamily="49" charset="0"/>
              </a:rPr>
              <a:t>&gt;</a:t>
            </a:r>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sz="2800" dirty="0" smtClean="0">
                <a:solidFill>
                  <a:srgbClr val="0000FF"/>
                </a:solidFill>
                <a:highlight>
                  <a:srgbClr val="FFFFFF"/>
                </a:highlight>
                <a:latin typeface="Consolas" panose="020B0609020204030204" pitchFamily="49" charset="0"/>
              </a:rPr>
              <a:t>&lt;/</a:t>
            </a:r>
            <a:r>
              <a:rPr lang="en-US" sz="2800" dirty="0" smtClean="0">
                <a:solidFill>
                  <a:srgbClr val="800000"/>
                </a:solidFill>
                <a:highlight>
                  <a:srgbClr val="FFFFFF"/>
                </a:highlight>
                <a:latin typeface="Consolas" panose="020B0609020204030204" pitchFamily="49" charset="0"/>
              </a:rPr>
              <a:t>html</a:t>
            </a:r>
            <a:r>
              <a:rPr lang="en-US" sz="2800" dirty="0" smtClean="0">
                <a:solidFill>
                  <a:srgbClr val="0000FF"/>
                </a:solidFill>
                <a:highlight>
                  <a:srgbClr val="FFFFFF"/>
                </a:highlight>
                <a:latin typeface="Consolas" panose="020B0609020204030204" pitchFamily="49" charset="0"/>
              </a:rPr>
              <a:t>&gt;</a:t>
            </a:r>
            <a:endParaRPr lang="en-US" sz="2800" dirty="0"/>
          </a:p>
        </p:txBody>
      </p:sp>
      <p:sp>
        <p:nvSpPr>
          <p:cNvPr id="7" name="Rectangle 6"/>
          <p:cNvSpPr/>
          <p:nvPr/>
        </p:nvSpPr>
        <p:spPr>
          <a:xfrm>
            <a:off x="373692" y="2680404"/>
            <a:ext cx="6982148" cy="32512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9643609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JavaScript code in JavaScript files</a:t>
            </a:r>
          </a:p>
        </p:txBody>
      </p:sp>
      <p:pic>
        <p:nvPicPr>
          <p:cNvPr id="5" name="Content Placeholder 4"/>
          <p:cNvPicPr>
            <a:picLocks noGrp="1" noChangeAspect="1"/>
          </p:cNvPicPr>
          <p:nvPr>
            <p:ph sz="quarter" idx="10"/>
          </p:nvPr>
        </p:nvPicPr>
        <p:blipFill>
          <a:blip r:embed="rId2"/>
          <a:stretch>
            <a:fillRect/>
          </a:stretch>
        </p:blipFill>
        <p:spPr>
          <a:xfrm>
            <a:off x="6570821" y="1009650"/>
            <a:ext cx="2371725" cy="4276725"/>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pic>
      <p:sp>
        <p:nvSpPr>
          <p:cNvPr id="15" name="Right Arrow 14"/>
          <p:cNvSpPr/>
          <p:nvPr/>
        </p:nvSpPr>
        <p:spPr>
          <a:xfrm rot="387512">
            <a:off x="5291188" y="2998167"/>
            <a:ext cx="1700829" cy="254318"/>
          </a:xfrm>
          <a:prstGeom prst="rightArrow">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 name="Rectangle 2"/>
          <p:cNvSpPr/>
          <p:nvPr/>
        </p:nvSpPr>
        <p:spPr>
          <a:xfrm>
            <a:off x="361950" y="1009650"/>
            <a:ext cx="6179571" cy="507831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title</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title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script</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src</a:t>
            </a:r>
            <a:r>
              <a:rPr lang="en-US" dirty="0">
                <a:solidFill>
                  <a:srgbClr val="0000FF"/>
                </a:solidFill>
                <a:highlight>
                  <a:srgbClr val="FFFFFF"/>
                </a:highlight>
                <a:latin typeface="Consolas" panose="020B0609020204030204" pitchFamily="49" charset="0"/>
              </a:rPr>
              <a:t>="/Scripts/AjaxLoadDoc.js</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script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myDiv</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h2</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Let AJAX change this text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h2</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&lt;/</a:t>
            </a:r>
            <a:r>
              <a:rPr lang="en-US" dirty="0" smtClean="0">
                <a:solidFill>
                  <a:srgbClr val="800000"/>
                </a:solidFill>
                <a:highlight>
                  <a:srgbClr val="FFFFFF"/>
                </a:highlight>
                <a:latin typeface="Consolas" panose="020B0609020204030204" pitchFamily="49" charset="0"/>
              </a:rPr>
              <a:t>div</a:t>
            </a:r>
            <a:r>
              <a:rPr lang="en-US" dirty="0" smtClean="0">
                <a:solidFill>
                  <a:srgbClr val="0000FF"/>
                </a:solidFill>
                <a:highlight>
                  <a:srgbClr val="FFFFFF"/>
                </a:highlight>
                <a:latin typeface="Consolas" panose="020B0609020204030204" pitchFamily="49" charset="0"/>
              </a:rPr>
              <a:t>&gt;</a:t>
            </a:r>
          </a:p>
          <a:p>
            <a:pPr lvl="1"/>
            <a:r>
              <a:rPr lang="en-US" dirty="0" smtClean="0">
                <a:solidFill>
                  <a:srgbClr val="0000FF"/>
                </a:solidFill>
                <a:highlight>
                  <a:srgbClr val="FFFFFF"/>
                </a:highlight>
                <a:latin typeface="Consolas" panose="020B0609020204030204" pitchFamily="49" charset="0"/>
              </a:rPr>
              <a:t>&lt;</a:t>
            </a:r>
            <a:r>
              <a:rPr lang="en-US" dirty="0" smtClean="0">
                <a:solidFill>
                  <a:srgbClr val="800000"/>
                </a:solidFill>
                <a:highlight>
                  <a:srgbClr val="FFFFFF"/>
                </a:highlight>
                <a:latin typeface="Consolas" panose="020B0609020204030204" pitchFamily="49" charset="0"/>
              </a:rPr>
              <a:t>button</a:t>
            </a:r>
            <a:r>
              <a:rPr lang="en-US" dirty="0" smtClean="0">
                <a:solidFill>
                  <a:srgbClr val="00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type</a:t>
            </a:r>
            <a:r>
              <a:rPr lang="en-US" dirty="0" smtClean="0">
                <a:solidFill>
                  <a:srgbClr val="0000FF"/>
                </a:solidFill>
                <a:highlight>
                  <a:srgbClr val="FFFFFF"/>
                </a:highlight>
                <a:latin typeface="Consolas" panose="020B0609020204030204" pitchFamily="49" charset="0"/>
              </a:rPr>
              <a:t>="button" </a:t>
            </a:r>
            <a:r>
              <a:rPr lang="en-US" dirty="0" err="1" smtClean="0">
                <a:solidFill>
                  <a:srgbClr val="FF0000"/>
                </a:solidFill>
                <a:highlight>
                  <a:srgbClr val="FFFFFF"/>
                </a:highlight>
                <a:latin typeface="Consolas" panose="020B0609020204030204" pitchFamily="49" charset="0"/>
              </a:rPr>
              <a:t>onclick</a:t>
            </a:r>
            <a:r>
              <a:rPr lang="en-US" dirty="0" smtClean="0">
                <a:solidFill>
                  <a:srgbClr val="0000FF"/>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fullAsyncXMLDocLoad</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"&gt;</a:t>
            </a:r>
          </a:p>
          <a:p>
            <a:pPr lvl="1"/>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Change Content </a:t>
            </a:r>
          </a:p>
          <a:p>
            <a:pPr lvl="1"/>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p>
        </p:txBody>
      </p:sp>
      <p:sp>
        <p:nvSpPr>
          <p:cNvPr id="4" name="Rectangle 3"/>
          <p:cNvSpPr/>
          <p:nvPr/>
        </p:nvSpPr>
        <p:spPr>
          <a:xfrm>
            <a:off x="914400" y="2153920"/>
            <a:ext cx="4286306" cy="864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117912"/>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script hell</a:t>
            </a:r>
            <a:endParaRPr lang="ru-RU" dirty="0"/>
          </a:p>
        </p:txBody>
      </p:sp>
      <p:sp>
        <p:nvSpPr>
          <p:cNvPr id="3" name="Content Placeholder 2"/>
          <p:cNvSpPr>
            <a:spLocks noGrp="1"/>
          </p:cNvSpPr>
          <p:nvPr>
            <p:ph sz="quarter" idx="10"/>
          </p:nvPr>
        </p:nvSpPr>
        <p:spPr/>
        <p:txBody>
          <a:bodyPr>
            <a:normAutofit fontScale="55000" lnSpcReduction="20000"/>
          </a:bodyPr>
          <a:lstStyle/>
          <a:p>
            <a:pPr marL="0" indent="0">
              <a:buNone/>
            </a:pP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head</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ext</a:t>
            </a:r>
            <a:r>
              <a:rPr lang="en-US" dirty="0">
                <a:solidFill>
                  <a:srgbClr val="0000FF"/>
                </a:solidFill>
                <a:highlight>
                  <a:srgbClr val="FFFFFF"/>
                </a:highlight>
                <a:latin typeface="Consolas"/>
              </a:rPr>
              <a:t>/angulartics-webtrends.js"&gt;&lt;/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ext</a:t>
            </a:r>
            <a:r>
              <a:rPr lang="en-US" dirty="0">
                <a:solidFill>
                  <a:srgbClr val="0000FF"/>
                </a:solidFill>
                <a:highlight>
                  <a:srgbClr val="FFFFFF"/>
                </a:highlight>
                <a:latin typeface="Consolas"/>
              </a:rPr>
              <a:t>/highcharts.min.js"&gt;&lt;/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ext</a:t>
            </a:r>
            <a:r>
              <a:rPr lang="en-US" dirty="0">
                <a:solidFill>
                  <a:srgbClr val="0000FF"/>
                </a:solidFill>
                <a:highlight>
                  <a:srgbClr val="FFFFFF"/>
                </a:highlight>
                <a:latin typeface="Consolas"/>
              </a:rPr>
              <a:t>/highcharts-more.js"&gt;&lt;/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ext</a:t>
            </a:r>
            <a:r>
              <a:rPr lang="en-US" dirty="0">
                <a:solidFill>
                  <a:srgbClr val="0000FF"/>
                </a:solidFill>
                <a:highlight>
                  <a:srgbClr val="FFFFFF"/>
                </a:highlight>
                <a:latin typeface="Consolas"/>
              </a:rPr>
              <a:t>/highcharts-patternfill.js"&gt;&lt;/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ext</a:t>
            </a:r>
            <a:r>
              <a:rPr lang="en-US" dirty="0">
                <a:solidFill>
                  <a:srgbClr val="0000FF"/>
                </a:solidFill>
                <a:highlight>
                  <a:srgbClr val="FFFFFF"/>
                </a:highlight>
                <a:latin typeface="Consolas"/>
              </a:rPr>
              <a:t>/jquery.rotate.min.js"&gt;&lt;/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ext</a:t>
            </a:r>
            <a:r>
              <a:rPr lang="en-US" dirty="0">
                <a:solidFill>
                  <a:srgbClr val="0000FF"/>
                </a:solidFill>
                <a:highlight>
                  <a:srgbClr val="FFFFFF"/>
                </a:highlight>
                <a:latin typeface="Consolas"/>
              </a:rPr>
              <a:t>/jquery.carouFredSel-6.2.1.min.js"&gt;&lt;/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ext</a:t>
            </a:r>
            <a:r>
              <a:rPr lang="en-US" dirty="0">
                <a:solidFill>
                  <a:srgbClr val="0000FF"/>
                </a:solidFill>
                <a:highlight>
                  <a:srgbClr val="FFFFFF"/>
                </a:highlight>
                <a:latin typeface="Consolas"/>
              </a:rPr>
              <a:t>/jquery.fitvids.js"&gt;&lt;/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ext</a:t>
            </a:r>
            <a:r>
              <a:rPr lang="en-US" dirty="0">
                <a:solidFill>
                  <a:srgbClr val="0000FF"/>
                </a:solidFill>
                <a:highlight>
                  <a:srgbClr val="FFFFFF"/>
                </a:highlight>
                <a:latin typeface="Consolas"/>
              </a:rPr>
              <a:t>/jquery.equalize.min.js"&gt;&lt;/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/app.js"&gt;&lt;/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/navigation.js"&gt;&lt;/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fr-FR" dirty="0">
                <a:solidFill>
                  <a:srgbClr val="000000"/>
                </a:solidFill>
                <a:highlight>
                  <a:srgbClr val="FFFFFF"/>
                </a:highlight>
                <a:latin typeface="Consolas"/>
              </a:rPr>
              <a:t>    </a:t>
            </a:r>
            <a:r>
              <a:rPr lang="fr-FR" dirty="0">
                <a:solidFill>
                  <a:srgbClr val="0000FF"/>
                </a:solidFill>
                <a:highlight>
                  <a:srgbClr val="FFFFFF"/>
                </a:highlight>
                <a:latin typeface="Consolas"/>
              </a:rPr>
              <a:t>&lt;</a:t>
            </a:r>
            <a:r>
              <a:rPr lang="fr-FR" dirty="0">
                <a:solidFill>
                  <a:srgbClr val="800000"/>
                </a:solidFill>
                <a:highlight>
                  <a:srgbClr val="FFFFFF"/>
                </a:highlight>
                <a:latin typeface="Consolas"/>
              </a:rPr>
              <a:t>script</a:t>
            </a:r>
            <a:r>
              <a:rPr lang="fr-FR" dirty="0">
                <a:solidFill>
                  <a:srgbClr val="000000"/>
                </a:solidFill>
                <a:highlight>
                  <a:srgbClr val="FFFFFF"/>
                </a:highlight>
                <a:latin typeface="Consolas"/>
              </a:rPr>
              <a:t> </a:t>
            </a:r>
            <a:r>
              <a:rPr lang="fr-FR" dirty="0" err="1">
                <a:solidFill>
                  <a:srgbClr val="FF0000"/>
                </a:solidFill>
                <a:highlight>
                  <a:srgbClr val="FFFFFF"/>
                </a:highlight>
                <a:latin typeface="Consolas"/>
              </a:rPr>
              <a:t>src</a:t>
            </a:r>
            <a:r>
              <a:rPr lang="fr-FR" dirty="0">
                <a:solidFill>
                  <a:srgbClr val="0000FF"/>
                </a:solidFill>
                <a:highlight>
                  <a:srgbClr val="FFFFFF"/>
                </a:highlight>
                <a:latin typeface="Consolas"/>
              </a:rPr>
              <a:t>="/content/</a:t>
            </a:r>
            <a:r>
              <a:rPr lang="fr-FR" dirty="0" err="1">
                <a:solidFill>
                  <a:srgbClr val="0000FF"/>
                </a:solidFill>
                <a:highlight>
                  <a:srgbClr val="FFFFFF"/>
                </a:highlight>
                <a:latin typeface="Consolas"/>
              </a:rPr>
              <a:t>js</a:t>
            </a:r>
            <a:r>
              <a:rPr lang="fr-FR" dirty="0">
                <a:solidFill>
                  <a:srgbClr val="0000FF"/>
                </a:solidFill>
                <a:highlight>
                  <a:srgbClr val="FFFFFF"/>
                </a:highlight>
                <a:latin typeface="Consolas"/>
              </a:rPr>
              <a:t>/_routing.js"&gt;&lt;/</a:t>
            </a:r>
            <a:r>
              <a:rPr lang="fr-FR" dirty="0">
                <a:solidFill>
                  <a:srgbClr val="800000"/>
                </a:solidFill>
                <a:highlight>
                  <a:srgbClr val="FFFFFF"/>
                </a:highlight>
                <a:latin typeface="Consolas"/>
              </a:rPr>
              <a:t>script</a:t>
            </a:r>
            <a:r>
              <a:rPr lang="fr-FR" dirty="0">
                <a:solidFill>
                  <a:srgbClr val="0000FF"/>
                </a:solidFill>
                <a:highlight>
                  <a:srgbClr val="FFFFFF"/>
                </a:highlight>
                <a:latin typeface="Consolas"/>
              </a:rPr>
              <a:t>&gt;</a:t>
            </a:r>
            <a:endParaRPr lang="fr-FR"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/global.js"&gt;&lt;/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/pages/admin/index.js"&gt;&lt;/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/pages/admin/menu.js"&gt;&lt;/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/pages/admin/participant-search.js"&gt;&lt;/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fr-FR" dirty="0">
                <a:solidFill>
                  <a:srgbClr val="000000"/>
                </a:solidFill>
                <a:highlight>
                  <a:srgbClr val="FFFFFF"/>
                </a:highlight>
                <a:latin typeface="Consolas"/>
              </a:rPr>
              <a:t>    </a:t>
            </a:r>
            <a:r>
              <a:rPr lang="fr-FR" dirty="0">
                <a:solidFill>
                  <a:srgbClr val="0000FF"/>
                </a:solidFill>
                <a:highlight>
                  <a:srgbClr val="FFFFFF"/>
                </a:highlight>
                <a:latin typeface="Consolas"/>
              </a:rPr>
              <a:t>&lt;</a:t>
            </a:r>
            <a:r>
              <a:rPr lang="fr-FR" dirty="0">
                <a:solidFill>
                  <a:srgbClr val="800000"/>
                </a:solidFill>
                <a:highlight>
                  <a:srgbClr val="FFFFFF"/>
                </a:highlight>
                <a:latin typeface="Consolas"/>
              </a:rPr>
              <a:t>script</a:t>
            </a:r>
            <a:r>
              <a:rPr lang="fr-FR" dirty="0">
                <a:solidFill>
                  <a:srgbClr val="000000"/>
                </a:solidFill>
                <a:highlight>
                  <a:srgbClr val="FFFFFF"/>
                </a:highlight>
                <a:latin typeface="Consolas"/>
              </a:rPr>
              <a:t> </a:t>
            </a:r>
            <a:r>
              <a:rPr lang="fr-FR" dirty="0" err="1">
                <a:solidFill>
                  <a:srgbClr val="FF0000"/>
                </a:solidFill>
                <a:highlight>
                  <a:srgbClr val="FFFFFF"/>
                </a:highlight>
                <a:latin typeface="Consolas"/>
              </a:rPr>
              <a:t>src</a:t>
            </a:r>
            <a:r>
              <a:rPr lang="fr-FR" dirty="0">
                <a:solidFill>
                  <a:srgbClr val="0000FF"/>
                </a:solidFill>
                <a:highlight>
                  <a:srgbClr val="FFFFFF"/>
                </a:highlight>
                <a:latin typeface="Consolas"/>
              </a:rPr>
              <a:t>="/content/</a:t>
            </a:r>
            <a:r>
              <a:rPr lang="fr-FR" dirty="0" err="1">
                <a:solidFill>
                  <a:srgbClr val="0000FF"/>
                </a:solidFill>
                <a:highlight>
                  <a:srgbClr val="FFFFFF"/>
                </a:highlight>
                <a:latin typeface="Consolas"/>
              </a:rPr>
              <a:t>js</a:t>
            </a:r>
            <a:r>
              <a:rPr lang="fr-FR" dirty="0">
                <a:solidFill>
                  <a:srgbClr val="0000FF"/>
                </a:solidFill>
                <a:highlight>
                  <a:srgbClr val="FFFFFF"/>
                </a:highlight>
                <a:latin typeface="Consolas"/>
              </a:rPr>
              <a:t>/pages/admin/_routing.js"&gt;&lt;/</a:t>
            </a:r>
            <a:r>
              <a:rPr lang="fr-FR" dirty="0">
                <a:solidFill>
                  <a:srgbClr val="800000"/>
                </a:solidFill>
                <a:highlight>
                  <a:srgbClr val="FFFFFF"/>
                </a:highlight>
                <a:latin typeface="Consolas"/>
              </a:rPr>
              <a:t>script</a:t>
            </a:r>
            <a:r>
              <a:rPr lang="fr-FR" dirty="0">
                <a:solidFill>
                  <a:srgbClr val="0000FF"/>
                </a:solidFill>
                <a:highlight>
                  <a:srgbClr val="FFFFFF"/>
                </a:highlight>
                <a:latin typeface="Consolas"/>
              </a:rPr>
              <a:t>&gt;</a:t>
            </a:r>
            <a:endParaRPr lang="fr-FR"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/pages/dashboard/dashboard.js"&gt;&lt;/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/pages/forms-documents/index.js"&gt;&lt;/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fr-FR" dirty="0">
                <a:solidFill>
                  <a:srgbClr val="000000"/>
                </a:solidFill>
                <a:highlight>
                  <a:srgbClr val="FFFFFF"/>
                </a:highlight>
                <a:latin typeface="Consolas"/>
              </a:rPr>
              <a:t>    </a:t>
            </a:r>
            <a:r>
              <a:rPr lang="fr-FR" dirty="0">
                <a:solidFill>
                  <a:srgbClr val="0000FF"/>
                </a:solidFill>
                <a:highlight>
                  <a:srgbClr val="FFFFFF"/>
                </a:highlight>
                <a:latin typeface="Consolas"/>
              </a:rPr>
              <a:t>&lt;</a:t>
            </a:r>
            <a:r>
              <a:rPr lang="fr-FR" dirty="0">
                <a:solidFill>
                  <a:srgbClr val="800000"/>
                </a:solidFill>
                <a:highlight>
                  <a:srgbClr val="FFFFFF"/>
                </a:highlight>
                <a:latin typeface="Consolas"/>
              </a:rPr>
              <a:t>script</a:t>
            </a:r>
            <a:r>
              <a:rPr lang="fr-FR" dirty="0">
                <a:solidFill>
                  <a:srgbClr val="000000"/>
                </a:solidFill>
                <a:highlight>
                  <a:srgbClr val="FFFFFF"/>
                </a:highlight>
                <a:latin typeface="Consolas"/>
              </a:rPr>
              <a:t> </a:t>
            </a:r>
            <a:r>
              <a:rPr lang="fr-FR" dirty="0" err="1">
                <a:solidFill>
                  <a:srgbClr val="FF0000"/>
                </a:solidFill>
                <a:highlight>
                  <a:srgbClr val="FFFFFF"/>
                </a:highlight>
                <a:latin typeface="Consolas"/>
              </a:rPr>
              <a:t>src</a:t>
            </a:r>
            <a:r>
              <a:rPr lang="fr-FR" dirty="0">
                <a:solidFill>
                  <a:srgbClr val="0000FF"/>
                </a:solidFill>
                <a:highlight>
                  <a:srgbClr val="FFFFFF"/>
                </a:highlight>
                <a:latin typeface="Consolas"/>
              </a:rPr>
              <a:t>="/content/</a:t>
            </a:r>
            <a:r>
              <a:rPr lang="fr-FR" dirty="0" err="1">
                <a:solidFill>
                  <a:srgbClr val="0000FF"/>
                </a:solidFill>
                <a:highlight>
                  <a:srgbClr val="FFFFFF"/>
                </a:highlight>
                <a:latin typeface="Consolas"/>
              </a:rPr>
              <a:t>js</a:t>
            </a:r>
            <a:r>
              <a:rPr lang="fr-FR" dirty="0">
                <a:solidFill>
                  <a:srgbClr val="0000FF"/>
                </a:solidFill>
                <a:highlight>
                  <a:srgbClr val="FFFFFF"/>
                </a:highlight>
                <a:latin typeface="Consolas"/>
              </a:rPr>
              <a:t>/pages/</a:t>
            </a:r>
            <a:r>
              <a:rPr lang="fr-FR" dirty="0" err="1">
                <a:solidFill>
                  <a:srgbClr val="0000FF"/>
                </a:solidFill>
                <a:highlight>
                  <a:srgbClr val="FFFFFF"/>
                </a:highlight>
                <a:latin typeface="Consolas"/>
              </a:rPr>
              <a:t>forms</a:t>
            </a:r>
            <a:r>
              <a:rPr lang="fr-FR" dirty="0">
                <a:solidFill>
                  <a:srgbClr val="0000FF"/>
                </a:solidFill>
                <a:highlight>
                  <a:srgbClr val="FFFFFF"/>
                </a:highlight>
                <a:latin typeface="Consolas"/>
              </a:rPr>
              <a:t>-documents/_routing.js"&gt;&lt;/</a:t>
            </a:r>
            <a:r>
              <a:rPr lang="fr-FR" dirty="0">
                <a:solidFill>
                  <a:srgbClr val="800000"/>
                </a:solidFill>
                <a:highlight>
                  <a:srgbClr val="FFFFFF"/>
                </a:highlight>
                <a:latin typeface="Consolas"/>
              </a:rPr>
              <a:t>script</a:t>
            </a:r>
            <a:r>
              <a:rPr lang="fr-FR" dirty="0">
                <a:solidFill>
                  <a:srgbClr val="0000FF"/>
                </a:solidFill>
                <a:highlight>
                  <a:srgbClr val="FFFFFF"/>
                </a:highlight>
                <a:latin typeface="Consolas"/>
              </a:rPr>
              <a:t>&gt;</a:t>
            </a:r>
            <a:endParaRPr lang="fr-FR"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/pages/health-benefits/index.js"&gt;&lt;/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/pages/health-benefits/summary.js"&gt;&lt;/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/pages/health-benefits/_routing.js"&gt;&lt;/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/pages/home/contact-us.js"&gt;&lt;/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/pages/home/login.js"&gt;&lt;/</a:t>
            </a:r>
            <a:r>
              <a:rPr lang="en-US" dirty="0">
                <a:solidFill>
                  <a:srgbClr val="800000"/>
                </a:solidFill>
                <a:highlight>
                  <a:srgbClr val="FFFFFF"/>
                </a:highlight>
                <a:latin typeface="Consolas"/>
              </a:rPr>
              <a:t>script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script</a:t>
            </a:r>
            <a:r>
              <a:rPr lang="en-US" dirty="0">
                <a:solidFill>
                  <a:srgbClr val="000000"/>
                </a:solidFill>
                <a:highlight>
                  <a:srgbClr val="FFFFFF"/>
                </a:highlight>
                <a:latin typeface="Consolas"/>
              </a:rPr>
              <a:t> </a:t>
            </a:r>
            <a:r>
              <a:rPr lang="en-US" dirty="0" err="1">
                <a:solidFill>
                  <a:srgbClr val="FF0000"/>
                </a:solidFill>
                <a:highlight>
                  <a:srgbClr val="FFFFFF"/>
                </a:highlight>
                <a:latin typeface="Consolas"/>
              </a:rPr>
              <a:t>src</a:t>
            </a:r>
            <a:r>
              <a:rPr lang="en-US" dirty="0">
                <a:solidFill>
                  <a:srgbClr val="0000FF"/>
                </a:solidFill>
                <a:highlight>
                  <a:srgbClr val="FFFFFF"/>
                </a:highlight>
                <a:latin typeface="Consolas"/>
              </a:rPr>
              <a:t>="/content/</a:t>
            </a:r>
            <a:r>
              <a:rPr lang="en-US" dirty="0" err="1">
                <a:solidFill>
                  <a:srgbClr val="0000FF"/>
                </a:solidFill>
                <a:highlight>
                  <a:srgbClr val="FFFFFF"/>
                </a:highlight>
                <a:latin typeface="Consolas"/>
              </a:rPr>
              <a:t>js</a:t>
            </a:r>
            <a:r>
              <a:rPr lang="en-US" dirty="0">
                <a:solidFill>
                  <a:srgbClr val="0000FF"/>
                </a:solidFill>
                <a:highlight>
                  <a:srgbClr val="FFFFFF"/>
                </a:highlight>
                <a:latin typeface="Consolas"/>
              </a:rPr>
              <a:t>/pages/home/outage.js"&gt;&lt;/</a:t>
            </a:r>
            <a:r>
              <a:rPr lang="en-US" dirty="0">
                <a:solidFill>
                  <a:srgbClr val="800000"/>
                </a:solidFill>
                <a:highlight>
                  <a:srgbClr val="FFFFFF"/>
                </a:highlight>
                <a:latin typeface="Consolas"/>
              </a:rPr>
              <a:t>script</a:t>
            </a:r>
            <a:r>
              <a:rPr lang="en-US" dirty="0" smtClean="0">
                <a:solidFill>
                  <a:srgbClr val="0000FF"/>
                </a:solidFill>
                <a:highlight>
                  <a:srgbClr val="FFFFFF"/>
                </a:highlight>
                <a:latin typeface="Consolas"/>
              </a:rPr>
              <a:t>&gt;</a:t>
            </a:r>
          </a:p>
          <a:p>
            <a:pPr marL="0" indent="0">
              <a:buNone/>
            </a:pPr>
            <a:r>
              <a:rPr lang="en-US" dirty="0" smtClean="0">
                <a:solidFill>
                  <a:srgbClr val="0000FF"/>
                </a:solidFill>
                <a:highlight>
                  <a:srgbClr val="FFFFFF"/>
                </a:highlight>
                <a:latin typeface="Consolas"/>
              </a:rPr>
              <a:t>    ...</a:t>
            </a:r>
          </a:p>
          <a:p>
            <a:pPr marL="0" indent="0">
              <a:buNone/>
            </a:pPr>
            <a:r>
              <a:rPr lang="en-US" dirty="0" smtClean="0">
                <a:solidFill>
                  <a:srgbClr val="0000FF"/>
                </a:solidFill>
                <a:highlight>
                  <a:srgbClr val="FFFFFF"/>
                </a:highlight>
                <a:latin typeface="Consolas"/>
              </a:rPr>
              <a:t>&lt;/</a:t>
            </a:r>
            <a:r>
              <a:rPr lang="en-US" dirty="0">
                <a:solidFill>
                  <a:srgbClr val="800000"/>
                </a:solidFill>
                <a:highlight>
                  <a:srgbClr val="FFFFFF"/>
                </a:highlight>
                <a:latin typeface="Consolas"/>
              </a:rPr>
              <a:t>head</a:t>
            </a:r>
            <a:r>
              <a:rPr lang="en-US" dirty="0" smtClean="0">
                <a:solidFill>
                  <a:srgbClr val="0000FF"/>
                </a:solidFill>
                <a:highlight>
                  <a:srgbClr val="FFFFFF"/>
                </a:highlight>
                <a:latin typeface="Consolas"/>
              </a:rPr>
              <a:t>&gt;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7987"/>
          <a:stretch/>
        </p:blipFill>
        <p:spPr bwMode="auto">
          <a:xfrm>
            <a:off x="6520169" y="1088569"/>
            <a:ext cx="2231945" cy="5290457"/>
          </a:xfrm>
          <a:prstGeom prst="rect">
            <a:avLst/>
          </a:prstGeom>
          <a:ln/>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1602891534"/>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Bundle</a:t>
            </a:r>
            <a:endParaRPr lang="en-US" dirty="0"/>
          </a:p>
        </p:txBody>
      </p:sp>
      <p:sp>
        <p:nvSpPr>
          <p:cNvPr id="3" name="Content Placeholder 2"/>
          <p:cNvSpPr>
            <a:spLocks noGrp="1"/>
          </p:cNvSpPr>
          <p:nvPr>
            <p:ph sz="quarter" idx="10"/>
          </p:nvPr>
        </p:nvSpPr>
        <p:spPr/>
        <p:txBody>
          <a:bodyPr>
            <a:normAutofit fontScale="92500" lnSpcReduction="20000"/>
          </a:bodyPr>
          <a:lstStyle/>
          <a:p>
            <a:pPr marL="0" indent="0">
              <a:buNone/>
            </a:pPr>
            <a:r>
              <a:rPr lang="en-US" dirty="0" smtClean="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System.Web.Optimization</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00"/>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Scripts</a:t>
            </a:r>
            <a:r>
              <a:rPr lang="en-US" dirty="0" err="1">
                <a:solidFill>
                  <a:srgbClr val="000000"/>
                </a:solidFill>
                <a:highlight>
                  <a:srgbClr val="FFFFFF"/>
                </a:highlight>
                <a:latin typeface="Consolas" panose="020B0609020204030204" pitchFamily="49" charset="0"/>
              </a:rPr>
              <a:t>.</a:t>
            </a:r>
            <a:r>
              <a:rPr lang="en-US" b="1" dirty="0" err="1">
                <a:solidFill>
                  <a:srgbClr val="000000"/>
                </a:solidFill>
                <a:highlight>
                  <a:srgbClr val="FFFFFF"/>
                </a:highlight>
                <a:latin typeface="Consolas" panose="020B0609020204030204" pitchFamily="49" charset="0"/>
              </a:rPr>
              <a:t>Render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"~/Scripts/</a:t>
            </a:r>
            <a:r>
              <a:rPr lang="en-US" dirty="0" err="1">
                <a:solidFill>
                  <a:srgbClr val="A31515"/>
                </a:solidFill>
                <a:highlight>
                  <a:srgbClr val="FFFFFF"/>
                </a:highlight>
                <a:latin typeface="Consolas" panose="020B0609020204030204" pitchFamily="49" charset="0"/>
              </a:rPr>
              <a:t>jquery</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00"/>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Scripts</a:t>
            </a:r>
            <a:r>
              <a:rPr lang="en-US" dirty="0" err="1">
                <a:solidFill>
                  <a:srgbClr val="000000"/>
                </a:solidFill>
                <a:highlight>
                  <a:srgbClr val="FFFFFF"/>
                </a:highlight>
                <a:latin typeface="Consolas" panose="020B0609020204030204" pitchFamily="49" charset="0"/>
              </a:rPr>
              <a:t>.</a:t>
            </a:r>
            <a:r>
              <a:rPr lang="en-US" b="1" dirty="0" err="1">
                <a:solidFill>
                  <a:srgbClr val="000000"/>
                </a:solidFill>
                <a:highlight>
                  <a:srgbClr val="FFFFFF"/>
                </a:highlight>
                <a:latin typeface="Consolas" panose="020B0609020204030204" pitchFamily="49" charset="0"/>
              </a:rPr>
              <a:t>Render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"~/Scripts/</a:t>
            </a:r>
            <a:r>
              <a:rPr lang="en-US" dirty="0" err="1">
                <a:solidFill>
                  <a:srgbClr val="A31515"/>
                </a:solidFill>
                <a:highlight>
                  <a:srgbClr val="FFFFFF"/>
                </a:highlight>
                <a:latin typeface="Consolas" panose="020B0609020204030204" pitchFamily="49" charset="0"/>
              </a:rPr>
              <a:t>ajaxLoad</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!DOCTYPE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title</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title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head</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myDiv</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h2</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Let AJAX change this text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h2</a:t>
            </a:r>
            <a:r>
              <a:rPr lang="en-US" dirty="0">
                <a:solidFill>
                  <a:srgbClr val="0000FF"/>
                </a:solidFill>
                <a:highlight>
                  <a:srgbClr val="FFFFFF"/>
                </a:highlight>
                <a:latin typeface="Consolas" panose="020B0609020204030204" pitchFamily="49" charset="0"/>
              </a:rPr>
              <a:t>&gt;&lt;/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onclick</a:t>
            </a:r>
            <a:r>
              <a:rPr lang="en-US" dirty="0">
                <a:solidFill>
                  <a:srgbClr val="0000FF"/>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fullAsyncXMLDocLoad</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Change Content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body</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html</a:t>
            </a:r>
            <a:r>
              <a:rPr lang="en-US" dirty="0">
                <a:solidFill>
                  <a:srgbClr val="0000FF"/>
                </a:solidFill>
                <a:highlight>
                  <a:srgbClr val="FFFFFF"/>
                </a:highlight>
                <a:latin typeface="Consolas" panose="020B0609020204030204" pitchFamily="49" charset="0"/>
              </a:rPr>
              <a:t>&gt;</a:t>
            </a:r>
            <a:endParaRPr lang="en-US" dirty="0"/>
          </a:p>
        </p:txBody>
      </p:sp>
      <p:sp>
        <p:nvSpPr>
          <p:cNvPr id="4" name="Rectangle 3"/>
          <p:cNvSpPr/>
          <p:nvPr/>
        </p:nvSpPr>
        <p:spPr>
          <a:xfrm>
            <a:off x="352540" y="1746174"/>
            <a:ext cx="5095598"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2564832" y="3408358"/>
            <a:ext cx="6314763" cy="1405335"/>
          </a:xfrm>
          <a:prstGeom prst="rect">
            <a:avLst/>
          </a:prstGeom>
        </p:spPr>
        <p:style>
          <a:lnRef idx="2">
            <a:schemeClr val="accent1"/>
          </a:lnRef>
          <a:fillRef idx="1">
            <a:schemeClr val="lt1"/>
          </a:fillRef>
          <a:effectRef idx="0">
            <a:schemeClr val="accent1"/>
          </a:effectRef>
          <a:fontRef idx="minor">
            <a:schemeClr val="dk1"/>
          </a:fontRef>
        </p:style>
      </p:pic>
      <p:sp>
        <p:nvSpPr>
          <p:cNvPr id="7" name="Down Arrow 6"/>
          <p:cNvSpPr/>
          <p:nvPr/>
        </p:nvSpPr>
        <p:spPr>
          <a:xfrm>
            <a:off x="4871414" y="2655570"/>
            <a:ext cx="416560" cy="6426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486413"/>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Bundle</a:t>
            </a:r>
            <a:endParaRPr lang="ru-RU" dirty="0"/>
          </a:p>
        </p:txBody>
      </p:sp>
      <p:sp>
        <p:nvSpPr>
          <p:cNvPr id="3" name="Content Placeholder 2"/>
          <p:cNvSpPr>
            <a:spLocks noGrp="1"/>
          </p:cNvSpPr>
          <p:nvPr>
            <p:ph sz="quarter" idx="10"/>
          </p:nvPr>
        </p:nvSpPr>
        <p:spPr/>
        <p:txBody>
          <a:bodyPr/>
          <a:lstStyle/>
          <a:p>
            <a:r>
              <a:rPr lang="en-US" dirty="0" smtClean="0"/>
              <a:t>Grouping</a:t>
            </a:r>
          </a:p>
          <a:p>
            <a:r>
              <a:rPr lang="en-US" dirty="0" err="1" smtClean="0"/>
              <a:t>Minification</a:t>
            </a:r>
            <a:endParaRPr lang="en-US" dirty="0" smtClean="0"/>
          </a:p>
          <a:p>
            <a:r>
              <a:rPr lang="en-US" dirty="0" smtClean="0"/>
              <a:t>Optimization</a:t>
            </a:r>
            <a:endParaRPr lang="ru-RU" dirty="0"/>
          </a:p>
        </p:txBody>
      </p:sp>
    </p:spTree>
    <p:extLst>
      <p:ext uri="{BB962C8B-B14F-4D97-AF65-F5344CB8AC3E}">
        <p14:creationId xmlns:p14="http://schemas.microsoft.com/office/powerpoint/2010/main" val="4225666536"/>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ExS Theme">
  <a:themeElements>
    <a:clrScheme name="Exigen Color Palette">
      <a:dk1>
        <a:srgbClr val="474747"/>
      </a:dk1>
      <a:lt1>
        <a:srgbClr val="FFFFFF"/>
      </a:lt1>
      <a:dk2>
        <a:srgbClr val="474747"/>
      </a:dk2>
      <a:lt2>
        <a:srgbClr val="FFFFFF"/>
      </a:lt2>
      <a:accent1>
        <a:srgbClr val="0070C0"/>
      </a:accent1>
      <a:accent2>
        <a:srgbClr val="004F8A"/>
      </a:accent2>
      <a:accent3>
        <a:srgbClr val="1F9FFF"/>
      </a:accent3>
      <a:accent4>
        <a:srgbClr val="7FC9FF"/>
      </a:accent4>
      <a:accent5>
        <a:srgbClr val="BFE4FF"/>
      </a:accent5>
      <a:accent6>
        <a:srgbClr val="353535"/>
      </a:accent6>
      <a:hlink>
        <a:srgbClr val="40AFFF"/>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72928</TotalTime>
  <Words>2963</Words>
  <Application>Microsoft Office PowerPoint</Application>
  <PresentationFormat>Letter Paper (8.5x11 in)</PresentationFormat>
  <Paragraphs>667</Paragraphs>
  <Slides>40</Slides>
  <Notes>27</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ExS Theme</vt:lpstr>
      <vt:lpstr>Integrating JavaScript and ASP.Net MVC</vt:lpstr>
      <vt:lpstr>Agenda</vt:lpstr>
      <vt:lpstr>Why JavaScript in ASP.Net MVC</vt:lpstr>
      <vt:lpstr>JavaScript in ASP.MVC</vt:lpstr>
      <vt:lpstr>Add the JavaScript code to HTML</vt:lpstr>
      <vt:lpstr>Defining the JavaScript code in JavaScript files</vt:lpstr>
      <vt:lpstr>The script hell</vt:lpstr>
      <vt:lpstr>What is Bundle</vt:lpstr>
      <vt:lpstr>Why Bundle</vt:lpstr>
      <vt:lpstr>Bundle configuration</vt:lpstr>
      <vt:lpstr>How to configure bundles</vt:lpstr>
      <vt:lpstr>Added to a bundle using the * wildcard</vt:lpstr>
      <vt:lpstr>CDN Bundle configuration</vt:lpstr>
      <vt:lpstr>CDN Bundle configuration</vt:lpstr>
      <vt:lpstr>Bundle configuration</vt:lpstr>
      <vt:lpstr>Bundle configuration</vt:lpstr>
      <vt:lpstr>Third Party libraries</vt:lpstr>
      <vt:lpstr>What is AJAX</vt:lpstr>
      <vt:lpstr>AJAX in real life</vt:lpstr>
      <vt:lpstr>What is AJAX?</vt:lpstr>
      <vt:lpstr>Why AJAX?</vt:lpstr>
      <vt:lpstr>AJAX workflow</vt:lpstr>
      <vt:lpstr>XmlHttpRequest object (XHR)</vt:lpstr>
      <vt:lpstr>XHR methods &amp; properties</vt:lpstr>
      <vt:lpstr>Get vs Post</vt:lpstr>
      <vt:lpstr>Ready State and status values</vt:lpstr>
      <vt:lpstr>Sync</vt:lpstr>
      <vt:lpstr>Async</vt:lpstr>
      <vt:lpstr>With help of JQuery</vt:lpstr>
      <vt:lpstr>JQuery AJAX</vt:lpstr>
      <vt:lpstr>Shorthand Methods</vt:lpstr>
      <vt:lpstr>Shorthand Methods examples</vt:lpstr>
      <vt:lpstr>AJAX JQuery events</vt:lpstr>
      <vt:lpstr>AJAX JQuery events</vt:lpstr>
      <vt:lpstr>AJAX events example</vt:lpstr>
      <vt:lpstr>What is partial page update</vt:lpstr>
      <vt:lpstr>Why partial page update</vt:lpstr>
      <vt:lpstr>Demo</vt:lpstr>
      <vt:lpstr>AjaxHelper</vt:lpstr>
      <vt:lpstr>Important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PPT Template</dc:title>
  <dc:creator>Denise.Dunckley@returnonintelligence.com</dc:creator>
  <cp:lastModifiedBy>Olga Torkhanova</cp:lastModifiedBy>
  <cp:revision>1246</cp:revision>
  <cp:lastPrinted>2013-07-02T17:17:19Z</cp:lastPrinted>
  <dcterms:created xsi:type="dcterms:W3CDTF">2012-07-06T14:56:23Z</dcterms:created>
  <dcterms:modified xsi:type="dcterms:W3CDTF">2014-12-08T12:53:25Z</dcterms:modified>
</cp:coreProperties>
</file>