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E939-63EC-A56B-BFF7-01C9D4A0E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5128F-DB18-5511-5612-451212832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854B-7853-DDB9-7EA2-21CAF59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DF2C-3BE6-BBA1-B353-3C5A2493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6C11-27B5-5E9A-D606-C36200BA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1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4153-C2DF-57F6-1883-FB988216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CB22-DB62-3F05-CA8E-DBAAA434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ADEE-F3F9-3540-FDE7-C50859E9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EE0C-ECEE-F9B1-0589-56A93398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32C8-7CF3-29D0-E138-380652F8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0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E4D17-ADBF-5388-45C6-83FE0D9B4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B408B-EF3D-1352-6C2F-26582D917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D74A-F423-5EAB-33B2-B42ACB7B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ACC5D-E8B2-BD37-02A4-A26A17AD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B4B1-FAFD-F528-2DB9-EEEA13D9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2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2CB0-D2AB-51F7-B246-0D807D5F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DA61-6979-A57E-339A-ADDCB4C2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AE43-E96C-E7A7-09DA-EB90268F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74D9-5085-12F1-ECAD-7492754A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9450-BFF3-D6E4-DC4C-6ADBBF77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9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E33-B1A8-8E40-DE53-DEBA1C2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41A4-EB91-E893-FA49-9338F855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BED8-BD6D-07F4-1150-AD8F2F63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FAED-5FB6-9954-47FC-31C878FC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2057-0B63-52DA-B515-E3D1B745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84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139F-7B50-7869-D6B9-2C73A99B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E488-9012-856C-97B5-7780A3C6B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A0047-D7D6-B165-AD93-BDB67A0E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EAC8F-B0EF-DF8F-21DA-A28DD46B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7F2E-1A6C-FD35-B630-9D66D075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98A25-8D66-6293-CBDE-A2993104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5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616D-2274-43D4-28F3-162CCFD3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8204-8442-3380-985F-7D9AA9B8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B83F-25C5-EE82-9D21-E49347D2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2FDE6-1BF4-EC61-A6F2-33DAF144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3EFE9-C0B0-BD21-3716-F1C44DEA7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722F-38D9-2531-93D3-26DBC62A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C8F17-6666-78D1-6275-4E631534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22053-0E9E-29C1-A574-77BCEE7C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F94D-292C-8BFB-F5E8-C42E9EEE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75474-C3F0-7381-C4C4-D9F1471B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D64C6-3DAE-4AB6-E521-0DB1EA9A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BB3BC-AAD1-5447-D0E7-1BFCEEB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FA122-14C9-E70C-39BA-3FFEB189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AC4F0-F6AC-CE47-4BF1-14B2C34C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358A8-952A-F85C-57FC-B67AD4D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7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8E90-0A3F-1E36-5733-89125DE1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7E8A-E033-D293-0281-6A1FC49C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CA2DB-AB36-E9C3-EFF0-9ADDAE8C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E1BB1-BD04-8063-664D-51F825D2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7DCC-F6E8-9110-6FB3-13DF4CEA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FF698-49C1-EA26-52E8-BABCB006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0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CD35-967D-20CB-05CA-920ECB79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3B4A0-D787-56DB-43E7-57659F06C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AC064-1B28-2463-1C80-7453F33D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EB28-81E5-3A40-4ECD-457C5645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40F6-D9C6-A48F-F3DA-46BEBE3C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302D-AFB1-D2C4-34B5-10987301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8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7D9AA-CA86-B219-A73A-B5F57619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8D6F-5555-8BCD-3262-3A69F84E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DD76-92D2-0E45-5AEE-E4D9531E4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FE43-9A6E-5D77-3795-C3868383A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7444-A6E9-9622-740B-065FEC28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9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DFEB-EC82-F06D-50E4-25EA8D43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416"/>
            <a:ext cx="9144000" cy="2387600"/>
          </a:xfrm>
        </p:spPr>
        <p:txBody>
          <a:bodyPr/>
          <a:lstStyle/>
          <a:p>
            <a:r>
              <a:rPr lang="en-US" b="1" dirty="0"/>
              <a:t>Predicting House Costs in Canada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1DE68-786A-FFE3-FEAF-904465C24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1488" y="5819686"/>
            <a:ext cx="2045293" cy="890898"/>
          </a:xfrm>
        </p:spPr>
        <p:txBody>
          <a:bodyPr/>
          <a:lstStyle/>
          <a:p>
            <a:r>
              <a:rPr lang="en-US" dirty="0"/>
              <a:t>Pat Maynard</a:t>
            </a:r>
          </a:p>
          <a:p>
            <a:r>
              <a:rPr lang="en-US" dirty="0"/>
              <a:t>Raymon Ali</a:t>
            </a:r>
            <a:endParaRPr lang="en-CA" dirty="0"/>
          </a:p>
        </p:txBody>
      </p:sp>
      <p:pic>
        <p:nvPicPr>
          <p:cNvPr id="5" name="Picture 4" descr="Canadian Home">
            <a:extLst>
              <a:ext uri="{FF2B5EF4-FFF2-40B4-BE49-F238E27FC236}">
                <a16:creationId xmlns:a16="http://schemas.microsoft.com/office/drawing/2014/main" id="{3AF0B4E7-9E64-1A73-C333-4F2960F62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06" y="2535016"/>
            <a:ext cx="5283794" cy="352204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0449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725A-33EB-91CB-5B64-50C7C3A6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Prediction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FE04-371F-D6C1-42F3-0BA0ADB73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440" y="2262981"/>
            <a:ext cx="4913120" cy="316332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Without even looking too far into the data we assume that the prices are going to continue to climb. </a:t>
            </a:r>
          </a:p>
          <a:p>
            <a:pPr marL="0" indent="0" algn="ctr">
              <a:buNone/>
            </a:pPr>
            <a:r>
              <a:rPr lang="en-US" dirty="0"/>
              <a:t>These prices are linked to larger-scale events such as economic events. </a:t>
            </a:r>
            <a:endParaRPr lang="en-CA" dirty="0"/>
          </a:p>
        </p:txBody>
      </p:sp>
      <p:pic>
        <p:nvPicPr>
          <p:cNvPr id="5" name="Picture 4" descr="A Crystal Ball">
            <a:extLst>
              <a:ext uri="{FF2B5EF4-FFF2-40B4-BE49-F238E27FC236}">
                <a16:creationId xmlns:a16="http://schemas.microsoft.com/office/drawing/2014/main" id="{7C287FC7-EDE2-6968-6199-25798197E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06" y="1884159"/>
            <a:ext cx="3542145" cy="35421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5878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E2FB-0BCD-49D6-66D2-2CE11DD9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 – About Us!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5B524-0A6C-C9A0-453E-A6F64C927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77284" cy="478882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Raymond Ali</a:t>
            </a:r>
          </a:p>
          <a:p>
            <a:r>
              <a:rPr lang="en-US" dirty="0"/>
              <a:t>Placeholder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E4C3E8-3F45-9401-2376-1B0431D91171}"/>
              </a:ext>
            </a:extLst>
          </p:cNvPr>
          <p:cNvSpPr txBox="1">
            <a:spLocks/>
          </p:cNvSpPr>
          <p:nvPr/>
        </p:nvSpPr>
        <p:spPr>
          <a:xfrm>
            <a:off x="6876515" y="1825625"/>
            <a:ext cx="4477284" cy="4788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Pat Maynard</a:t>
            </a:r>
          </a:p>
          <a:p>
            <a:r>
              <a:rPr lang="en-US" dirty="0"/>
              <a:t>R&amp;D Software Developer</a:t>
            </a:r>
          </a:p>
          <a:p>
            <a:r>
              <a:rPr lang="en-US" dirty="0"/>
              <a:t>Full-Stack ERP Developer</a:t>
            </a:r>
          </a:p>
          <a:p>
            <a:r>
              <a:rPr lang="en-US" dirty="0"/>
              <a:t>Electrical Eng. Tech. Diploma</a:t>
            </a:r>
          </a:p>
          <a:p>
            <a:r>
              <a:rPr lang="en-US" dirty="0"/>
              <a:t>Computer &amp; Network Technician</a:t>
            </a:r>
          </a:p>
          <a:p>
            <a:r>
              <a:rPr lang="en-US" dirty="0"/>
              <a:t>Father of two</a:t>
            </a:r>
          </a:p>
          <a:p>
            <a:r>
              <a:rPr lang="en-US" dirty="0"/>
              <a:t>Lived all over Ontario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6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E093-592E-47DB-FB53-48DB8FA8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 – The Problem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1592-9664-C19B-709A-D8DDFEAA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Over the last few decades, we have watched as the housing markets have grown out of control. </a:t>
            </a:r>
          </a:p>
          <a:p>
            <a:pPr marL="0" indent="0">
              <a:buNone/>
            </a:pPr>
            <a:r>
              <a:rPr lang="en-US" dirty="0"/>
              <a:t>	We would like to predict what the range of house prices will be in the future and try to narrow down if there is a better year in a decade and a month in a year to purchase a home. </a:t>
            </a:r>
          </a:p>
          <a:p>
            <a:pPr marL="0" indent="0">
              <a:buNone/>
            </a:pPr>
            <a:r>
              <a:rPr lang="en-US" dirty="0"/>
              <a:t>	Using historical data, we would like to see how bad it is; or dispel the rumors of a crisis.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639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D18F-C437-10E7-CA0B-2BAE5731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Literature Review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D992-9339-1D86-1AAF-082037D7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2563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Previous Approaches</a:t>
            </a:r>
          </a:p>
          <a:p>
            <a:r>
              <a:rPr lang="en-CA" dirty="0"/>
              <a:t>Linear Regression models</a:t>
            </a:r>
          </a:p>
          <a:p>
            <a:r>
              <a:rPr lang="en-CA" dirty="0"/>
              <a:t>One-Hot-Encoder, breaking out different attributes of the property</a:t>
            </a:r>
          </a:p>
          <a:p>
            <a:r>
              <a:rPr lang="en-CA" dirty="0"/>
              <a:t>Random Forest was popular for training data sets</a:t>
            </a:r>
          </a:p>
          <a:p>
            <a:r>
              <a:rPr lang="en-CA" dirty="0" err="1"/>
              <a:t>XGBoost</a:t>
            </a:r>
            <a:r>
              <a:rPr lang="en-CA" dirty="0"/>
              <a:t> to scale and weigh data</a:t>
            </a:r>
          </a:p>
          <a:p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1398BC-0E18-114B-0A5D-93C06426F967}"/>
              </a:ext>
            </a:extLst>
          </p:cNvPr>
          <p:cNvSpPr txBox="1">
            <a:spLocks/>
          </p:cNvSpPr>
          <p:nvPr/>
        </p:nvSpPr>
        <p:spPr>
          <a:xfrm>
            <a:off x="6731237" y="1690688"/>
            <a:ext cx="46225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Previous Challenges</a:t>
            </a:r>
          </a:p>
          <a:p>
            <a:r>
              <a:rPr lang="en-CA" dirty="0"/>
              <a:t>Computer efficiency</a:t>
            </a:r>
          </a:p>
          <a:p>
            <a:r>
              <a:rPr lang="en-CA" dirty="0"/>
              <a:t>External Parameters affecting data</a:t>
            </a:r>
          </a:p>
          <a:p>
            <a:r>
              <a:rPr lang="en-CA" dirty="0"/>
              <a:t>Potential Overfitting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835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2C58-8271-6D98-52AE-331CD0F9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–Gathering Data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D96B-F760-A187-DF0C-6BCFF8E9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565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Data Sources</a:t>
            </a:r>
          </a:p>
          <a:p>
            <a:r>
              <a:rPr lang="en-US" dirty="0"/>
              <a:t>Statistics Canada – House Price Index</a:t>
            </a:r>
          </a:p>
          <a:p>
            <a:r>
              <a:rPr lang="en-US" dirty="0"/>
              <a:t>Stats CREA – MLS Home Price Index </a:t>
            </a:r>
          </a:p>
          <a:p>
            <a:endParaRPr lang="en-CA" dirty="0"/>
          </a:p>
        </p:txBody>
      </p:sp>
      <p:pic>
        <p:nvPicPr>
          <p:cNvPr id="5" name="Picture 4" descr="Data Gathering">
            <a:extLst>
              <a:ext uri="{FF2B5EF4-FFF2-40B4-BE49-F238E27FC236}">
                <a16:creationId xmlns:a16="http://schemas.microsoft.com/office/drawing/2014/main" id="{90CACAC0-7B8E-FA3F-2084-F1DDEFFF7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78" y="2704703"/>
            <a:ext cx="5186362" cy="25931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860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CFC1-0E03-0379-0F32-2F229D14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– Prepare the Data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2C370-A89D-7F3F-B128-DF42BAF2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947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Problems</a:t>
            </a:r>
          </a:p>
          <a:p>
            <a:r>
              <a:rPr lang="en-US" dirty="0"/>
              <a:t>Outside factors affecting HPI</a:t>
            </a:r>
          </a:p>
          <a:p>
            <a:r>
              <a:rPr lang="en-US" dirty="0"/>
              <a:t>Different property characteristics</a:t>
            </a:r>
          </a:p>
          <a:p>
            <a:r>
              <a:rPr lang="en-US" dirty="0"/>
              <a:t>Overfitting data</a:t>
            </a:r>
          </a:p>
          <a:p>
            <a:pPr marL="0" indent="0" algn="ctr">
              <a:buNone/>
            </a:pPr>
            <a:endParaRPr lang="en-CA" b="1" u="sn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9E8A22-BEFE-2532-6306-2A34377E8392}"/>
              </a:ext>
            </a:extLst>
          </p:cNvPr>
          <p:cNvSpPr txBox="1">
            <a:spLocks/>
          </p:cNvSpPr>
          <p:nvPr/>
        </p:nvSpPr>
        <p:spPr>
          <a:xfrm>
            <a:off x="6654325" y="1825625"/>
            <a:ext cx="469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Solutions</a:t>
            </a:r>
          </a:p>
          <a:p>
            <a:r>
              <a:rPr lang="en-US" dirty="0"/>
              <a:t>Pick a specific group of issues to address</a:t>
            </a:r>
          </a:p>
          <a:p>
            <a:r>
              <a:rPr lang="en-US" dirty="0"/>
              <a:t>One-Hot-Encoder to break out characteristics into Boolean value tables</a:t>
            </a:r>
          </a:p>
          <a:p>
            <a:r>
              <a:rPr lang="en-CA" b="1" u="sng" dirty="0"/>
              <a:t>Not sure yet</a:t>
            </a:r>
          </a:p>
        </p:txBody>
      </p:sp>
    </p:spTree>
    <p:extLst>
      <p:ext uri="{BB962C8B-B14F-4D97-AF65-F5344CB8AC3E}">
        <p14:creationId xmlns:p14="http://schemas.microsoft.com/office/powerpoint/2010/main" val="238320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744A-A8C0-BCC5-6F99-06DB37F0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– Choose a Model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58DB-F0E8-992A-5FA7-749FA614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6207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Options based on the Problem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Decision Tree Regression</a:t>
            </a:r>
          </a:p>
          <a:p>
            <a:r>
              <a:rPr lang="en-US" dirty="0"/>
              <a:t>Random Forest Regression</a:t>
            </a:r>
          </a:p>
          <a:p>
            <a:r>
              <a:rPr lang="en-US" dirty="0"/>
              <a:t>Lasso regression</a:t>
            </a:r>
            <a:endParaRPr lang="en-CA" dirty="0"/>
          </a:p>
        </p:txBody>
      </p:sp>
      <p:pic>
        <p:nvPicPr>
          <p:cNvPr id="6" name="Picture 5" descr="Linear Regression&#10;">
            <a:extLst>
              <a:ext uri="{FF2B5EF4-FFF2-40B4-BE49-F238E27FC236}">
                <a16:creationId xmlns:a16="http://schemas.microsoft.com/office/drawing/2014/main" id="{9F37D033-1F00-1178-1903-BD06C4FB4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5912"/>
            <a:ext cx="2257174" cy="1843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Random Forest">
            <a:extLst>
              <a:ext uri="{FF2B5EF4-FFF2-40B4-BE49-F238E27FC236}">
                <a16:creationId xmlns:a16="http://schemas.microsoft.com/office/drawing/2014/main" id="{A478C277-A4E8-E87D-088F-272F9725D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67" y="2449772"/>
            <a:ext cx="3067680" cy="19467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9711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F4DF-B77D-78FA-CA32-EBCC9E32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– Training &amp; Evaluation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789D-3103-87D0-945F-5B69D9719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505" y="1834171"/>
            <a:ext cx="475929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Place holder</a:t>
            </a:r>
            <a:endParaRPr lang="en-CA" b="1" dirty="0"/>
          </a:p>
        </p:txBody>
      </p:sp>
      <p:pic>
        <p:nvPicPr>
          <p:cNvPr id="5" name="Picture 4" descr="A robot sitting on the floor reading a book&#10;&#10;Description automatically generated">
            <a:extLst>
              <a:ext uri="{FF2B5EF4-FFF2-40B4-BE49-F238E27FC236}">
                <a16:creationId xmlns:a16="http://schemas.microsoft.com/office/drawing/2014/main" id="{0F7FF917-CF64-F4F1-B64F-2CD83163F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1540820"/>
            <a:ext cx="3048000" cy="20330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6" descr="A robot lifting a barbell&#10;&#10;Description automatically generated">
            <a:extLst>
              <a:ext uri="{FF2B5EF4-FFF2-40B4-BE49-F238E27FC236}">
                <a16:creationId xmlns:a16="http://schemas.microsoft.com/office/drawing/2014/main" id="{FA7FC328-BB44-A201-0A2B-56240A1BA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96" y="3429000"/>
            <a:ext cx="3048000" cy="171602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9" name="Picture 8" descr="A white robot with arms raised&#10;&#10;Description automatically generated">
            <a:extLst>
              <a:ext uri="{FF2B5EF4-FFF2-40B4-BE49-F238E27FC236}">
                <a16:creationId xmlns:a16="http://schemas.microsoft.com/office/drawing/2014/main" id="{F7728B97-8C51-3F4C-EACB-4EFB832CF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6" y="4215941"/>
            <a:ext cx="1846470" cy="19695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6571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7041-8E7C-B59E-FEC1-4B16CE38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– Hyperparameter Tuning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586A0-8DCF-408E-9ECB-45EF619B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18" y="1687514"/>
            <a:ext cx="3708163" cy="263528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Options</a:t>
            </a:r>
          </a:p>
          <a:p>
            <a:r>
              <a:rPr lang="en-US" dirty="0"/>
              <a:t>Manual or Automated</a:t>
            </a:r>
          </a:p>
          <a:p>
            <a:r>
              <a:rPr lang="en-US" dirty="0"/>
              <a:t>Bayesian Optimization</a:t>
            </a:r>
          </a:p>
          <a:p>
            <a:r>
              <a:rPr lang="en-US" dirty="0"/>
              <a:t>Grid Search</a:t>
            </a:r>
          </a:p>
          <a:p>
            <a:r>
              <a:rPr lang="en-US" dirty="0"/>
              <a:t>Random 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78DA9B-8BDF-BCB8-9B08-17CC6EC6466E}"/>
              </a:ext>
            </a:extLst>
          </p:cNvPr>
          <p:cNvSpPr txBox="1">
            <a:spLocks/>
          </p:cNvSpPr>
          <p:nvPr/>
        </p:nvSpPr>
        <p:spPr>
          <a:xfrm>
            <a:off x="8471022" y="1911566"/>
            <a:ext cx="3327160" cy="2187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End Goal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To have a more efficient model with more accurate results. And not need a super-computer to process.</a:t>
            </a:r>
            <a:endParaRPr lang="en-US" b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A16E5B-D7D9-49AD-AE31-A1F158320F3F}"/>
              </a:ext>
            </a:extLst>
          </p:cNvPr>
          <p:cNvSpPr txBox="1">
            <a:spLocks/>
          </p:cNvSpPr>
          <p:nvPr/>
        </p:nvSpPr>
        <p:spPr>
          <a:xfrm>
            <a:off x="4876089" y="1687513"/>
            <a:ext cx="2820824" cy="2635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Available Tweaks</a:t>
            </a:r>
          </a:p>
          <a:p>
            <a:r>
              <a:rPr lang="en-US" dirty="0"/>
              <a:t>Learning Rate</a:t>
            </a:r>
          </a:p>
          <a:p>
            <a:r>
              <a:rPr lang="en-US" dirty="0"/>
              <a:t>Rate Decay</a:t>
            </a:r>
          </a:p>
          <a:p>
            <a:r>
              <a:rPr lang="en-US" dirty="0"/>
              <a:t>Momentum</a:t>
            </a:r>
          </a:p>
          <a:p>
            <a:r>
              <a:rPr lang="en-US" dirty="0"/>
              <a:t>Data Sizes</a:t>
            </a:r>
          </a:p>
        </p:txBody>
      </p:sp>
    </p:spTree>
    <p:extLst>
      <p:ext uri="{BB962C8B-B14F-4D97-AF65-F5344CB8AC3E}">
        <p14:creationId xmlns:p14="http://schemas.microsoft.com/office/powerpoint/2010/main" val="332701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333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Predicting House Costs in Canada</vt:lpstr>
      <vt:lpstr>Introduction – About Us!</vt:lpstr>
      <vt:lpstr>Introduction – The Problem</vt:lpstr>
      <vt:lpstr>Literature Review</vt:lpstr>
      <vt:lpstr>Methodology –Gathering Data</vt:lpstr>
      <vt:lpstr>Methodology – Prepare the Data</vt:lpstr>
      <vt:lpstr>Methodology – Choose a Model</vt:lpstr>
      <vt:lpstr>Methodology – Training &amp; Evaluation</vt:lpstr>
      <vt:lpstr>Methodology – Hyperparameter Tuning</vt:lpstr>
      <vt:lpstr>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Cost in Canada</dc:title>
  <dc:creator>Pat Maynard</dc:creator>
  <cp:lastModifiedBy>Pat Maynard</cp:lastModifiedBy>
  <cp:revision>12</cp:revision>
  <dcterms:created xsi:type="dcterms:W3CDTF">2024-02-04T20:56:45Z</dcterms:created>
  <dcterms:modified xsi:type="dcterms:W3CDTF">2024-02-04T23:05:47Z</dcterms:modified>
</cp:coreProperties>
</file>