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3" r:id="rId5"/>
    <p:sldId id="272" r:id="rId6"/>
    <p:sldId id="271" r:id="rId7"/>
    <p:sldId id="275" r:id="rId8"/>
    <p:sldId id="274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Predicting House Costs in Canada</a:t>
            </a:r>
            <a:endParaRPr lang="en-CA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Raymond Ali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C1487BB4-D5AD-8F7E-9A10-198C38E5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851">
            <a:off x="2569465" y="3729972"/>
            <a:ext cx="3048000" cy="2033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98F27804-0167-75CE-F09A-8DEAEB6A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610108"/>
            <a:ext cx="3048000" cy="171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4CFE2206-95D6-303A-E411-872AEB88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93581"/>
            <a:ext cx="2019722" cy="21543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Problem - To predict housing prices in Canada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more features to train our model!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to Hyper Parameter Tune our model!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334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B5003-7146-69D1-6BAB-5BB2D86538B6}"/>
              </a:ext>
            </a:extLst>
          </p:cNvPr>
          <p:cNvSpPr txBox="1"/>
          <p:nvPr/>
        </p:nvSpPr>
        <p:spPr>
          <a:xfrm>
            <a:off x="747778" y="1013653"/>
            <a:ext cx="74157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more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 tune the output and compare the differences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actual dollar values for house costs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an actual prediction and not just compare prediction vs actual HPI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9231AE-A590-4540-F1D4-B7F523D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31" y="2828883"/>
            <a:ext cx="4414125" cy="3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5242089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6935"/>
              </p:ext>
            </p:extLst>
          </p:nvPr>
        </p:nvGraphicFramePr>
        <p:xfrm>
          <a:off x="1170571" y="1444514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0571" y="1444514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C14A71-534D-0BE5-0D0E-664C345D7C6E}"/>
              </a:ext>
            </a:extLst>
          </p:cNvPr>
          <p:cNvSpPr txBox="1"/>
          <p:nvPr/>
        </p:nvSpPr>
        <p:spPr>
          <a:xfrm>
            <a:off x="1170571" y="1088136"/>
            <a:ext cx="20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Data: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858DA-CF9B-27FB-DCE3-915D4A6D3669}"/>
              </a:ext>
            </a:extLst>
          </p:cNvPr>
          <p:cNvSpPr txBox="1"/>
          <p:nvPr/>
        </p:nvSpPr>
        <p:spPr>
          <a:xfrm>
            <a:off x="1179715" y="2587752"/>
            <a:ext cx="22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  <a:endParaRPr lang="en-CA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084F757-5FCB-89C5-9C4F-6F2A9D2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1284"/>
              </p:ext>
            </p:extLst>
          </p:nvPr>
        </p:nvGraphicFramePr>
        <p:xfrm>
          <a:off x="1290638" y="3005138"/>
          <a:ext cx="1007586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934249" imgH="1914525" progId="Excel.Sheet.12">
                  <p:embed/>
                </p:oleObj>
              </mc:Choice>
              <mc:Fallback>
                <p:oleObj name="Worksheet" r:id="rId4" imgW="7934249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638" y="3005138"/>
                        <a:ext cx="10075862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404872" y="1170432"/>
            <a:ext cx="738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the date strings into datetime objects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17204-8559-31CA-8F99-1337C4F10EF9}"/>
              </a:ext>
            </a:extLst>
          </p:cNvPr>
          <p:cNvSpPr txBox="1"/>
          <p:nvPr/>
        </p:nvSpPr>
        <p:spPr>
          <a:xfrm>
            <a:off x="2398776" y="2003393"/>
            <a:ext cx="702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X and y variables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Composite_HPI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Single_Family_Benchmark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One_Storey_Benchmark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Two_Storey_Benchmark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Townhouse_Benchmark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Apartment_Benchmark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9"/>
            <a:ext cx="4358909" cy="133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3E1713CC-E780-6C57-83E5-1CC513C8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04" y="2452430"/>
            <a:ext cx="457200" cy="4572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A19BF06-E97E-D98A-66AC-37B3253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520" y="28007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9FFCF-B8C9-997C-93AF-8B770AB9223A}"/>
              </a:ext>
            </a:extLst>
          </p:cNvPr>
          <p:cNvSpPr txBox="1"/>
          <p:nvPr/>
        </p:nvSpPr>
        <p:spPr>
          <a:xfrm>
            <a:off x="5473352" y="397741"/>
            <a:ext cx="6514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the parameter distribution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Plant the seeds to grow a forest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Initiate the random search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RandomizedSearchCV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estimator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   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param_distributions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cv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Cross validation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scoring =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neg_mean_squared_error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score output for performance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42458-C69F-6C8A-F8D4-613E0885DCE6}"/>
              </a:ext>
            </a:extLst>
          </p:cNvPr>
          <p:cNvCxnSpPr>
            <a:cxnSpLocks/>
          </p:cNvCxnSpPr>
          <p:nvPr/>
        </p:nvCxnSpPr>
        <p:spPr>
          <a:xfrm>
            <a:off x="2734056" y="2697480"/>
            <a:ext cx="2661286" cy="162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CAC0F39-98F3-A4D5-9AA4-0C0D2AD2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" y="4400132"/>
            <a:ext cx="47452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Initial Mean Squared Error: 15446690.869565217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Parameters to use: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': 200}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3FC4C8D-C435-F76E-991E-6B7763C3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" y="5539089"/>
            <a:ext cx="5429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Hyper Tuned Mean Squared Error: 16103867.163043479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8FA3-04D7-A5DC-C1CB-4BA324D2A5C2}"/>
              </a:ext>
            </a:extLst>
          </p:cNvPr>
          <p:cNvCxnSpPr>
            <a:cxnSpLocks/>
          </p:cNvCxnSpPr>
          <p:nvPr/>
        </p:nvCxnSpPr>
        <p:spPr>
          <a:xfrm flipH="1">
            <a:off x="2359152" y="3257998"/>
            <a:ext cx="987552" cy="1167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6976872" y="1759006"/>
            <a:ext cx="5059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of the output price ranges is possibly off, but hard to verify.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issue </a:t>
            </a:r>
            <a:r>
              <a:rPr lang="en-US" dirty="0">
                <a:solidFill>
                  <a:srgbClr val="FFFF00"/>
                </a:solidFill>
              </a:rPr>
              <a:t>could</a:t>
            </a:r>
            <a:r>
              <a:rPr lang="en-US" dirty="0">
                <a:solidFill>
                  <a:schemeClr val="bg1"/>
                </a:solidFill>
              </a:rPr>
              <a:t> be due to a lower starting point in historical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Sell</a:t>
            </a:r>
            <a:r>
              <a:rPr lang="en-US" dirty="0">
                <a:solidFill>
                  <a:schemeClr val="bg1"/>
                </a:solidFill>
              </a:rPr>
              <a:t> Spring of </a:t>
            </a:r>
            <a:r>
              <a:rPr lang="en-US" dirty="0">
                <a:solidFill>
                  <a:srgbClr val="FF0000"/>
                </a:solidFill>
              </a:rPr>
              <a:t>2027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Buy</a:t>
            </a:r>
            <a:r>
              <a:rPr lang="en-US" dirty="0">
                <a:solidFill>
                  <a:schemeClr val="bg1"/>
                </a:solidFill>
              </a:rPr>
              <a:t> Winter of </a:t>
            </a:r>
            <a:r>
              <a:rPr lang="en-US" dirty="0">
                <a:solidFill>
                  <a:srgbClr val="FFFF00"/>
                </a:solidFill>
              </a:rPr>
              <a:t>2028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 more in-depth course on machine learning would need to be taken to tackle such a large problem.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7E059B-53EE-437F-9B0A-CF6AC4D7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69" y="1656417"/>
            <a:ext cx="4630891" cy="34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CA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</a:rPr>
              <a:t>Canadian Real Estate Association. (2024)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National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February 14 2024 News Release | CREA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. Available at: https://creastats.crea.ca/en-CA/ (Accessed: 11 March 2024).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ffectLst/>
                <a:hlinkClick r:id="rId3"/>
              </a:rPr>
              <a:t>https://creastats.crea.ca/en-CA/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https://stackoverflow.com/</a:t>
            </a:r>
            <a:r>
              <a:rPr lang="en-US" sz="2000" dirty="0">
                <a:solidFill>
                  <a:schemeClr val="bg1"/>
                </a:solidFill>
              </a:rPr>
              <a:t> - Non-stop Forum Searching.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511</Words>
  <Application>Microsoft Office PowerPoint</Application>
  <PresentationFormat>Widescreen</PresentationFormat>
  <Paragraphs>98</Paragraphs>
  <Slides>10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Worksheet</vt:lpstr>
      <vt:lpstr>Microsoft Excel Worksheet</vt:lpstr>
      <vt:lpstr>Predicting House Costs in Canada</vt:lpstr>
      <vt:lpstr>Initial Problem</vt:lpstr>
      <vt:lpstr>Random Forest Approach in a Nut-Shell</vt:lpstr>
      <vt:lpstr>Solutions</vt:lpstr>
      <vt:lpstr>Dataset Issues</vt:lpstr>
      <vt:lpstr>Feature Code Snippets</vt:lpstr>
      <vt:lpstr>Hyperparameter Tuning</vt:lpstr>
      <vt:lpstr>Outcomes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66</cp:revision>
  <dcterms:created xsi:type="dcterms:W3CDTF">2024-02-04T20:56:45Z</dcterms:created>
  <dcterms:modified xsi:type="dcterms:W3CDTF">2024-03-12T01:26:17Z</dcterms:modified>
</cp:coreProperties>
</file>