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sldIdLst>
    <p:sldId id="256" r:id="rId2"/>
    <p:sldId id="268" r:id="rId3"/>
    <p:sldId id="269" r:id="rId4"/>
    <p:sldId id="273" r:id="rId5"/>
    <p:sldId id="272" r:id="rId6"/>
    <p:sldId id="271" r:id="rId7"/>
    <p:sldId id="275" r:id="rId8"/>
    <p:sldId id="274" r:id="rId9"/>
    <p:sldId id="270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43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5E2DB3-6FEF-4CE5-A6A7-DA370F2E2760}" type="datetimeFigureOut">
              <a:rPr lang="en-CA" smtClean="0"/>
              <a:t>2024-03-17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2E87FF-7A71-44C5-A2F7-D2A53AA84D0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063280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FE939-63EC-A56B-BFF7-01C9D4A0E3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25128F-DB18-5511-5612-4512128325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AE854B-7853-DDB9-7EA2-21CAF59FA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777F7-D0BE-47D9-AC6A-3C5ADCA8CF64}" type="datetimeyyyy">
              <a:rPr lang="en-CA" smtClean="0"/>
              <a:t>2024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0DF2C-3BE6-BBA1-B353-3C5A24937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GENG4500-60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D56C11-27B5-5E9A-D606-C36200BA9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B8E0F-90D7-4F6F-9CC4-1E156486B9C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14210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94153-C2DF-57F6-1883-FB9882165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8DCB22-DB62-3F05-CA8E-DBAAA43478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C9ADEE-F3F9-3540-FDE7-C50859E90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6AD8A-49C7-49E1-B4B9-975CECD7ECB1}" type="datetimeyyyy">
              <a:rPr lang="en-CA" smtClean="0"/>
              <a:t>2024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2DEE0C-ECEE-F9B1-0589-56A93398F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GENG4500-60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0632C8-7CF3-29D0-E138-380652F8A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B8E0F-90D7-4F6F-9CC4-1E156486B9C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18005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CE4D17-ADBF-5388-45C6-83FE0D9B42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3B408B-EF3D-1352-6C2F-26582D917F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28D74A-F423-5EAB-33B2-B42ACB7B8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6507C-DEA8-46FE-8A8B-AD5A1B8BDA03}" type="datetimeyyyy">
              <a:rPr lang="en-CA" smtClean="0"/>
              <a:t>2024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6ACC5D-E8B2-BD37-02A4-A26A17AD9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GENG4500-60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29B4B1-FAFD-F528-2DB9-EEEA13D9A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B8E0F-90D7-4F6F-9CC4-1E156486B9C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6727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82CB0-D2AB-51F7-B246-0D807D5F9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6ADA61-6979-A57E-339A-ADDCB4C23D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ACAE43-E96C-E7A7-09DA-EB90268F4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03E3B-074C-440F-86D1-3BB7E04505DE}" type="datetimeyyyy">
              <a:rPr lang="en-CA" smtClean="0"/>
              <a:t>2024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CD74D9-5085-12F1-ECAD-7492754A4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GENG4500-60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A99450-BFF3-D6E4-DC4C-6ADBBF773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B8E0F-90D7-4F6F-9CC4-1E156486B9C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06937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1EE33-B1A8-8E40-DE53-DEBA1C283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8541A4-EB91-E893-FA49-9338F8559A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FBBED8-BD6D-07F4-1150-AD8F2F630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DC277-FF20-4D92-930E-7B7A934C1D03}" type="datetimeyyyy">
              <a:rPr lang="en-CA" smtClean="0"/>
              <a:t>2024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8FAED-5FB6-9954-47FC-31C878FC9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GENG4500-60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FD2057-0B63-52DA-B515-E3D1B745F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B8E0F-90D7-4F6F-9CC4-1E156486B9C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55848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B139F-7B50-7869-D6B9-2C73A99B3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F1E488-9012-856C-97B5-7780A3C6B8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0A0047-D7D6-B165-AD93-BDB67A0E08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AEAC8F-B0EF-DF8F-21DA-A28DD46B5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DDBDB-1FFD-48F3-8E2E-44512286F746}" type="datetimeyyyy">
              <a:rPr lang="en-CA" smtClean="0"/>
              <a:t>2024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297F2E-1A6C-FD35-B630-9D66D0756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GENG4500-60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898A25-8D66-6293-CBDE-A29931049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B8E0F-90D7-4F6F-9CC4-1E156486B9C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42151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E616D-2274-43D4-28F3-162CCFD39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418204-8442-3380-985F-7D9AA9B892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02B83F-25C5-EE82-9D21-E49347D246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82FDE6-1BF4-EC61-A6F2-33DAF14489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33EFE9-C0B0-BD21-3716-F1C44DEA79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31722F-38D9-2531-93D3-26DBC62A4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60830-7E8D-4AF0-A59E-5D43F54C4E3D}" type="datetimeyyyy">
              <a:rPr lang="en-CA" smtClean="0"/>
              <a:t>2024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4C8F17-6666-78D1-6275-4E6315345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GENG4500-60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622053-0E9E-29C1-A574-77BCEE7CA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B8E0F-90D7-4F6F-9CC4-1E156486B9C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17155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DF94D-292C-8BFB-F5E8-C42E9EEEE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175474-C3F0-7381-C4C4-D9F1471BC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96E92-D594-4CA2-B683-DB50EAC8F4DD}" type="datetimeyyyy">
              <a:rPr lang="en-CA" smtClean="0"/>
              <a:t>2024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9D64C6-3DAE-4AB6-E521-0DB1EA9AC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GENG4500-60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FBB3BC-AAD1-5447-D0E7-1BFCEEB36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B8E0F-90D7-4F6F-9CC4-1E156486B9C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98848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9FA122-14C9-E70C-39BA-3FFEB189B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1A4C4-E8A4-4D42-9338-B1C4340501E0}" type="datetimeyyyy">
              <a:rPr lang="en-CA" smtClean="0"/>
              <a:t>2024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0AC4F0-F6AC-CE47-4BF1-14B2C34CB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GENG4500-60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8358A8-952A-F85C-57FC-B67AD4DF7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B8E0F-90D7-4F6F-9CC4-1E156486B9C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52750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88E90-0A3F-1E36-5733-89125DE17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F67E8A-E033-D293-0281-6A1FC49C20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DCA2DB-AB36-E9C3-EFF0-9ADDAE8C76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FE1BB1-BD04-8063-664D-51F825D2A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6F0B7-C1D6-44D3-BAE6-E183F1A99A4A}" type="datetimeyyyy">
              <a:rPr lang="en-CA" smtClean="0"/>
              <a:t>2024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297DCC-F6E8-9110-6FB3-13DF4CEA3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GENG4500-60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5FF698-49C1-EA26-52E8-BABCB0068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B8E0F-90D7-4F6F-9CC4-1E156486B9C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60050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DCD35-967D-20CB-05CA-920ECB798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A3B4A0-D787-56DB-43E7-57659F06C4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2AC064-1B28-2463-1C80-7453F33D17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CBEB28-81E5-3A40-4ECD-457C56456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E4F21-6ECC-4B41-9113-12A944B1B20E}" type="datetimeyyyy">
              <a:rPr lang="en-CA" smtClean="0"/>
              <a:t>2024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AA40F6-D9C6-A48F-F3DA-46BEBE3C2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GENG4500-60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77302D-AFB1-D2C4-34B5-109873012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B8E0F-90D7-4F6F-9CC4-1E156486B9C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49832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87D9AA-CA86-B219-A73A-B5F576197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578D6F-5555-8BCD-3262-3A69F84EF6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CEDD76-92D2-0E45-5AEE-E4D9531E4E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00AFA8-C56C-46C6-BE51-3CDBF8A79232}" type="datetimeyyyy">
              <a:rPr lang="en-CA" smtClean="0"/>
              <a:t>2024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00FE43-9A6E-5D77-3795-C3868383A0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CA"/>
              <a:t>GENG4500-60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7C7444-A6E9-9622-740B-065FEC2882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1B8E0F-90D7-4F6F-9CC4-1E156486B9C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71988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cIbj0WuK41w?feature=oembed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package" Target="../embeddings/Microsoft_Excel_Worksheet.xlsx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emf"/><Relationship Id="rId4" Type="http://schemas.openxmlformats.org/officeDocument/2006/relationships/package" Target="../embeddings/Microsoft_Excel_Worksheet1.xlsx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stats.crea.ca/en-CA/" TargetMode="External"/><Relationship Id="rId2" Type="http://schemas.openxmlformats.org/officeDocument/2006/relationships/hyperlink" Target="https://www.youtube.com/watch?v=cIbj0WuK41w&amp;ab_channel=Econoscen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tackoverflow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white dome house in the snow&#10;&#10;Description automatically generated">
            <a:extLst>
              <a:ext uri="{FF2B5EF4-FFF2-40B4-BE49-F238E27FC236}">
                <a16:creationId xmlns:a16="http://schemas.microsoft.com/office/drawing/2014/main" id="{3AF0B4E7-9E64-1A73-C333-4F2960F620B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7"/>
          <a:stretch/>
        </p:blipFill>
        <p:spPr>
          <a:xfrm>
            <a:off x="128585" y="115194"/>
            <a:ext cx="11934817" cy="6627613"/>
          </a:xfrm>
          <a:prstGeom prst="rect">
            <a:avLst/>
          </a:prstGeom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722DFEB-EC82-F06D-50E4-25EA8D437B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8663" y="1422400"/>
            <a:ext cx="5505449" cy="2387600"/>
          </a:xfrm>
        </p:spPr>
        <p:txBody>
          <a:bodyPr>
            <a:normAutofit/>
          </a:bodyPr>
          <a:lstStyle/>
          <a:p>
            <a:pPr algn="l"/>
            <a:r>
              <a:rPr lang="en-US" sz="5000" b="1">
                <a:solidFill>
                  <a:schemeClr val="bg1"/>
                </a:solidFill>
              </a:rPr>
              <a:t>Predicting House Costs in Canada</a:t>
            </a:r>
            <a:endParaRPr lang="en-CA" sz="5000" b="1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81DE68-786A-FFE3-FEAF-904465C247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8663" y="3902075"/>
            <a:ext cx="5505449" cy="1655762"/>
          </a:xfrm>
        </p:spPr>
        <p:txBody>
          <a:bodyPr>
            <a:normAutofit/>
          </a:bodyPr>
          <a:lstStyle/>
          <a:p>
            <a:pPr algn="l"/>
            <a:r>
              <a:rPr lang="en-US" sz="2000">
                <a:solidFill>
                  <a:schemeClr val="bg1"/>
                </a:solidFill>
              </a:rPr>
              <a:t>Pat Maynard</a:t>
            </a:r>
          </a:p>
          <a:p>
            <a:pPr algn="l"/>
            <a:r>
              <a:rPr lang="en-US" sz="2000">
                <a:solidFill>
                  <a:schemeClr val="bg1"/>
                </a:solidFill>
              </a:rPr>
              <a:t>Raymond Ali</a:t>
            </a:r>
            <a:endParaRPr lang="en-CA" sz="2000">
              <a:solidFill>
                <a:schemeClr val="bg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A89CBBC-7743-43D9-A324-25CB472E9B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4970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699D1C-8D49-07D9-787F-21E9A9A63D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34948" y="717224"/>
            <a:ext cx="6151074" cy="2154370"/>
          </a:xfrm>
        </p:spPr>
        <p:txBody>
          <a:bodyPr anchor="b">
            <a:normAutofit/>
          </a:bodyPr>
          <a:lstStyle/>
          <a:p>
            <a:pPr algn="r"/>
            <a:r>
              <a:rPr lang="en-US" sz="4800">
                <a:solidFill>
                  <a:schemeClr val="bg1"/>
                </a:solidFill>
              </a:rPr>
              <a:t>Thank you</a:t>
            </a:r>
            <a:endParaRPr lang="en-CA" sz="480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2F9B04-0226-CD29-9920-7389B1D21A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60607" y="4214848"/>
            <a:ext cx="3842778" cy="489643"/>
          </a:xfrm>
        </p:spPr>
        <p:txBody>
          <a:bodyPr anchor="b">
            <a:normAutofit/>
          </a:bodyPr>
          <a:lstStyle/>
          <a:p>
            <a:pPr algn="l"/>
            <a:r>
              <a:rPr lang="en-US" sz="2000">
                <a:solidFill>
                  <a:schemeClr val="bg1"/>
                </a:solidFill>
              </a:rPr>
              <a:t>Any questions?</a:t>
            </a:r>
            <a:endParaRPr lang="en-CA" sz="2000">
              <a:solidFill>
                <a:schemeClr val="bg1"/>
              </a:solidFill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4C8A451-B6C1-4CB1-95FC-2DBDEC61F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3068597"/>
            <a:ext cx="7486022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8439DD6-1CCF-48C6-AF10-B70187930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360607" y="4859086"/>
            <a:ext cx="5831393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robot sitting on the floor reading a book&#10;&#10;Description automatically generated">
            <a:extLst>
              <a:ext uri="{FF2B5EF4-FFF2-40B4-BE49-F238E27FC236}">
                <a16:creationId xmlns:a16="http://schemas.microsoft.com/office/drawing/2014/main" id="{C1487BB4-D5AD-8F7E-9A10-198C38E5EE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60851">
            <a:off x="2569465" y="3729972"/>
            <a:ext cx="3048000" cy="203301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7" name="Picture 6" descr="A robot lifting a barbell&#10;&#10;Description automatically generated">
            <a:extLst>
              <a:ext uri="{FF2B5EF4-FFF2-40B4-BE49-F238E27FC236}">
                <a16:creationId xmlns:a16="http://schemas.microsoft.com/office/drawing/2014/main" id="{98F27804-0167-75CE-F09A-8DEAEB6A4E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5520" y="610108"/>
            <a:ext cx="3048000" cy="171602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9" name="Picture 8" descr="A white robot with arms raised&#10;&#10;Description automatically generated">
            <a:extLst>
              <a:ext uri="{FF2B5EF4-FFF2-40B4-BE49-F238E27FC236}">
                <a16:creationId xmlns:a16="http://schemas.microsoft.com/office/drawing/2014/main" id="{4CFE2206-95D6-303A-E411-872AEB882E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468" y="293581"/>
            <a:ext cx="2019722" cy="2154370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  <p:extLst>
      <p:ext uri="{BB962C8B-B14F-4D97-AF65-F5344CB8AC3E}">
        <p14:creationId xmlns:p14="http://schemas.microsoft.com/office/powerpoint/2010/main" val="3349532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8B66CF-17F8-2F9A-5945-C814806BD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2635" y="1250575"/>
            <a:ext cx="4604274" cy="4163210"/>
          </a:xfrm>
        </p:spPr>
        <p:txBody>
          <a:bodyPr anchor="ctr">
            <a:normAutofit/>
          </a:bodyPr>
          <a:lstStyle/>
          <a:p>
            <a:r>
              <a:rPr lang="en-US" sz="8000">
                <a:solidFill>
                  <a:schemeClr val="bg1"/>
                </a:solidFill>
              </a:rPr>
              <a:t>Initial Problem</a:t>
            </a:r>
            <a:endParaRPr lang="en-CA" sz="8000">
              <a:solidFill>
                <a:schemeClr val="bg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2C57604-0CFD-4023-B9BD-107166A25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6476" y="1100949"/>
            <a:ext cx="4996593" cy="4462463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4DEC19-822E-EAB1-5870-39DB56DD9F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3224" y="860612"/>
            <a:ext cx="4797909" cy="5023821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Initial Problem - To predict housing prices in Canada</a:t>
            </a:r>
          </a:p>
          <a:p>
            <a:r>
              <a:rPr lang="en-US" sz="2000" dirty="0">
                <a:solidFill>
                  <a:srgbClr val="FF0000"/>
                </a:solidFill>
              </a:rPr>
              <a:t>New Problem </a:t>
            </a:r>
            <a:r>
              <a:rPr lang="en-US" sz="2000" dirty="0">
                <a:solidFill>
                  <a:schemeClr val="bg1"/>
                </a:solidFill>
              </a:rPr>
              <a:t>– Need more features to train our model!</a:t>
            </a:r>
          </a:p>
          <a:p>
            <a:r>
              <a:rPr lang="en-US" sz="2000" dirty="0">
                <a:solidFill>
                  <a:srgbClr val="FF0000"/>
                </a:solidFill>
              </a:rPr>
              <a:t>New Problem </a:t>
            </a:r>
            <a:r>
              <a:rPr lang="en-US" sz="2000" dirty="0">
                <a:solidFill>
                  <a:schemeClr val="bg1"/>
                </a:solidFill>
              </a:rPr>
              <a:t>– Need to Hyper Parameter Tune our model!</a:t>
            </a:r>
            <a:endParaRPr lang="en-CA" sz="2000" dirty="0">
              <a:solidFill>
                <a:schemeClr val="bg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ABCDF6-57E0-128C-108D-2E7C3D5B060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C7F7B31-1C4C-405B-9BF2-CF26E4370F03}" type="datetimeyyyy">
              <a:rPr lang="en-CA">
                <a:solidFill>
                  <a:schemeClr val="bg1">
                    <a:lumMod val="50000"/>
                  </a:schemeClr>
                </a:solidFill>
              </a:rPr>
              <a:pPr>
                <a:spcAft>
                  <a:spcPts val="600"/>
                </a:spcAft>
              </a:pPr>
              <a:t>2024</a:t>
            </a:fld>
            <a:endParaRPr lang="en-CA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A03B68-ADF6-5DD7-2DE1-63B444FA3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CA">
                <a:solidFill>
                  <a:schemeClr val="bg1">
                    <a:lumMod val="50000"/>
                  </a:schemeClr>
                </a:solidFill>
              </a:rPr>
              <a:t>GENG4500-60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036ADB-93A8-1DD9-CF39-C9556C568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C1B8E0F-90D7-4F6F-9CC4-1E156486B9C1}" type="slidenum">
              <a:rPr lang="en-CA">
                <a:solidFill>
                  <a:schemeClr val="bg1">
                    <a:lumMod val="50000"/>
                  </a:schemeClr>
                </a:solidFill>
              </a:rPr>
              <a:pPr>
                <a:spcAft>
                  <a:spcPts val="600"/>
                </a:spcAft>
              </a:pPr>
              <a:t>2</a:t>
            </a:fld>
            <a:endParaRPr lang="en-CA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2783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D5B38E-218A-EBD2-4B77-455E2001C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57334"/>
            <a:ext cx="4605340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Random Forest Approach in a Nut-Shell</a:t>
            </a:r>
          </a:p>
        </p:txBody>
      </p:sp>
      <p:pic>
        <p:nvPicPr>
          <p:cNvPr id="7" name="Online Media 6" title="Visual Guide to Random Forests">
            <a:hlinkClick r:id="" action="ppaction://media"/>
            <a:extLst>
              <a:ext uri="{FF2B5EF4-FFF2-40B4-BE49-F238E27FC236}">
                <a16:creationId xmlns:a16="http://schemas.microsoft.com/office/drawing/2014/main" id="{6AABCCE8-1081-DE55-F68B-73331F96741B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36399" y="1757334"/>
            <a:ext cx="5917401" cy="3343331"/>
          </a:xfrm>
          <a:prstGeom prst="snip2DiagRect">
            <a:avLst>
              <a:gd name="adj1" fmla="val 0"/>
              <a:gd name="adj2" fmla="val 6620"/>
            </a:avLst>
          </a:prstGeom>
          <a:ln w="31750" cap="flat">
            <a:gradFill>
              <a:gsLst>
                <a:gs pos="0">
                  <a:srgbClr val="7F7F7F"/>
                </a:gs>
                <a:gs pos="100000">
                  <a:srgbClr val="F2F2F2"/>
                </a:gs>
              </a:gsLst>
              <a:lin ang="2700000" scaled="1"/>
            </a:gradFill>
          </a:ln>
          <a:effectLst>
            <a:glow rad="101600">
              <a:srgbClr val="969696">
                <a:alpha val="40000"/>
              </a:srgbClr>
            </a:glow>
          </a:effectLst>
          <a:scene3d>
            <a:camera prst="orthographicFront"/>
            <a:lightRig rig="twoPt" dir="t"/>
          </a:scene3d>
          <a:sp3d contourW="25400">
            <a:contourClr>
              <a:srgbClr val="262626"/>
            </a:contourClr>
          </a:sp3d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D84C2E9E-0B5D-4B5F-9A1F-70EBDCE390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2461" y="1197769"/>
            <a:ext cx="10987078" cy="4462463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EDA028-328B-D260-03CE-F0E224774C1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5A1C9EDF-10D4-441E-8E7D-537F29330A1F}" type="datetimeyyyy">
              <a:rPr lang="en-US">
                <a:solidFill>
                  <a:schemeClr val="bg1">
                    <a:lumMod val="50000"/>
                  </a:schemeClr>
                </a:solidFill>
              </a:rPr>
              <a:pPr>
                <a:spcAft>
                  <a:spcPts val="600"/>
                </a:spcAft>
              </a:pPr>
              <a:t>2024</a:t>
            </a:fld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667495-4858-1696-601D-E99F0766D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GENG4500-60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3374A4-0B6F-0B45-1AE9-59D2D6538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C1B8E0F-90D7-4F6F-9CC4-1E156486B9C1}" type="slidenum">
              <a:rPr lang="en-US">
                <a:solidFill>
                  <a:schemeClr val="bg1">
                    <a:lumMod val="50000"/>
                  </a:schemeClr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2049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54B7EB-4BB2-0A9F-129C-389502444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023" y="136525"/>
            <a:ext cx="3401097" cy="940434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6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Solutions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C4521DE-248E-440D-AAD6-FD9E7D34B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5285" y="0"/>
            <a:ext cx="0" cy="685800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42C13FA-4C0F-42D0-9626-5BA6040D8C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6252485"/>
            <a:ext cx="1219200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7B4B59-A54B-1B2E-A018-28801C948F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65533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D303E3B-074C-440F-86D1-3BB7E04505DE}" type="datetimeyyyy">
              <a:rPr lang="en-US">
                <a:solidFill>
                  <a:schemeClr val="bg1">
                    <a:lumMod val="50000"/>
                  </a:schemeClr>
                </a:solidFill>
              </a:rPr>
              <a:pPr>
                <a:spcAft>
                  <a:spcPts val="600"/>
                </a:spcAft>
              </a:pPr>
              <a:t>2024</a:t>
            </a:fld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30C12F-2ED5-2D2B-4CDD-90B1C5958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730455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GENG4500-60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66B0D7-11DB-C3B7-7F7F-1ABE11234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24794" y="6356350"/>
            <a:ext cx="1779493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C1B8E0F-90D7-4F6F-9CC4-1E156486B9C1}" type="slidenum">
              <a:rPr lang="en-US">
                <a:solidFill>
                  <a:schemeClr val="bg1">
                    <a:lumMod val="50000"/>
                  </a:schemeClr>
                </a:solidFill>
              </a:rPr>
              <a:pPr>
                <a:spcAft>
                  <a:spcPts val="600"/>
                </a:spcAft>
              </a:pPr>
              <a:t>4</a:t>
            </a:fld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0B5003-7146-69D1-6BAB-5BB2D86538B6}"/>
              </a:ext>
            </a:extLst>
          </p:cNvPr>
          <p:cNvSpPr txBox="1"/>
          <p:nvPr/>
        </p:nvSpPr>
        <p:spPr>
          <a:xfrm>
            <a:off x="747778" y="1013653"/>
            <a:ext cx="7415781" cy="1711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Get more features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Hyperparameter tune the output and compare the differences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Get actual dollar values for house costs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Graph an actual prediction and not just compare prediction vs actual HPI</a:t>
            </a:r>
            <a:endParaRPr lang="en-CA" dirty="0">
              <a:solidFill>
                <a:schemeClr val="bg1"/>
              </a:solidFill>
            </a:endParaRP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4C9231AE-A590-4540-F1D4-B7F523DAC7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17731" y="2828883"/>
            <a:ext cx="4414125" cy="3281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016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57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C94BD6-DA69-CEE1-A34B-CB882DA4A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223" y="14603"/>
            <a:ext cx="5242089" cy="98996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6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Dataset Issues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EC4521DE-248E-440D-AAD6-FD9E7D34B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5285" y="0"/>
            <a:ext cx="0" cy="685800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442C13FA-4C0F-42D0-9626-5BA6040D8C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6252485"/>
            <a:ext cx="1219200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A90CBF-EAF5-5C30-CA8E-00854DB6EC7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65533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D303E3B-074C-440F-86D1-3BB7E04505DE}" type="datetimeyyyy">
              <a:rPr lang="en-US">
                <a:solidFill>
                  <a:schemeClr val="bg1">
                    <a:lumMod val="50000"/>
                  </a:schemeClr>
                </a:solidFill>
              </a:rPr>
              <a:pPr>
                <a:spcAft>
                  <a:spcPts val="600"/>
                </a:spcAft>
              </a:pPr>
              <a:t>2024</a:t>
            </a:fld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86700F-29F8-4BDE-6D6E-D01215A96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730455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GENG4500-60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A9771D-7E87-E6CB-2FFB-940C73226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24794" y="6356350"/>
            <a:ext cx="1779493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C1B8E0F-90D7-4F6F-9CC4-1E156486B9C1}" type="slidenum">
              <a:rPr lang="en-US">
                <a:solidFill>
                  <a:schemeClr val="bg1">
                    <a:lumMod val="50000"/>
                  </a:schemeClr>
                </a:solidFill>
              </a:rPr>
              <a:pPr>
                <a:spcAft>
                  <a:spcPts val="600"/>
                </a:spcAft>
              </a:pPr>
              <a:t>5</a:t>
            </a:fld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08C162E-F777-848E-D79C-BFBA4640020A}"/>
              </a:ext>
            </a:extLst>
          </p:cNvPr>
          <p:cNvSpPr txBox="1">
            <a:spLocks/>
          </p:cNvSpPr>
          <p:nvPr/>
        </p:nvSpPr>
        <p:spPr>
          <a:xfrm>
            <a:off x="7135370" y="350687"/>
            <a:ext cx="5056630" cy="9899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Data Set not Large enough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Concatenation of Datasets</a:t>
            </a:r>
          </a:p>
        </p:txBody>
      </p: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8D67DC4F-BD2C-1541-39F3-426A4DE231A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986935"/>
              </p:ext>
            </p:extLst>
          </p:nvPr>
        </p:nvGraphicFramePr>
        <p:xfrm>
          <a:off x="1170571" y="1444514"/>
          <a:ext cx="10196247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10372725" imgH="828675" progId="Excel.Sheet.12">
                  <p:embed/>
                </p:oleObj>
              </mc:Choice>
              <mc:Fallback>
                <p:oleObj name="Worksheet" r:id="rId2" imgW="10372725" imgH="828675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170571" y="1444514"/>
                        <a:ext cx="10196247" cy="850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48C14A71-534D-0BE5-0D0E-664C345D7C6E}"/>
              </a:ext>
            </a:extLst>
          </p:cNvPr>
          <p:cNvSpPr txBox="1"/>
          <p:nvPr/>
        </p:nvSpPr>
        <p:spPr>
          <a:xfrm>
            <a:off x="1170571" y="1088136"/>
            <a:ext cx="2066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Old Data: 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7858DA-CF9B-27FB-DCE3-915D4A6D3669}"/>
              </a:ext>
            </a:extLst>
          </p:cNvPr>
          <p:cNvSpPr txBox="1"/>
          <p:nvPr/>
        </p:nvSpPr>
        <p:spPr>
          <a:xfrm>
            <a:off x="1179715" y="2587752"/>
            <a:ext cx="2285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New Data:</a:t>
            </a:r>
            <a:endParaRPr lang="en-CA" dirty="0"/>
          </a:p>
        </p:txBody>
      </p:sp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8084F757-5FCB-89C5-9C4F-6F2A9D249BE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7741284"/>
              </p:ext>
            </p:extLst>
          </p:nvPr>
        </p:nvGraphicFramePr>
        <p:xfrm>
          <a:off x="1290638" y="3005138"/>
          <a:ext cx="10075862" cy="2611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4" imgW="7934249" imgH="1914525" progId="Excel.Sheet.12">
                  <p:embed/>
                </p:oleObj>
              </mc:Choice>
              <mc:Fallback>
                <p:oleObj name="Worksheet" r:id="rId4" imgW="7934249" imgH="1914525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290638" y="3005138"/>
                        <a:ext cx="10075862" cy="26114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26787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D455F1-1E35-A688-9311-D3D136F4A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91" y="146537"/>
            <a:ext cx="5162354" cy="60792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4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Feature Code Snippets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02E614-F52E-86EB-42FD-897361051A0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4033" y="6346337"/>
            <a:ext cx="75198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DD303E3B-074C-440F-86D1-3BB7E04505DE}" type="datetimeyyyy">
              <a:rPr lang="en-US">
                <a:solidFill>
                  <a:schemeClr val="bg1">
                    <a:lumMod val="50000"/>
                  </a:schemeClr>
                </a:solidFill>
              </a:rPr>
              <a:pPr>
                <a:spcAft>
                  <a:spcPts val="600"/>
                </a:spcAft>
                <a:defRPr/>
              </a:pPr>
              <a:t>2024</a:t>
            </a:fld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EA8332D-EA74-40A2-8709-00EDB23792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17240" y="3429000"/>
            <a:ext cx="0" cy="3164872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1D429F-9044-88F6-7609-FFE708B70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79614" y="6346339"/>
            <a:ext cx="67770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BC1B8E0F-90D7-4F6F-9CC4-1E156486B9C1}" type="slidenum">
              <a:rPr lang="en-US">
                <a:solidFill>
                  <a:schemeClr val="bg1">
                    <a:lumMod val="50000"/>
                  </a:schemeClr>
                </a:solidFill>
              </a:rPr>
              <a:pPr>
                <a:spcAft>
                  <a:spcPts val="600"/>
                </a:spcAft>
                <a:defRPr/>
              </a:pPr>
              <a:t>6</a:t>
            </a:fld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358801C-1E89-48FF-B14F-D76A2EA14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34797" y="816429"/>
            <a:ext cx="8239647" cy="522514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B88284F-ED00-40CA-B57D-89C49E8EC6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00357" y="272979"/>
            <a:ext cx="0" cy="2906211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7A8648-1807-0813-E6CF-EB4EAB3C8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2529" y="6346338"/>
            <a:ext cx="19419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  <a:defRPr/>
            </a:pPr>
            <a:r>
              <a:rPr lang="en-US" kern="1200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GENG4500-60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967615-A0EC-835E-6E53-2C64B07BD653}"/>
              </a:ext>
            </a:extLst>
          </p:cNvPr>
          <p:cNvSpPr txBox="1"/>
          <p:nvPr/>
        </p:nvSpPr>
        <p:spPr>
          <a:xfrm>
            <a:off x="2337131" y="816428"/>
            <a:ext cx="738835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0" dirty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# Convert the date strings into datetime objects</a:t>
            </a:r>
            <a:endParaRPr lang="en-CA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CA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dataset</a:t>
            </a:r>
            <a:r>
              <a:rPr lang="en-CA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CA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'Date'</a:t>
            </a:r>
            <a:r>
              <a:rPr lang="en-CA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</a:t>
            </a:r>
            <a:r>
              <a:rPr lang="en-CA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CA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pd.to_datetime</a:t>
            </a:r>
            <a:r>
              <a:rPr lang="en-CA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CA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dataset</a:t>
            </a:r>
            <a:r>
              <a:rPr lang="en-CA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CA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'Date'</a:t>
            </a:r>
            <a:r>
              <a:rPr lang="en-CA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])</a:t>
            </a:r>
            <a:br>
              <a:rPr lang="en-CA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</a:br>
            <a:r>
              <a:rPr lang="en-CA" b="0" dirty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# Convert Date Features to a number format</a:t>
            </a:r>
            <a:endParaRPr lang="en-CA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CA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dataset</a:t>
            </a:r>
            <a:r>
              <a:rPr lang="en-CA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CA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'Year'</a:t>
            </a:r>
            <a:r>
              <a:rPr lang="en-CA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</a:t>
            </a:r>
            <a:r>
              <a:rPr lang="en-CA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= dataset</a:t>
            </a:r>
            <a:r>
              <a:rPr lang="en-CA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CA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'Date'</a:t>
            </a:r>
            <a:r>
              <a:rPr lang="en-CA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</a:t>
            </a:r>
            <a:r>
              <a:rPr lang="en-CA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CA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dt.year</a:t>
            </a:r>
            <a:endParaRPr lang="en-CA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CA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dataset</a:t>
            </a:r>
            <a:r>
              <a:rPr lang="en-CA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CA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'Month'</a:t>
            </a:r>
            <a:r>
              <a:rPr lang="en-CA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</a:t>
            </a:r>
            <a:r>
              <a:rPr lang="en-CA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= dataset</a:t>
            </a:r>
            <a:r>
              <a:rPr lang="en-CA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CA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'Date'</a:t>
            </a:r>
            <a:r>
              <a:rPr lang="en-CA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</a:t>
            </a:r>
            <a:r>
              <a:rPr lang="en-CA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CA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dt.month</a:t>
            </a:r>
            <a:endParaRPr lang="en-CA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endParaRPr lang="en-CA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917204-8559-31CA-8F99-1337C4F10EF9}"/>
              </a:ext>
            </a:extLst>
          </p:cNvPr>
          <p:cNvSpPr txBox="1"/>
          <p:nvPr/>
        </p:nvSpPr>
        <p:spPr>
          <a:xfrm>
            <a:off x="2337131" y="2395262"/>
            <a:ext cx="702259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0" dirty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# Split data into X and y sets</a:t>
            </a:r>
            <a:endParaRPr lang="en-CA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CA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X = dataset</a:t>
            </a:r>
            <a:r>
              <a:rPr lang="en-CA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[[</a:t>
            </a:r>
            <a:endParaRPr lang="en-CA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CA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CA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'Year'</a:t>
            </a:r>
            <a:r>
              <a:rPr lang="en-CA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CA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en-CA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CA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'Month'</a:t>
            </a:r>
            <a:r>
              <a:rPr lang="en-CA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CA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 </a:t>
            </a:r>
          </a:p>
          <a:p>
            <a:r>
              <a:rPr lang="en-CA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CA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CA" b="0" dirty="0" err="1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Composite_HPI</a:t>
            </a:r>
            <a:r>
              <a:rPr lang="en-CA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CA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CA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en-CA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CA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CA" b="0" dirty="0" err="1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Single_Family_Benchmark</a:t>
            </a:r>
            <a:r>
              <a:rPr lang="en-CA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CA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CA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en-CA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CA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CA" b="0" dirty="0" err="1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One_Storey_Benchmark</a:t>
            </a:r>
            <a:r>
              <a:rPr lang="en-CA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CA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CA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en-CA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CA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CA" b="0" dirty="0" err="1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Two_Storey_Benchmark</a:t>
            </a:r>
            <a:r>
              <a:rPr lang="en-CA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CA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CA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en-CA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CA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CA" b="0" dirty="0" err="1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Townhouse_Benchmark</a:t>
            </a:r>
            <a:r>
              <a:rPr lang="en-CA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CA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CA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en-CA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CA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CA" b="0" dirty="0" err="1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Apartment_Benchmark</a:t>
            </a:r>
            <a:r>
              <a:rPr lang="en-CA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</a:t>
            </a:r>
            <a:endParaRPr lang="en-CA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CA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CA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]]</a:t>
            </a:r>
            <a:br>
              <a:rPr lang="en-CA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</a:br>
            <a:r>
              <a:rPr lang="en-CA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y = dataset</a:t>
            </a:r>
            <a:r>
              <a:rPr lang="en-CA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CA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CA" b="0" dirty="0" err="1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Composite_Benchmark</a:t>
            </a:r>
            <a:r>
              <a:rPr lang="en-CA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CA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</a:t>
            </a:r>
            <a:endParaRPr lang="en-CA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61466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0560312-266A-8EBB-5B2D-FC8A2369EC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78A9BE9-4FE0-591F-5B51-B335D7B71A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470300-4AB6-1CA3-5CF3-CCE3CD734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706" y="1286476"/>
            <a:ext cx="4885944" cy="678750"/>
          </a:xfrm>
        </p:spPr>
        <p:txBody>
          <a:bodyPr anchor="b">
            <a:normAutofit fontScale="90000"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Hyperparameter Tuning</a:t>
            </a:r>
            <a:endParaRPr lang="en-CA" dirty="0">
              <a:solidFill>
                <a:schemeClr val="bg1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E0A90D5-8363-7980-C38F-C2E2164C4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652473-22F2-AE00-C7DF-D026DA35FA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7341" y="2098439"/>
            <a:ext cx="4358909" cy="1330562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Grid Search</a:t>
            </a:r>
          </a:p>
          <a:p>
            <a:r>
              <a:rPr lang="en-US" sz="2000" dirty="0">
                <a:solidFill>
                  <a:schemeClr val="bg1"/>
                </a:solidFill>
              </a:rPr>
              <a:t>Random Search</a:t>
            </a:r>
          </a:p>
          <a:p>
            <a:r>
              <a:rPr lang="en-US" sz="2000" dirty="0">
                <a:solidFill>
                  <a:schemeClr val="bg1"/>
                </a:solidFill>
              </a:rPr>
              <a:t>Evaluation of Performance</a:t>
            </a:r>
            <a:endParaRPr lang="en-CA" sz="2000" dirty="0">
              <a:solidFill>
                <a:schemeClr val="bg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2AB7347-0E45-9939-01C4-5F2AC77B1F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F718A8-FEA4-6FF9-F9C3-49C2915B1E4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D303E3B-074C-440F-86D1-3BB7E04505DE}" type="datetimeyyyy">
              <a:rPr lang="en-CA">
                <a:solidFill>
                  <a:schemeClr val="bg1">
                    <a:lumMod val="50000"/>
                  </a:schemeClr>
                </a:solidFill>
              </a:rPr>
              <a:pPr>
                <a:spcAft>
                  <a:spcPts val="600"/>
                </a:spcAft>
              </a:pPr>
              <a:t>2024</a:t>
            </a:fld>
            <a:endParaRPr lang="en-CA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ADB5AD-D664-2D9E-E8F6-B31071630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CA" dirty="0">
                <a:solidFill>
                  <a:schemeClr val="bg1">
                    <a:lumMod val="50000"/>
                  </a:schemeClr>
                </a:solidFill>
              </a:rPr>
              <a:t>GENG4500-60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660A51-C89C-666A-4797-FBE12E1F8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C1B8E0F-90D7-4F6F-9CC4-1E156486B9C1}" type="slidenum">
              <a:rPr lang="en-CA">
                <a:solidFill>
                  <a:schemeClr val="bg1">
                    <a:lumMod val="50000"/>
                  </a:schemeClr>
                </a:solidFill>
              </a:rPr>
              <a:pPr>
                <a:spcAft>
                  <a:spcPts val="600"/>
                </a:spcAft>
              </a:pPr>
              <a:t>7</a:t>
            </a:fld>
            <a:endParaRPr lang="en-CA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8" name="Graphic 7" descr="Checkbox Checked with solid fill">
            <a:extLst>
              <a:ext uri="{FF2B5EF4-FFF2-40B4-BE49-F238E27FC236}">
                <a16:creationId xmlns:a16="http://schemas.microsoft.com/office/drawing/2014/main" id="{3E1713CC-E780-6C57-83E5-1CC513C8EF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03704" y="2452430"/>
            <a:ext cx="457200" cy="457200"/>
          </a:xfrm>
          <a:prstGeom prst="rect">
            <a:avLst/>
          </a:prstGeom>
        </p:spPr>
      </p:pic>
      <p:pic>
        <p:nvPicPr>
          <p:cNvPr id="9" name="Graphic 8" descr="Checkbox Checked with solid fill">
            <a:extLst>
              <a:ext uri="{FF2B5EF4-FFF2-40B4-BE49-F238E27FC236}">
                <a16:creationId xmlns:a16="http://schemas.microsoft.com/office/drawing/2014/main" id="{CA19BF06-E97E-D98A-66AC-37B3253253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71520" y="2800798"/>
            <a:ext cx="457200" cy="4572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FE9FFCF-B8C9-997C-93AF-8B770AB9223A}"/>
              </a:ext>
            </a:extLst>
          </p:cNvPr>
          <p:cNvSpPr txBox="1"/>
          <p:nvPr/>
        </p:nvSpPr>
        <p:spPr>
          <a:xfrm>
            <a:off x="5473352" y="397741"/>
            <a:ext cx="6514432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0" dirty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# Define the parameter distribution</a:t>
            </a:r>
            <a:endParaRPr lang="en-CA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CA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param_dist</a:t>
            </a:r>
            <a:r>
              <a:rPr lang="en-CA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CA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{</a:t>
            </a:r>
            <a:endParaRPr lang="en-CA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CA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CA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CA" b="0" dirty="0" err="1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n_estimators</a:t>
            </a:r>
            <a:r>
              <a:rPr lang="en-CA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CA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CA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CA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CA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50</a:t>
            </a:r>
            <a:r>
              <a:rPr lang="en-CA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CA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100</a:t>
            </a:r>
            <a:r>
              <a:rPr lang="en-CA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CA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150</a:t>
            </a:r>
            <a:r>
              <a:rPr lang="en-CA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CA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200</a:t>
            </a:r>
            <a:r>
              <a:rPr lang="en-CA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CA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250</a:t>
            </a:r>
            <a:r>
              <a:rPr lang="en-CA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CA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300</a:t>
            </a:r>
            <a:r>
              <a:rPr lang="en-CA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endParaRPr lang="en-CA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CA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CA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350</a:t>
            </a:r>
            <a:r>
              <a:rPr lang="en-CA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CA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400</a:t>
            </a:r>
            <a:r>
              <a:rPr lang="en-CA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CA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450</a:t>
            </a:r>
            <a:r>
              <a:rPr lang="en-CA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CA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500</a:t>
            </a:r>
            <a:r>
              <a:rPr lang="en-CA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CA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550</a:t>
            </a:r>
            <a:r>
              <a:rPr lang="en-CA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CA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600</a:t>
            </a:r>
            <a:r>
              <a:rPr lang="en-CA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CA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650</a:t>
            </a:r>
            <a:r>
              <a:rPr lang="en-CA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CA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700</a:t>
            </a:r>
            <a:r>
              <a:rPr lang="en-CA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CA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750</a:t>
            </a:r>
            <a:r>
              <a:rPr lang="en-CA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]}</a:t>
            </a:r>
            <a:endParaRPr lang="en-CA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dirty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# Plant the seeds to grow a forest</a:t>
            </a:r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forest_model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RandomForestRegressor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random_state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b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</a:br>
            <a:r>
              <a:rPr lang="en-CA" b="0" dirty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# Initialize the random search</a:t>
            </a:r>
            <a:endParaRPr lang="en-CA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CA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random_search</a:t>
            </a:r>
            <a:r>
              <a:rPr lang="en-CA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CA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RandomizedSearchCV</a:t>
            </a:r>
            <a:r>
              <a:rPr lang="en-CA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endParaRPr lang="en-CA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CA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   estimator = </a:t>
            </a:r>
            <a:r>
              <a:rPr lang="en-CA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forest_model</a:t>
            </a:r>
            <a:r>
              <a:rPr lang="en-CA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endParaRPr lang="en-CA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CA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CA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param_distributions</a:t>
            </a:r>
            <a:r>
              <a:rPr lang="en-CA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CA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param_dist</a:t>
            </a:r>
            <a:r>
              <a:rPr lang="en-CA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endParaRPr lang="en-CA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CA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CA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n_iter</a:t>
            </a:r>
            <a:r>
              <a:rPr lang="en-CA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CA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15</a:t>
            </a:r>
            <a:r>
              <a:rPr lang="en-CA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endParaRPr lang="en-CA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CA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   cv = </a:t>
            </a:r>
            <a:r>
              <a:rPr lang="en-CA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5</a:t>
            </a:r>
            <a:r>
              <a:rPr lang="en-CA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endParaRPr lang="en-CA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CA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   scoring = </a:t>
            </a:r>
            <a:r>
              <a:rPr lang="en-CA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CA" b="0" dirty="0" err="1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neg_mean_squared_error</a:t>
            </a:r>
            <a:r>
              <a:rPr lang="en-CA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CA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endParaRPr lang="en-CA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CA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CA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random_state</a:t>
            </a:r>
            <a:r>
              <a:rPr lang="en-CA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CA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0</a:t>
            </a:r>
            <a:endParaRPr lang="en-CA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CA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</a:br>
            <a:r>
              <a:rPr lang="en-US" b="0" dirty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# Store the best selection for later</a:t>
            </a:r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selected_params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random_search.best_params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_</a:t>
            </a:r>
          </a:p>
          <a:p>
            <a:endParaRPr lang="en-CA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endParaRPr lang="en-CA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2242458-C69F-6C8A-F8D4-613E0885DCE6}"/>
              </a:ext>
            </a:extLst>
          </p:cNvPr>
          <p:cNvCxnSpPr>
            <a:cxnSpLocks/>
          </p:cNvCxnSpPr>
          <p:nvPr/>
        </p:nvCxnSpPr>
        <p:spPr>
          <a:xfrm>
            <a:off x="2734056" y="2697480"/>
            <a:ext cx="2661286" cy="16230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">
            <a:extLst>
              <a:ext uri="{FF2B5EF4-FFF2-40B4-BE49-F238E27FC236}">
                <a16:creationId xmlns:a16="http://schemas.microsoft.com/office/drawing/2014/main" id="{BCAC0F39-98F3-A4D5-9AA4-0C0D2AD2B8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216" y="4400193"/>
            <a:ext cx="4745210" cy="984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Initial Mean Squared Error: 15446690.869565217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Best Parameters to use: {'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n_estimators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’: </a:t>
            </a:r>
            <a:r>
              <a:rPr lang="en-US" altLang="en-US" sz="1600" dirty="0">
                <a:solidFill>
                  <a:schemeClr val="bg1"/>
                </a:solidFill>
                <a:latin typeface="Arial Unicode MS"/>
              </a:rPr>
              <a:t>350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}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4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Rectangle 3">
            <a:extLst>
              <a:ext uri="{FF2B5EF4-FFF2-40B4-BE49-F238E27FC236}">
                <a16:creationId xmlns:a16="http://schemas.microsoft.com/office/drawing/2014/main" id="{83FC4C8D-C435-F76E-991E-6B7763C3B8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448" y="5329072"/>
            <a:ext cx="5429563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Hyper Tuned Mean Squared Error: 16103867.163043479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5938FA3-04D7-A5DC-C1CB-4BA324D2A5C2}"/>
              </a:ext>
            </a:extLst>
          </p:cNvPr>
          <p:cNvCxnSpPr>
            <a:cxnSpLocks/>
          </p:cNvCxnSpPr>
          <p:nvPr/>
        </p:nvCxnSpPr>
        <p:spPr>
          <a:xfrm flipH="1">
            <a:off x="2359152" y="3257998"/>
            <a:ext cx="987552" cy="116769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5121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C8A551-30D9-35B6-870F-6A923EA84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00557"/>
            <a:ext cx="3732039" cy="587202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6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Outcomes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6D6B450-4278-45B8-88C7-C061710E3C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1560911"/>
            <a:ext cx="358140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E7CEFB9-5672-4FC6-981B-C8DA3FE08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610600" y="1560911"/>
            <a:ext cx="358140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4234A4C-A256-4139-A5F4-27078F0D67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048" y="5286237"/>
            <a:ext cx="12188952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AA39EA-1BD4-5ADF-82A5-488914B68D9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D303E3B-074C-440F-86D1-3BB7E04505DE}" type="datetimeyyyy">
              <a:rPr lang="en-US">
                <a:solidFill>
                  <a:schemeClr val="bg1">
                    <a:lumMod val="50000"/>
                  </a:schemeClr>
                </a:solidFill>
              </a:rPr>
              <a:pPr>
                <a:spcAft>
                  <a:spcPts val="600"/>
                </a:spcAft>
              </a:pPr>
              <a:t>2024</a:t>
            </a:fld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51454E-77DD-4304-F4AF-245027455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GENG4500-60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5E3120-057C-155F-E7EF-176F72BED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C1B8E0F-90D7-4F6F-9CC4-1E156486B9C1}" type="slidenum">
              <a:rPr lang="en-US">
                <a:solidFill>
                  <a:schemeClr val="bg1">
                    <a:lumMod val="50000"/>
                  </a:schemeClr>
                </a:solidFill>
              </a:rPr>
              <a:pPr>
                <a:spcAft>
                  <a:spcPts val="600"/>
                </a:spcAft>
              </a:pPr>
              <a:t>8</a:t>
            </a:fld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0C267E0-EF80-EF3B-247C-1841020E6D0F}"/>
              </a:ext>
            </a:extLst>
          </p:cNvPr>
          <p:cNvSpPr txBox="1">
            <a:spLocks/>
          </p:cNvSpPr>
          <p:nvPr/>
        </p:nvSpPr>
        <p:spPr>
          <a:xfrm>
            <a:off x="8226552" y="973709"/>
            <a:ext cx="3304032" cy="5872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dirty="0">
                <a:solidFill>
                  <a:schemeClr val="bg1"/>
                </a:solidFill>
              </a:rPr>
              <a:t>Conclusions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6ECA01-4DFB-CAD8-F5BE-29C157FD097F}"/>
              </a:ext>
            </a:extLst>
          </p:cNvPr>
          <p:cNvSpPr txBox="1"/>
          <p:nvPr/>
        </p:nvSpPr>
        <p:spPr>
          <a:xfrm>
            <a:off x="6976872" y="1759006"/>
            <a:ext cx="505941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bg1"/>
                </a:solidFill>
              </a:rPr>
              <a:t> The scale of the output price ranges is possibly off, but hard to verify.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bg1"/>
                </a:solidFill>
              </a:rPr>
              <a:t>Scale issue </a:t>
            </a:r>
            <a:r>
              <a:rPr lang="en-US" dirty="0">
                <a:solidFill>
                  <a:srgbClr val="FFFF00"/>
                </a:solidFill>
              </a:rPr>
              <a:t>could</a:t>
            </a:r>
            <a:r>
              <a:rPr lang="en-US" dirty="0">
                <a:solidFill>
                  <a:schemeClr val="bg1"/>
                </a:solidFill>
              </a:rPr>
              <a:t> be due to a lower starting point in historical data.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FF0000"/>
                </a:solidFill>
              </a:rPr>
              <a:t>Sell</a:t>
            </a:r>
            <a:r>
              <a:rPr lang="en-US" dirty="0">
                <a:solidFill>
                  <a:schemeClr val="bg1"/>
                </a:solidFill>
              </a:rPr>
              <a:t> Spring of </a:t>
            </a:r>
            <a:r>
              <a:rPr lang="en-US" dirty="0">
                <a:solidFill>
                  <a:srgbClr val="FF0000"/>
                </a:solidFill>
              </a:rPr>
              <a:t>2027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>
                <a:solidFill>
                  <a:srgbClr val="FFFF00"/>
                </a:solidFill>
              </a:rPr>
              <a:t>Buy</a:t>
            </a:r>
            <a:r>
              <a:rPr lang="en-US" dirty="0">
                <a:solidFill>
                  <a:schemeClr val="bg1"/>
                </a:solidFill>
              </a:rPr>
              <a:t> Winter of </a:t>
            </a:r>
            <a:r>
              <a:rPr lang="en-US" dirty="0">
                <a:solidFill>
                  <a:srgbClr val="FFFF00"/>
                </a:solidFill>
              </a:rPr>
              <a:t>2028</a:t>
            </a:r>
            <a:r>
              <a:rPr lang="en-US" dirty="0">
                <a:solidFill>
                  <a:schemeClr val="bg1"/>
                </a:solidFill>
              </a:rPr>
              <a:t>!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bg1"/>
                </a:solidFill>
              </a:rPr>
              <a:t>The same trends of Spring/Winter are shown again in a few places.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bg1"/>
                </a:solidFill>
              </a:rPr>
              <a:t>A more in-depth course on machine learning would need to be taken to tackle such a large problem.</a:t>
            </a:r>
            <a:endParaRPr lang="en-CA" dirty="0">
              <a:solidFill>
                <a:schemeClr val="bg1"/>
              </a:solidFill>
            </a:endParaRP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747E059B-53EE-437F-9B0A-CF6AC4D743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7069" y="1656417"/>
            <a:ext cx="4630891" cy="3436810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7E41FF53-FA93-B8AC-E4D7-264F7ACF5CB6}"/>
              </a:ext>
            </a:extLst>
          </p:cNvPr>
          <p:cNvSpPr/>
          <p:nvPr/>
        </p:nvSpPr>
        <p:spPr>
          <a:xfrm>
            <a:off x="2304288" y="3063240"/>
            <a:ext cx="557784" cy="731520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D28FCD0-F751-5CE1-43A6-9EB0384A629A}"/>
              </a:ext>
            </a:extLst>
          </p:cNvPr>
          <p:cNvSpPr/>
          <p:nvPr/>
        </p:nvSpPr>
        <p:spPr>
          <a:xfrm>
            <a:off x="2970249" y="2778416"/>
            <a:ext cx="467895" cy="531712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46F3365-A092-80FF-4DBE-3DA2F9EE1814}"/>
              </a:ext>
            </a:extLst>
          </p:cNvPr>
          <p:cNvSpPr/>
          <p:nvPr/>
        </p:nvSpPr>
        <p:spPr>
          <a:xfrm>
            <a:off x="3705062" y="2292015"/>
            <a:ext cx="467895" cy="531712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951035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DDE9E2-35D5-82E3-D67C-48B1694FE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9925"/>
            <a:ext cx="4508946" cy="1325563"/>
          </a:xfrm>
        </p:spPr>
        <p:txBody>
          <a:bodyPr anchor="b">
            <a:normAutofit/>
          </a:bodyPr>
          <a:lstStyle/>
          <a:p>
            <a:pPr algn="r"/>
            <a:r>
              <a:rPr lang="en-US">
                <a:solidFill>
                  <a:schemeClr val="bg1"/>
                </a:solidFill>
              </a:rPr>
              <a:t>References</a:t>
            </a:r>
            <a:endParaRPr lang="en-CA">
              <a:solidFill>
                <a:schemeClr val="bg1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9635AB-7FEE-F05E-C2FC-12AC1BEB3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8600" y="2199130"/>
            <a:ext cx="7862451" cy="4099623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 err="1">
                <a:solidFill>
                  <a:schemeClr val="bg1"/>
                </a:solidFill>
              </a:rPr>
              <a:t>Econoscent</a:t>
            </a:r>
            <a:r>
              <a:rPr lang="en-US" sz="2000" dirty="0">
                <a:solidFill>
                  <a:schemeClr val="bg1"/>
                </a:solidFill>
              </a:rPr>
              <a:t> – Aug 30, 2020 – </a:t>
            </a:r>
            <a:r>
              <a:rPr lang="en-US" sz="2000" i="1" dirty="0">
                <a:solidFill>
                  <a:schemeClr val="bg1"/>
                </a:solidFill>
              </a:rPr>
              <a:t>YouTube</a:t>
            </a:r>
            <a:r>
              <a:rPr lang="en-US" sz="2000" dirty="0">
                <a:solidFill>
                  <a:schemeClr val="bg1"/>
                </a:solidFill>
              </a:rPr>
              <a:t> – Visual Guide to Random Forest</a:t>
            </a:r>
          </a:p>
          <a:p>
            <a:pPr lvl="1"/>
            <a:r>
              <a:rPr lang="en-CA" sz="1600" dirty="0">
                <a:solidFill>
                  <a:schemeClr val="bg1"/>
                </a:solidFill>
                <a:hlinkClick r:id="rId2"/>
              </a:rPr>
              <a:t>https://www.youtube.com/watch?v=cIbj0WuK41w&amp;ab_channel=Econoscent</a:t>
            </a:r>
            <a:endParaRPr lang="en-CA" sz="1600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  <a:effectLst/>
              </a:rPr>
              <a:t>Canadian Real Estate Association. (2024) </a:t>
            </a:r>
            <a:r>
              <a:rPr lang="en-US" sz="1400" i="1" dirty="0">
                <a:solidFill>
                  <a:schemeClr val="bg1"/>
                </a:solidFill>
                <a:effectLst/>
              </a:rPr>
              <a:t>National statistics</a:t>
            </a:r>
            <a:r>
              <a:rPr lang="en-US" sz="1400" dirty="0">
                <a:solidFill>
                  <a:schemeClr val="bg1"/>
                </a:solidFill>
                <a:effectLst/>
              </a:rPr>
              <a:t>, </a:t>
            </a:r>
            <a:r>
              <a:rPr lang="en-US" sz="1400" i="1" dirty="0">
                <a:solidFill>
                  <a:schemeClr val="bg1"/>
                </a:solidFill>
                <a:effectLst/>
              </a:rPr>
              <a:t>February 14 2024 News Release | CREA Statistics</a:t>
            </a:r>
            <a:r>
              <a:rPr lang="en-US" sz="1400" dirty="0">
                <a:solidFill>
                  <a:schemeClr val="bg1"/>
                </a:solidFill>
                <a:effectLst/>
              </a:rPr>
              <a:t>. Available at: https://creastats.crea.ca/en-CA/ (Accessed: 11 March 2024). </a:t>
            </a:r>
          </a:p>
          <a:p>
            <a:pPr lvl="1"/>
            <a:r>
              <a:rPr lang="en-US" sz="1600" dirty="0">
                <a:solidFill>
                  <a:schemeClr val="bg1"/>
                </a:solidFill>
                <a:effectLst/>
                <a:hlinkClick r:id="rId3"/>
              </a:rPr>
              <a:t>https://creastats.crea.ca/en-CA/</a:t>
            </a:r>
            <a:endParaRPr lang="en-US" sz="1600" dirty="0">
              <a:solidFill>
                <a:schemeClr val="bg1"/>
              </a:solidFill>
              <a:effectLst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chemeClr val="bg1"/>
                </a:solidFill>
                <a:hlinkClick r:id="rId4"/>
              </a:rPr>
              <a:t>https://stackoverflow.com/</a:t>
            </a:r>
            <a:r>
              <a:rPr lang="en-US" sz="2000" dirty="0">
                <a:solidFill>
                  <a:schemeClr val="bg1"/>
                </a:solidFill>
              </a:rPr>
              <a:t> - Non-stop Forum Searching.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pPr lvl="1"/>
            <a:endParaRPr lang="en-US" sz="1000" dirty="0">
              <a:solidFill>
                <a:schemeClr val="bg1"/>
              </a:solidFill>
              <a:effectLst/>
            </a:endParaRPr>
          </a:p>
          <a:p>
            <a:endParaRPr lang="en-US" sz="2000" dirty="0">
              <a:solidFill>
                <a:schemeClr val="bg1"/>
              </a:solidFill>
            </a:endParaRPr>
          </a:p>
          <a:p>
            <a:endParaRPr lang="en-CA" sz="2000" dirty="0">
              <a:solidFill>
                <a:schemeClr val="bg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62571C-DFA6-7E05-20AD-B233CF1FC3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D303E3B-074C-440F-86D1-3BB7E04505DE}" type="datetimeyyyy">
              <a:rPr lang="en-CA">
                <a:solidFill>
                  <a:schemeClr val="bg1">
                    <a:lumMod val="50000"/>
                  </a:schemeClr>
                </a:solidFill>
              </a:rPr>
              <a:pPr>
                <a:spcAft>
                  <a:spcPts val="600"/>
                </a:spcAft>
              </a:pPr>
              <a:t>2024</a:t>
            </a:fld>
            <a:endParaRPr lang="en-CA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349A59-061C-C214-BB5B-8E570A359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CA">
                <a:solidFill>
                  <a:schemeClr val="bg1">
                    <a:lumMod val="50000"/>
                  </a:schemeClr>
                </a:solidFill>
              </a:rPr>
              <a:t>GENG4500-60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7270E2-BCD7-C604-2FEC-BA1DFBE09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C1B8E0F-90D7-4F6F-9CC4-1E156486B9C1}" type="slidenum">
              <a:rPr lang="en-CA">
                <a:solidFill>
                  <a:schemeClr val="bg1">
                    <a:lumMod val="50000"/>
                  </a:schemeClr>
                </a:solidFill>
              </a:rPr>
              <a:pPr>
                <a:spcAft>
                  <a:spcPts val="600"/>
                </a:spcAft>
              </a:pPr>
              <a:t>9</a:t>
            </a:fld>
            <a:endParaRPr lang="en-CA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1263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521</TotalTime>
  <Words>573</Words>
  <Application>Microsoft Office PowerPoint</Application>
  <PresentationFormat>Widescreen</PresentationFormat>
  <Paragraphs>102</Paragraphs>
  <Slides>10</Slides>
  <Notes>0</Notes>
  <HiddenSlides>0</HiddenSlides>
  <MMClips>1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Aptos</vt:lpstr>
      <vt:lpstr>Arial</vt:lpstr>
      <vt:lpstr>Arial Unicode MS</vt:lpstr>
      <vt:lpstr>Calibri</vt:lpstr>
      <vt:lpstr>Calibri Light</vt:lpstr>
      <vt:lpstr>Courier New</vt:lpstr>
      <vt:lpstr>Wingdings</vt:lpstr>
      <vt:lpstr>Office Theme</vt:lpstr>
      <vt:lpstr>Worksheet</vt:lpstr>
      <vt:lpstr>Predicting House Costs in Canada</vt:lpstr>
      <vt:lpstr>Initial Problem</vt:lpstr>
      <vt:lpstr>Random Forest Approach in a Nut-Shell</vt:lpstr>
      <vt:lpstr>Solutions</vt:lpstr>
      <vt:lpstr>Dataset Issues</vt:lpstr>
      <vt:lpstr>Feature Code Snippets</vt:lpstr>
      <vt:lpstr>Hyperparameter Tuning</vt:lpstr>
      <vt:lpstr>Outcomes</vt:lpstr>
      <vt:lpstr>References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House Cost in Canada</dc:title>
  <dc:creator>Pat Maynard</dc:creator>
  <cp:lastModifiedBy>Pat Maynard</cp:lastModifiedBy>
  <cp:revision>70</cp:revision>
  <dcterms:created xsi:type="dcterms:W3CDTF">2024-02-04T20:56:45Z</dcterms:created>
  <dcterms:modified xsi:type="dcterms:W3CDTF">2024-03-17T21:47:06Z</dcterms:modified>
</cp:coreProperties>
</file>