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69" r:id="rId4"/>
    <p:sldId id="273" r:id="rId5"/>
    <p:sldId id="272" r:id="rId6"/>
    <p:sldId id="271" r:id="rId7"/>
    <p:sldId id="275" r:id="rId8"/>
    <p:sldId id="274" r:id="rId9"/>
    <p:sldId id="276" r:id="rId10"/>
    <p:sldId id="27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E2DB3-6FEF-4CE5-A6A7-DA370F2E2760}" type="datetimeFigureOut">
              <a:rPr lang="en-CA" smtClean="0"/>
              <a:t>2024-03-22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E87FF-7A71-44C5-A2F7-D2A53AA84D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6328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87FF-7A71-44C5-A2F7-D2A53AA84D0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8717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E939-63EC-A56B-BFF7-01C9D4A0E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5128F-DB18-5511-5612-451212832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E854B-7853-DDB9-7EA2-21CAF59F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77F7-D0BE-47D9-AC6A-3C5ADCA8CF64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0DF2C-3BE6-BBA1-B353-3C5A2493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56C11-27B5-5E9A-D606-C36200BA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21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4153-C2DF-57F6-1883-FB988216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DCB22-DB62-3F05-CA8E-DBAAA4347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9ADEE-F3F9-3540-FDE7-C50859E9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D8A-49C7-49E1-B4B9-975CECD7ECB1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DEE0C-ECEE-F9B1-0589-56A93398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632C8-7CF3-29D0-E138-380652F8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00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E4D17-ADBF-5388-45C6-83FE0D9B4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B408B-EF3D-1352-6C2F-26582D917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8D74A-F423-5EAB-33B2-B42ACB7B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507C-DEA8-46FE-8A8B-AD5A1B8BDA03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ACC5D-E8B2-BD37-02A4-A26A17AD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9B4B1-FAFD-F528-2DB9-EEEA13D9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72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2CB0-D2AB-51F7-B246-0D807D5F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ADA61-6979-A57E-339A-ADDCB4C2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CAE43-E96C-E7A7-09DA-EB90268F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3E3B-074C-440F-86D1-3BB7E04505DE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D74D9-5085-12F1-ECAD-7492754A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9450-BFF3-D6E4-DC4C-6ADBBF77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93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EE33-B1A8-8E40-DE53-DEBA1C28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541A4-EB91-E893-FA49-9338F8559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BED8-BD6D-07F4-1150-AD8F2F63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C277-FF20-4D92-930E-7B7A934C1D03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8FAED-5FB6-9954-47FC-31C878FC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D2057-0B63-52DA-B515-E3D1B745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584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139F-7B50-7869-D6B9-2C73A99B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1E488-9012-856C-97B5-7780A3C6B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A0047-D7D6-B165-AD93-BDB67A0E0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EAC8F-B0EF-DF8F-21DA-A28DD46B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DBDB-1FFD-48F3-8E2E-44512286F746}" type="datetimeyyyy">
              <a:rPr lang="en-CA" smtClean="0"/>
              <a:t>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97F2E-1A6C-FD35-B630-9D66D075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98A25-8D66-6293-CBDE-A2993104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15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616D-2274-43D4-28F3-162CCFD3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18204-8442-3380-985F-7D9AA9B89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2B83F-25C5-EE82-9D21-E49347D24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2FDE6-1BF4-EC61-A6F2-33DAF1448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3EFE9-C0B0-BD21-3716-F1C44DEA7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1722F-38D9-2531-93D3-26DBC62A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0830-7E8D-4AF0-A59E-5D43F54C4E3D}" type="datetimeyyyy">
              <a:rPr lang="en-CA" smtClean="0"/>
              <a:t>2024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C8F17-6666-78D1-6275-4E631534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22053-0E9E-29C1-A574-77BCEE7C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1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F94D-292C-8BFB-F5E8-C42E9EEE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75474-C3F0-7381-C4C4-D9F1471B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6E92-D594-4CA2-B683-DB50EAC8F4DD}" type="datetimeyyyy">
              <a:rPr lang="en-CA" smtClean="0"/>
              <a:t>2024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D64C6-3DAE-4AB6-E521-0DB1EA9A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BB3BC-AAD1-5447-D0E7-1BFCEEB3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84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FA122-14C9-E70C-39BA-3FFEB189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A4C4-E8A4-4D42-9338-B1C4340501E0}" type="datetimeyyyy">
              <a:rPr lang="en-CA" smtClean="0"/>
              <a:t>2024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AC4F0-F6AC-CE47-4BF1-14B2C34C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358A8-952A-F85C-57FC-B67AD4DF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75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8E90-0A3F-1E36-5733-89125DE1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7E8A-E033-D293-0281-6A1FC49C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CA2DB-AB36-E9C3-EFF0-9ADDAE8C7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E1BB1-BD04-8063-664D-51F825D2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F0B7-C1D6-44D3-BAE6-E183F1A99A4A}" type="datetimeyyyy">
              <a:rPr lang="en-CA" smtClean="0"/>
              <a:t>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97DCC-F6E8-9110-6FB3-13DF4CEA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FF698-49C1-EA26-52E8-BABCB006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005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CD35-967D-20CB-05CA-920ECB79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3B4A0-D787-56DB-43E7-57659F06C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AC064-1B28-2463-1C80-7453F33D1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BEB28-81E5-3A40-4ECD-457C5645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4F21-6ECC-4B41-9113-12A944B1B20E}" type="datetimeyyyy">
              <a:rPr lang="en-CA" smtClean="0"/>
              <a:t>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A40F6-D9C6-A48F-F3DA-46BEBE3C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7302D-AFB1-D2C4-34B5-10987301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83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7D9AA-CA86-B219-A73A-B5F57619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78D6F-5555-8BCD-3262-3A69F84EF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EDD76-92D2-0E45-5AEE-E4D9531E4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0AFA8-C56C-46C6-BE51-3CDBF8A79232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0FE43-9A6E-5D77-3795-C3868383A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C7444-A6E9-9622-740B-065FEC288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198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stats.crea.ca/en-CA/" TargetMode="External"/><Relationship Id="rId2" Type="http://schemas.openxmlformats.org/officeDocument/2006/relationships/hyperlink" Target="https://www.youtube.com/watch?v=cIbj0WuK41w&amp;ab_channel=Econosc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ktime.net/en/stable/" TargetMode="External"/><Relationship Id="rId5" Type="http://schemas.openxmlformats.org/officeDocument/2006/relationships/hyperlink" Target="https://scikit-learn.org/stable/user_guide.html" TargetMode="External"/><Relationship Id="rId4" Type="http://schemas.openxmlformats.org/officeDocument/2006/relationships/hyperlink" Target="https://stackoverflow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Ibj0WuK41w?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1.xls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Excel_Worksheet2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hite dome house in the snow&#10;&#10;Description automatically generated">
            <a:extLst>
              <a:ext uri="{FF2B5EF4-FFF2-40B4-BE49-F238E27FC236}">
                <a16:creationId xmlns:a16="http://schemas.microsoft.com/office/drawing/2014/main" id="{3AF0B4E7-9E64-1A73-C333-4F2960F620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"/>
          <a:stretch/>
        </p:blipFill>
        <p:spPr>
          <a:xfrm>
            <a:off x="128585" y="115194"/>
            <a:ext cx="11934817" cy="6627613"/>
          </a:xfrm>
          <a:prstGeom prst="rect">
            <a:avLst/>
          </a:prstGeom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2DFEB-EC82-F06D-50E4-25EA8D437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US" sz="5000" b="1" dirty="0">
                <a:solidFill>
                  <a:schemeClr val="bg1"/>
                </a:solidFill>
              </a:rPr>
              <a:t>Predicting House Costs in Canada</a:t>
            </a:r>
            <a:endParaRPr lang="en-CA" sz="50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1DE68-786A-FFE3-FEAF-904465C24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Pat Maynard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Raymond Ali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GitHub: https://github.com/PMcTwist/Machine_Learn_Project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9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DE9E2-35D5-82E3-D67C-48B1694F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References</a:t>
            </a:r>
            <a:endParaRPr lang="en-CA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635AB-7FEE-F05E-C2FC-12AC1BEB3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2199130"/>
            <a:ext cx="7862451" cy="40996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Econoscent</a:t>
            </a:r>
            <a:r>
              <a:rPr lang="en-US" sz="2000" dirty="0">
                <a:solidFill>
                  <a:schemeClr val="bg1"/>
                </a:solidFill>
              </a:rPr>
              <a:t> – Aug 30, 2020 – </a:t>
            </a:r>
            <a:r>
              <a:rPr lang="en-US" sz="2000" i="1" dirty="0">
                <a:solidFill>
                  <a:schemeClr val="bg1"/>
                </a:solidFill>
              </a:rPr>
              <a:t>YouTube</a:t>
            </a:r>
            <a:r>
              <a:rPr lang="en-US" sz="2000" dirty="0">
                <a:solidFill>
                  <a:schemeClr val="bg1"/>
                </a:solidFill>
              </a:rPr>
              <a:t> – Visual Guide to Random Forest</a:t>
            </a:r>
          </a:p>
          <a:p>
            <a:pPr lvl="1"/>
            <a:r>
              <a:rPr lang="en-CA" sz="1600" dirty="0">
                <a:solidFill>
                  <a:schemeClr val="bg1"/>
                </a:solidFill>
                <a:hlinkClick r:id="rId2"/>
              </a:rPr>
              <a:t>https://www.youtube.com/watch?v=cIbj0WuK41w&amp;ab_channel=Econoscent</a:t>
            </a:r>
            <a:endParaRPr lang="en-CA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effectLst/>
              </a:rPr>
              <a:t>Canadian Real Estate Association. (2024) </a:t>
            </a:r>
            <a:r>
              <a:rPr lang="en-US" sz="1400" i="1" dirty="0">
                <a:solidFill>
                  <a:schemeClr val="bg1"/>
                </a:solidFill>
                <a:effectLst/>
              </a:rPr>
              <a:t>National statistics</a:t>
            </a:r>
            <a:r>
              <a:rPr lang="en-US" sz="1400" dirty="0">
                <a:solidFill>
                  <a:schemeClr val="bg1"/>
                </a:solidFill>
                <a:effectLst/>
              </a:rPr>
              <a:t>, </a:t>
            </a:r>
            <a:r>
              <a:rPr lang="en-US" sz="1400" i="1" dirty="0">
                <a:solidFill>
                  <a:schemeClr val="bg1"/>
                </a:solidFill>
                <a:effectLst/>
              </a:rPr>
              <a:t>February 14 2024 News Release | CREA Statistics</a:t>
            </a:r>
            <a:r>
              <a:rPr lang="en-US" sz="1400" dirty="0">
                <a:solidFill>
                  <a:schemeClr val="bg1"/>
                </a:solidFill>
                <a:effectLst/>
              </a:rPr>
              <a:t>. Available at: https://creastats.crea.ca/en-CA/ (Accessed: 11 March 2024).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effectLst/>
                <a:hlinkClick r:id="rId3"/>
              </a:rPr>
              <a:t>https://creastats.crea.ca/en-CA/</a:t>
            </a:r>
            <a:endParaRPr lang="en-US" sz="1600" dirty="0">
              <a:solidFill>
                <a:schemeClr val="bg1"/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hlinkClick r:id="rId4"/>
              </a:rPr>
              <a:t>https://stackoverflow.com/</a:t>
            </a:r>
            <a:r>
              <a:rPr lang="en-US" sz="2000" dirty="0">
                <a:solidFill>
                  <a:schemeClr val="bg1"/>
                </a:solidFill>
              </a:rPr>
              <a:t> - Non-stop Forum Searching.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hlinkClick r:id="rId5"/>
              </a:rPr>
              <a:t>https://scikit-learn.org/stable/user_guide.html</a:t>
            </a:r>
            <a:r>
              <a:rPr lang="en-US" sz="2000" dirty="0">
                <a:solidFill>
                  <a:schemeClr val="bg1"/>
                </a:solidFill>
              </a:rPr>
              <a:t> - </a:t>
            </a:r>
            <a:r>
              <a:rPr lang="en-US" sz="2000" dirty="0" err="1">
                <a:solidFill>
                  <a:schemeClr val="bg1"/>
                </a:solidFill>
              </a:rPr>
              <a:t>SkLearn</a:t>
            </a:r>
            <a:r>
              <a:rPr lang="en-US" sz="2000" dirty="0">
                <a:solidFill>
                  <a:schemeClr val="bg1"/>
                </a:solidFill>
              </a:rPr>
              <a:t> Documentation.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hlinkClick r:id="rId6"/>
              </a:rPr>
              <a:t>https://www.sktime.net/en/stable/</a:t>
            </a:r>
            <a:r>
              <a:rPr lang="en-US" sz="2000" dirty="0">
                <a:solidFill>
                  <a:schemeClr val="bg1"/>
                </a:solidFill>
              </a:rPr>
              <a:t> - </a:t>
            </a:r>
            <a:r>
              <a:rPr lang="en-US" sz="2000" dirty="0" err="1">
                <a:solidFill>
                  <a:schemeClr val="bg1"/>
                </a:solidFill>
              </a:rPr>
              <a:t>SkTime</a:t>
            </a:r>
            <a:r>
              <a:rPr lang="en-US" sz="2000" dirty="0">
                <a:solidFill>
                  <a:schemeClr val="bg1"/>
                </a:solidFill>
              </a:rPr>
              <a:t> Documentation.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1000" dirty="0">
              <a:solidFill>
                <a:schemeClr val="bg1"/>
              </a:solidFill>
              <a:effectLst/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2571C-DFA6-7E05-20AD-B233CF1F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49A59-061C-C214-BB5B-8E570A35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>
                <a:solidFill>
                  <a:schemeClr val="bg1">
                    <a:lumMod val="50000"/>
                  </a:schemeClr>
                </a:solidFill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270E2-BCD7-C604-2FEC-BA1DFBE0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26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99D1C-8D49-07D9-787F-21E9A9A63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948" y="717224"/>
            <a:ext cx="6151074" cy="2154370"/>
          </a:xfrm>
        </p:spPr>
        <p:txBody>
          <a:bodyPr anchor="b">
            <a:normAutofit/>
          </a:bodyPr>
          <a:lstStyle/>
          <a:p>
            <a:pPr algn="r"/>
            <a:r>
              <a:rPr lang="en-US" sz="4800">
                <a:solidFill>
                  <a:schemeClr val="bg1"/>
                </a:solidFill>
              </a:rPr>
              <a:t>Thank you</a:t>
            </a:r>
            <a:endParaRPr lang="en-CA" sz="4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F9B04-0226-CD29-9920-7389B1D21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0607" y="4214848"/>
            <a:ext cx="3842778" cy="489643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Any questions?</a:t>
            </a:r>
            <a:endParaRPr lang="en-CA" sz="2000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robot sitting on the floor reading a book&#10;&#10;Description automatically generated">
            <a:extLst>
              <a:ext uri="{FF2B5EF4-FFF2-40B4-BE49-F238E27FC236}">
                <a16:creationId xmlns:a16="http://schemas.microsoft.com/office/drawing/2014/main" id="{C1487BB4-D5AD-8F7E-9A10-198C38E5E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0851">
            <a:off x="2569465" y="3729972"/>
            <a:ext cx="3048000" cy="20330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 descr="A robot lifting a barbell&#10;&#10;Description automatically generated">
            <a:extLst>
              <a:ext uri="{FF2B5EF4-FFF2-40B4-BE49-F238E27FC236}">
                <a16:creationId xmlns:a16="http://schemas.microsoft.com/office/drawing/2014/main" id="{98F27804-0167-75CE-F09A-8DEAEB6A4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520" y="610108"/>
            <a:ext cx="3048000" cy="17160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Picture 8" descr="A white robot with arms raised&#10;&#10;Description automatically generated">
            <a:extLst>
              <a:ext uri="{FF2B5EF4-FFF2-40B4-BE49-F238E27FC236}">
                <a16:creationId xmlns:a16="http://schemas.microsoft.com/office/drawing/2014/main" id="{4CFE2206-95D6-303A-E411-872AEB882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68" y="293581"/>
            <a:ext cx="2019722" cy="215437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34953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66CF-17F8-2F9A-5945-C814806B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Initial Problem</a:t>
            </a:r>
            <a:endParaRPr lang="en-CA" sz="800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DEC19-822E-EAB1-5870-39DB56DD9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Initial Problem - To predict housing prices in Canada</a:t>
            </a:r>
          </a:p>
          <a:p>
            <a:r>
              <a:rPr lang="en-US" sz="2000" dirty="0">
                <a:solidFill>
                  <a:srgbClr val="FF0000"/>
                </a:solidFill>
              </a:rPr>
              <a:t>New Problem </a:t>
            </a:r>
            <a:r>
              <a:rPr lang="en-US" sz="2000" dirty="0">
                <a:solidFill>
                  <a:schemeClr val="bg1"/>
                </a:solidFill>
              </a:rPr>
              <a:t>– Need more features to train our model!</a:t>
            </a:r>
          </a:p>
          <a:p>
            <a:r>
              <a:rPr lang="en-US" sz="2000" dirty="0">
                <a:solidFill>
                  <a:srgbClr val="FF0000"/>
                </a:solidFill>
              </a:rPr>
              <a:t>New Problem </a:t>
            </a:r>
            <a:r>
              <a:rPr lang="en-US" sz="2000" dirty="0">
                <a:solidFill>
                  <a:schemeClr val="bg1"/>
                </a:solidFill>
              </a:rPr>
              <a:t>– Need to Hyper Parameter Tune our model!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BCDF6-57E0-128C-108D-2E7C3D5B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7F7B31-1C4C-405B-9BF2-CF26E4370F03}" type="datetimeyyyy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03B68-ADF6-5DD7-2DE1-63B444FA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>
                <a:solidFill>
                  <a:schemeClr val="bg1">
                    <a:lumMod val="50000"/>
                  </a:schemeClr>
                </a:solidFill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36ADB-93A8-1DD9-CF39-C9556C56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78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5B38E-218A-EBD2-4B77-455E2001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7334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Forest Approach in a Nut-Shell</a:t>
            </a:r>
          </a:p>
        </p:txBody>
      </p:sp>
      <p:pic>
        <p:nvPicPr>
          <p:cNvPr id="7" name="Online Media 6" title="Visual Guide to Random Forests">
            <a:hlinkClick r:id="" action="ppaction://media"/>
            <a:extLst>
              <a:ext uri="{FF2B5EF4-FFF2-40B4-BE49-F238E27FC236}">
                <a16:creationId xmlns:a16="http://schemas.microsoft.com/office/drawing/2014/main" id="{6AABCCE8-1081-DE55-F68B-73331F96741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399" y="1757334"/>
            <a:ext cx="5917401" cy="3343331"/>
          </a:xfrm>
          <a:prstGeom prst="snip2DiagRect">
            <a:avLst>
              <a:gd name="adj1" fmla="val 0"/>
              <a:gd name="adj2" fmla="val 6620"/>
            </a:avLst>
          </a:prstGeom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DA028-328B-D260-03CE-F0E22477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A1C9EDF-10D4-441E-8E7D-537F29330A1F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7495-4858-1696-601D-E99F0766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374A4-0B6F-0B45-1AE9-59D2D653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04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4B7EB-4BB2-0A9F-129C-38950244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23" y="136525"/>
            <a:ext cx="3401097" cy="9404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B4B59-A54B-1B2E-A018-28801C94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655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0C12F-2ED5-2D2B-4CDD-90B1C595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30455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B0D7-11DB-C3B7-7F7F-1ABE1123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4794" y="6356350"/>
            <a:ext cx="17794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B5003-7146-69D1-6BAB-5BB2D86538B6}"/>
              </a:ext>
            </a:extLst>
          </p:cNvPr>
          <p:cNvSpPr txBox="1"/>
          <p:nvPr/>
        </p:nvSpPr>
        <p:spPr>
          <a:xfrm>
            <a:off x="747778" y="1013653"/>
            <a:ext cx="7415781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 more features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Hyperparameter tune the output and compare the differences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 actual dollar values for house costs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Graph an actual prediction and not just compare prediction vs actual HPI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9231AE-A590-4540-F1D4-B7F523DAC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731" y="2828883"/>
            <a:ext cx="4414125" cy="328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1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94BD6-DA69-CEE1-A34B-CB882DA4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223" y="14603"/>
            <a:ext cx="5242089" cy="9899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 Issues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90CBF-EAF5-5C30-CA8E-00854DB6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655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6700F-29F8-4BDE-6D6E-D01215A9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30455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9771D-7E87-E6CB-2FFB-940C7322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4794" y="6356350"/>
            <a:ext cx="17794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8C162E-F777-848E-D79C-BFBA4640020A}"/>
              </a:ext>
            </a:extLst>
          </p:cNvPr>
          <p:cNvSpPr txBox="1">
            <a:spLocks/>
          </p:cNvSpPr>
          <p:nvPr/>
        </p:nvSpPr>
        <p:spPr>
          <a:xfrm>
            <a:off x="7135370" y="350687"/>
            <a:ext cx="5056630" cy="989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Data Set not Large enough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Concatenation of Datasets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D67DC4F-BD2C-1541-39F3-426A4DE231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86935"/>
              </p:ext>
            </p:extLst>
          </p:nvPr>
        </p:nvGraphicFramePr>
        <p:xfrm>
          <a:off x="1170571" y="1444514"/>
          <a:ext cx="1019624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372725" imgH="828675" progId="Excel.Sheet.12">
                  <p:embed/>
                </p:oleObj>
              </mc:Choice>
              <mc:Fallback>
                <p:oleObj name="Worksheet" r:id="rId2" imgW="10372725" imgH="8286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70571" y="1444514"/>
                        <a:ext cx="10196247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8C14A71-534D-0BE5-0D0E-664C345D7C6E}"/>
              </a:ext>
            </a:extLst>
          </p:cNvPr>
          <p:cNvSpPr txBox="1"/>
          <p:nvPr/>
        </p:nvSpPr>
        <p:spPr>
          <a:xfrm>
            <a:off x="1170571" y="1088136"/>
            <a:ext cx="206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Old Data: 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7858DA-CF9B-27FB-DCE3-915D4A6D3669}"/>
              </a:ext>
            </a:extLst>
          </p:cNvPr>
          <p:cNvSpPr txBox="1"/>
          <p:nvPr/>
        </p:nvSpPr>
        <p:spPr>
          <a:xfrm>
            <a:off x="1179715" y="2587752"/>
            <a:ext cx="228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 Data:</a:t>
            </a:r>
            <a:endParaRPr lang="en-CA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084F757-5FCB-89C5-9C4F-6F2A9D249B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741284"/>
              </p:ext>
            </p:extLst>
          </p:nvPr>
        </p:nvGraphicFramePr>
        <p:xfrm>
          <a:off x="1290638" y="3005138"/>
          <a:ext cx="10075862" cy="261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7934249" imgH="1914525" progId="Excel.Sheet.12">
                  <p:embed/>
                </p:oleObj>
              </mc:Choice>
              <mc:Fallback>
                <p:oleObj name="Worksheet" r:id="rId4" imgW="7934249" imgH="1914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0638" y="3005138"/>
                        <a:ext cx="10075862" cy="2611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678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455F1-1E35-A688-9311-D3D136F4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1" y="146537"/>
            <a:ext cx="5162354" cy="6079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Feature Code Snippets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2E614-F52E-86EB-42FD-89736105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4033" y="6346337"/>
            <a:ext cx="7519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2024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A8332D-EA74-40A2-8709-00EDB2379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7240" y="3429000"/>
            <a:ext cx="0" cy="316487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D429F-9044-88F6-7609-FFE708B7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9614" y="6346339"/>
            <a:ext cx="6777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6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58801C-1E89-48FF-B14F-D76A2EA14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4797" y="816429"/>
            <a:ext cx="8239647" cy="52251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88284F-ED00-40CA-B57D-89C49E8EC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00357" y="272979"/>
            <a:ext cx="0" cy="290621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A8648-1807-0813-E6CF-EB4EAB3C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2529" y="6346338"/>
            <a:ext cx="19419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967615-A0EC-835E-6E53-2C64B07BD653}"/>
              </a:ext>
            </a:extLst>
          </p:cNvPr>
          <p:cNvSpPr txBox="1"/>
          <p:nvPr/>
        </p:nvSpPr>
        <p:spPr>
          <a:xfrm>
            <a:off x="2337131" y="816428"/>
            <a:ext cx="7388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Convert the date strings into datetime objects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pd.to_datetime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b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Convert Date Features to a number format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'Year'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dt.year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'Month'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dt.month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17204-8559-31CA-8F99-1337C4F10EF9}"/>
              </a:ext>
            </a:extLst>
          </p:cNvPr>
          <p:cNvSpPr txBox="1"/>
          <p:nvPr/>
        </p:nvSpPr>
        <p:spPr>
          <a:xfrm>
            <a:off x="2337131" y="2395262"/>
            <a:ext cx="70225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Split data into X and y sets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 = 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[[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'Year'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'Month'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 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Composite_HPI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Single_Family_Benchmark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One_Storey_Benchmark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Two_Storey_Benchmark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Townhouse_Benchmark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Apartment_Benchmark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]]</a:t>
            </a:r>
            <a:b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 = 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Composite_Benchmark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146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60312-266A-8EBB-5B2D-FC8A2369E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8A9BE9-4FE0-591F-5B51-B335D7B71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70300-4AB6-1CA3-5CF3-CCE3CD73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706" y="1286476"/>
            <a:ext cx="4885944" cy="678750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Hyperparameter Tuning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0A90D5-8363-7980-C38F-C2E2164C4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52473-22F2-AE00-C7DF-D026DA35F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41" y="2098439"/>
            <a:ext cx="4358909" cy="13305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Grid Search</a:t>
            </a:r>
          </a:p>
          <a:p>
            <a:r>
              <a:rPr lang="en-US" sz="2000" dirty="0">
                <a:solidFill>
                  <a:schemeClr val="bg1"/>
                </a:solidFill>
              </a:rPr>
              <a:t>Random Search</a:t>
            </a:r>
          </a:p>
          <a:p>
            <a:r>
              <a:rPr lang="en-US" sz="2000" dirty="0">
                <a:solidFill>
                  <a:schemeClr val="bg1"/>
                </a:solidFill>
              </a:rPr>
              <a:t>Evaluation of Performance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B7347-0E45-9939-01C4-5F2AC77B1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718A8-FEA4-6FF9-F9C3-49C2915B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CA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DB5AD-D664-2D9E-E8F6-B3107163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60A51-C89C-666A-4797-FBE12E1F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Graphic 7" descr="Checkbox Checked with solid fill">
            <a:extLst>
              <a:ext uri="{FF2B5EF4-FFF2-40B4-BE49-F238E27FC236}">
                <a16:creationId xmlns:a16="http://schemas.microsoft.com/office/drawing/2014/main" id="{3E1713CC-E780-6C57-83E5-1CC513C8E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3704" y="2452430"/>
            <a:ext cx="457200" cy="457200"/>
          </a:xfrm>
          <a:prstGeom prst="rect">
            <a:avLst/>
          </a:prstGeom>
        </p:spPr>
      </p:pic>
      <p:pic>
        <p:nvPicPr>
          <p:cNvPr id="9" name="Graphic 8" descr="Checkbox Checked with solid fill">
            <a:extLst>
              <a:ext uri="{FF2B5EF4-FFF2-40B4-BE49-F238E27FC236}">
                <a16:creationId xmlns:a16="http://schemas.microsoft.com/office/drawing/2014/main" id="{CA19BF06-E97E-D98A-66AC-37B325325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1520" y="2800798"/>
            <a:ext cx="457200" cy="45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E9FFCF-B8C9-997C-93AF-8B770AB9223A}"/>
              </a:ext>
            </a:extLst>
          </p:cNvPr>
          <p:cNvSpPr txBox="1"/>
          <p:nvPr/>
        </p:nvSpPr>
        <p:spPr>
          <a:xfrm>
            <a:off x="5473352" y="397741"/>
            <a:ext cx="651443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Define the parameter distribution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param_dist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700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750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]}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Plant the seeds to grow a forest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forest_model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RandomForestRegressor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Initialize the random search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random_search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RandomizedSearchCV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estimator =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forest_model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param_distributions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param_dist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n_iter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cv = 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scoring =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neg_mean_squared_error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Store the best selection for later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selected_params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random_search.best_params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_</a:t>
            </a:r>
          </a:p>
          <a:p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CA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242458-C69F-6C8A-F8D4-613E0885DCE6}"/>
              </a:ext>
            </a:extLst>
          </p:cNvPr>
          <p:cNvCxnSpPr>
            <a:cxnSpLocks/>
          </p:cNvCxnSpPr>
          <p:nvPr/>
        </p:nvCxnSpPr>
        <p:spPr>
          <a:xfrm>
            <a:off x="2734056" y="2697480"/>
            <a:ext cx="2661286" cy="1623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BCAC0F39-98F3-A4D5-9AA4-0C0D2AD2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16" y="4400193"/>
            <a:ext cx="474521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Initial Mean Squared Error: 15446690.869565217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Best Parameters to use: {'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n_estimators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’: </a:t>
            </a:r>
            <a:r>
              <a:rPr lang="en-US" altLang="en-US" sz="1600" dirty="0">
                <a:solidFill>
                  <a:schemeClr val="bg1"/>
                </a:solidFill>
                <a:latin typeface="Arial Unicode MS"/>
              </a:rPr>
              <a:t>350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83FC4C8D-C435-F76E-991E-6B7763C3B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48" y="5329072"/>
            <a:ext cx="54295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Hyper Tuned Mean Squared Error: 16103867.163043479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938FA3-04D7-A5DC-C1CB-4BA324D2A5C2}"/>
              </a:ext>
            </a:extLst>
          </p:cNvPr>
          <p:cNvCxnSpPr>
            <a:cxnSpLocks/>
          </p:cNvCxnSpPr>
          <p:nvPr/>
        </p:nvCxnSpPr>
        <p:spPr>
          <a:xfrm flipH="1">
            <a:off x="2359152" y="3257998"/>
            <a:ext cx="987552" cy="11676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1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8A551-30D9-35B6-870F-6A923EA8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0557"/>
            <a:ext cx="3732039" cy="5872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Outcomes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7CEFB9-5672-4FC6-981B-C8DA3FE08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61060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048" y="5286237"/>
            <a:ext cx="1218895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A39EA-1BD4-5ADF-82A5-488914B6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454E-77DD-4304-F4AF-24502745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E3120-057C-155F-E7EF-176F72BE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0C267E0-EF80-EF3B-247C-1841020E6D0F}"/>
              </a:ext>
            </a:extLst>
          </p:cNvPr>
          <p:cNvSpPr txBox="1">
            <a:spLocks/>
          </p:cNvSpPr>
          <p:nvPr/>
        </p:nvSpPr>
        <p:spPr>
          <a:xfrm>
            <a:off x="8226552" y="973709"/>
            <a:ext cx="3304032" cy="587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ECA01-4DFB-CAD8-F5BE-29C157FD097F}"/>
              </a:ext>
            </a:extLst>
          </p:cNvPr>
          <p:cNvSpPr txBox="1"/>
          <p:nvPr/>
        </p:nvSpPr>
        <p:spPr>
          <a:xfrm>
            <a:off x="7050024" y="1603770"/>
            <a:ext cx="50594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 The scale of the output price ranges is possibly off, but hard to verify.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Scale issue </a:t>
            </a:r>
            <a:r>
              <a:rPr lang="en-US" dirty="0">
                <a:solidFill>
                  <a:srgbClr val="FFFF00"/>
                </a:solidFill>
              </a:rPr>
              <a:t>could</a:t>
            </a:r>
            <a:r>
              <a:rPr lang="en-US" dirty="0">
                <a:solidFill>
                  <a:schemeClr val="bg1"/>
                </a:solidFill>
              </a:rPr>
              <a:t> be due to a lower starting point in historical data.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Sell</a:t>
            </a:r>
            <a:r>
              <a:rPr lang="en-US" dirty="0">
                <a:solidFill>
                  <a:schemeClr val="bg1"/>
                </a:solidFill>
              </a:rPr>
              <a:t> Spring of </a:t>
            </a:r>
            <a:r>
              <a:rPr lang="en-US" dirty="0">
                <a:solidFill>
                  <a:srgbClr val="FF0000"/>
                </a:solidFill>
              </a:rPr>
              <a:t>2027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Buy</a:t>
            </a:r>
            <a:r>
              <a:rPr lang="en-US" dirty="0">
                <a:solidFill>
                  <a:schemeClr val="bg1"/>
                </a:solidFill>
              </a:rPr>
              <a:t> Winter of </a:t>
            </a:r>
            <a:r>
              <a:rPr lang="en-US" dirty="0">
                <a:solidFill>
                  <a:srgbClr val="FFFF00"/>
                </a:solidFill>
              </a:rPr>
              <a:t>2028</a:t>
            </a:r>
            <a:r>
              <a:rPr lang="en-US" dirty="0">
                <a:solidFill>
                  <a:schemeClr val="bg1"/>
                </a:solidFill>
              </a:rPr>
              <a:t>!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The same trends of Spring/Winter are shown again in a few places.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1"/>
                </a:solidFill>
              </a:rPr>
              <a:t>SkTime</a:t>
            </a:r>
            <a:r>
              <a:rPr lang="en-US" dirty="0">
                <a:solidFill>
                  <a:schemeClr val="bg1"/>
                </a:solidFill>
              </a:rPr>
              <a:t> would be a better library to use for future data forecasting when you only have historical data and a future </a:t>
            </a:r>
            <a:r>
              <a:rPr lang="en-US">
                <a:solidFill>
                  <a:schemeClr val="bg1"/>
                </a:solidFill>
              </a:rPr>
              <a:t>time frame.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A more in-depth course on machine learning would need to be taken to tackle such a large problem.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47E059B-53EE-437F-9B0A-CF6AC4D74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069" y="1656417"/>
            <a:ext cx="4630891" cy="343681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E41FF53-FA93-B8AC-E4D7-264F7ACF5CB6}"/>
              </a:ext>
            </a:extLst>
          </p:cNvPr>
          <p:cNvSpPr/>
          <p:nvPr/>
        </p:nvSpPr>
        <p:spPr>
          <a:xfrm>
            <a:off x="2304288" y="3063240"/>
            <a:ext cx="557784" cy="73152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28FCD0-F751-5CE1-43A6-9EB0384A629A}"/>
              </a:ext>
            </a:extLst>
          </p:cNvPr>
          <p:cNvSpPr/>
          <p:nvPr/>
        </p:nvSpPr>
        <p:spPr>
          <a:xfrm>
            <a:off x="2970249" y="2778416"/>
            <a:ext cx="467895" cy="53171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6F3365-A092-80FF-4DBE-3DA2F9EE1814}"/>
              </a:ext>
            </a:extLst>
          </p:cNvPr>
          <p:cNvSpPr/>
          <p:nvPr/>
        </p:nvSpPr>
        <p:spPr>
          <a:xfrm>
            <a:off x="3705062" y="2292015"/>
            <a:ext cx="467895" cy="53171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10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8A551-30D9-35B6-870F-6A923EA8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9961" y="922500"/>
            <a:ext cx="3732039" cy="5872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Outcomes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7CEFB9-5672-4FC6-981B-C8DA3FE08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61060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048" y="5286237"/>
            <a:ext cx="1218895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A39EA-1BD4-5ADF-82A5-488914B6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454E-77DD-4304-F4AF-24502745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E3120-057C-155F-E7EF-176F72BE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BE299D5-163C-B66F-4CBA-24AFD0AF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032" y="1663331"/>
            <a:ext cx="4743640" cy="3520487"/>
          </a:xfrm>
          <a:prstGeom prst="rect">
            <a:avLst/>
          </a:prstGeom>
        </p:spPr>
      </p:pic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EDAA175F-8479-060C-B474-9039E31B52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92692"/>
              </p:ext>
            </p:extLst>
          </p:nvPr>
        </p:nvGraphicFramePr>
        <p:xfrm>
          <a:off x="5044440" y="1777222"/>
          <a:ext cx="7061200" cy="325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05449" imgH="2676449" progId="Excel.Sheet.12">
                  <p:embed/>
                </p:oleObj>
              </mc:Choice>
              <mc:Fallback>
                <p:oleObj name="Worksheet" r:id="rId4" imgW="6105449" imgH="267644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44440" y="1777222"/>
                        <a:ext cx="7061200" cy="325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itle 1">
            <a:extLst>
              <a:ext uri="{FF2B5EF4-FFF2-40B4-BE49-F238E27FC236}">
                <a16:creationId xmlns:a16="http://schemas.microsoft.com/office/drawing/2014/main" id="{3A36B855-25AF-02FC-13A1-747A5528BAC0}"/>
              </a:ext>
            </a:extLst>
          </p:cNvPr>
          <p:cNvSpPr txBox="1">
            <a:spLocks/>
          </p:cNvSpPr>
          <p:nvPr/>
        </p:nvSpPr>
        <p:spPr>
          <a:xfrm>
            <a:off x="0" y="922500"/>
            <a:ext cx="3732039" cy="5872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3411810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651</Words>
  <Application>Microsoft Office PowerPoint</Application>
  <PresentationFormat>Widescreen</PresentationFormat>
  <Paragraphs>113</Paragraphs>
  <Slides>11</Slides>
  <Notes>1</Notes>
  <HiddenSlides>0</HiddenSlides>
  <MMClips>1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</vt:lpstr>
      <vt:lpstr>Arial</vt:lpstr>
      <vt:lpstr>Arial Unicode MS</vt:lpstr>
      <vt:lpstr>Calibri</vt:lpstr>
      <vt:lpstr>Calibri Light</vt:lpstr>
      <vt:lpstr>Courier New</vt:lpstr>
      <vt:lpstr>Wingdings</vt:lpstr>
      <vt:lpstr>Office Theme</vt:lpstr>
      <vt:lpstr>Worksheet</vt:lpstr>
      <vt:lpstr>Predicting House Costs in Canada</vt:lpstr>
      <vt:lpstr>Initial Problem</vt:lpstr>
      <vt:lpstr>Random Forest Approach in a Nut-Shell</vt:lpstr>
      <vt:lpstr>Solutions</vt:lpstr>
      <vt:lpstr>Dataset Issues</vt:lpstr>
      <vt:lpstr>Feature Code Snippets</vt:lpstr>
      <vt:lpstr>Hyperparameter Tuning</vt:lpstr>
      <vt:lpstr>Outcomes</vt:lpstr>
      <vt:lpstr>Outcomes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House Cost in Canada</dc:title>
  <dc:creator>Pat Maynard</dc:creator>
  <cp:lastModifiedBy>Pat Maynard</cp:lastModifiedBy>
  <cp:revision>78</cp:revision>
  <dcterms:created xsi:type="dcterms:W3CDTF">2024-02-04T20:56:45Z</dcterms:created>
  <dcterms:modified xsi:type="dcterms:W3CDTF">2024-03-23T00:31:51Z</dcterms:modified>
</cp:coreProperties>
</file>