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9" r:id="rId4"/>
    <p:sldId id="273" r:id="rId5"/>
    <p:sldId id="272" r:id="rId6"/>
    <p:sldId id="271" r:id="rId7"/>
    <p:sldId id="275" r:id="rId8"/>
    <p:sldId id="279" r:id="rId9"/>
    <p:sldId id="276" r:id="rId10"/>
    <p:sldId id="277" r:id="rId11"/>
    <p:sldId id="274" r:id="rId12"/>
    <p:sldId id="278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DB3-6FEF-4CE5-A6A7-DA370F2E2760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E87FF-7A71-44C5-A2F7-D2A53AA84D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32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87FF-7A71-44C5-A2F7-D2A53AA84D0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71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E939-63EC-A56B-BFF7-01C9D4A0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5128F-DB18-5511-5612-45121283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854B-7853-DDB9-7EA2-21CAF59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77F7-D0BE-47D9-AC6A-3C5ADCA8CF64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DF2C-3BE6-BBA1-B353-3C5A249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6C11-27B5-5E9A-D606-C36200BA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4153-C2DF-57F6-1883-FB988216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CB22-DB62-3F05-CA8E-DBAAA434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ADEE-F3F9-3540-FDE7-C50859E9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D8A-49C7-49E1-B4B9-975CECD7ECB1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EE0C-ECEE-F9B1-0589-56A93398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32C8-7CF3-29D0-E138-380652F8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0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E4D17-ADBF-5388-45C6-83FE0D9B4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B408B-EF3D-1352-6C2F-26582D917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D74A-F423-5EAB-33B2-B42ACB7B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507C-DEA8-46FE-8A8B-AD5A1B8BDA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CC5D-E8B2-BD37-02A4-A26A17AD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B4B1-FAFD-F528-2DB9-EEEA13D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2CB0-D2AB-51F7-B246-0D807D5F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DA61-6979-A57E-339A-ADDCB4C2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AE43-E96C-E7A7-09DA-EB90268F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E3B-074C-440F-86D1-3BB7E04505DE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74D9-5085-12F1-ECAD-7492754A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9450-BFF3-D6E4-DC4C-6ADBBF77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9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E33-B1A8-8E40-DE53-DEBA1C2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41A4-EB91-E893-FA49-9338F855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BED8-BD6D-07F4-1150-AD8F2F63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C277-FF20-4D92-930E-7B7A934C1D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FAED-5FB6-9954-47FC-31C878FC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2057-0B63-52DA-B515-E3D1B745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8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139F-7B50-7869-D6B9-2C73A99B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E488-9012-856C-97B5-7780A3C6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A0047-D7D6-B165-AD93-BDB67A0E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AC8F-B0EF-DF8F-21DA-A28DD46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BDB-1FFD-48F3-8E2E-44512286F746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7F2E-1A6C-FD35-B630-9D66D075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98A25-8D66-6293-CBDE-A2993104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5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616D-2274-43D4-28F3-162CCFD3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8204-8442-3380-985F-7D9AA9B8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83F-25C5-EE82-9D21-E49347D2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2FDE6-1BF4-EC61-A6F2-33DAF144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3EFE9-C0B0-BD21-3716-F1C44DEA7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722F-38D9-2531-93D3-26DBC62A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30-7E8D-4AF0-A59E-5D43F54C4E3D}" type="datetimeyyyy">
              <a:rPr lang="en-CA" smtClean="0"/>
              <a:t>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C8F17-6666-78D1-6275-4E631534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22053-0E9E-29C1-A574-77BCEE7C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F94D-292C-8BFB-F5E8-C42E9EEE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75474-C3F0-7381-C4C4-D9F1471B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6E92-D594-4CA2-B683-DB50EAC8F4DD}" type="datetimeyyyy">
              <a:rPr lang="en-CA" smtClean="0"/>
              <a:t>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D64C6-3DAE-4AB6-E521-0DB1EA9A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BB3BC-AAD1-5447-D0E7-1BFCEEB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FA122-14C9-E70C-39BA-3FFEB189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4C4-E8A4-4D42-9338-B1C4340501E0}" type="datetimeyyyy">
              <a:rPr lang="en-CA" smtClean="0"/>
              <a:t>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AC4F0-F6AC-CE47-4BF1-14B2C34C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58A8-952A-F85C-57FC-B67AD4D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7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8E90-0A3F-1E36-5733-89125DE1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7E8A-E033-D293-0281-6A1FC49C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CA2DB-AB36-E9C3-EFF0-9ADDAE8C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E1BB1-BD04-8063-664D-51F825D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F0B7-C1D6-44D3-BAE6-E183F1A99A4A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7DCC-F6E8-9110-6FB3-13DF4CE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F698-49C1-EA26-52E8-BABCB006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0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CD35-967D-20CB-05CA-920ECB79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3B4A0-D787-56DB-43E7-57659F06C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AC064-1B28-2463-1C80-7453F33D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EB28-81E5-3A40-4ECD-457C5645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4F21-6ECC-4B41-9113-12A944B1B20E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40F6-D9C6-A48F-F3DA-46BEBE3C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302D-AFB1-D2C4-34B5-10987301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8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7D9AA-CA86-B219-A73A-B5F57619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8D6F-5555-8BCD-3262-3A69F84E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DD76-92D2-0E45-5AEE-E4D9531E4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AFA8-C56C-46C6-BE51-3CDBF8A79232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FE43-9A6E-5D77-3795-C3868383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7444-A6E9-9622-740B-065FEC28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9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stats.crea.ca/en-CA/" TargetMode="External"/><Relationship Id="rId7" Type="http://schemas.openxmlformats.org/officeDocument/2006/relationships/hyperlink" Target="https://www.sktime.net/en/stable/" TargetMode="External"/><Relationship Id="rId2" Type="http://schemas.openxmlformats.org/officeDocument/2006/relationships/hyperlink" Target="https://www.youtube.com/watch?v=cIbj0WuK41w&amp;ab_channel=Econosc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eriantraining.com/complete-guide-to-feature-scaling-in-scikit-learn" TargetMode="External"/><Relationship Id="rId5" Type="http://schemas.openxmlformats.org/officeDocument/2006/relationships/hyperlink" Target="https://scikit-learn.org/stable/user_guide.html" TargetMode="External"/><Relationship Id="rId4" Type="http://schemas.openxmlformats.org/officeDocument/2006/relationships/hyperlink" Target="https://stackoverflow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Ibj0WuK41w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dome house in the snow&#10;&#10;Description automatically generated">
            <a:extLst>
              <a:ext uri="{FF2B5EF4-FFF2-40B4-BE49-F238E27FC236}">
                <a16:creationId xmlns:a16="http://schemas.microsoft.com/office/drawing/2014/main" id="{3AF0B4E7-9E64-1A73-C333-4F2960F62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"/>
          <a:stretch/>
        </p:blipFill>
        <p:spPr>
          <a:xfrm>
            <a:off x="128585" y="115194"/>
            <a:ext cx="11934817" cy="6627613"/>
          </a:xfrm>
          <a:prstGeom prst="rect">
            <a:avLst/>
          </a:pr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2DFEB-EC82-F06D-50E4-25EA8D43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solidFill>
                  <a:schemeClr val="bg1"/>
                </a:solidFill>
              </a:rPr>
              <a:t>Predicting House Costs in Canada</a:t>
            </a:r>
            <a:endParaRPr lang="en-CA" sz="5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DE68-786A-FFE3-FEAF-904465C24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Pat Maynard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Raymond Ali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GitHub: https://github.com/PMcTwist/Machine_Learn_Project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9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8A551-30D9-35B6-870F-6A923EA8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3709"/>
            <a:ext cx="3732039" cy="5872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Outcomes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39EA-1BD4-5ADF-82A5-488914B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454E-77DD-4304-F4AF-2450274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3120-057C-155F-E7EF-176F72B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E07C6B-A5B6-19A0-E362-F0E268678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016" y="1625408"/>
            <a:ext cx="4748784" cy="352430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1E28D3C-54B0-066A-6250-64EF7ED78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1034" y="1625408"/>
            <a:ext cx="4822950" cy="35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8A551-30D9-35B6-870F-6A923EA8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0557"/>
            <a:ext cx="3732039" cy="5872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Outcomes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39EA-1BD4-5ADF-82A5-488914B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454E-77DD-4304-F4AF-2450274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3120-057C-155F-E7EF-176F72B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47E059B-53EE-437F-9B0A-CF6AC4D74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69" y="1656417"/>
            <a:ext cx="4630891" cy="343681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E41FF53-FA93-B8AC-E4D7-264F7ACF5CB6}"/>
              </a:ext>
            </a:extLst>
          </p:cNvPr>
          <p:cNvSpPr/>
          <p:nvPr/>
        </p:nvSpPr>
        <p:spPr>
          <a:xfrm>
            <a:off x="2304288" y="3063240"/>
            <a:ext cx="557784" cy="73152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8FCD0-F751-5CE1-43A6-9EB0384A629A}"/>
              </a:ext>
            </a:extLst>
          </p:cNvPr>
          <p:cNvSpPr/>
          <p:nvPr/>
        </p:nvSpPr>
        <p:spPr>
          <a:xfrm>
            <a:off x="2970249" y="2778416"/>
            <a:ext cx="467895" cy="5317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6F3365-A092-80FF-4DBE-3DA2F9EE1814}"/>
              </a:ext>
            </a:extLst>
          </p:cNvPr>
          <p:cNvSpPr/>
          <p:nvPr/>
        </p:nvSpPr>
        <p:spPr>
          <a:xfrm>
            <a:off x="3705062" y="2292015"/>
            <a:ext cx="467895" cy="5317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F3F5DB-9116-E470-FA34-4BAEA2E9375A}"/>
              </a:ext>
            </a:extLst>
          </p:cNvPr>
          <p:cNvSpPr txBox="1">
            <a:spLocks/>
          </p:cNvSpPr>
          <p:nvPr/>
        </p:nvSpPr>
        <p:spPr>
          <a:xfrm>
            <a:off x="8459961" y="973709"/>
            <a:ext cx="3732039" cy="587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Final Graph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F52BAA-0AE2-0CF8-D3DE-6B722C699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5176" y="1656417"/>
            <a:ext cx="4630891" cy="343681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53197E9-900A-9E7C-67D3-35A0B42C735C}"/>
              </a:ext>
            </a:extLst>
          </p:cNvPr>
          <p:cNvSpPr/>
          <p:nvPr/>
        </p:nvSpPr>
        <p:spPr>
          <a:xfrm>
            <a:off x="9202928" y="3348714"/>
            <a:ext cx="794512" cy="100992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E7D74C-ED90-1B51-A95A-7FA3634DA067}"/>
              </a:ext>
            </a:extLst>
          </p:cNvPr>
          <p:cNvSpPr/>
          <p:nvPr/>
        </p:nvSpPr>
        <p:spPr>
          <a:xfrm>
            <a:off x="9982200" y="3044272"/>
            <a:ext cx="467895" cy="5317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4194E6-5EAA-8FA8-9E07-C0EA4072214A}"/>
              </a:ext>
            </a:extLst>
          </p:cNvPr>
          <p:cNvSpPr/>
          <p:nvPr/>
        </p:nvSpPr>
        <p:spPr>
          <a:xfrm>
            <a:off x="10691849" y="2365167"/>
            <a:ext cx="467895" cy="5317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10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39EA-1BD4-5ADF-82A5-488914B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454E-77DD-4304-F4AF-2450274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3120-057C-155F-E7EF-176F72B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67E0-EF80-EF3B-247C-1841020E6D0F}"/>
              </a:ext>
            </a:extLst>
          </p:cNvPr>
          <p:cNvSpPr txBox="1">
            <a:spLocks/>
          </p:cNvSpPr>
          <p:nvPr/>
        </p:nvSpPr>
        <p:spPr>
          <a:xfrm>
            <a:off x="8226552" y="973709"/>
            <a:ext cx="3304032" cy="587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ECA01-4DFB-CAD8-F5BE-29C157FD097F}"/>
              </a:ext>
            </a:extLst>
          </p:cNvPr>
          <p:cNvSpPr txBox="1"/>
          <p:nvPr/>
        </p:nvSpPr>
        <p:spPr>
          <a:xfrm>
            <a:off x="7050024" y="1603770"/>
            <a:ext cx="50594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 The scale of the output price ranges could be off.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Scale issue </a:t>
            </a:r>
            <a:r>
              <a:rPr lang="en-US" dirty="0">
                <a:solidFill>
                  <a:srgbClr val="FFFF00"/>
                </a:solidFill>
              </a:rPr>
              <a:t>could</a:t>
            </a:r>
            <a:r>
              <a:rPr lang="en-US" dirty="0">
                <a:solidFill>
                  <a:schemeClr val="bg1"/>
                </a:solidFill>
              </a:rPr>
              <a:t> be due to a lower starting point in historical data and the scaler methods used.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Sell</a:t>
            </a:r>
            <a:r>
              <a:rPr lang="en-US" dirty="0">
                <a:solidFill>
                  <a:schemeClr val="bg1"/>
                </a:solidFill>
              </a:rPr>
              <a:t> Spring of </a:t>
            </a:r>
            <a:r>
              <a:rPr lang="en-US" dirty="0">
                <a:solidFill>
                  <a:srgbClr val="FF0000"/>
                </a:solidFill>
              </a:rPr>
              <a:t>2027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Buy</a:t>
            </a:r>
            <a:r>
              <a:rPr lang="en-US" dirty="0">
                <a:solidFill>
                  <a:schemeClr val="bg1"/>
                </a:solidFill>
              </a:rPr>
              <a:t> Winter of </a:t>
            </a:r>
            <a:r>
              <a:rPr lang="en-US" dirty="0">
                <a:solidFill>
                  <a:srgbClr val="FFFF00"/>
                </a:solidFill>
              </a:rPr>
              <a:t>2028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The same trends of Spring/Winter are shown again in a few places.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</a:rPr>
              <a:t>SkTime</a:t>
            </a:r>
            <a:r>
              <a:rPr lang="en-US" dirty="0">
                <a:solidFill>
                  <a:schemeClr val="bg1"/>
                </a:solidFill>
              </a:rPr>
              <a:t> would be a better library to use for future data forecasting when you only have historical data and a future time frame.</a:t>
            </a:r>
          </a:p>
        </p:txBody>
      </p:sp>
      <p:pic>
        <p:nvPicPr>
          <p:cNvPr id="15" name="Picture 14" descr="A house for sale sign&#10;&#10;Description automatically generated">
            <a:extLst>
              <a:ext uri="{FF2B5EF4-FFF2-40B4-BE49-F238E27FC236}">
                <a16:creationId xmlns:a16="http://schemas.microsoft.com/office/drawing/2014/main" id="{FFA659E4-0029-D9AC-C7EA-DE5ED2247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1"/>
          <a:stretch/>
        </p:blipFill>
        <p:spPr>
          <a:xfrm>
            <a:off x="1094082" y="1980151"/>
            <a:ext cx="2944518" cy="28868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8366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DE9E2-35D5-82E3-D67C-48B1694F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References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35AB-7FEE-F05E-C2FC-12AC1BEB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2199130"/>
            <a:ext cx="7862451" cy="4099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Econoscent</a:t>
            </a:r>
            <a:r>
              <a:rPr lang="en-US" sz="2000" dirty="0">
                <a:solidFill>
                  <a:schemeClr val="bg1"/>
                </a:solidFill>
              </a:rPr>
              <a:t> – Aug 30, 2020 – </a:t>
            </a:r>
            <a:r>
              <a:rPr lang="en-US" sz="2000" i="1" dirty="0">
                <a:solidFill>
                  <a:schemeClr val="bg1"/>
                </a:solidFill>
              </a:rPr>
              <a:t>YouTube</a:t>
            </a:r>
            <a:r>
              <a:rPr lang="en-US" sz="2000" dirty="0">
                <a:solidFill>
                  <a:schemeClr val="bg1"/>
                </a:solidFill>
              </a:rPr>
              <a:t> – Visual Guide to Random Forest</a:t>
            </a:r>
          </a:p>
          <a:p>
            <a:pPr lvl="1"/>
            <a:r>
              <a:rPr lang="en-CA" sz="1600" dirty="0">
                <a:solidFill>
                  <a:schemeClr val="bg1"/>
                </a:solidFill>
                <a:hlinkClick r:id="rId2"/>
              </a:rPr>
              <a:t>https://www.youtube.com/watch?v=cIbj0WuK41w&amp;ab_channel=Econoscent</a:t>
            </a:r>
            <a:endParaRPr lang="en-CA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effectLst/>
              </a:rPr>
              <a:t>Canadian Real Estate Association. (2024)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National statistics</a:t>
            </a:r>
            <a:r>
              <a:rPr lang="en-US" sz="140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February 14 2024 News Release | CREA Statistics</a:t>
            </a:r>
            <a:r>
              <a:rPr lang="en-US" sz="1400" dirty="0">
                <a:solidFill>
                  <a:schemeClr val="bg1"/>
                </a:solidFill>
                <a:effectLst/>
              </a:rPr>
              <a:t>. Available at: https://creastats.crea.ca/en-CA/ (Accessed: 11 March 2024).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ffectLst/>
                <a:hlinkClick r:id="rId3"/>
              </a:rPr>
              <a:t>https://creastats.crea.ca/en-CA/</a:t>
            </a:r>
            <a:endParaRPr lang="en-US" sz="1600" dirty="0">
              <a:solidFill>
                <a:schemeClr val="bg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hlinkClick r:id="rId4"/>
              </a:rPr>
              <a:t>https://stackoverflow.com/</a:t>
            </a:r>
            <a:r>
              <a:rPr lang="en-US" sz="2000" dirty="0">
                <a:solidFill>
                  <a:schemeClr val="bg1"/>
                </a:solidFill>
              </a:rPr>
              <a:t> - Non-stop Forum Searching.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hlinkClick r:id="rId5"/>
              </a:rPr>
              <a:t>https://scikit-learn.org/stable/user_guide.html</a:t>
            </a:r>
            <a:r>
              <a:rPr lang="en-US" sz="2000" dirty="0">
                <a:solidFill>
                  <a:schemeClr val="bg1"/>
                </a:solidFill>
              </a:rPr>
              <a:t> - </a:t>
            </a:r>
            <a:r>
              <a:rPr lang="en-US" sz="2000" dirty="0" err="1">
                <a:solidFill>
                  <a:schemeClr val="bg1"/>
                </a:solidFill>
              </a:rPr>
              <a:t>SkLearn</a:t>
            </a:r>
            <a:r>
              <a:rPr lang="en-US" sz="2000" dirty="0">
                <a:solidFill>
                  <a:schemeClr val="bg1"/>
                </a:solidFill>
              </a:rPr>
              <a:t> Documentation.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(2023, October 24). </a:t>
            </a:r>
            <a:r>
              <a:rPr lang="en-US" sz="1400" i="1" dirty="0">
                <a:solidFill>
                  <a:schemeClr val="bg1"/>
                </a:solidFill>
              </a:rPr>
              <a:t>Full guide to feature scaling in </a:t>
            </a:r>
            <a:r>
              <a:rPr lang="en-US" sz="1400" i="1" dirty="0" err="1">
                <a:solidFill>
                  <a:schemeClr val="bg1"/>
                </a:solidFill>
              </a:rPr>
              <a:t>SciKit</a:t>
            </a:r>
            <a:r>
              <a:rPr lang="en-US" sz="1400" i="1" dirty="0">
                <a:solidFill>
                  <a:schemeClr val="bg1"/>
                </a:solidFill>
              </a:rPr>
              <a:t>-Learn - </a:t>
            </a:r>
            <a:r>
              <a:rPr lang="en-US" sz="1400" i="1" dirty="0" err="1">
                <a:solidFill>
                  <a:schemeClr val="bg1"/>
                </a:solidFill>
              </a:rPr>
              <a:t>Pierian</a:t>
            </a:r>
            <a:r>
              <a:rPr lang="en-US" sz="1400" i="1" dirty="0">
                <a:solidFill>
                  <a:schemeClr val="bg1"/>
                </a:solidFill>
              </a:rPr>
              <a:t> Training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Pierian</a:t>
            </a:r>
            <a:r>
              <a:rPr lang="en-US" sz="1400" dirty="0">
                <a:solidFill>
                  <a:schemeClr val="bg1"/>
                </a:solidFill>
              </a:rPr>
              <a:t> Training.  </a:t>
            </a:r>
            <a:r>
              <a:rPr lang="en-US" sz="1400">
                <a:solidFill>
                  <a:schemeClr val="bg1"/>
                </a:solidFill>
                <a:hlinkClick r:id="rId6"/>
              </a:rPr>
              <a:t>https</a:t>
            </a:r>
            <a:r>
              <a:rPr lang="en-US" sz="1400" dirty="0">
                <a:solidFill>
                  <a:schemeClr val="bg1"/>
                </a:solidFill>
                <a:hlinkClick r:id="rId6"/>
              </a:rPr>
              <a:t>://pieriantraining.com</a:t>
            </a:r>
            <a:r>
              <a:rPr lang="en-US" sz="1400">
                <a:solidFill>
                  <a:schemeClr val="bg1"/>
                </a:solidFill>
                <a:hlinkClick r:id="rId6"/>
              </a:rPr>
              <a:t>/complete-guide-to-feature-scaling-in-scikit-learn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hlinkClick r:id="rId7"/>
              </a:rPr>
              <a:t>https://www.sktime.net/en/stable/</a:t>
            </a:r>
            <a:r>
              <a:rPr lang="en-US" sz="2000" dirty="0">
                <a:solidFill>
                  <a:schemeClr val="bg1"/>
                </a:solidFill>
              </a:rPr>
              <a:t> - </a:t>
            </a:r>
            <a:r>
              <a:rPr lang="en-US" sz="2000" dirty="0" err="1">
                <a:solidFill>
                  <a:schemeClr val="bg1"/>
                </a:solidFill>
              </a:rPr>
              <a:t>SkTime</a:t>
            </a:r>
            <a:r>
              <a:rPr lang="en-US" sz="2000" dirty="0">
                <a:solidFill>
                  <a:schemeClr val="bg1"/>
                </a:solidFill>
              </a:rPr>
              <a:t> Documentation.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1000" dirty="0">
              <a:solidFill>
                <a:schemeClr val="bg1"/>
              </a:solidFill>
              <a:effectLst/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2571C-DFA6-7E05-20AD-B233CF1F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9A59-061C-C214-BB5B-8E570A3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70E2-BCD7-C604-2FEC-BA1DFBE0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26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99D1C-8D49-07D9-787F-21E9A9A63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bg1"/>
                </a:solidFill>
              </a:rPr>
              <a:t>Thank you</a:t>
            </a:r>
            <a:endParaRPr lang="en-CA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F9B04-0226-CD29-9920-7389B1D21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607" y="4214848"/>
            <a:ext cx="3842778" cy="489643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Any questions?</a:t>
            </a:r>
            <a:endParaRPr lang="en-CA" sz="200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robot sitting on the floor reading a book&#10;&#10;Description automatically generated">
            <a:extLst>
              <a:ext uri="{FF2B5EF4-FFF2-40B4-BE49-F238E27FC236}">
                <a16:creationId xmlns:a16="http://schemas.microsoft.com/office/drawing/2014/main" id="{C1487BB4-D5AD-8F7E-9A10-198C38E5E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0851">
            <a:off x="2569465" y="3729972"/>
            <a:ext cx="3048000" cy="2033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robot lifting a barbell&#10;&#10;Description automatically generated">
            <a:extLst>
              <a:ext uri="{FF2B5EF4-FFF2-40B4-BE49-F238E27FC236}">
                <a16:creationId xmlns:a16="http://schemas.microsoft.com/office/drawing/2014/main" id="{98F27804-0167-75CE-F09A-8DEAEB6A4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520" y="610108"/>
            <a:ext cx="3048000" cy="1716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 descr="A white robot with arms raised&#10;&#10;Description automatically generated">
            <a:extLst>
              <a:ext uri="{FF2B5EF4-FFF2-40B4-BE49-F238E27FC236}">
                <a16:creationId xmlns:a16="http://schemas.microsoft.com/office/drawing/2014/main" id="{4CFE2206-95D6-303A-E411-872AEB882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8" y="293581"/>
            <a:ext cx="2019722" cy="21543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3495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66CF-17F8-2F9A-5945-C814806B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Initial Problem</a:t>
            </a:r>
            <a:endParaRPr lang="en-CA" sz="800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EC19-822E-EAB1-5870-39DB56DD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Initial Problem - To predict housing prices in Canada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New Problem </a:t>
            </a:r>
            <a:r>
              <a:rPr lang="en-US" sz="2000" dirty="0">
                <a:solidFill>
                  <a:schemeClr val="bg1"/>
                </a:solidFill>
              </a:rPr>
              <a:t>– Need more features to train our model!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New Problem </a:t>
            </a:r>
            <a:r>
              <a:rPr lang="en-US" sz="2000" dirty="0">
                <a:solidFill>
                  <a:schemeClr val="bg1"/>
                </a:solidFill>
              </a:rPr>
              <a:t>– Need to Hyper Parameter Tune our model!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CDF6-57E0-128C-108D-2E7C3D5B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7F7B31-1C4C-405B-9BF2-CF26E4370F03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3B68-ADF6-5DD7-2DE1-63B444FA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6ADB-93A8-1DD9-CF39-C9556C5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8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5B38E-218A-EBD2-4B77-455E2001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7334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Approach in a Nut-Shell</a:t>
            </a:r>
          </a:p>
        </p:txBody>
      </p:sp>
      <p:pic>
        <p:nvPicPr>
          <p:cNvPr id="7" name="Online Media 6" title="Visual Guide to Random Forests">
            <a:hlinkClick r:id="" action="ppaction://media"/>
            <a:extLst>
              <a:ext uri="{FF2B5EF4-FFF2-40B4-BE49-F238E27FC236}">
                <a16:creationId xmlns:a16="http://schemas.microsoft.com/office/drawing/2014/main" id="{6AABCCE8-1081-DE55-F68B-73331F96741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99" y="1757334"/>
            <a:ext cx="5917401" cy="3343331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A028-328B-D260-03CE-F0E22477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1C9EDF-10D4-441E-8E7D-537F29330A1F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7495-4858-1696-601D-E99F0766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74A4-0B6F-0B45-1AE9-59D2D653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4B7EB-4BB2-0A9F-129C-38950244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23" y="136525"/>
            <a:ext cx="3401097" cy="9404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4B59-A54B-1B2E-A018-28801C94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0C12F-2ED5-2D2B-4CDD-90B1C595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B0D7-11DB-C3B7-7F7F-1ABE1123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B5003-7146-69D1-6BAB-5BB2D86538B6}"/>
              </a:ext>
            </a:extLst>
          </p:cNvPr>
          <p:cNvSpPr txBox="1"/>
          <p:nvPr/>
        </p:nvSpPr>
        <p:spPr>
          <a:xfrm>
            <a:off x="747778" y="1013653"/>
            <a:ext cx="741578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more features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Hyperparameter tune the output and compare the differences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actual dollar values for house costs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Graph an actual prediction and not just compare prediction vs actual HPI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9231AE-A590-4540-F1D4-B7F523DAC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731" y="2828883"/>
            <a:ext cx="4414125" cy="32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1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94BD6-DA69-CEE1-A34B-CB882DA4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23" y="14603"/>
            <a:ext cx="5242089" cy="9899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Issues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0CBF-EAF5-5C30-CA8E-00854DB6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700F-29F8-4BDE-6D6E-D01215A9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771D-7E87-E6CB-2FFB-940C7322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8C162E-F777-848E-D79C-BFBA4640020A}"/>
              </a:ext>
            </a:extLst>
          </p:cNvPr>
          <p:cNvSpPr txBox="1">
            <a:spLocks/>
          </p:cNvSpPr>
          <p:nvPr/>
        </p:nvSpPr>
        <p:spPr>
          <a:xfrm>
            <a:off x="7135370" y="350687"/>
            <a:ext cx="5056630" cy="989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Data Set not Large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Concatenation of Datasets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D67DC4F-BD2C-1541-39F3-426A4DE23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6935"/>
              </p:ext>
            </p:extLst>
          </p:nvPr>
        </p:nvGraphicFramePr>
        <p:xfrm>
          <a:off x="1170571" y="1444514"/>
          <a:ext cx="1019624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372725" imgH="828675" progId="Excel.Sheet.12">
                  <p:embed/>
                </p:oleObj>
              </mc:Choice>
              <mc:Fallback>
                <p:oleObj name="Worksheet" r:id="rId2" imgW="10372725" imgH="8286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0571" y="1444514"/>
                        <a:ext cx="1019624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8C14A71-534D-0BE5-0D0E-664C345D7C6E}"/>
              </a:ext>
            </a:extLst>
          </p:cNvPr>
          <p:cNvSpPr txBox="1"/>
          <p:nvPr/>
        </p:nvSpPr>
        <p:spPr>
          <a:xfrm>
            <a:off x="1170571" y="1088136"/>
            <a:ext cx="206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Old Data: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858DA-CF9B-27FB-DCE3-915D4A6D3669}"/>
              </a:ext>
            </a:extLst>
          </p:cNvPr>
          <p:cNvSpPr txBox="1"/>
          <p:nvPr/>
        </p:nvSpPr>
        <p:spPr>
          <a:xfrm>
            <a:off x="1179715" y="2587752"/>
            <a:ext cx="228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Data:</a:t>
            </a:r>
            <a:endParaRPr lang="en-CA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084F757-5FCB-89C5-9C4F-6F2A9D249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428220"/>
              </p:ext>
            </p:extLst>
          </p:nvPr>
        </p:nvGraphicFramePr>
        <p:xfrm>
          <a:off x="1290638" y="3005138"/>
          <a:ext cx="10075862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934547" imgH="1914761" progId="Excel.Sheet.12">
                  <p:embed/>
                </p:oleObj>
              </mc:Choice>
              <mc:Fallback>
                <p:oleObj name="Worksheet" r:id="rId4" imgW="7934547" imgH="19147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638" y="3005138"/>
                        <a:ext cx="10075862" cy="261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78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455F1-1E35-A688-9311-D3D136F4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1" y="146537"/>
            <a:ext cx="5162354" cy="6079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Code Snippets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E614-F52E-86EB-42FD-89736105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033" y="6346337"/>
            <a:ext cx="751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2024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429F-9044-88F6-7609-FFE708B7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614" y="6346339"/>
            <a:ext cx="6777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A8648-1807-0813-E6CF-EB4EAB3C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2529" y="6346338"/>
            <a:ext cx="19419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67615-A0EC-835E-6E53-2C64B07BD653}"/>
              </a:ext>
            </a:extLst>
          </p:cNvPr>
          <p:cNvSpPr txBox="1"/>
          <p:nvPr/>
        </p:nvSpPr>
        <p:spPr>
          <a:xfrm>
            <a:off x="2337131" y="816428"/>
            <a:ext cx="738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Convert the date strings into datetime objects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b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Convert Date Features to a number format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dt.year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'Month'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dt.month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17204-8559-31CA-8F99-1337C4F10EF9}"/>
              </a:ext>
            </a:extLst>
          </p:cNvPr>
          <p:cNvSpPr txBox="1"/>
          <p:nvPr/>
        </p:nvSpPr>
        <p:spPr>
          <a:xfrm>
            <a:off x="2337131" y="2395262"/>
            <a:ext cx="7022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Split data into X and y sets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[[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'Month'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Composite_HPI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Single_Family_Benchmark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One_Storey_Benchmark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Two_Storey_Benchmark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Townhouse_Benchmark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Apartment_Benchmark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</a:t>
            </a:r>
            <a:b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Composite_Benchmark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46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60312-266A-8EBB-5B2D-FC8A2369E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A9BE9-4FE0-591F-5B51-B335D7B71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70300-4AB6-1CA3-5CF3-CCE3CD73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06" y="1286476"/>
            <a:ext cx="4885944" cy="67875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Hyperparameter Tuning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A90D5-8363-7980-C38F-C2E2164C4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2473-22F2-AE00-C7DF-D026DA35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41" y="2098439"/>
            <a:ext cx="4358909" cy="13305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Grid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Random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Evaluation of Performance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7347-0E45-9939-01C4-5F2AC77B1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18A8-FEA4-6FF9-F9C3-49C2915B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B5AD-D664-2D9E-E8F6-B3107163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0A51-C89C-666A-4797-FBE12E1F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3E1713CC-E780-6C57-83E5-1CC513C8E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3704" y="2452430"/>
            <a:ext cx="457200" cy="457200"/>
          </a:xfrm>
          <a:prstGeom prst="rect">
            <a:avLst/>
          </a:prstGeom>
        </p:spPr>
      </p:pic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CA19BF06-E97E-D98A-66AC-37B32532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1520" y="2800798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E9FFCF-B8C9-997C-93AF-8B770AB9223A}"/>
              </a:ext>
            </a:extLst>
          </p:cNvPr>
          <p:cNvSpPr txBox="1"/>
          <p:nvPr/>
        </p:nvSpPr>
        <p:spPr>
          <a:xfrm>
            <a:off x="5473352" y="397741"/>
            <a:ext cx="651443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Define the parameter distribution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]}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Plant the seeds to grow a forest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forest_model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RandomForestRegressor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Initialize the random search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random_search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RandomizedSearchCV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estimator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forest_model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param_distributions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n_iter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cv =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scoring =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neg_mean_squared_error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Store the best selection for later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selected_params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random_search.best_params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</a:t>
            </a:r>
          </a:p>
          <a:p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242458-C69F-6C8A-F8D4-613E0885DCE6}"/>
              </a:ext>
            </a:extLst>
          </p:cNvPr>
          <p:cNvCxnSpPr>
            <a:cxnSpLocks/>
          </p:cNvCxnSpPr>
          <p:nvPr/>
        </p:nvCxnSpPr>
        <p:spPr>
          <a:xfrm>
            <a:off x="2734056" y="2697480"/>
            <a:ext cx="2661286" cy="162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BCAC0F39-98F3-A4D5-9AA4-0C0D2AD2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16" y="4400193"/>
            <a:ext cx="474521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Initial Mean Squared Error: 15446690.869565217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Best Parameters to use: {'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’: </a:t>
            </a:r>
            <a:r>
              <a:rPr lang="en-US" altLang="en-US" sz="1600" dirty="0">
                <a:solidFill>
                  <a:schemeClr val="bg1"/>
                </a:solidFill>
                <a:latin typeface="Arial Unicode MS"/>
              </a:rPr>
              <a:t>350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3FC4C8D-C435-F76E-991E-6B7763C3B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48" y="5329072"/>
            <a:ext cx="5429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Hyper Tuned Mean Squared Error: 16103867.163043479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938FA3-04D7-A5DC-C1CB-4BA324D2A5C2}"/>
              </a:ext>
            </a:extLst>
          </p:cNvPr>
          <p:cNvCxnSpPr>
            <a:cxnSpLocks/>
          </p:cNvCxnSpPr>
          <p:nvPr/>
        </p:nvCxnSpPr>
        <p:spPr>
          <a:xfrm flipH="1">
            <a:off x="2359152" y="3257998"/>
            <a:ext cx="987552" cy="11676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4">
            <a:extLst>
              <a:ext uri="{FF2B5EF4-FFF2-40B4-BE49-F238E27FC236}">
                <a16:creationId xmlns:a16="http://schemas.microsoft.com/office/drawing/2014/main" id="{8615F962-2EA8-445F-E5F4-0549E2E24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11" y="5638373"/>
            <a:ext cx="51429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R-Squared Error: 0.9993086327577407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455F1-1E35-A688-9311-D3D136F4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1" y="146537"/>
            <a:ext cx="5162354" cy="6079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Scaling Code Snippets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E614-F52E-86EB-42FD-89736105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033" y="6346337"/>
            <a:ext cx="751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2024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429F-9044-88F6-7609-FFE708B7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614" y="6346339"/>
            <a:ext cx="6777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8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A8648-1807-0813-E6CF-EB4EAB3C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2529" y="6346338"/>
            <a:ext cx="19419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67615-A0EC-835E-6E53-2C64B07BD653}"/>
              </a:ext>
            </a:extLst>
          </p:cNvPr>
          <p:cNvSpPr txBox="1"/>
          <p:nvPr/>
        </p:nvSpPr>
        <p:spPr>
          <a:xfrm>
            <a:off x="2337131" y="816428"/>
            <a:ext cx="73883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Create an instance of the scaler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scaler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RobustScaler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Initialize a loop to iterate the train columns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col </a:t>
            </a:r>
            <a:r>
              <a:rPr lang="en-CA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X_train.columns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col_scaled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scaler.fit_transform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]])</a:t>
            </a:r>
            <a:b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Append scaled data to empty </a:t>
            </a:r>
            <a:r>
              <a:rPr lang="en-CA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dataframe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X_train_scaled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col_scaled.flatten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Transform test column data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col_scaled_test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scaler.transform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]])</a:t>
            </a:r>
            <a:b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Append scaled data to empty </a:t>
            </a:r>
            <a:r>
              <a:rPr lang="en-CA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dataframe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X_test_scaled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col_scaled_test.flatten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CA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endParaRPr lang="en-CA" b="0" dirty="0">
              <a:solidFill>
                <a:srgbClr val="DCDCDC"/>
              </a:solidFill>
              <a:effectLst/>
              <a:latin typeface="Courier New" panose="02070309020205020404" pitchFamily="49" charset="0"/>
            </a:endParaRPr>
          </a:p>
          <a:p>
            <a:endParaRPr lang="en-CA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scaled_features_for_prediction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scaler.transform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features_for_prediction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2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8A551-30D9-35B6-870F-6A923EA8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9961" y="922500"/>
            <a:ext cx="3732039" cy="5872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Outcomes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39EA-1BD4-5ADF-82A5-488914B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454E-77DD-4304-F4AF-2450274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3120-057C-155F-E7EF-176F72B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BE299D5-163C-B66F-4CBA-24AFD0AF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032" y="1663331"/>
            <a:ext cx="4743640" cy="3520487"/>
          </a:xfrm>
          <a:prstGeom prst="rect">
            <a:avLst/>
          </a:prstGeom>
        </p:spPr>
      </p:pic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DAA175F-8479-060C-B474-9039E31B5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92692"/>
              </p:ext>
            </p:extLst>
          </p:nvPr>
        </p:nvGraphicFramePr>
        <p:xfrm>
          <a:off x="5044440" y="1777222"/>
          <a:ext cx="7061200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449" imgH="2676449" progId="Excel.Sheet.12">
                  <p:embed/>
                </p:oleObj>
              </mc:Choice>
              <mc:Fallback>
                <p:oleObj name="Worksheet" r:id="rId4" imgW="6105449" imgH="26764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44440" y="1777222"/>
                        <a:ext cx="7061200" cy="325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181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818</Words>
  <Application>Microsoft Office PowerPoint</Application>
  <PresentationFormat>Widescreen</PresentationFormat>
  <Paragraphs>140</Paragraphs>
  <Slides>14</Slides>
  <Notes>1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Aptos</vt:lpstr>
      <vt:lpstr>Arial</vt:lpstr>
      <vt:lpstr>Arial Unicode MS</vt:lpstr>
      <vt:lpstr>Calibri</vt:lpstr>
      <vt:lpstr>Calibri Light</vt:lpstr>
      <vt:lpstr>Courier New</vt:lpstr>
      <vt:lpstr>Wingdings</vt:lpstr>
      <vt:lpstr>Office Theme</vt:lpstr>
      <vt:lpstr>Worksheet</vt:lpstr>
      <vt:lpstr>Microsoft Excel Worksheet</vt:lpstr>
      <vt:lpstr>Predicting House Costs in Canada</vt:lpstr>
      <vt:lpstr>Initial Problem</vt:lpstr>
      <vt:lpstr>Random Forest Approach in a Nut-Shell</vt:lpstr>
      <vt:lpstr>Solutions</vt:lpstr>
      <vt:lpstr>Dataset Issues</vt:lpstr>
      <vt:lpstr>Feature Code Snippets</vt:lpstr>
      <vt:lpstr>Hyperparameter Tuning</vt:lpstr>
      <vt:lpstr>Scaling Code Snippets</vt:lpstr>
      <vt:lpstr>Outcomes</vt:lpstr>
      <vt:lpstr>Outcomes</vt:lpstr>
      <vt:lpstr>Outcomes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Cost in Canada</dc:title>
  <dc:creator>Pat Maynard</dc:creator>
  <cp:lastModifiedBy>Pat Maynard</cp:lastModifiedBy>
  <cp:revision>84</cp:revision>
  <dcterms:created xsi:type="dcterms:W3CDTF">2024-02-04T20:56:45Z</dcterms:created>
  <dcterms:modified xsi:type="dcterms:W3CDTF">2024-03-25T12:07:39Z</dcterms:modified>
</cp:coreProperties>
</file>