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DE7-249B-45F1-B0F9-77BC9CF6C486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16"/>
            <a:ext cx="9144000" cy="2387600"/>
          </a:xfrm>
        </p:spPr>
        <p:txBody>
          <a:bodyPr/>
          <a:lstStyle/>
          <a:p>
            <a:r>
              <a:rPr lang="en-US" b="1" dirty="0"/>
              <a:t>Predicting House Costs in Canada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1488" y="5819686"/>
            <a:ext cx="2045293" cy="890898"/>
          </a:xfrm>
        </p:spPr>
        <p:txBody>
          <a:bodyPr/>
          <a:lstStyle/>
          <a:p>
            <a:r>
              <a:rPr lang="en-US" dirty="0"/>
              <a:t>Pat Maynard</a:t>
            </a:r>
          </a:p>
          <a:p>
            <a:r>
              <a:rPr lang="en-US" dirty="0"/>
              <a:t>Raymon Ali</a:t>
            </a:r>
            <a:endParaRPr lang="en-CA" dirty="0"/>
          </a:p>
        </p:txBody>
      </p:sp>
      <p:pic>
        <p:nvPicPr>
          <p:cNvPr id="5" name="Picture 4" descr="Canadian Home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6" y="2535016"/>
            <a:ext cx="5283794" cy="35220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7041-8E7C-B59E-FEC1-4B16CE38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Hyperparameter Tuning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86A0-8DCF-408E-9ECB-45EF619B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18" y="1687514"/>
            <a:ext cx="3708163" cy="31475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Options</a:t>
            </a:r>
          </a:p>
          <a:p>
            <a:r>
              <a:rPr lang="en-US" dirty="0"/>
              <a:t>Bayesian Optimization - Tries to predict function shape</a:t>
            </a:r>
          </a:p>
          <a:p>
            <a:r>
              <a:rPr lang="en-US" dirty="0"/>
              <a:t>Grid Search – Cross references the data for optimal combinations</a:t>
            </a:r>
          </a:p>
          <a:p>
            <a:r>
              <a:rPr lang="en-US" dirty="0"/>
              <a:t>Random Search – Randomly selected cross references from the data pool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8DA9B-8BDF-BCB8-9B08-17CC6EC6466E}"/>
              </a:ext>
            </a:extLst>
          </p:cNvPr>
          <p:cNvSpPr txBox="1">
            <a:spLocks/>
          </p:cNvSpPr>
          <p:nvPr/>
        </p:nvSpPr>
        <p:spPr>
          <a:xfrm>
            <a:off x="8471022" y="1911566"/>
            <a:ext cx="3327160" cy="218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End Goal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To have a more efficient model with more accurate results. And not need a super-computer to process.</a:t>
            </a: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16E5B-D7D9-49AD-AE31-A1F158320F3F}"/>
              </a:ext>
            </a:extLst>
          </p:cNvPr>
          <p:cNvSpPr txBox="1">
            <a:spLocks/>
          </p:cNvSpPr>
          <p:nvPr/>
        </p:nvSpPr>
        <p:spPr>
          <a:xfrm>
            <a:off x="4876089" y="1687512"/>
            <a:ext cx="2820824" cy="4368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Available Tweaks</a:t>
            </a:r>
          </a:p>
          <a:p>
            <a:r>
              <a:rPr lang="en-US" dirty="0"/>
              <a:t>Learning Rate – Step size</a:t>
            </a:r>
          </a:p>
          <a:p>
            <a:r>
              <a:rPr lang="en-US" dirty="0"/>
              <a:t>Rate Decay – Reduce learning rate to find local minima</a:t>
            </a:r>
          </a:p>
          <a:p>
            <a:r>
              <a:rPr lang="en-US" dirty="0"/>
              <a:t>Momentum – Reducing noise by using previous iterations to clean up data</a:t>
            </a:r>
          </a:p>
          <a:p>
            <a:r>
              <a:rPr lang="en-US" dirty="0"/>
              <a:t>Data Size – How much input data is needed for prediction</a:t>
            </a:r>
          </a:p>
        </p:txBody>
      </p:sp>
      <p:pic>
        <p:nvPicPr>
          <p:cNvPr id="7" name="Picture 6" descr="Wrench">
            <a:extLst>
              <a:ext uri="{FF2B5EF4-FFF2-40B4-BE49-F238E27FC236}">
                <a16:creationId xmlns:a16="http://schemas.microsoft.com/office/drawing/2014/main" id="{5689FAF1-150D-E92B-1D77-1813B0EF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8" y="4319619"/>
            <a:ext cx="2853852" cy="2304789"/>
          </a:xfrm>
          <a:prstGeom prst="rect">
            <a:avLst/>
          </a:prstGeom>
        </p:spPr>
      </p:pic>
      <p:pic>
        <p:nvPicPr>
          <p:cNvPr id="9" name="Picture 8" descr="Nuts">
            <a:extLst>
              <a:ext uri="{FF2B5EF4-FFF2-40B4-BE49-F238E27FC236}">
                <a16:creationId xmlns:a16="http://schemas.microsoft.com/office/drawing/2014/main" id="{58E2F590-638B-1749-07E4-3B2FF4391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6" y="4528158"/>
            <a:ext cx="3033837" cy="20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25A-33EB-91CB-5B64-50C7C3A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FE04-371F-D6C1-42F3-0BA0ADB7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122" y="3329552"/>
            <a:ext cx="4913120" cy="31633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Without even looking too far into the data we assume that the prices are going to continue to climb. </a:t>
            </a:r>
          </a:p>
          <a:p>
            <a:pPr marL="0" indent="0" algn="ctr">
              <a:buNone/>
            </a:pPr>
            <a:r>
              <a:rPr lang="en-US" dirty="0"/>
              <a:t>These prices are linked to larger-scale events such as economic and political events that are not quantified in the data. </a:t>
            </a:r>
            <a:endParaRPr lang="en-CA" dirty="0"/>
          </a:p>
        </p:txBody>
      </p:sp>
      <p:pic>
        <p:nvPicPr>
          <p:cNvPr id="5" name="Picture 4" descr="A Crystal Ball">
            <a:extLst>
              <a:ext uri="{FF2B5EF4-FFF2-40B4-BE49-F238E27FC236}">
                <a16:creationId xmlns:a16="http://schemas.microsoft.com/office/drawing/2014/main" id="{7C287FC7-EDE2-6968-6199-25798197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27" y="691233"/>
            <a:ext cx="1998909" cy="1998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353AE36-CDEE-A171-9657-94B44DB00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19929"/>
            <a:ext cx="3920829" cy="29194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EFE586-C14B-6C9E-47B3-F119B3B4B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7770" y="3939418"/>
            <a:ext cx="3804352" cy="28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2FB-0BCD-49D6-66D2-2CE11DD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About Us!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524-0A6C-C9A0-453E-A6F64C9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7284" cy="47888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Raymond Ali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4C3E8-3F45-9401-2376-1B0431D91171}"/>
              </a:ext>
            </a:extLst>
          </p:cNvPr>
          <p:cNvSpPr txBox="1">
            <a:spLocks/>
          </p:cNvSpPr>
          <p:nvPr/>
        </p:nvSpPr>
        <p:spPr>
          <a:xfrm>
            <a:off x="6876515" y="1825625"/>
            <a:ext cx="4477284" cy="478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Pat Maynard</a:t>
            </a:r>
          </a:p>
          <a:p>
            <a:r>
              <a:rPr lang="en-US" dirty="0"/>
              <a:t>Full-Stack Software Developer</a:t>
            </a:r>
          </a:p>
          <a:p>
            <a:r>
              <a:rPr lang="en-US" dirty="0"/>
              <a:t>Electrical Eng. Tech. Diploma</a:t>
            </a:r>
          </a:p>
          <a:p>
            <a:r>
              <a:rPr lang="en-US" dirty="0"/>
              <a:t>Computer &amp; Network Tech.</a:t>
            </a:r>
          </a:p>
          <a:p>
            <a:r>
              <a:rPr lang="en-US" dirty="0"/>
              <a:t>Father of two</a:t>
            </a:r>
          </a:p>
          <a:p>
            <a:r>
              <a:rPr lang="en-US" dirty="0"/>
              <a:t>Lived all over Ontario</a:t>
            </a:r>
          </a:p>
        </p:txBody>
      </p:sp>
    </p:spTree>
    <p:extLst>
      <p:ext uri="{BB962C8B-B14F-4D97-AF65-F5344CB8AC3E}">
        <p14:creationId xmlns:p14="http://schemas.microsoft.com/office/powerpoint/2010/main" val="7486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093-592E-47DB-FB53-48DB8FA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The Problem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592-9664-C19B-709A-D8DDFEAA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Over the last few decades, we have watched as the housing markets have grown out of control. </a:t>
            </a:r>
          </a:p>
          <a:p>
            <a:pPr marL="0" indent="0">
              <a:buNone/>
            </a:pPr>
            <a:r>
              <a:rPr lang="en-US" dirty="0"/>
              <a:t>	We would like to predict the range of house prices will be in the future and if possible, try to narrow down if there is a better year in a decade and a month in a year to purchase a home. </a:t>
            </a:r>
          </a:p>
          <a:p>
            <a:pPr marL="0" indent="0">
              <a:buNone/>
            </a:pPr>
            <a:r>
              <a:rPr lang="en-US" dirty="0"/>
              <a:t>	Using historical data, we would like to see how bad it is; or dispel the rumors of a crisis.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CBC-4D2E-167A-2B06-B4B1F3A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pPr algn="ctr"/>
            <a:r>
              <a:rPr lang="en-US" b="1" dirty="0"/>
              <a:t>Timeline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F0026-C3E8-C952-11F1-06AEDBD9C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707" y="1214438"/>
            <a:ext cx="8603293" cy="5464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2DFAD-C9A9-545A-E81C-D2B8063A85EC}"/>
              </a:ext>
            </a:extLst>
          </p:cNvPr>
          <p:cNvSpPr txBox="1"/>
          <p:nvPr/>
        </p:nvSpPr>
        <p:spPr>
          <a:xfrm>
            <a:off x="159993" y="1214438"/>
            <a:ext cx="3428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Major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Procrastination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model that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Tuning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5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18F-C437-10E7-CA0B-2BAE573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D992-9339-1D86-1AAF-082037D7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5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Previous Approaches</a:t>
            </a:r>
          </a:p>
          <a:p>
            <a:r>
              <a:rPr lang="en-CA" dirty="0"/>
              <a:t>Linear Regression models</a:t>
            </a:r>
          </a:p>
          <a:p>
            <a:r>
              <a:rPr lang="en-CA" dirty="0"/>
              <a:t>One-Hot-Encoder, breaking out different attributes of the property</a:t>
            </a:r>
          </a:p>
          <a:p>
            <a:r>
              <a:rPr lang="en-CA" dirty="0"/>
              <a:t>Random Forest was popular for training data sets</a:t>
            </a:r>
          </a:p>
          <a:p>
            <a:r>
              <a:rPr lang="en-CA" dirty="0" err="1"/>
              <a:t>XGBoost</a:t>
            </a:r>
            <a:r>
              <a:rPr lang="en-CA" dirty="0"/>
              <a:t> to scale and weigh data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398BC-0E18-114B-0A5D-93C06426F967}"/>
              </a:ext>
            </a:extLst>
          </p:cNvPr>
          <p:cNvSpPr txBox="1">
            <a:spLocks/>
          </p:cNvSpPr>
          <p:nvPr/>
        </p:nvSpPr>
        <p:spPr>
          <a:xfrm>
            <a:off x="6731237" y="1690688"/>
            <a:ext cx="4622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Previous Challenges</a:t>
            </a:r>
          </a:p>
          <a:p>
            <a:r>
              <a:rPr lang="en-CA" dirty="0"/>
              <a:t>Computer efficiency</a:t>
            </a:r>
          </a:p>
          <a:p>
            <a:r>
              <a:rPr lang="en-CA" dirty="0"/>
              <a:t>External Parameters affecting data</a:t>
            </a:r>
          </a:p>
          <a:p>
            <a:r>
              <a:rPr lang="en-CA" dirty="0"/>
              <a:t>Potential Overfitting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5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C58-8271-6D98-52AE-331CD0F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–Gathering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D96B-F760-A187-DF0C-6BCFF8E9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65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Data Sources</a:t>
            </a:r>
          </a:p>
          <a:p>
            <a:r>
              <a:rPr lang="en-US" dirty="0"/>
              <a:t>Statistics Canada – House Price Index</a:t>
            </a:r>
          </a:p>
          <a:p>
            <a:r>
              <a:rPr lang="en-US" dirty="0"/>
              <a:t>Stats CREA – MLS Home Price Index </a:t>
            </a:r>
          </a:p>
          <a:p>
            <a:r>
              <a:rPr lang="en-US" dirty="0"/>
              <a:t>Statistics Canada – Consumer Price Index (Shelters)</a:t>
            </a:r>
          </a:p>
          <a:p>
            <a:r>
              <a:rPr lang="en-US" dirty="0"/>
              <a:t>Statistics Canada – Mortgage Interest Rates</a:t>
            </a:r>
          </a:p>
          <a:p>
            <a:endParaRPr lang="en-CA" dirty="0"/>
          </a:p>
        </p:txBody>
      </p:sp>
      <p:pic>
        <p:nvPicPr>
          <p:cNvPr id="5" name="Picture 4" descr="Data Gathering">
            <a:extLst>
              <a:ext uri="{FF2B5EF4-FFF2-40B4-BE49-F238E27FC236}">
                <a16:creationId xmlns:a16="http://schemas.microsoft.com/office/drawing/2014/main" id="{90CACAC0-7B8E-FA3F-2084-F1DDEFFF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78" y="2704703"/>
            <a:ext cx="5186362" cy="259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60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CFC1-0E03-0379-0F32-2F229D14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Prepare the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C370-A89D-7F3F-B128-DF42BAF2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4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</a:t>
            </a:r>
          </a:p>
          <a:p>
            <a:r>
              <a:rPr lang="en-US" dirty="0"/>
              <a:t>Outside factors affecting HPI</a:t>
            </a:r>
          </a:p>
          <a:p>
            <a:r>
              <a:rPr lang="en-US" dirty="0"/>
              <a:t>Different property characteristics</a:t>
            </a:r>
          </a:p>
          <a:p>
            <a:r>
              <a:rPr lang="en-US" dirty="0"/>
              <a:t>Overfitting data</a:t>
            </a:r>
          </a:p>
          <a:p>
            <a:r>
              <a:rPr lang="en-US" dirty="0"/>
              <a:t>Weird Data Formats</a:t>
            </a:r>
          </a:p>
          <a:p>
            <a:pPr marL="0" indent="0" algn="ctr">
              <a:buNone/>
            </a:pPr>
            <a:endParaRPr lang="en-CA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E8A22-BEFE-2532-6306-2A34377E8392}"/>
              </a:ext>
            </a:extLst>
          </p:cNvPr>
          <p:cNvSpPr txBox="1">
            <a:spLocks/>
          </p:cNvSpPr>
          <p:nvPr/>
        </p:nvSpPr>
        <p:spPr>
          <a:xfrm>
            <a:off x="6654325" y="1825625"/>
            <a:ext cx="469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Solutions</a:t>
            </a:r>
          </a:p>
          <a:p>
            <a:r>
              <a:rPr lang="en-US" dirty="0"/>
              <a:t>Pick a specific group of issues to address</a:t>
            </a:r>
          </a:p>
          <a:p>
            <a:r>
              <a:rPr lang="en-US" dirty="0"/>
              <a:t>One-Hot-Encoder to break out characteristics into Boolean value tables</a:t>
            </a:r>
          </a:p>
          <a:p>
            <a:r>
              <a:rPr lang="en-US" dirty="0"/>
              <a:t>Transpose data to one table</a:t>
            </a:r>
          </a:p>
          <a:p>
            <a:r>
              <a:rPr lang="en-CA" b="1" u="sng" dirty="0"/>
              <a:t>Not sure yet</a:t>
            </a:r>
          </a:p>
        </p:txBody>
      </p:sp>
    </p:spTree>
    <p:extLst>
      <p:ext uri="{BB962C8B-B14F-4D97-AF65-F5344CB8AC3E}">
        <p14:creationId xmlns:p14="http://schemas.microsoft.com/office/powerpoint/2010/main" val="23832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44A-A8C0-BCC5-6F99-06DB37F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Choose a Model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8DB-F0E8-992A-5FA7-749FA614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207" cy="24457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Options based on the Problem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</p:txBody>
      </p:sp>
      <p:pic>
        <p:nvPicPr>
          <p:cNvPr id="6" name="Picture 5" descr="Linear Regression&#10;">
            <a:extLst>
              <a:ext uri="{FF2B5EF4-FFF2-40B4-BE49-F238E27FC236}">
                <a16:creationId xmlns:a16="http://schemas.microsoft.com/office/drawing/2014/main" id="{9F37D033-1F00-1178-1903-BD06C4FB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56" y="1500649"/>
            <a:ext cx="2221283" cy="1813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Random Forest">
            <a:extLst>
              <a:ext uri="{FF2B5EF4-FFF2-40B4-BE49-F238E27FC236}">
                <a16:creationId xmlns:a16="http://schemas.microsoft.com/office/drawing/2014/main" id="{A478C277-A4E8-E87D-088F-272F9725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95" y="3543570"/>
            <a:ext cx="3919734" cy="2487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Real Forest">
            <a:extLst>
              <a:ext uri="{FF2B5EF4-FFF2-40B4-BE49-F238E27FC236}">
                <a16:creationId xmlns:a16="http://schemas.microsoft.com/office/drawing/2014/main" id="{86964966-39BB-5C1E-965C-A52900EF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8" y="4169044"/>
            <a:ext cx="3630045" cy="24105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71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4DF-B77D-78FA-CA32-EBCC9E3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Training &amp; Evaluation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89D-3103-87D0-945F-5B69D971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05" y="1834171"/>
            <a:ext cx="4759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Training</a:t>
            </a:r>
          </a:p>
          <a:p>
            <a:r>
              <a:rPr lang="en-US" sz="1800" dirty="0"/>
              <a:t>Break the HPI, CPI, and Interest Rates into features</a:t>
            </a:r>
          </a:p>
          <a:p>
            <a:r>
              <a:rPr lang="en-US" sz="1800" dirty="0"/>
              <a:t>Divide up the sets into training and test sets</a:t>
            </a:r>
          </a:p>
          <a:p>
            <a:pPr marL="0" indent="0" algn="ctr">
              <a:buNone/>
            </a:pPr>
            <a:r>
              <a:rPr lang="en-US" sz="2400" b="1" dirty="0"/>
              <a:t>Evaluation</a:t>
            </a:r>
          </a:p>
          <a:p>
            <a:r>
              <a:rPr lang="en-CA" sz="1800" dirty="0"/>
              <a:t>Mean Squared Error – Percent Accuracy</a:t>
            </a:r>
          </a:p>
          <a:p>
            <a:r>
              <a:rPr lang="en-CA" sz="1800" dirty="0"/>
              <a:t>R-Squared Score – Percent of Relationship between Dependant and Independent variables</a:t>
            </a:r>
          </a:p>
        </p:txBody>
      </p: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0F7FF917-CF64-F4F1-B64F-2CD83163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1540820"/>
            <a:ext cx="3048000" cy="2033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FA7FC328-BB44-A201-0A2B-56240A1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96" y="3429000"/>
            <a:ext cx="3048000" cy="17160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F7728B97-8C51-3F4C-EACB-4EFB832C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4215941"/>
            <a:ext cx="1846470" cy="1969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57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462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House Costs in Canada</vt:lpstr>
      <vt:lpstr>Introduction – About Us!</vt:lpstr>
      <vt:lpstr>Introduction – The Problem</vt:lpstr>
      <vt:lpstr>Timeline</vt:lpstr>
      <vt:lpstr>Literature Review</vt:lpstr>
      <vt:lpstr>Methodology –Gathering Data</vt:lpstr>
      <vt:lpstr>Methodology – Prepare the Data</vt:lpstr>
      <vt:lpstr>Methodology – Choose a Model</vt:lpstr>
      <vt:lpstr>Methodology – Training &amp; Evaluation</vt:lpstr>
      <vt:lpstr>Methodology – Hyperparameter Tuning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21</cp:revision>
  <dcterms:created xsi:type="dcterms:W3CDTF">2024-02-04T20:56:45Z</dcterms:created>
  <dcterms:modified xsi:type="dcterms:W3CDTF">2024-02-11T17:47:44Z</dcterms:modified>
</cp:coreProperties>
</file>