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72" r:id="rId3"/>
    <p:sldId id="275" r:id="rId4"/>
    <p:sldId id="274" r:id="rId5"/>
    <p:sldId id="267" r:id="rId6"/>
    <p:sldId id="268" r:id="rId7"/>
    <p:sldId id="276" r:id="rId8"/>
    <p:sldId id="277" r:id="rId9"/>
    <p:sldId id="270" r:id="rId10"/>
    <p:sldId id="278" r:id="rId11"/>
    <p:sldId id="279" r:id="rId12"/>
    <p:sldId id="263" r:id="rId13"/>
    <p:sldId id="257" r:id="rId14"/>
    <p:sldId id="264" r:id="rId15"/>
    <p:sldId id="266" r:id="rId16"/>
    <p:sldId id="265" r:id="rId17"/>
    <p:sldId id="271" r:id="rId18"/>
    <p:sldId id="280" r:id="rId19"/>
    <p:sldId id="284" r:id="rId20"/>
    <p:sldId id="285" r:id="rId21"/>
    <p:sldId id="286" r:id="rId22"/>
    <p:sldId id="287" r:id="rId23"/>
    <p:sldId id="282" r:id="rId24"/>
  </p:sldIdLst>
  <p:sldSz cx="12192000" cy="6858000"/>
  <p:notesSz cx="6858000" cy="9144000"/>
  <p:embeddedFontLs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718" autoAdjust="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64KB</c:v>
                </c:pt>
                <c:pt idx="1">
                  <c:v>256KB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4.26E-4</c:v>
                </c:pt>
                <c:pt idx="1">
                  <c:v>4.7399999999999997E-4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7-465F-8931-10BD1367B5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client-oriented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64KB</c:v>
                </c:pt>
                <c:pt idx="1">
                  <c:v>256KB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7-465F-8931-10BD1367B5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server-oriented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64KB</c:v>
                </c:pt>
                <c:pt idx="1">
                  <c:v>256KB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0.25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7-465F-8931-10BD1367B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7456256"/>
        <c:axId val="497459584"/>
      </c:barChart>
      <c:catAx>
        <c:axId val="49745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459584"/>
        <c:crosses val="autoZero"/>
        <c:auto val="1"/>
        <c:lblAlgn val="ctr"/>
        <c:lblOffset val="100"/>
        <c:noMultiLvlLbl val="0"/>
      </c:catAx>
      <c:valAx>
        <c:axId val="4974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74562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4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1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0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1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7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6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3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7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4AF5961-276C-4015-8834-8208F4ECBA77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36E89EC-5C1D-427C-B1F5-51E149664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6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849115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UNIx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term project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665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0E64-BE93-09C3-914B-03524C7D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Client-oriented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AABC887-5063-30D1-C94E-6095C6DB2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627553"/>
              </p:ext>
            </p:extLst>
          </p:nvPr>
        </p:nvGraphicFramePr>
        <p:xfrm>
          <a:off x="1312752" y="2227153"/>
          <a:ext cx="9705768" cy="3715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884">
                  <a:extLst>
                    <a:ext uri="{9D8B030D-6E8A-4147-A177-3AD203B41FA5}">
                      <a16:colId xmlns:a16="http://schemas.microsoft.com/office/drawing/2014/main" val="2308534141"/>
                    </a:ext>
                  </a:extLst>
                </a:gridCol>
                <a:gridCol w="4852884">
                  <a:extLst>
                    <a:ext uri="{9D8B030D-6E8A-4147-A177-3AD203B41FA5}">
                      <a16:colId xmlns:a16="http://schemas.microsoft.com/office/drawing/2014/main" val="1571689121"/>
                    </a:ext>
                  </a:extLst>
                </a:gridCol>
              </a:tblGrid>
              <a:tr h="560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Child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Compute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node </a:t>
                      </a:r>
                      <a:r>
                        <a:rPr lang="ko-KR" altLang="en-US" dirty="0"/>
                        <a:t>간 통신 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Parent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Compute node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io node </a:t>
                      </a:r>
                      <a:r>
                        <a:rPr lang="ko-KR" altLang="en-US" dirty="0"/>
                        <a:t>사이의 통신 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602469"/>
                  </a:ext>
                </a:extLst>
              </a:tr>
              <a:tr h="2800831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Compute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Node</a:t>
                      </a:r>
                      <a:r>
                        <a:rPr lang="ko-KR" altLang="en-US" dirty="0"/>
                        <a:t>에서 데이터를 분리하여 각각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해당하는 </a:t>
                      </a:r>
                      <a:r>
                        <a:rPr lang="en-US" altLang="ko-KR" dirty="0"/>
                        <a:t>compute Node</a:t>
                      </a:r>
                      <a:r>
                        <a:rPr lang="ko-KR" altLang="en-US" dirty="0"/>
                        <a:t>로 이름있는 파이프를 통하여 전달합니다 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dirty="0"/>
                        <a:t>분류된 데이터를 이름없는 파이프를 통해서 </a:t>
                      </a:r>
                      <a:endParaRPr lang="en-US" altLang="ko-KR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io node</a:t>
                      </a:r>
                      <a:r>
                        <a:rPr lang="ko-KR" altLang="en-US" dirty="0"/>
                        <a:t>로 전달합니다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이름없는 파이프를 이용해서 </a:t>
                      </a:r>
                      <a:r>
                        <a:rPr lang="en-US" altLang="ko-KR" dirty="0"/>
                        <a:t>p[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][]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통해서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 데이터를 전달받습니다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데이터를 어느 </a:t>
                      </a:r>
                      <a:r>
                        <a:rPr lang="en-US" altLang="ko-KR" dirty="0"/>
                        <a:t>io node</a:t>
                      </a:r>
                      <a:r>
                        <a:rPr lang="ko-KR" altLang="en-US" dirty="0"/>
                        <a:t>에 저장할지 결정합니다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0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4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13ED7-1248-0640-AA77-837A40E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Client-oriented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97103B-F648-7AAC-25E8-4CCB5D36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7" y="1805797"/>
            <a:ext cx="5677692" cy="21148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3AAA9A-7483-0A80-ED70-34F1A3E9A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1" y="3874743"/>
            <a:ext cx="5153744" cy="23736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E5CC8-B82C-3DF9-4F39-C568F873B967}"/>
              </a:ext>
            </a:extLst>
          </p:cNvPr>
          <p:cNvSpPr txBox="1"/>
          <p:nvPr/>
        </p:nvSpPr>
        <p:spPr>
          <a:xfrm>
            <a:off x="6685256" y="2675814"/>
            <a:ext cx="441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Main</a:t>
            </a:r>
            <a:r>
              <a:rPr lang="ko-KR" altLang="en-US" dirty="0">
                <a:latin typeface="+mn-ea"/>
              </a:rPr>
              <a:t>함수에서 이름있는 파이프와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이름 없는 파이프를 생성합니다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827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941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Client-oriented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8355"/>
          <a:stretch/>
        </p:blipFill>
        <p:spPr>
          <a:xfrm>
            <a:off x="1143000" y="1769011"/>
            <a:ext cx="6107546" cy="48149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983831" y="1769012"/>
            <a:ext cx="5351108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 </a:t>
            </a:r>
            <a:r>
              <a:rPr lang="en-US" altLang="ko-KR" sz="2000" dirty="0">
                <a:latin typeface="+mn-ea"/>
              </a:rPr>
              <a:t>Compute node </a:t>
            </a:r>
            <a:r>
              <a:rPr lang="ko-KR" altLang="en-US" sz="2000" dirty="0">
                <a:latin typeface="+mn-ea"/>
              </a:rPr>
              <a:t>간의 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각 </a:t>
            </a:r>
            <a:r>
              <a:rPr lang="en-US" altLang="ko-KR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compute node</a:t>
            </a:r>
            <a:r>
              <a:rPr lang="ko-KR" altLang="en-US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로 보낼 데이터를 분류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해서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     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배열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ybuf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[4][(LEN/4)*SIZE]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저장한다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11151" t="2704" b="1"/>
          <a:stretch/>
        </p:blipFill>
        <p:spPr>
          <a:xfrm>
            <a:off x="2810485" y="3438466"/>
            <a:ext cx="6540550" cy="316640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43000" y="1769012"/>
            <a:ext cx="10744203" cy="1632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 </a:t>
            </a:r>
            <a:r>
              <a:rPr lang="en-US" altLang="ko-KR" sz="2000" dirty="0">
                <a:latin typeface="+mn-ea"/>
              </a:rPr>
              <a:t>Compute node </a:t>
            </a:r>
            <a:r>
              <a:rPr lang="ko-KR" altLang="en-US" sz="2000" dirty="0">
                <a:latin typeface="+mn-ea"/>
              </a:rPr>
              <a:t>간의 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이름있는 파이프 </a:t>
            </a:r>
            <a:r>
              <a:rPr lang="en-US" altLang="ko-KR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4</a:t>
            </a:r>
            <a:r>
              <a:rPr lang="ko-KR" altLang="en-US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개를 생성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하여 각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client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의 주어진 영역의 데이터들을 다른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client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로부터 모은다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300" dirty="0">
                <a:latin typeface="+mn-ea"/>
                <a:cs typeface="Arial" panose="020B0604020202020204" pitchFamily="34" charset="0"/>
              </a:rPr>
              <a:t> </a:t>
            </a:r>
            <a:endParaRPr lang="en-US" altLang="ko-KR" sz="3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CC[n]-FIFO :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자신의 번호와 같은 번호를 가진 파이프는 읽기로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열고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나머지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개는 쓰기로 연다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      (n: compute node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번호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941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Client-oriented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59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941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Client-oriented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5470" y="1769012"/>
            <a:ext cx="6028039" cy="4807634"/>
            <a:chOff x="1143000" y="1769013"/>
            <a:chExt cx="6039854" cy="48170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8589" t="997"/>
            <a:stretch/>
          </p:blipFill>
          <p:spPr>
            <a:xfrm>
              <a:off x="1143000" y="1769013"/>
              <a:ext cx="6039854" cy="38756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17273"/>
            <a:stretch/>
          </p:blipFill>
          <p:spPr>
            <a:xfrm>
              <a:off x="1143000" y="5644663"/>
              <a:ext cx="2989385" cy="941407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6844421" y="1415927"/>
            <a:ext cx="5241362" cy="3793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 </a:t>
            </a:r>
            <a:r>
              <a:rPr lang="en-US" altLang="ko-KR" sz="2000" dirty="0">
                <a:latin typeface="+mn-ea"/>
              </a:rPr>
              <a:t>Compute node </a:t>
            </a:r>
            <a:r>
              <a:rPr lang="ko-KR" altLang="en-US" sz="2000" dirty="0">
                <a:latin typeface="+mn-ea"/>
              </a:rPr>
              <a:t>간의 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compute node #n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일 때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이름 있는 파이프를 사용하여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다른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compute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로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데이터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배열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ybuf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[])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를 보낸다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3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#n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이 아닌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compute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는 이름 있는 파이프로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     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데이터를 받고 배열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mbuf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저장한다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30000"/>
              </a:lnSpc>
            </a:pPr>
            <a:endParaRPr lang="en-US" altLang="ko-KR" sz="2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배열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mbuf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다른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client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로부터 모은 데이터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        I/O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로 보낼 데이터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354165" y="5178448"/>
            <a:ext cx="561154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+mn-ea"/>
              </a:rPr>
              <a:t>I/O node</a:t>
            </a:r>
            <a:r>
              <a:rPr lang="ko-KR" altLang="en-US" sz="2000" dirty="0">
                <a:latin typeface="+mn-ea"/>
              </a:rPr>
              <a:t>와</a:t>
            </a:r>
            <a:r>
              <a:rPr lang="en-US" altLang="ko-KR" sz="2000" dirty="0">
                <a:latin typeface="+mn-ea"/>
              </a:rPr>
              <a:t> compute node </a:t>
            </a:r>
            <a:r>
              <a:rPr lang="ko-KR" altLang="en-US" sz="2000" dirty="0">
                <a:latin typeface="+mn-ea"/>
              </a:rPr>
              <a:t>간의 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이름 없는 파이프 사용하여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배열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mbuf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를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      I/O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보낸다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38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06309" y="2928424"/>
            <a:ext cx="6748901" cy="3139869"/>
            <a:chOff x="1245543" y="2852460"/>
            <a:chExt cx="4734370" cy="2202626"/>
          </a:xfrm>
        </p:grpSpPr>
        <p:grpSp>
          <p:nvGrpSpPr>
            <p:cNvPr id="8" name="그룹 7"/>
            <p:cNvGrpSpPr/>
            <p:nvPr/>
          </p:nvGrpSpPr>
          <p:grpSpPr>
            <a:xfrm>
              <a:off x="1245543" y="2852460"/>
              <a:ext cx="4734370" cy="1224246"/>
              <a:chOff x="129364" y="2291847"/>
              <a:chExt cx="5936833" cy="1397116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/>
              <a:srcRect l="6328" t="-1" r="30386" b="79912"/>
              <a:stretch/>
            </p:blipFill>
            <p:spPr>
              <a:xfrm>
                <a:off x="673102" y="2515060"/>
                <a:ext cx="5393095" cy="1173903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364" y="2291847"/>
                <a:ext cx="4084782" cy="223212"/>
              </a:xfrm>
              <a:prstGeom prst="rect">
                <a:avLst/>
              </a:prstGeom>
            </p:spPr>
          </p:pic>
        </p:grp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/>
            <a:srcRect l="6" t="85169" r="35908" b="406"/>
            <a:stretch/>
          </p:blipFill>
          <p:spPr>
            <a:xfrm>
              <a:off x="1245543" y="4316443"/>
              <a:ext cx="4355082" cy="738643"/>
            </a:xfrm>
            <a:prstGeom prst="rect">
              <a:avLst/>
            </a:prstGeom>
          </p:spPr>
        </p:pic>
      </p:grp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941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Client-oriented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43000" y="1769012"/>
            <a:ext cx="10001816" cy="812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+mn-ea"/>
              </a:rPr>
              <a:t>I/O node</a:t>
            </a:r>
            <a:r>
              <a:rPr lang="ko-KR" altLang="en-US" sz="2000" dirty="0">
                <a:latin typeface="+mn-ea"/>
              </a:rPr>
              <a:t>와</a:t>
            </a:r>
            <a:r>
              <a:rPr lang="en-US" altLang="ko-KR" sz="2000" dirty="0">
                <a:latin typeface="+mn-ea"/>
              </a:rPr>
              <a:t> compute node </a:t>
            </a:r>
            <a:r>
              <a:rPr lang="ko-KR" altLang="en-US" sz="2000" dirty="0">
                <a:latin typeface="+mn-ea"/>
              </a:rPr>
              <a:t>간의 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이름 없는 파이프</a:t>
            </a:r>
            <a:r>
              <a:rPr lang="en-US" altLang="ko-KR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int</a:t>
            </a:r>
            <a:r>
              <a:rPr lang="en-US" altLang="ko-KR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p[4][2])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와</a:t>
            </a:r>
            <a:r>
              <a:rPr lang="ko-KR" altLang="en-US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select</a:t>
            </a:r>
            <a:r>
              <a:rPr lang="ko-KR" altLang="en-US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를 사용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하여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compute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로부터 데이터를 받는다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569" y="4781692"/>
            <a:ext cx="4566516" cy="1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5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941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Client-oriented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0810" t="16716" b="12151"/>
          <a:stretch/>
        </p:blipFill>
        <p:spPr>
          <a:xfrm>
            <a:off x="718127" y="1769012"/>
            <a:ext cx="6624799" cy="448400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36406" y="1769012"/>
            <a:ext cx="5611546" cy="2293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latin typeface="+mn-ea"/>
              </a:rPr>
              <a:t>I/O node</a:t>
            </a:r>
            <a:r>
              <a:rPr lang="ko-KR" altLang="en-US" sz="2000" dirty="0">
                <a:latin typeface="+mn-ea"/>
              </a:rPr>
              <a:t>와</a:t>
            </a:r>
            <a:r>
              <a:rPr lang="en-US" altLang="ko-KR" sz="2000" dirty="0">
                <a:latin typeface="+mn-ea"/>
              </a:rPr>
              <a:t> compute node </a:t>
            </a:r>
            <a:r>
              <a:rPr lang="ko-KR" altLang="en-US" sz="2000" dirty="0">
                <a:latin typeface="+mn-ea"/>
              </a:rPr>
              <a:t>간의 통신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compute node #n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에서 보낸 데이터가 있다면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   파이프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(p[n][0])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로부터 읽어온다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읽어온 데이터들을 어떤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I/O node(#0, #1)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	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저장할지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     정하고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해당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I/O node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파일에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write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한다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678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A4CBE-C6BC-1311-A22C-E78451BB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Server-oriented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2B24F48-1C9F-0B1C-357F-C1D08EF0E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121718"/>
              </p:ext>
            </p:extLst>
          </p:nvPr>
        </p:nvGraphicFramePr>
        <p:xfrm>
          <a:off x="1143000" y="2057400"/>
          <a:ext cx="9872662" cy="231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159439029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509175340"/>
                    </a:ext>
                  </a:extLst>
                </a:gridCol>
              </a:tblGrid>
              <a:tr h="668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Child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Parent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860533"/>
                  </a:ext>
                </a:extLst>
              </a:tr>
              <a:tr h="1647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이름없는 파이프를 이용하여 데이터를 전달 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통신을 통해 전달된 데이터를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IO Block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단위로 정렬 </a:t>
                      </a:r>
                      <a:endParaRPr lang="en-US" altLang="ko-KR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43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37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4356A-1B33-1181-9C8B-0C81E667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Server-oriented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249D5-97D0-4EDC-63BA-FBDC1AAC5EEB}"/>
              </a:ext>
            </a:extLst>
          </p:cNvPr>
          <p:cNvSpPr txBox="1"/>
          <p:nvPr/>
        </p:nvSpPr>
        <p:spPr>
          <a:xfrm>
            <a:off x="5377758" y="3429000"/>
            <a:ext cx="600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Compute node</a:t>
            </a:r>
            <a:r>
              <a:rPr lang="ko-KR" altLang="en-US" dirty="0">
                <a:latin typeface="+mn-ea"/>
              </a:rPr>
              <a:t>에서 서버로 데이터를 전송할 때 사용할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이름 없는 파이프를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개 생성한다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각 파이프 번호는 </a:t>
            </a:r>
            <a:r>
              <a:rPr lang="en-US" altLang="ko-KR" dirty="0">
                <a:latin typeface="+mn-ea"/>
              </a:rPr>
              <a:t>compute node</a:t>
            </a:r>
            <a:r>
              <a:rPr lang="ko-KR" altLang="en-US" dirty="0">
                <a:latin typeface="+mn-ea"/>
              </a:rPr>
              <a:t>의 번호와 쌍을 이룬다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2DAACE-88EC-2589-F8D6-34E166346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67571"/>
            <a:ext cx="5372850" cy="4191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15BB03-761F-8068-7E75-9024C7B8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66" y="3588340"/>
            <a:ext cx="3439005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AEFAE-2B10-FF84-64A2-718CF5A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1863436"/>
            <a:ext cx="9872871" cy="4038600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Compute node</a:t>
            </a:r>
            <a:r>
              <a:rPr lang="ko-KR" altLang="en-US" dirty="0">
                <a:latin typeface="+mn-ea"/>
              </a:rPr>
              <a:t> 에서 서버로의 통신 </a:t>
            </a:r>
            <a:endParaRPr lang="en-US" altLang="ko-KR" dirty="0">
              <a:latin typeface="+mn-ea"/>
            </a:endParaRPr>
          </a:p>
          <a:p>
            <a:pPr marL="45720" indent="0">
              <a:buNone/>
            </a:pP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F0262-736E-3640-F58F-DD583D1D9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3440777"/>
            <a:ext cx="9364382" cy="2902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234069-A881-8886-87D8-E96C1A911C6C}"/>
              </a:ext>
            </a:extLst>
          </p:cNvPr>
          <p:cNvSpPr txBox="1"/>
          <p:nvPr/>
        </p:nvSpPr>
        <p:spPr>
          <a:xfrm>
            <a:off x="1293091" y="2334036"/>
            <a:ext cx="7625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IO block </a:t>
            </a:r>
            <a:r>
              <a:rPr lang="ko-KR" altLang="en-US" dirty="0">
                <a:latin typeface="+mn-ea"/>
              </a:rPr>
              <a:t>단위로 데이터를 전송한다</a:t>
            </a:r>
            <a:r>
              <a:rPr lang="en-US" altLang="ko-KR" dirty="0">
                <a:latin typeface="+mn-ea"/>
              </a:rPr>
              <a:t>. (1024 int)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각 데이터는 </a:t>
            </a:r>
            <a:r>
              <a:rPr lang="en-US" altLang="ko-KR" dirty="0">
                <a:latin typeface="+mn-ea"/>
              </a:rPr>
              <a:t>compute Node</a:t>
            </a:r>
            <a:r>
              <a:rPr lang="ko-KR" altLang="en-US" dirty="0">
                <a:latin typeface="+mn-ea"/>
              </a:rPr>
              <a:t>의 번호와 </a:t>
            </a:r>
            <a:r>
              <a:rPr lang="en-US" altLang="ko-KR" dirty="0">
                <a:latin typeface="+mn-ea"/>
              </a:rPr>
              <a:t>pipe </a:t>
            </a:r>
            <a:r>
              <a:rPr lang="ko-KR" altLang="en-US" dirty="0">
                <a:latin typeface="+mn-ea"/>
              </a:rPr>
              <a:t>번호가 일치하게 통신한다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4279E2-2D5D-4892-6AA3-0C127B3BE581}"/>
              </a:ext>
            </a:extLst>
          </p:cNvPr>
          <p:cNvSpPr/>
          <p:nvPr/>
        </p:nvSpPr>
        <p:spPr>
          <a:xfrm>
            <a:off x="3474096" y="5209309"/>
            <a:ext cx="5534101" cy="267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C07BF7C-F8C7-9512-377C-62B94E69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Server-oriented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1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1C92A-B877-5E79-F6D7-1ED9FB9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목차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29BA2C-5A9F-F4D2-131D-26D7596B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Basic parallel I/O</a:t>
            </a:r>
          </a:p>
          <a:p>
            <a:r>
              <a:rPr lang="en-US" altLang="ko-KR" dirty="0">
                <a:latin typeface="+mn-ea"/>
              </a:rPr>
              <a:t>Client-oriented collective I/O</a:t>
            </a:r>
          </a:p>
          <a:p>
            <a:r>
              <a:rPr lang="en-US" altLang="ko-KR" dirty="0">
                <a:latin typeface="+mn-ea"/>
              </a:rPr>
              <a:t>Server-oriented collective I/O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7506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DA58C-EA77-64B5-FD44-46E16C71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Server-oriented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CC3FE-6E58-974D-D3AE-D27C364C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Server</a:t>
            </a:r>
            <a:r>
              <a:rPr lang="ko-KR" altLang="en-US" dirty="0">
                <a:latin typeface="+mj-ea"/>
                <a:ea typeface="+mj-ea"/>
              </a:rPr>
              <a:t>에서의 작업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EA4EF2-CA2B-64A3-F695-7D16FD0C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29" y="3549946"/>
            <a:ext cx="6982799" cy="2057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BCF21-1058-DB4B-E81D-393770ABA9D1}"/>
              </a:ext>
            </a:extLst>
          </p:cNvPr>
          <p:cNvSpPr txBox="1"/>
          <p:nvPr/>
        </p:nvSpPr>
        <p:spPr>
          <a:xfrm>
            <a:off x="1421394" y="2619007"/>
            <a:ext cx="722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Server</a:t>
            </a:r>
            <a:r>
              <a:rPr lang="ko-KR" altLang="en-US" dirty="0">
                <a:latin typeface="+mj-ea"/>
                <a:ea typeface="+mj-ea"/>
              </a:rPr>
              <a:t>에서는 </a:t>
            </a:r>
            <a:r>
              <a:rPr lang="en-US" altLang="ko-KR" dirty="0">
                <a:latin typeface="+mj-ea"/>
                <a:ea typeface="+mj-ea"/>
              </a:rPr>
              <a:t>pipe</a:t>
            </a:r>
            <a:r>
              <a:rPr lang="ko-KR" altLang="en-US" dirty="0">
                <a:latin typeface="+mj-ea"/>
                <a:ea typeface="+mj-ea"/>
              </a:rPr>
              <a:t>의 번호를 통해서 데이터를 구분하여 받아옵니다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r>
              <a:rPr lang="ko-KR" altLang="en-US" dirty="0">
                <a:latin typeface="+mj-ea"/>
                <a:ea typeface="+mj-ea"/>
              </a:rPr>
              <a:t>받아온 데이터를 </a:t>
            </a:r>
            <a:r>
              <a:rPr lang="en-US" altLang="ko-KR" dirty="0" err="1">
                <a:latin typeface="+mj-ea"/>
                <a:ea typeface="+mj-ea"/>
              </a:rPr>
              <a:t>ioblock</a:t>
            </a:r>
            <a:r>
              <a:rPr lang="ko-KR" altLang="en-US" dirty="0">
                <a:latin typeface="+mj-ea"/>
                <a:ea typeface="+mj-ea"/>
              </a:rPr>
              <a:t>에 저장합니다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9120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AA58D-E72D-BC8A-95F1-C6F98D62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Server-oriented collective I/O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CFD69-8FC0-A585-BE10-8A75BA72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28" y="2889649"/>
            <a:ext cx="8564418" cy="308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5DB13-E3C0-A287-1133-7BC3EACC2FF7}"/>
              </a:ext>
            </a:extLst>
          </p:cNvPr>
          <p:cNvSpPr txBox="1"/>
          <p:nvPr/>
        </p:nvSpPr>
        <p:spPr>
          <a:xfrm>
            <a:off x="1368627" y="2057400"/>
            <a:ext cx="681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완성된 </a:t>
            </a:r>
            <a:r>
              <a:rPr lang="en-US" altLang="ko-KR" dirty="0" err="1">
                <a:latin typeface="+mn-ea"/>
              </a:rPr>
              <a:t>ioblock</a:t>
            </a:r>
            <a:r>
              <a:rPr lang="ko-KR" altLang="en-US" dirty="0">
                <a:latin typeface="+mn-ea"/>
              </a:rPr>
              <a:t>을 </a:t>
            </a:r>
            <a:r>
              <a:rPr lang="en-US" altLang="ko-KR" dirty="0" err="1">
                <a:latin typeface="+mn-ea"/>
              </a:rPr>
              <a:t>ioblock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단위로 적절한 </a:t>
            </a:r>
            <a:r>
              <a:rPr lang="en-US" altLang="ko-KR" dirty="0" err="1">
                <a:latin typeface="+mn-ea"/>
              </a:rPr>
              <a:t>ionode</a:t>
            </a:r>
            <a:r>
              <a:rPr lang="ko-KR" altLang="en-US" dirty="0">
                <a:latin typeface="+mn-ea"/>
              </a:rPr>
              <a:t>에 저장합니다</a:t>
            </a:r>
            <a:r>
              <a:rPr lang="en-US" altLang="ko-KR" dirty="0">
                <a:latin typeface="+mn-ea"/>
              </a:rPr>
              <a:t>. 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49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03071-2827-DA09-0CC0-1B45C90C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D71D1-A067-0112-A8F0-4FBD245B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14BD7E57-1C87-658B-C9F6-BB6E2B14A1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640144"/>
              </p:ext>
            </p:extLst>
          </p:nvPr>
        </p:nvGraphicFramePr>
        <p:xfrm>
          <a:off x="1142999" y="2057396"/>
          <a:ext cx="9872872" cy="334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376">
                  <a:extLst>
                    <a:ext uri="{9D8B030D-6E8A-4147-A177-3AD203B41FA5}">
                      <a16:colId xmlns:a16="http://schemas.microsoft.com/office/drawing/2014/main" val="2627255773"/>
                    </a:ext>
                  </a:extLst>
                </a:gridCol>
                <a:gridCol w="1641624">
                  <a:extLst>
                    <a:ext uri="{9D8B030D-6E8A-4147-A177-3AD203B41FA5}">
                      <a16:colId xmlns:a16="http://schemas.microsoft.com/office/drawing/2014/main" val="2158851851"/>
                    </a:ext>
                  </a:extLst>
                </a:gridCol>
                <a:gridCol w="1641624">
                  <a:extLst>
                    <a:ext uri="{9D8B030D-6E8A-4147-A177-3AD203B41FA5}">
                      <a16:colId xmlns:a16="http://schemas.microsoft.com/office/drawing/2014/main" val="3850819187"/>
                    </a:ext>
                  </a:extLst>
                </a:gridCol>
                <a:gridCol w="1641624">
                  <a:extLst>
                    <a:ext uri="{9D8B030D-6E8A-4147-A177-3AD203B41FA5}">
                      <a16:colId xmlns:a16="http://schemas.microsoft.com/office/drawing/2014/main" val="56828699"/>
                    </a:ext>
                  </a:extLst>
                </a:gridCol>
                <a:gridCol w="1641624">
                  <a:extLst>
                    <a:ext uri="{9D8B030D-6E8A-4147-A177-3AD203B41FA5}">
                      <a16:colId xmlns:a16="http://schemas.microsoft.com/office/drawing/2014/main" val="718549094"/>
                    </a:ext>
                  </a:extLst>
                </a:gridCol>
              </a:tblGrid>
              <a:tr h="55764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Data size</a:t>
                      </a:r>
                    </a:p>
                    <a:p>
                      <a:pPr algn="ctr" latinLnBrk="1"/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Strategy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64KB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256KB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36009"/>
                  </a:ext>
                </a:extLst>
              </a:tr>
              <a:tr h="5576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IO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IO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83609"/>
                  </a:ext>
                </a:extLst>
              </a:tr>
              <a:tr h="55764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Num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Time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Num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Time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195374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Basic</a:t>
                      </a:r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parallel I/O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1024 * 16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1024  * 64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0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166461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Client-oriented</a:t>
                      </a:r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collective I/O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4+12+4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4+12+4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865034"/>
                  </a:ext>
                </a:extLst>
              </a:tr>
              <a:tr h="557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Server-oriented</a:t>
                      </a:r>
                      <a:r>
                        <a:rPr lang="en-US" altLang="ko-KR" baseline="0" dirty="0">
                          <a:latin typeface="+mn-ea"/>
                          <a:ea typeface="+mn-ea"/>
                        </a:rPr>
                        <a:t> collective I/O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1024 * 16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+16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0(130520)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1024 * 64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+mn-ea"/>
                          <a:ea typeface="+mn-ea"/>
                        </a:rPr>
                        <a:t>+16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1(466908)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10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1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65277-4243-897F-2A09-0EC3671F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43CBFBBD-5A90-DD70-196B-EC74F052D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31261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705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A3E31-F50E-E8BB-1EB0-8A167BEE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Compute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Node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 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0B943B-299E-C36F-9DB3-8C5BEE23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2415662"/>
            <a:ext cx="4867954" cy="1343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11D918-2B86-0CCE-AA29-6DF96DD0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12" y="4021566"/>
            <a:ext cx="502037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0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75E1C-FCC1-3360-E715-BAB82AB9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Basic parallel I/O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7A94B6B-6BEC-63EA-BC31-00B7699F78FC}"/>
              </a:ext>
            </a:extLst>
          </p:cNvPr>
          <p:cNvGrpSpPr/>
          <p:nvPr/>
        </p:nvGrpSpPr>
        <p:grpSpPr>
          <a:xfrm>
            <a:off x="1638677" y="1965960"/>
            <a:ext cx="8736595" cy="3781973"/>
            <a:chOff x="1376126" y="1625662"/>
            <a:chExt cx="8736595" cy="378197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29B13BF-8F6F-EF5F-86C5-49223C61DBD8}"/>
                </a:ext>
              </a:extLst>
            </p:cNvPr>
            <p:cNvSpPr/>
            <p:nvPr/>
          </p:nvSpPr>
          <p:spPr>
            <a:xfrm>
              <a:off x="1376126" y="3429000"/>
              <a:ext cx="2326741" cy="7242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main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A4BD41-13B1-AEB0-1909-7D87EB894811}"/>
                </a:ext>
              </a:extLst>
            </p:cNvPr>
            <p:cNvSpPr/>
            <p:nvPr/>
          </p:nvSpPr>
          <p:spPr>
            <a:xfrm>
              <a:off x="4246076" y="2290526"/>
              <a:ext cx="2064190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Child – Compute node #0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246D7C-43A8-1968-5085-011A0E1A7232}"/>
                </a:ext>
              </a:extLst>
            </p:cNvPr>
            <p:cNvSpPr/>
            <p:nvPr/>
          </p:nvSpPr>
          <p:spPr>
            <a:xfrm>
              <a:off x="4246076" y="3140193"/>
              <a:ext cx="2064190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Child – Compute node #1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6ACF99-5682-F3A6-5BDC-BF46856B55A0}"/>
                </a:ext>
              </a:extLst>
            </p:cNvPr>
            <p:cNvSpPr/>
            <p:nvPr/>
          </p:nvSpPr>
          <p:spPr>
            <a:xfrm>
              <a:off x="4246076" y="4042374"/>
              <a:ext cx="2064190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Child – Compute node #2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72206C-3EC2-C491-7E0B-5ACA23293E3C}"/>
                </a:ext>
              </a:extLst>
            </p:cNvPr>
            <p:cNvSpPr/>
            <p:nvPr/>
          </p:nvSpPr>
          <p:spPr>
            <a:xfrm>
              <a:off x="4246076" y="4882534"/>
              <a:ext cx="2064190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Child – Compute node #3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B87E36-0FDE-6779-A877-26F3B80A89D3}"/>
                </a:ext>
              </a:extLst>
            </p:cNvPr>
            <p:cNvSpPr/>
            <p:nvPr/>
          </p:nvSpPr>
          <p:spPr>
            <a:xfrm>
              <a:off x="7233719" y="1625662"/>
              <a:ext cx="2879002" cy="714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Child : io node </a:t>
              </a:r>
              <a:r>
                <a:rPr lang="ko-KR" altLang="en-US" dirty="0">
                  <a:latin typeface="+mn-ea"/>
                </a:rPr>
                <a:t>로 전달 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A6F1C03-4B7E-7E12-F123-14EED88E2E88}"/>
                </a:ext>
              </a:extLst>
            </p:cNvPr>
            <p:cNvSpPr/>
            <p:nvPr/>
          </p:nvSpPr>
          <p:spPr>
            <a:xfrm>
              <a:off x="7233719" y="2664262"/>
              <a:ext cx="2879002" cy="7145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+mn-ea"/>
                </a:rPr>
                <a:t>Parent : compute node</a:t>
              </a:r>
              <a:r>
                <a:rPr lang="ko-KR" altLang="en-US" dirty="0">
                  <a:latin typeface="+mn-ea"/>
                </a:rPr>
                <a:t>에서 데이 터 받기 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7F0FD3B-3536-BC14-34F4-D9655B728B2D}"/>
                </a:ext>
              </a:extLst>
            </p:cNvPr>
            <p:cNvCxnSpPr>
              <a:stCxn id="4" idx="6"/>
              <a:endCxn id="6" idx="1"/>
            </p:cNvCxnSpPr>
            <p:nvPr/>
          </p:nvCxnSpPr>
          <p:spPr>
            <a:xfrm flipV="1">
              <a:off x="3702867" y="2553077"/>
              <a:ext cx="543209" cy="1238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C4FD827-2723-11C0-E937-FF431554E93E}"/>
                </a:ext>
              </a:extLst>
            </p:cNvPr>
            <p:cNvCxnSpPr>
              <a:stCxn id="4" idx="6"/>
              <a:endCxn id="7" idx="1"/>
            </p:cNvCxnSpPr>
            <p:nvPr/>
          </p:nvCxnSpPr>
          <p:spPr>
            <a:xfrm flipV="1">
              <a:off x="3702867" y="3402744"/>
              <a:ext cx="543209" cy="38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CDCB58D-8CB4-59FC-9295-AE1601C798AF}"/>
                </a:ext>
              </a:extLst>
            </p:cNvPr>
            <p:cNvCxnSpPr>
              <a:stCxn id="4" idx="6"/>
              <a:endCxn id="8" idx="1"/>
            </p:cNvCxnSpPr>
            <p:nvPr/>
          </p:nvCxnSpPr>
          <p:spPr>
            <a:xfrm>
              <a:off x="3702867" y="3791139"/>
              <a:ext cx="543209" cy="513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AD283C5-5D58-A794-A273-E6C59A4D760D}"/>
                </a:ext>
              </a:extLst>
            </p:cNvPr>
            <p:cNvCxnSpPr>
              <a:stCxn id="4" idx="6"/>
              <a:endCxn id="9" idx="1"/>
            </p:cNvCxnSpPr>
            <p:nvPr/>
          </p:nvCxnSpPr>
          <p:spPr>
            <a:xfrm>
              <a:off x="3702867" y="3791139"/>
              <a:ext cx="543209" cy="135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B63DD2-A534-E606-00A0-F2C6427D01AB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 flipV="1">
              <a:off x="6310266" y="1982935"/>
              <a:ext cx="923453" cy="5701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CE9A256-3B76-ED0C-0B15-752FA7094025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>
              <a:off x="6310266" y="2553077"/>
              <a:ext cx="923453" cy="46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29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B4AD5E5-8509-C873-C6C5-37C4DB2A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3" y="1637827"/>
            <a:ext cx="5507073" cy="4610573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941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Basic parallel I/O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1446" y="3029196"/>
            <a:ext cx="5507074" cy="77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Main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에서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fork()</a:t>
            </a:r>
            <a:r>
              <a:rPr lang="ko-KR" altLang="en-US" dirty="0" err="1">
                <a:latin typeface="+mn-ea"/>
                <a:cs typeface="Arial" panose="020B0604020202020204" pitchFamily="34" charset="0"/>
              </a:rPr>
              <a:t>를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4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번 사용하여 생성된 </a:t>
            </a:r>
            <a:br>
              <a:rPr lang="en-US" altLang="ko-KR" dirty="0">
                <a:latin typeface="+mn-ea"/>
                <a:cs typeface="Arial" panose="020B0604020202020204" pitchFamily="34" charset="0"/>
              </a:rPr>
            </a:br>
            <a:r>
              <a:rPr lang="en-US" altLang="ko-KR" dirty="0">
                <a:latin typeface="+mn-ea"/>
                <a:cs typeface="Arial" panose="020B0604020202020204" pitchFamily="34" charset="0"/>
              </a:rPr>
              <a:t>child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프로세스에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Compute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node</a:t>
            </a:r>
            <a:r>
              <a:rPr lang="ko-KR" altLang="en-US" dirty="0" err="1">
                <a:latin typeface="+mn-ea"/>
                <a:cs typeface="Arial" panose="020B0604020202020204" pitchFamily="34" charset="0"/>
              </a:rPr>
              <a:t>를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open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한다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AA297A-5DFF-D13F-38FC-1C23B8022B8F}"/>
              </a:ext>
            </a:extLst>
          </p:cNvPr>
          <p:cNvSpPr/>
          <p:nvPr/>
        </p:nvSpPr>
        <p:spPr>
          <a:xfrm>
            <a:off x="5511446" y="4316149"/>
            <a:ext cx="5507074" cy="77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main_fd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는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ionode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데이터를 작성할 때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lseek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의 혼동을 방지하고자 만든 이름없는 파이프이다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  <a:endParaRPr lang="en-US" altLang="ko-KR" sz="11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B2643F-B8D6-9984-B506-2DB53093E9A8}"/>
              </a:ext>
            </a:extLst>
          </p:cNvPr>
          <p:cNvSpPr/>
          <p:nvPr/>
        </p:nvSpPr>
        <p:spPr>
          <a:xfrm>
            <a:off x="1928388" y="4564699"/>
            <a:ext cx="3223034" cy="27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75DD89-2452-0845-38F7-F8F553833140}"/>
              </a:ext>
            </a:extLst>
          </p:cNvPr>
          <p:cNvSpPr/>
          <p:nvPr/>
        </p:nvSpPr>
        <p:spPr>
          <a:xfrm>
            <a:off x="1173480" y="3029196"/>
            <a:ext cx="1624041" cy="27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5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159412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Basic parallel I/O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74633" y="2434427"/>
            <a:ext cx="5507074" cy="43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>
                <a:latin typeface="+mn-ea"/>
                <a:cs typeface="Arial" panose="020B0604020202020204" pitchFamily="34" charset="0"/>
              </a:rPr>
              <a:t>▪</a:t>
            </a:r>
            <a:r>
              <a:rPr lang="en-US" altLang="ko-KR" sz="1800" dirty="0" err="1">
                <a:latin typeface="+mn-ea"/>
                <a:cs typeface="Arial" panose="020B0604020202020204" pitchFamily="34" charset="0"/>
              </a:rPr>
              <a:t>main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_fd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[0]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값이 들어오면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,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프로세스 진행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AA297A-5DFF-D13F-38FC-1C23B8022B8F}"/>
              </a:ext>
            </a:extLst>
          </p:cNvPr>
          <p:cNvSpPr/>
          <p:nvPr/>
        </p:nvSpPr>
        <p:spPr>
          <a:xfrm>
            <a:off x="5832219" y="4111161"/>
            <a:ext cx="5507074" cy="43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>
                <a:latin typeface="+mn-ea"/>
                <a:cs typeface="Arial" panose="020B0604020202020204" pitchFamily="34" charset="0"/>
              </a:rPr>
              <a:t>▪</a:t>
            </a:r>
            <a:r>
              <a:rPr lang="en-US" altLang="ko-KR" sz="1800" dirty="0" err="1">
                <a:latin typeface="+mn-ea"/>
                <a:cs typeface="Arial" panose="020B0604020202020204" pitchFamily="34" charset="0"/>
              </a:rPr>
              <a:t>sprintf</a:t>
            </a:r>
            <a:r>
              <a:rPr lang="ko-KR" altLang="en-US" sz="1800" dirty="0">
                <a:latin typeface="+mn-ea"/>
                <a:cs typeface="Arial" panose="020B0604020202020204" pitchFamily="34" charset="0"/>
              </a:rPr>
              <a:t>로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compute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node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이름을 받고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open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endParaRPr lang="en-US" altLang="ko-KR" sz="1100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C80673-614D-D77F-A787-40456D3A3DA4}"/>
              </a:ext>
            </a:extLst>
          </p:cNvPr>
          <p:cNvGrpSpPr/>
          <p:nvPr/>
        </p:nvGrpSpPr>
        <p:grpSpPr>
          <a:xfrm>
            <a:off x="710293" y="2523092"/>
            <a:ext cx="5207000" cy="424860"/>
            <a:chOff x="555154" y="2019583"/>
            <a:chExt cx="5207000" cy="42486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023AF82-AA58-DE95-96FD-0979AA1A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154" y="2143348"/>
              <a:ext cx="5207000" cy="24130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20BD45-8DBF-3361-E85E-78C9133A1F11}"/>
                </a:ext>
              </a:extLst>
            </p:cNvPr>
            <p:cNvSpPr/>
            <p:nvPr/>
          </p:nvSpPr>
          <p:spPr>
            <a:xfrm>
              <a:off x="4279747" y="2019583"/>
              <a:ext cx="1294646" cy="4248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B365FFC-A453-4822-0FE8-220937E0E6B9}"/>
              </a:ext>
            </a:extLst>
          </p:cNvPr>
          <p:cNvGrpSpPr/>
          <p:nvPr/>
        </p:nvGrpSpPr>
        <p:grpSpPr>
          <a:xfrm>
            <a:off x="919098" y="3506842"/>
            <a:ext cx="4655295" cy="1841500"/>
            <a:chOff x="919098" y="3506842"/>
            <a:chExt cx="4655295" cy="18415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13A4510-FAA8-34A6-E476-CC210349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193" y="3506842"/>
              <a:ext cx="4521200" cy="18415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129432-27E0-60A4-2C78-916F300174D2}"/>
                </a:ext>
              </a:extLst>
            </p:cNvPr>
            <p:cNvSpPr/>
            <p:nvPr/>
          </p:nvSpPr>
          <p:spPr>
            <a:xfrm>
              <a:off x="919098" y="4122478"/>
              <a:ext cx="4279576" cy="4730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39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BF8F-04C5-C4C6-A573-FDAC5D05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Basic parallel I/O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59FF68-765B-2980-3C06-101944C37891}"/>
              </a:ext>
            </a:extLst>
          </p:cNvPr>
          <p:cNvGrpSpPr/>
          <p:nvPr/>
        </p:nvGrpSpPr>
        <p:grpSpPr>
          <a:xfrm>
            <a:off x="880899" y="2318680"/>
            <a:ext cx="4165600" cy="1447800"/>
            <a:chOff x="600241" y="4800600"/>
            <a:chExt cx="4165600" cy="14478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D3E8CF-6FDD-CB2B-405B-995EF54F1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241" y="4800600"/>
              <a:ext cx="4165600" cy="14478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A46598-A855-CA00-5B7F-3D8166D59BCC}"/>
                </a:ext>
              </a:extLst>
            </p:cNvPr>
            <p:cNvSpPr/>
            <p:nvPr/>
          </p:nvSpPr>
          <p:spPr>
            <a:xfrm>
              <a:off x="932584" y="5008263"/>
              <a:ext cx="1294646" cy="5325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5997D7-C783-00FE-E595-B4FF1A440615}"/>
              </a:ext>
            </a:extLst>
          </p:cNvPr>
          <p:cNvSpPr/>
          <p:nvPr/>
        </p:nvSpPr>
        <p:spPr>
          <a:xfrm>
            <a:off x="5511446" y="2406174"/>
            <a:ext cx="5507074" cy="77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800" dirty="0">
                <a:latin typeface="+mn-ea"/>
                <a:cs typeface="Arial" panose="020B0604020202020204" pitchFamily="34" charset="0"/>
              </a:rPr>
              <a:t>▪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이름 없는 파이프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io_fd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를 사용하여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+mn-ea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/o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와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compute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간의 통신을 한다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  <a:endParaRPr lang="en-US" altLang="ko-KR" sz="11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EC6736-0D2D-2204-849D-EB9FBBE15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55" y="4247753"/>
            <a:ext cx="2768600" cy="14605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A0F9FD-F30F-C089-ECA6-33948C5CD944}"/>
              </a:ext>
            </a:extLst>
          </p:cNvPr>
          <p:cNvSpPr/>
          <p:nvPr/>
        </p:nvSpPr>
        <p:spPr>
          <a:xfrm>
            <a:off x="5511446" y="4247753"/>
            <a:ext cx="5836721" cy="1132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Child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안에서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folk()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한 번 더 사용 </a:t>
            </a:r>
            <a:endParaRPr lang="en-US" altLang="ko-KR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자식 프로세스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: io 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에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data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를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전달한다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+mn-ea"/>
                <a:cs typeface="Arial" panose="020B0604020202020204" pitchFamily="34" charset="0"/>
              </a:rPr>
              <a:t>부모 프로세스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: compute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node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로부터 값을 전달받는다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. </a:t>
            </a:r>
            <a:endParaRPr lang="en-US" altLang="ko-KR" sz="1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5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88F1-0ED4-D59D-9718-0DF4893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Basic parallel I/O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26F04-4FD5-3B16-CCEE-D4CDD0C22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A3AE7-A3F6-CB92-AA17-3BE6E9E6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51" y="2786722"/>
            <a:ext cx="7000434" cy="2105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6CFB29-C55C-5694-F12B-5C824F1BA7E3}"/>
              </a:ext>
            </a:extLst>
          </p:cNvPr>
          <p:cNvSpPr txBox="1"/>
          <p:nvPr/>
        </p:nvSpPr>
        <p:spPr>
          <a:xfrm>
            <a:off x="6590923" y="4361120"/>
            <a:ext cx="459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Compute node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data</a:t>
            </a:r>
            <a:r>
              <a:rPr lang="ko-KR" altLang="en-US" dirty="0">
                <a:latin typeface="+mn-ea"/>
              </a:rPr>
              <a:t>를 전달받습니다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407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latin typeface="+mn-ea"/>
                <a:ea typeface="+mn-ea"/>
              </a:rPr>
              <a:t>Basic parallel I/O</a:t>
            </a:r>
          </a:p>
        </p:txBody>
      </p:sp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5A861A29-FDED-8D5D-22FF-8A7F84CF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64" y="1586514"/>
            <a:ext cx="5295525" cy="4633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E0D2E1-B4FC-59F2-22BB-46C09D5C2E46}"/>
              </a:ext>
            </a:extLst>
          </p:cNvPr>
          <p:cNvSpPr txBox="1"/>
          <p:nvPr/>
        </p:nvSpPr>
        <p:spPr>
          <a:xfrm>
            <a:off x="5741290" y="2309463"/>
            <a:ext cx="659392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chemeClr val="accent1"/>
                </a:solidFill>
                <a:latin typeface="+mn-ea"/>
                <a:cs typeface="Arial" panose="020B0604020202020204" pitchFamily="34" charset="0"/>
              </a:rPr>
              <a:t>▪ </a:t>
            </a:r>
            <a:r>
              <a:rPr kumimoji="1" lang="en-US" altLang="ko-KR" dirty="0">
                <a:latin typeface="+mn-ea"/>
              </a:rPr>
              <a:t>Compute node</a:t>
            </a:r>
            <a:r>
              <a:rPr kumimoji="1" lang="ko-KR" altLang="en-US" dirty="0">
                <a:latin typeface="+mn-ea"/>
              </a:rPr>
              <a:t>에서 파이프를 통해 받은 데이터를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I/O node</a:t>
            </a:r>
            <a:r>
              <a:rPr kumimoji="1" lang="ko-KR" altLang="en-US" dirty="0">
                <a:latin typeface="+mn-ea"/>
              </a:rPr>
              <a:t>에 저장합니다</a:t>
            </a:r>
            <a:r>
              <a:rPr kumimoji="1" lang="en-US" altLang="ko-KR" dirty="0">
                <a:latin typeface="+mn-ea"/>
              </a:rPr>
              <a:t>. </a:t>
            </a:r>
          </a:p>
          <a:p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dirty="0">
                <a:latin typeface="+mn-ea"/>
              </a:rPr>
              <a:t>If</a:t>
            </a:r>
            <a:r>
              <a:rPr kumimoji="1" lang="ko-KR" altLang="en-US" dirty="0">
                <a:latin typeface="+mn-ea"/>
              </a:rPr>
              <a:t>문의 </a:t>
            </a:r>
            <a:r>
              <a:rPr kumimoji="1" lang="en-US" altLang="ko-KR" dirty="0">
                <a:latin typeface="+mn-ea"/>
              </a:rPr>
              <a:t>k</a:t>
            </a:r>
            <a:r>
              <a:rPr kumimoji="1" lang="ko-KR" altLang="en-US" dirty="0">
                <a:latin typeface="+mn-ea"/>
              </a:rPr>
              <a:t>는 </a:t>
            </a:r>
            <a:r>
              <a:rPr kumimoji="1" lang="en-US" altLang="ko-KR" dirty="0" err="1">
                <a:latin typeface="+mn-ea"/>
              </a:rPr>
              <a:t>i</a:t>
            </a:r>
            <a:r>
              <a:rPr kumimoji="1" lang="en-US" altLang="ko-KR" dirty="0">
                <a:latin typeface="+mn-ea"/>
              </a:rPr>
              <a:t>/o node#1,</a:t>
            </a:r>
            <a:r>
              <a:rPr kumimoji="1" lang="ko-KR" altLang="en-US" dirty="0">
                <a:latin typeface="+mn-ea"/>
              </a:rPr>
              <a:t> </a:t>
            </a:r>
            <a:r>
              <a:rPr kumimoji="1" lang="en-US" altLang="ko-KR" dirty="0">
                <a:latin typeface="+mn-ea"/>
              </a:rPr>
              <a:t>#2</a:t>
            </a:r>
            <a:r>
              <a:rPr kumimoji="1" lang="ko-KR" altLang="en-US" dirty="0" err="1">
                <a:latin typeface="+mn-ea"/>
              </a:rPr>
              <a:t>를</a:t>
            </a:r>
            <a:r>
              <a:rPr kumimoji="1" lang="ko-KR" altLang="en-US" dirty="0">
                <a:latin typeface="+mn-ea"/>
              </a:rPr>
              <a:t> 결정하기 위한 계산</a:t>
            </a:r>
            <a:br>
              <a:rPr kumimoji="1" lang="en-US" altLang="ko-KR" dirty="0">
                <a:latin typeface="+mn-ea"/>
              </a:rPr>
            </a:br>
            <a:r>
              <a:rPr kumimoji="1" lang="en-US" altLang="ko-KR" dirty="0">
                <a:latin typeface="+mn-ea"/>
              </a:rPr>
              <a:t>flag</a:t>
            </a:r>
            <a:r>
              <a:rPr kumimoji="1" lang="ko-KR" altLang="en-US" dirty="0">
                <a:latin typeface="+mn-ea"/>
              </a:rPr>
              <a:t>가 </a:t>
            </a:r>
            <a:r>
              <a:rPr kumimoji="1" lang="en-US" altLang="ko-KR" dirty="0">
                <a:latin typeface="+mn-ea"/>
              </a:rPr>
              <a:t>0</a:t>
            </a:r>
            <a:r>
              <a:rPr kumimoji="1" lang="ko-KR" altLang="en-US" dirty="0">
                <a:latin typeface="+mn-ea"/>
              </a:rPr>
              <a:t>이면 </a:t>
            </a:r>
            <a:r>
              <a:rPr kumimoji="1" lang="en-US" altLang="ko-KR" dirty="0">
                <a:latin typeface="+mn-ea"/>
              </a:rPr>
              <a:t>#0, </a:t>
            </a:r>
            <a:r>
              <a:rPr kumimoji="1" lang="ko-KR" altLang="en-US" dirty="0">
                <a:latin typeface="+mn-ea"/>
              </a:rPr>
              <a:t>그렇지 않으면 </a:t>
            </a:r>
            <a:r>
              <a:rPr kumimoji="1" lang="en-US" altLang="ko-KR" dirty="0">
                <a:latin typeface="+mn-ea"/>
              </a:rPr>
              <a:t>#1 </a:t>
            </a:r>
            <a:r>
              <a:rPr kumimoji="1" lang="ko-KR" altLang="en-US" dirty="0">
                <a:latin typeface="+mn-ea"/>
              </a:rPr>
              <a:t>이다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br>
              <a:rPr kumimoji="1" lang="en-US" altLang="ko-KR" sz="1050" dirty="0">
                <a:latin typeface="+mn-ea"/>
              </a:rPr>
            </a:br>
            <a:endParaRPr kumimoji="1" lang="en-US" altLang="ko-KR" sz="1050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 각 </a:t>
            </a:r>
            <a:r>
              <a:rPr kumimoji="1" lang="en-US" altLang="ko-KR" dirty="0" err="1">
                <a:latin typeface="+mn-ea"/>
              </a:rPr>
              <a:t>i</a:t>
            </a:r>
            <a:r>
              <a:rPr kumimoji="1" lang="en-US" altLang="ko-KR" dirty="0">
                <a:latin typeface="+mn-ea"/>
              </a:rPr>
              <a:t>/o node</a:t>
            </a:r>
            <a:r>
              <a:rPr kumimoji="1" lang="ko-KR" altLang="en-US" dirty="0">
                <a:latin typeface="+mn-ea"/>
              </a:rPr>
              <a:t>에서 </a:t>
            </a:r>
            <a:r>
              <a:rPr kumimoji="1" lang="en-US" altLang="ko-KR" dirty="0" err="1">
                <a:latin typeface="+mn-ea"/>
              </a:rPr>
              <a:t>lseek</a:t>
            </a:r>
            <a:r>
              <a:rPr kumimoji="1" lang="ko-KR" altLang="en-US" dirty="0">
                <a:latin typeface="+mn-ea"/>
              </a:rPr>
              <a:t>하여 해당 </a:t>
            </a:r>
            <a:r>
              <a:rPr kumimoji="1" lang="en-US" altLang="ko-KR" dirty="0">
                <a:latin typeface="+mn-ea"/>
              </a:rPr>
              <a:t>data</a:t>
            </a:r>
            <a:r>
              <a:rPr kumimoji="1" lang="ko-KR" altLang="en-US" dirty="0">
                <a:latin typeface="+mn-ea"/>
              </a:rPr>
              <a:t>가 들어갈 위치를 </a:t>
            </a:r>
            <a:br>
              <a:rPr kumimoji="1" lang="en-US" altLang="ko-KR" dirty="0">
                <a:latin typeface="+mn-ea"/>
              </a:rPr>
            </a:br>
            <a:r>
              <a:rPr kumimoji="1" lang="ko-KR" altLang="en-US" dirty="0">
                <a:latin typeface="+mn-ea"/>
              </a:rPr>
              <a:t>찾은 후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>
                <a:latin typeface="+mn-ea"/>
              </a:rPr>
              <a:t>데이터를 </a:t>
            </a:r>
            <a:r>
              <a:rPr kumimoji="1" lang="en-US" altLang="ko-KR" dirty="0" err="1">
                <a:latin typeface="+mn-ea"/>
              </a:rPr>
              <a:t>i</a:t>
            </a:r>
            <a:r>
              <a:rPr kumimoji="1" lang="en-US" altLang="ko-KR" dirty="0">
                <a:latin typeface="+mn-ea"/>
              </a:rPr>
              <a:t>/o node</a:t>
            </a:r>
            <a:r>
              <a:rPr kumimoji="1" lang="ko-KR" altLang="en-US" dirty="0">
                <a:latin typeface="+mn-ea"/>
              </a:rPr>
              <a:t>에 저장한다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9445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830</Words>
  <Application>Microsoft Office PowerPoint</Application>
  <PresentationFormat>와이드스크린</PresentationFormat>
  <Paragraphs>142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Corbel</vt:lpstr>
      <vt:lpstr>맑은 고딕</vt:lpstr>
      <vt:lpstr>기본</vt:lpstr>
      <vt:lpstr>UNIx term project</vt:lpstr>
      <vt:lpstr>목차 </vt:lpstr>
      <vt:lpstr>Compute Node  </vt:lpstr>
      <vt:lpstr>Basic parallel I/O</vt:lpstr>
      <vt:lpstr>Basic parallel I/O</vt:lpstr>
      <vt:lpstr>Basic parallel I/O</vt:lpstr>
      <vt:lpstr>Basic parallel I/O</vt:lpstr>
      <vt:lpstr>Basic parallel I/O</vt:lpstr>
      <vt:lpstr>Basic parallel I/O</vt:lpstr>
      <vt:lpstr>Client-oriented collective I/O</vt:lpstr>
      <vt:lpstr>Client-oriented collective I/O</vt:lpstr>
      <vt:lpstr>Client-oriented collective I/O</vt:lpstr>
      <vt:lpstr>Client-oriented collective I/O</vt:lpstr>
      <vt:lpstr>Client-oriented collective I/O</vt:lpstr>
      <vt:lpstr>Client-oriented collective I/O</vt:lpstr>
      <vt:lpstr>Client-oriented collective I/O</vt:lpstr>
      <vt:lpstr>Server-oriented collective I/O</vt:lpstr>
      <vt:lpstr>Server-oriented collective I/O</vt:lpstr>
      <vt:lpstr>Server-oriented collective I/O</vt:lpstr>
      <vt:lpstr>Server-oriented collective I/O</vt:lpstr>
      <vt:lpstr>Server-oriented collective I/O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문충식</dc:creator>
  <cp:lastModifiedBy>박미선</cp:lastModifiedBy>
  <cp:revision>132</cp:revision>
  <dcterms:created xsi:type="dcterms:W3CDTF">2022-12-17T06:00:43Z</dcterms:created>
  <dcterms:modified xsi:type="dcterms:W3CDTF">2022-12-27T15:41:39Z</dcterms:modified>
</cp:coreProperties>
</file>