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Amatic SC"/>
      <p:regular r:id="rId40"/>
      <p:bold r:id="rId41"/>
    </p:embeddedFont>
    <p:embeddedFont>
      <p:font typeface="Source Code Pro"/>
      <p:regular r:id="rId42"/>
      <p:bold r:id="rId43"/>
      <p:italic r:id="rId44"/>
      <p:boldItalic r:id="rId45"/>
    </p:embeddedFont>
    <p:embeddedFont>
      <p:font typeface="Raleway Thin"/>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42" Type="http://schemas.openxmlformats.org/officeDocument/2006/relationships/font" Target="fonts/SourceCodePro-regular.fntdata"/><Relationship Id="rId41" Type="http://schemas.openxmlformats.org/officeDocument/2006/relationships/font" Target="fonts/AmaticSC-bold.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RalewayThin-regular.fntdata"/><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Thin-italic.fntdata"/><Relationship Id="rId47" Type="http://schemas.openxmlformats.org/officeDocument/2006/relationships/font" Target="fonts/RalewayThin-bold.fntdata"/><Relationship Id="rId49" Type="http://schemas.openxmlformats.org/officeDocument/2006/relationships/font" Target="fonts/RalewayTh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1359ef9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1359ef9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831feddc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831fedd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831feddc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831feddc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359ef92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1359ef92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1359ef92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1359ef92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1359ef9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1359ef9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1359ef92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1359ef92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359ef92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359ef92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1359ef92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1359ef92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1359ef92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1359ef92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1359ef92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1359ef92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1359ef92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1359ef92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1359ef92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1359ef92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1359ef92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1359ef92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1359ef92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1359ef92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1359ef92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1359ef92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831feddc3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831feddc3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831feddc3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831feddc3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831feddc3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831feddc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831feddc3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831feddc3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1359ef92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1359ef92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831fedd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831fedd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831feddc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831feddc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359ef92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359ef92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831feddc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831feddc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831feddc3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831feddc3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31feddc3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31feddc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831feddc3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831feddc3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359ef92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1359ef92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20.png"/><Relationship Id="rId7" Type="http://schemas.openxmlformats.org/officeDocument/2006/relationships/image" Target="../media/image26.png"/><Relationship Id="rId8"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33.png"/><Relationship Id="rId5" Type="http://schemas.openxmlformats.org/officeDocument/2006/relationships/image" Target="../media/image44.png"/><Relationship Id="rId6"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0.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34.png"/><Relationship Id="rId5" Type="http://schemas.openxmlformats.org/officeDocument/2006/relationships/image" Target="../media/image41.png"/><Relationship Id="rId6"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42.png"/><Relationship Id="rId5" Type="http://schemas.openxmlformats.org/officeDocument/2006/relationships/image" Target="../media/image45.png"/><Relationship Id="rId6"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5300">
                <a:latin typeface="Source Code Pro"/>
                <a:ea typeface="Source Code Pro"/>
                <a:cs typeface="Source Code Pro"/>
                <a:sym typeface="Source Code Pro"/>
              </a:rPr>
              <a:t>SDA Project</a:t>
            </a:r>
            <a:endParaRPr sz="5300">
              <a:latin typeface="Source Code Pro"/>
              <a:ea typeface="Source Code Pro"/>
              <a:cs typeface="Source Code Pro"/>
              <a:sym typeface="Source Code Pro"/>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Exploratory data analysis and Modelling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500" u="sng">
                <a:solidFill>
                  <a:srgbClr val="000000"/>
                </a:solidFill>
                <a:latin typeface="Raleway"/>
                <a:ea typeface="Raleway"/>
                <a:cs typeface="Raleway"/>
                <a:sym typeface="Raleway"/>
              </a:rPr>
              <a:t>Inference</a:t>
            </a:r>
            <a:r>
              <a:rPr lang="en-GB">
                <a:solidFill>
                  <a:srgbClr val="000000"/>
                </a:solidFill>
              </a:rPr>
              <a:t>:</a:t>
            </a:r>
            <a:r>
              <a:rPr lang="en-GB"/>
              <a:t> </a:t>
            </a:r>
            <a:r>
              <a:rPr lang="en-GB" sz="1300">
                <a:solidFill>
                  <a:srgbClr val="000000"/>
                </a:solidFill>
                <a:latin typeface="Raleway"/>
                <a:ea typeface="Raleway"/>
                <a:cs typeface="Raleway"/>
                <a:sym typeface="Raleway"/>
              </a:rPr>
              <a:t>The above graph show the distribution of normal variables.We can say that they are Normal because they resemble bell shaped curves.</a:t>
            </a:r>
            <a:endParaRPr sz="1300">
              <a:solidFill>
                <a:srgbClr val="000000"/>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Arial"/>
                <a:ea typeface="Arial"/>
                <a:cs typeface="Arial"/>
                <a:sym typeface="Arial"/>
              </a:rPr>
              <a:t>Stocks in different periods</a:t>
            </a:r>
            <a:endParaRPr sz="2600">
              <a:latin typeface="Arial"/>
              <a:ea typeface="Arial"/>
              <a:cs typeface="Arial"/>
              <a:sym typeface="Arial"/>
            </a:endParaRPr>
          </a:p>
        </p:txBody>
      </p:sp>
      <p:sp>
        <p:nvSpPr>
          <p:cNvPr id="131" name="Google Shape;131;p23"/>
          <p:cNvSpPr txBox="1"/>
          <p:nvPr>
            <p:ph idx="1" type="body"/>
          </p:nvPr>
        </p:nvSpPr>
        <p:spPr>
          <a:xfrm>
            <a:off x="311700" y="1093850"/>
            <a:ext cx="8520600" cy="268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Variation of Annual Return and Total Risk.</a:t>
            </a:r>
            <a:endParaRPr sz="1400">
              <a:latin typeface="Raleway"/>
              <a:ea typeface="Raleway"/>
              <a:cs typeface="Raleway"/>
              <a:sym typeface="Raleway"/>
            </a:endParaRPr>
          </a:p>
        </p:txBody>
      </p:sp>
      <p:pic>
        <p:nvPicPr>
          <p:cNvPr id="132" name="Google Shape;132;p23"/>
          <p:cNvPicPr preferRelativeResize="0"/>
          <p:nvPr/>
        </p:nvPicPr>
        <p:blipFill>
          <a:blip r:embed="rId3">
            <a:alphaModFix/>
          </a:blip>
          <a:stretch>
            <a:fillRect/>
          </a:stretch>
        </p:blipFill>
        <p:spPr>
          <a:xfrm>
            <a:off x="815400" y="1697775"/>
            <a:ext cx="3413900" cy="1918725"/>
          </a:xfrm>
          <a:prstGeom prst="rect">
            <a:avLst/>
          </a:prstGeom>
          <a:noFill/>
          <a:ln>
            <a:noFill/>
          </a:ln>
        </p:spPr>
      </p:pic>
      <p:pic>
        <p:nvPicPr>
          <p:cNvPr id="133" name="Google Shape;133;p23"/>
          <p:cNvPicPr preferRelativeResize="0"/>
          <p:nvPr/>
        </p:nvPicPr>
        <p:blipFill>
          <a:blip r:embed="rId4">
            <a:alphaModFix/>
          </a:blip>
          <a:stretch>
            <a:fillRect/>
          </a:stretch>
        </p:blipFill>
        <p:spPr>
          <a:xfrm>
            <a:off x="4673075" y="1697775"/>
            <a:ext cx="3413900" cy="1918725"/>
          </a:xfrm>
          <a:prstGeom prst="rect">
            <a:avLst/>
          </a:prstGeom>
          <a:noFill/>
          <a:ln>
            <a:noFill/>
          </a:ln>
        </p:spPr>
      </p:pic>
      <p:sp>
        <p:nvSpPr>
          <p:cNvPr id="134" name="Google Shape;134;p23"/>
          <p:cNvSpPr txBox="1"/>
          <p:nvPr/>
        </p:nvSpPr>
        <p:spPr>
          <a:xfrm>
            <a:off x="421925" y="4078625"/>
            <a:ext cx="84105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Inference : </a:t>
            </a:r>
            <a:r>
              <a:rPr lang="en-GB">
                <a:latin typeface="Raleway"/>
                <a:ea typeface="Raleway"/>
                <a:cs typeface="Raleway"/>
                <a:sym typeface="Raleway"/>
              </a:rPr>
              <a:t>From period to period we can observe that values of stocks varies accordingly, stock value may increase or decrease as time passes, here for the first four stocks the change in the Annual return is shown, also total risk involved in different periods is shown.</a:t>
            </a:r>
            <a:endParaRPr>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Arial"/>
                <a:ea typeface="Arial"/>
                <a:cs typeface="Arial"/>
                <a:sym typeface="Arial"/>
              </a:rPr>
              <a:t>Performance of stocks</a:t>
            </a:r>
            <a:endParaRPr sz="2600">
              <a:latin typeface="Arial"/>
              <a:ea typeface="Arial"/>
              <a:cs typeface="Arial"/>
              <a:sym typeface="Arial"/>
            </a:endParaRPr>
          </a:p>
        </p:txBody>
      </p:sp>
      <p:sp>
        <p:nvSpPr>
          <p:cNvPr id="140" name="Google Shape;140;p24"/>
          <p:cNvSpPr txBox="1"/>
          <p:nvPr>
            <p:ph idx="1" type="body"/>
          </p:nvPr>
        </p:nvSpPr>
        <p:spPr>
          <a:xfrm>
            <a:off x="311700" y="1228675"/>
            <a:ext cx="8520600" cy="56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Number of stocks performing more than average is an important statistic to classify the stocks.</a:t>
            </a:r>
            <a:endParaRPr sz="1400">
              <a:latin typeface="Raleway"/>
              <a:ea typeface="Raleway"/>
              <a:cs typeface="Raleway"/>
              <a:sym typeface="Raleway"/>
            </a:endParaRPr>
          </a:p>
        </p:txBody>
      </p:sp>
      <p:pic>
        <p:nvPicPr>
          <p:cNvPr id="141" name="Google Shape;141;p24"/>
          <p:cNvPicPr preferRelativeResize="0"/>
          <p:nvPr/>
        </p:nvPicPr>
        <p:blipFill>
          <a:blip r:embed="rId3">
            <a:alphaModFix/>
          </a:blip>
          <a:stretch>
            <a:fillRect/>
          </a:stretch>
        </p:blipFill>
        <p:spPr>
          <a:xfrm>
            <a:off x="1217250" y="1798375"/>
            <a:ext cx="2647950" cy="1866900"/>
          </a:xfrm>
          <a:prstGeom prst="rect">
            <a:avLst/>
          </a:prstGeom>
          <a:noFill/>
          <a:ln>
            <a:noFill/>
          </a:ln>
        </p:spPr>
      </p:pic>
      <p:pic>
        <p:nvPicPr>
          <p:cNvPr id="142" name="Google Shape;142;p24"/>
          <p:cNvPicPr preferRelativeResize="0"/>
          <p:nvPr/>
        </p:nvPicPr>
        <p:blipFill>
          <a:blip r:embed="rId4">
            <a:alphaModFix/>
          </a:blip>
          <a:stretch>
            <a:fillRect/>
          </a:stretch>
        </p:blipFill>
        <p:spPr>
          <a:xfrm>
            <a:off x="5082475" y="1798375"/>
            <a:ext cx="2638425" cy="1866900"/>
          </a:xfrm>
          <a:prstGeom prst="rect">
            <a:avLst/>
          </a:prstGeom>
          <a:noFill/>
          <a:ln>
            <a:noFill/>
          </a:ln>
        </p:spPr>
      </p:pic>
      <p:sp>
        <p:nvSpPr>
          <p:cNvPr id="143" name="Google Shape;143;p24"/>
          <p:cNvSpPr txBox="1"/>
          <p:nvPr/>
        </p:nvSpPr>
        <p:spPr>
          <a:xfrm>
            <a:off x="261200" y="3867675"/>
            <a:ext cx="8520600" cy="11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Inference : </a:t>
            </a:r>
            <a:r>
              <a:rPr lang="en-GB">
                <a:latin typeface="Raleway"/>
                <a:ea typeface="Raleway"/>
                <a:cs typeface="Raleway"/>
                <a:sym typeface="Raleway"/>
              </a:rPr>
              <a:t>The above graphs shows us the count of stocks which performed more than average </a:t>
            </a:r>
            <a:endParaRPr>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performance in each period. We can say that in the 3rd period(2000-2005) most of the stocks performed well and gained a reasonable annual income, in 2nd period(1995-2000) less number of stocks involved in risk.</a:t>
            </a:r>
            <a:endParaRPr b="1">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292850"/>
            <a:ext cx="8520600" cy="5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Arial"/>
                <a:ea typeface="Arial"/>
                <a:cs typeface="Arial"/>
                <a:sym typeface="Arial"/>
              </a:rPr>
              <a:t>Change in Target Variable</a:t>
            </a:r>
            <a:endParaRPr sz="2600">
              <a:latin typeface="Arial"/>
              <a:ea typeface="Arial"/>
              <a:cs typeface="Arial"/>
              <a:sym typeface="Arial"/>
            </a:endParaRPr>
          </a:p>
        </p:txBody>
      </p:sp>
      <p:sp>
        <p:nvSpPr>
          <p:cNvPr id="149" name="Google Shape;149;p25"/>
          <p:cNvSpPr txBox="1"/>
          <p:nvPr>
            <p:ph idx="1" type="body"/>
          </p:nvPr>
        </p:nvSpPr>
        <p:spPr>
          <a:xfrm>
            <a:off x="311700" y="4153800"/>
            <a:ext cx="8520600" cy="7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u="sng">
                <a:solidFill>
                  <a:srgbClr val="000000"/>
                </a:solidFill>
              </a:rPr>
              <a:t>Inference:</a:t>
            </a:r>
            <a:r>
              <a:rPr b="1" lang="en-GB" sz="1300">
                <a:solidFill>
                  <a:srgbClr val="000000"/>
                </a:solidFill>
              </a:rPr>
              <a:t> </a:t>
            </a:r>
            <a:r>
              <a:rPr lang="en-GB" sz="1200">
                <a:solidFill>
                  <a:srgbClr val="000000"/>
                </a:solidFill>
                <a:latin typeface="Raleway"/>
                <a:ea typeface="Raleway"/>
                <a:cs typeface="Raleway"/>
                <a:sym typeface="Raleway"/>
              </a:rPr>
              <a:t>The above plots shows how the average of each target variable changes over each quarter.We can observe the trend of various attributes over different quarters.</a:t>
            </a:r>
            <a:endParaRPr sz="1200">
              <a:solidFill>
                <a:srgbClr val="000000"/>
              </a:solidFill>
              <a:latin typeface="Raleway"/>
              <a:ea typeface="Raleway"/>
              <a:cs typeface="Raleway"/>
              <a:sym typeface="Raleway"/>
            </a:endParaRPr>
          </a:p>
          <a:p>
            <a:pPr indent="0" lvl="0" marL="0" rtl="0" algn="l">
              <a:spcBef>
                <a:spcPts val="1600"/>
              </a:spcBef>
              <a:spcAft>
                <a:spcPts val="1600"/>
              </a:spcAft>
              <a:buNone/>
            </a:pPr>
            <a:r>
              <a:t/>
            </a:r>
            <a:endParaRPr b="1" sz="1300" u="sng">
              <a:solidFill>
                <a:srgbClr val="000000"/>
              </a:solidFill>
            </a:endParaRPr>
          </a:p>
        </p:txBody>
      </p:sp>
      <p:pic>
        <p:nvPicPr>
          <p:cNvPr id="150" name="Google Shape;150;p25"/>
          <p:cNvPicPr preferRelativeResize="0"/>
          <p:nvPr/>
        </p:nvPicPr>
        <p:blipFill>
          <a:blip r:embed="rId3">
            <a:alphaModFix/>
          </a:blip>
          <a:stretch>
            <a:fillRect/>
          </a:stretch>
        </p:blipFill>
        <p:spPr>
          <a:xfrm>
            <a:off x="1019825" y="1058550"/>
            <a:ext cx="7061225" cy="304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Principal Component Analysis</a:t>
            </a:r>
            <a:endParaRPr sz="3100">
              <a:latin typeface="Raleway"/>
              <a:ea typeface="Raleway"/>
              <a:cs typeface="Raleway"/>
              <a:sym typeface="Raleway"/>
            </a:endParaRPr>
          </a:p>
        </p:txBody>
      </p:sp>
      <p:sp>
        <p:nvSpPr>
          <p:cNvPr id="156" name="Google Shape;156;p26"/>
          <p:cNvSpPr txBox="1"/>
          <p:nvPr>
            <p:ph idx="1" type="body"/>
          </p:nvPr>
        </p:nvSpPr>
        <p:spPr>
          <a:xfrm>
            <a:off x="311700" y="1228675"/>
            <a:ext cx="8520600" cy="376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GB" sz="1200">
                <a:solidFill>
                  <a:schemeClr val="accent1"/>
                </a:solidFill>
                <a:highlight>
                  <a:srgbClr val="FFFFFF"/>
                </a:highlight>
                <a:latin typeface="Raleway Thin"/>
                <a:ea typeface="Raleway Thin"/>
                <a:cs typeface="Raleway Thin"/>
                <a:sym typeface="Raleway Thin"/>
              </a:rPr>
              <a:t>Variance Explained:  [0.19999994 0.39999988 0.59999981 0.79999975 0.99999969 1.]</a:t>
            </a:r>
            <a:endParaRPr sz="1200">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200">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200" u="sng">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200" u="sng">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200" u="sng">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200" u="sng">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200" u="sng">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rPr b="1" lang="en-GB" sz="1200" u="sng">
                <a:solidFill>
                  <a:schemeClr val="accent1"/>
                </a:solidFill>
                <a:highlight>
                  <a:srgbClr val="FFFFFF"/>
                </a:highlight>
                <a:latin typeface="Raleway"/>
                <a:ea typeface="Raleway"/>
                <a:cs typeface="Raleway"/>
                <a:sym typeface="Raleway"/>
              </a:rPr>
              <a:t>Inference: </a:t>
            </a:r>
            <a:r>
              <a:rPr lang="en-GB" sz="1200">
                <a:solidFill>
                  <a:schemeClr val="accent1"/>
                </a:solidFill>
                <a:highlight>
                  <a:srgbClr val="FFFFFF"/>
                </a:highlight>
                <a:latin typeface="Raleway Thin"/>
                <a:ea typeface="Raleway Thin"/>
                <a:cs typeface="Raleway Thin"/>
                <a:sym typeface="Raleway Thin"/>
              </a:rPr>
              <a:t>We can see that 100% variance of data is explained after considering the 6th principle component.Even though 6th PC explains only little variance we considered it because number of features are less and also to explain 100% variance of the data.  </a:t>
            </a:r>
            <a:endParaRPr sz="1200">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050">
              <a:solidFill>
                <a:schemeClr val="accent1"/>
              </a:solidFill>
              <a:highlight>
                <a:srgbClr val="FFFFFF"/>
              </a:highlight>
              <a:latin typeface="Raleway Thin"/>
              <a:ea typeface="Raleway Thin"/>
              <a:cs typeface="Raleway Thin"/>
              <a:sym typeface="Raleway Thin"/>
            </a:endParaRPr>
          </a:p>
          <a:p>
            <a:pPr indent="0" lvl="0" marL="0" rtl="0" algn="l">
              <a:lnSpc>
                <a:spcPct val="150000"/>
              </a:lnSpc>
              <a:spcBef>
                <a:spcPts val="1000"/>
              </a:spcBef>
              <a:spcAft>
                <a:spcPts val="0"/>
              </a:spcAft>
              <a:buNone/>
            </a:pPr>
            <a:r>
              <a:t/>
            </a:r>
            <a:endParaRPr sz="1050">
              <a:solidFill>
                <a:schemeClr val="accent1"/>
              </a:solidFill>
              <a:highlight>
                <a:srgbClr val="FFFFFF"/>
              </a:highlight>
              <a:latin typeface="Raleway Thin"/>
              <a:ea typeface="Raleway Thin"/>
              <a:cs typeface="Raleway Thin"/>
              <a:sym typeface="Raleway Thin"/>
            </a:endParaRPr>
          </a:p>
          <a:p>
            <a:pPr indent="0" lvl="0" marL="0" rtl="0" algn="l">
              <a:spcBef>
                <a:spcPts val="0"/>
              </a:spcBef>
              <a:spcAft>
                <a:spcPts val="1600"/>
              </a:spcAft>
              <a:buNone/>
            </a:pPr>
            <a:r>
              <a:t/>
            </a:r>
            <a:endParaRPr/>
          </a:p>
        </p:txBody>
      </p:sp>
      <p:pic>
        <p:nvPicPr>
          <p:cNvPr id="157" name="Google Shape;157;p26"/>
          <p:cNvPicPr preferRelativeResize="0"/>
          <p:nvPr/>
        </p:nvPicPr>
        <p:blipFill>
          <a:blip r:embed="rId3">
            <a:alphaModFix/>
          </a:blip>
          <a:stretch>
            <a:fillRect/>
          </a:stretch>
        </p:blipFill>
        <p:spPr>
          <a:xfrm>
            <a:off x="2595225" y="1841102"/>
            <a:ext cx="3680323" cy="211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1185675" y="2843000"/>
            <a:ext cx="4600800" cy="202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aleway Thin"/>
                <a:ea typeface="Raleway Thin"/>
                <a:cs typeface="Raleway Thin"/>
                <a:sym typeface="Raleway Thin"/>
              </a:rPr>
              <a:t>PC1 - Large return rate  in last quarter                                                                                                                                             PC2 - Large B/P                                                                                                                                                                                                    PC3 - Large S/P                                                                                                                                                                                    PC4 - Large ROE                                                                                                                                                                                               PC5 - Small Systematic Risk                                                                                                                                                                             PC6 - Large Market Value</a:t>
            </a:r>
            <a:endParaRPr sz="1200">
              <a:latin typeface="Raleway Thin"/>
              <a:ea typeface="Raleway Thin"/>
              <a:cs typeface="Raleway Thin"/>
              <a:sym typeface="Raleway Thin"/>
            </a:endParaRPr>
          </a:p>
          <a:p>
            <a:pPr indent="0" lvl="0" marL="0" rtl="0" algn="l">
              <a:lnSpc>
                <a:spcPct val="115000"/>
              </a:lnSpc>
              <a:spcBef>
                <a:spcPts val="1600"/>
              </a:spcBef>
              <a:spcAft>
                <a:spcPts val="0"/>
              </a:spcAft>
              <a:buNone/>
            </a:pPr>
            <a:r>
              <a:rPr lang="en-GB" sz="1200">
                <a:latin typeface="Raleway Thin"/>
                <a:ea typeface="Raleway Thin"/>
                <a:cs typeface="Raleway Thin"/>
                <a:sym typeface="Raleway Thin"/>
              </a:rPr>
              <a:t> </a:t>
            </a:r>
            <a:endParaRPr sz="1200">
              <a:latin typeface="Raleway Thin"/>
              <a:ea typeface="Raleway Thin"/>
              <a:cs typeface="Raleway Thin"/>
              <a:sym typeface="Raleway Thin"/>
            </a:endParaRPr>
          </a:p>
          <a:p>
            <a:pPr indent="0" lvl="0" marL="0" rtl="0" algn="l">
              <a:spcBef>
                <a:spcPts val="1600"/>
              </a:spcBef>
              <a:spcAft>
                <a:spcPts val="1600"/>
              </a:spcAft>
              <a:buNone/>
            </a:pPr>
            <a:r>
              <a:t/>
            </a:r>
            <a:endParaRPr sz="1200">
              <a:latin typeface="Raleway Thin"/>
              <a:ea typeface="Raleway Thin"/>
              <a:cs typeface="Raleway Thin"/>
              <a:sym typeface="Raleway Thin"/>
            </a:endParaRPr>
          </a:p>
        </p:txBody>
      </p:sp>
      <p:pic>
        <p:nvPicPr>
          <p:cNvPr id="163" name="Google Shape;163;p27"/>
          <p:cNvPicPr preferRelativeResize="0"/>
          <p:nvPr/>
        </p:nvPicPr>
        <p:blipFill>
          <a:blip r:embed="rId3">
            <a:alphaModFix/>
          </a:blip>
          <a:stretch>
            <a:fillRect/>
          </a:stretch>
        </p:blipFill>
        <p:spPr>
          <a:xfrm>
            <a:off x="1078325" y="1028075"/>
            <a:ext cx="6245150" cy="175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Regression Model</a:t>
            </a:r>
            <a:endParaRPr sz="3100">
              <a:latin typeface="Raleway"/>
              <a:ea typeface="Raleway"/>
              <a:cs typeface="Raleway"/>
              <a:sym typeface="Raleway"/>
            </a:endParaRPr>
          </a:p>
        </p:txBody>
      </p:sp>
      <p:sp>
        <p:nvSpPr>
          <p:cNvPr id="169" name="Google Shape;169;p28"/>
          <p:cNvSpPr txBox="1"/>
          <p:nvPr>
            <p:ph idx="1" type="body"/>
          </p:nvPr>
        </p:nvSpPr>
        <p:spPr>
          <a:xfrm>
            <a:off x="311700" y="1228675"/>
            <a:ext cx="8520600" cy="38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u="sng">
                <a:latin typeface="Raleway Thin"/>
                <a:ea typeface="Raleway Thin"/>
                <a:cs typeface="Raleway Thin"/>
                <a:sym typeface="Raleway Thin"/>
              </a:rPr>
              <a:t>Annual Return:  </a:t>
            </a:r>
            <a:r>
              <a:rPr lang="en-GB" sz="1300">
                <a:latin typeface="Raleway Thin"/>
                <a:ea typeface="Raleway Thin"/>
                <a:cs typeface="Raleway Thin"/>
                <a:sym typeface="Raleway Thin"/>
              </a:rPr>
              <a:t>                                                                        </a:t>
            </a:r>
            <a:r>
              <a:rPr lang="en-GB" sz="1300" u="sng">
                <a:latin typeface="Raleway Thin"/>
                <a:ea typeface="Raleway Thin"/>
                <a:cs typeface="Raleway Thin"/>
                <a:sym typeface="Raleway Thin"/>
              </a:rPr>
              <a:t> Excess Return:</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rPr lang="en-GB" sz="1300" u="sng">
                <a:latin typeface="Raleway Thin"/>
                <a:ea typeface="Raleway Thin"/>
                <a:cs typeface="Raleway Thin"/>
                <a:sym typeface="Raleway Thin"/>
              </a:rPr>
              <a:t>Variance Score</a:t>
            </a:r>
            <a:r>
              <a:rPr lang="en-GB" sz="1300">
                <a:latin typeface="Raleway Thin"/>
                <a:ea typeface="Raleway Thin"/>
                <a:cs typeface="Raleway Thin"/>
                <a:sym typeface="Raleway Thin"/>
              </a:rPr>
              <a:t>: 0.70194                                                        </a:t>
            </a:r>
            <a:r>
              <a:rPr lang="en-GB" sz="1300" u="sng">
                <a:latin typeface="Raleway Thin"/>
                <a:ea typeface="Raleway Thin"/>
                <a:cs typeface="Raleway Thin"/>
                <a:sym typeface="Raleway Thin"/>
              </a:rPr>
              <a:t>Variance Score:</a:t>
            </a:r>
            <a:r>
              <a:rPr lang="en-GB" sz="1300">
                <a:latin typeface="Raleway Thin"/>
                <a:ea typeface="Raleway Thin"/>
                <a:cs typeface="Raleway Thin"/>
                <a:sym typeface="Raleway Thin"/>
              </a:rPr>
              <a:t> 0.671                                                      </a:t>
            </a:r>
            <a:r>
              <a:rPr lang="en-GB" sz="1300" u="sng">
                <a:latin typeface="Raleway Thin"/>
                <a:ea typeface="Raleway Thin"/>
                <a:cs typeface="Raleway Thin"/>
                <a:sym typeface="Raleway Thin"/>
              </a:rPr>
              <a:t>R-Squared</a:t>
            </a:r>
            <a:r>
              <a:rPr lang="en-GB" sz="1300">
                <a:latin typeface="Raleway Thin"/>
                <a:ea typeface="Raleway Thin"/>
                <a:cs typeface="Raleway Thin"/>
                <a:sym typeface="Raleway Thin"/>
              </a:rPr>
              <a:t>: 0.99                                                                      </a:t>
            </a:r>
            <a:r>
              <a:rPr lang="en-GB" sz="1300" u="sng">
                <a:latin typeface="Raleway Thin"/>
                <a:ea typeface="Raleway Thin"/>
                <a:cs typeface="Raleway Thin"/>
                <a:sym typeface="Raleway Thin"/>
              </a:rPr>
              <a:t>R-Squared</a:t>
            </a:r>
            <a:r>
              <a:rPr lang="en-GB" sz="1300">
                <a:latin typeface="Raleway Thin"/>
                <a:ea typeface="Raleway Thin"/>
                <a:cs typeface="Raleway Thin"/>
                <a:sym typeface="Raleway Thin"/>
              </a:rPr>
              <a:t>: 0.986</a:t>
            </a:r>
            <a:r>
              <a:rPr lang="en-GB" sz="1300">
                <a:latin typeface="Raleway Thin"/>
                <a:ea typeface="Raleway Thin"/>
                <a:cs typeface="Raleway Thin"/>
                <a:sym typeface="Raleway Thin"/>
              </a:rPr>
              <a:t>                                                                                     </a:t>
            </a:r>
            <a:endParaRPr sz="1300">
              <a:latin typeface="Raleway Thin"/>
              <a:ea typeface="Raleway Thin"/>
              <a:cs typeface="Raleway Thin"/>
              <a:sym typeface="Raleway Thin"/>
            </a:endParaRPr>
          </a:p>
          <a:p>
            <a:pPr indent="0" lvl="0" marL="0" rtl="0" algn="l">
              <a:spcBef>
                <a:spcPts val="1600"/>
              </a:spcBef>
              <a:spcAft>
                <a:spcPts val="1600"/>
              </a:spcAft>
              <a:buNone/>
            </a:pPr>
            <a:r>
              <a:t/>
            </a:r>
            <a:endParaRPr sz="1300">
              <a:latin typeface="Raleway Thin"/>
              <a:ea typeface="Raleway Thin"/>
              <a:cs typeface="Raleway Thin"/>
              <a:sym typeface="Raleway Thin"/>
            </a:endParaRPr>
          </a:p>
        </p:txBody>
      </p:sp>
      <p:pic>
        <p:nvPicPr>
          <p:cNvPr id="170" name="Google Shape;170;p28"/>
          <p:cNvPicPr preferRelativeResize="0"/>
          <p:nvPr/>
        </p:nvPicPr>
        <p:blipFill>
          <a:blip r:embed="rId3">
            <a:alphaModFix/>
          </a:blip>
          <a:stretch>
            <a:fillRect/>
          </a:stretch>
        </p:blipFill>
        <p:spPr>
          <a:xfrm>
            <a:off x="395225" y="1593300"/>
            <a:ext cx="3452350" cy="1912725"/>
          </a:xfrm>
          <a:prstGeom prst="rect">
            <a:avLst/>
          </a:prstGeom>
          <a:noFill/>
          <a:ln>
            <a:noFill/>
          </a:ln>
        </p:spPr>
      </p:pic>
      <p:pic>
        <p:nvPicPr>
          <p:cNvPr id="171" name="Google Shape;171;p28"/>
          <p:cNvPicPr preferRelativeResize="0"/>
          <p:nvPr/>
        </p:nvPicPr>
        <p:blipFill>
          <a:blip r:embed="rId4">
            <a:alphaModFix/>
          </a:blip>
          <a:stretch>
            <a:fillRect/>
          </a:stretch>
        </p:blipFill>
        <p:spPr>
          <a:xfrm>
            <a:off x="4314800" y="1568600"/>
            <a:ext cx="3812325" cy="196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u="sng">
                <a:latin typeface="Raleway Thin"/>
                <a:ea typeface="Raleway Thin"/>
                <a:cs typeface="Raleway Thin"/>
                <a:sym typeface="Raleway Thin"/>
              </a:rPr>
              <a:t>Systematic Risk:</a:t>
            </a:r>
            <a:r>
              <a:rPr lang="en-GB" sz="1300">
                <a:latin typeface="Raleway Thin"/>
                <a:ea typeface="Raleway Thin"/>
                <a:cs typeface="Raleway Thin"/>
                <a:sym typeface="Raleway Thin"/>
              </a:rPr>
              <a:t>                                                                           </a:t>
            </a:r>
            <a:r>
              <a:rPr lang="en-GB" sz="1300" u="sng">
                <a:latin typeface="Raleway Thin"/>
                <a:ea typeface="Raleway Thin"/>
                <a:cs typeface="Raleway Thin"/>
                <a:sym typeface="Raleway Thin"/>
              </a:rPr>
              <a:t>Total Risk:</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0"/>
              </a:spcAft>
              <a:buNone/>
            </a:pPr>
            <a:r>
              <a:t/>
            </a:r>
            <a:endParaRPr sz="1300" u="sng">
              <a:latin typeface="Raleway Thin"/>
              <a:ea typeface="Raleway Thin"/>
              <a:cs typeface="Raleway Thin"/>
              <a:sym typeface="Raleway Thin"/>
            </a:endParaRPr>
          </a:p>
          <a:p>
            <a:pPr indent="0" lvl="0" marL="0" rtl="0" algn="l">
              <a:spcBef>
                <a:spcPts val="1600"/>
              </a:spcBef>
              <a:spcAft>
                <a:spcPts val="1600"/>
              </a:spcAft>
              <a:buNone/>
            </a:pPr>
            <a:r>
              <a:rPr lang="en-GB" sz="1300" u="sng">
                <a:latin typeface="Raleway Thin"/>
                <a:ea typeface="Raleway Thin"/>
                <a:cs typeface="Raleway Thin"/>
                <a:sym typeface="Raleway Thin"/>
              </a:rPr>
              <a:t>Variance Score:</a:t>
            </a:r>
            <a:r>
              <a:rPr lang="en-GB" sz="1300">
                <a:latin typeface="Raleway Thin"/>
                <a:ea typeface="Raleway Thin"/>
                <a:cs typeface="Raleway Thin"/>
                <a:sym typeface="Raleway Thin"/>
              </a:rPr>
              <a:t> 0.081                                                                </a:t>
            </a:r>
            <a:r>
              <a:rPr lang="en-GB" sz="1300" u="sng">
                <a:latin typeface="Raleway Thin"/>
                <a:ea typeface="Raleway Thin"/>
                <a:cs typeface="Raleway Thin"/>
                <a:sym typeface="Raleway Thin"/>
              </a:rPr>
              <a:t>Variance Score: </a:t>
            </a:r>
            <a:r>
              <a:rPr lang="en-GB" sz="1300">
                <a:latin typeface="Raleway Thin"/>
                <a:ea typeface="Raleway Thin"/>
                <a:cs typeface="Raleway Thin"/>
                <a:sym typeface="Raleway Thin"/>
              </a:rPr>
              <a:t>0.30                                        </a:t>
            </a:r>
            <a:r>
              <a:rPr lang="en-GB" sz="1300" u="sng">
                <a:latin typeface="Raleway Thin"/>
                <a:ea typeface="Raleway Thin"/>
                <a:cs typeface="Raleway Thin"/>
                <a:sym typeface="Raleway Thin"/>
              </a:rPr>
              <a:t>R-Squared</a:t>
            </a:r>
            <a:r>
              <a:rPr lang="en-GB" sz="1300">
                <a:latin typeface="Raleway Thin"/>
                <a:ea typeface="Raleway Thin"/>
                <a:cs typeface="Raleway Thin"/>
                <a:sym typeface="Raleway Thin"/>
              </a:rPr>
              <a:t>: 0.966                                                                       </a:t>
            </a:r>
            <a:r>
              <a:rPr lang="en-GB" sz="1300" u="sng">
                <a:latin typeface="Raleway Thin"/>
                <a:ea typeface="Raleway Thin"/>
                <a:cs typeface="Raleway Thin"/>
                <a:sym typeface="Raleway Thin"/>
              </a:rPr>
              <a:t>R-Squared</a:t>
            </a:r>
            <a:r>
              <a:rPr lang="en-GB" sz="1300">
                <a:latin typeface="Raleway Thin"/>
                <a:ea typeface="Raleway Thin"/>
                <a:cs typeface="Raleway Thin"/>
                <a:sym typeface="Raleway Thin"/>
              </a:rPr>
              <a:t>: 0.967</a:t>
            </a:r>
            <a:endParaRPr sz="1300">
              <a:latin typeface="Raleway Thin"/>
              <a:ea typeface="Raleway Thin"/>
              <a:cs typeface="Raleway Thin"/>
              <a:sym typeface="Raleway Thin"/>
            </a:endParaRPr>
          </a:p>
        </p:txBody>
      </p:sp>
      <p:pic>
        <p:nvPicPr>
          <p:cNvPr id="177" name="Google Shape;177;p29"/>
          <p:cNvPicPr preferRelativeResize="0"/>
          <p:nvPr/>
        </p:nvPicPr>
        <p:blipFill>
          <a:blip r:embed="rId3">
            <a:alphaModFix/>
          </a:blip>
          <a:stretch>
            <a:fillRect/>
          </a:stretch>
        </p:blipFill>
        <p:spPr>
          <a:xfrm>
            <a:off x="403575" y="1588950"/>
            <a:ext cx="3876675" cy="2238375"/>
          </a:xfrm>
          <a:prstGeom prst="rect">
            <a:avLst/>
          </a:prstGeom>
          <a:noFill/>
          <a:ln>
            <a:noFill/>
          </a:ln>
        </p:spPr>
      </p:pic>
      <p:pic>
        <p:nvPicPr>
          <p:cNvPr id="178" name="Google Shape;178;p29"/>
          <p:cNvPicPr preferRelativeResize="0"/>
          <p:nvPr/>
        </p:nvPicPr>
        <p:blipFill>
          <a:blip r:embed="rId4">
            <a:alphaModFix/>
          </a:blip>
          <a:stretch>
            <a:fillRect/>
          </a:stretch>
        </p:blipFill>
        <p:spPr>
          <a:xfrm>
            <a:off x="4572000" y="1593713"/>
            <a:ext cx="4000500" cy="222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311700" y="622850"/>
            <a:ext cx="8520600" cy="4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u="sng">
                <a:latin typeface="Raleway"/>
                <a:ea typeface="Raleway"/>
                <a:cs typeface="Raleway"/>
                <a:sym typeface="Raleway"/>
              </a:rPr>
              <a:t>Absolute Win rate</a:t>
            </a:r>
            <a:r>
              <a:rPr lang="en-GB" sz="1300">
                <a:latin typeface="Raleway"/>
                <a:ea typeface="Raleway"/>
                <a:cs typeface="Raleway"/>
                <a:sym typeface="Raleway"/>
              </a:rPr>
              <a:t>:                                                              </a:t>
            </a:r>
            <a:r>
              <a:rPr lang="en-GB" sz="1300" u="sng">
                <a:latin typeface="Raleway"/>
                <a:ea typeface="Raleway"/>
                <a:cs typeface="Raleway"/>
                <a:sym typeface="Raleway"/>
              </a:rPr>
              <a:t>Relative Win rate:</a:t>
            </a:r>
            <a:endParaRPr sz="1300" u="sng">
              <a:latin typeface="Raleway"/>
              <a:ea typeface="Raleway"/>
              <a:cs typeface="Raleway"/>
              <a:sym typeface="Raleway"/>
            </a:endParaRPr>
          </a:p>
          <a:p>
            <a:pPr indent="0" lvl="0" marL="0" rtl="0" algn="l">
              <a:spcBef>
                <a:spcPts val="1600"/>
              </a:spcBef>
              <a:spcAft>
                <a:spcPts val="0"/>
              </a:spcAft>
              <a:buNone/>
            </a:pPr>
            <a:r>
              <a:t/>
            </a:r>
            <a:endParaRPr sz="1300" u="sng">
              <a:latin typeface="Raleway"/>
              <a:ea typeface="Raleway"/>
              <a:cs typeface="Raleway"/>
              <a:sym typeface="Raleway"/>
            </a:endParaRPr>
          </a:p>
          <a:p>
            <a:pPr indent="0" lvl="0" marL="0" rtl="0" algn="l">
              <a:spcBef>
                <a:spcPts val="1600"/>
              </a:spcBef>
              <a:spcAft>
                <a:spcPts val="0"/>
              </a:spcAft>
              <a:buNone/>
            </a:pPr>
            <a:r>
              <a:t/>
            </a:r>
            <a:endParaRPr sz="1300" u="sng">
              <a:latin typeface="Raleway"/>
              <a:ea typeface="Raleway"/>
              <a:cs typeface="Raleway"/>
              <a:sym typeface="Raleway"/>
            </a:endParaRPr>
          </a:p>
          <a:p>
            <a:pPr indent="0" lvl="0" marL="0" rtl="0" algn="l">
              <a:spcBef>
                <a:spcPts val="1600"/>
              </a:spcBef>
              <a:spcAft>
                <a:spcPts val="0"/>
              </a:spcAft>
              <a:buNone/>
            </a:pPr>
            <a:r>
              <a:t/>
            </a:r>
            <a:endParaRPr sz="1300" u="sng">
              <a:latin typeface="Raleway"/>
              <a:ea typeface="Raleway"/>
              <a:cs typeface="Raleway"/>
              <a:sym typeface="Raleway"/>
            </a:endParaRPr>
          </a:p>
          <a:p>
            <a:pPr indent="0" lvl="0" marL="0" rtl="0" algn="l">
              <a:spcBef>
                <a:spcPts val="1600"/>
              </a:spcBef>
              <a:spcAft>
                <a:spcPts val="0"/>
              </a:spcAft>
              <a:buNone/>
            </a:pPr>
            <a:r>
              <a:t/>
            </a:r>
            <a:endParaRPr sz="1300" u="sng">
              <a:latin typeface="Raleway"/>
              <a:ea typeface="Raleway"/>
              <a:cs typeface="Raleway"/>
              <a:sym typeface="Raleway"/>
            </a:endParaRPr>
          </a:p>
          <a:p>
            <a:pPr indent="0" lvl="0" marL="0" rtl="0" algn="l">
              <a:spcBef>
                <a:spcPts val="1600"/>
              </a:spcBef>
              <a:spcAft>
                <a:spcPts val="0"/>
              </a:spcAft>
              <a:buNone/>
            </a:pPr>
            <a:r>
              <a:t/>
            </a:r>
            <a:endParaRPr sz="1300" u="sng">
              <a:latin typeface="Raleway"/>
              <a:ea typeface="Raleway"/>
              <a:cs typeface="Raleway"/>
              <a:sym typeface="Raleway"/>
            </a:endParaRPr>
          </a:p>
          <a:p>
            <a:pPr indent="0" lvl="0" marL="0" rtl="0" algn="l">
              <a:spcBef>
                <a:spcPts val="1600"/>
              </a:spcBef>
              <a:spcAft>
                <a:spcPts val="0"/>
              </a:spcAft>
              <a:buNone/>
            </a:pPr>
            <a:r>
              <a:rPr lang="en-GB" sz="1300" u="sng">
                <a:latin typeface="Raleway"/>
                <a:ea typeface="Raleway"/>
                <a:cs typeface="Raleway"/>
                <a:sym typeface="Raleway"/>
              </a:rPr>
              <a:t>Variance Score</a:t>
            </a:r>
            <a:r>
              <a:rPr lang="en-GB" sz="1300">
                <a:latin typeface="Raleway"/>
                <a:ea typeface="Raleway"/>
                <a:cs typeface="Raleway"/>
                <a:sym typeface="Raleway"/>
              </a:rPr>
              <a:t>: 0.504                                                       </a:t>
            </a:r>
            <a:r>
              <a:rPr lang="en-GB" sz="1300" u="sng">
                <a:latin typeface="Raleway"/>
                <a:ea typeface="Raleway"/>
                <a:cs typeface="Raleway"/>
                <a:sym typeface="Raleway"/>
              </a:rPr>
              <a:t>Variance Score</a:t>
            </a:r>
            <a:r>
              <a:rPr lang="en-GB" sz="1300">
                <a:latin typeface="Raleway"/>
                <a:ea typeface="Raleway"/>
                <a:cs typeface="Raleway"/>
                <a:sym typeface="Raleway"/>
              </a:rPr>
              <a:t>: 0.662                                                  </a:t>
            </a:r>
            <a:r>
              <a:rPr lang="en-GB" sz="1300" u="sng">
                <a:latin typeface="Raleway Thin"/>
                <a:ea typeface="Raleway Thin"/>
                <a:cs typeface="Raleway Thin"/>
                <a:sym typeface="Raleway Thin"/>
              </a:rPr>
              <a:t>R-Squared</a:t>
            </a:r>
            <a:r>
              <a:rPr lang="en-GB" sz="1300">
                <a:latin typeface="Raleway Thin"/>
                <a:ea typeface="Raleway Thin"/>
                <a:cs typeface="Raleway Thin"/>
                <a:sym typeface="Raleway Thin"/>
              </a:rPr>
              <a:t>: 0.983                                                               </a:t>
            </a:r>
            <a:r>
              <a:rPr lang="en-GB" sz="1300" u="sng">
                <a:latin typeface="Raleway Thin"/>
                <a:ea typeface="Raleway Thin"/>
                <a:cs typeface="Raleway Thin"/>
                <a:sym typeface="Raleway Thin"/>
              </a:rPr>
              <a:t>R-Squared</a:t>
            </a:r>
            <a:r>
              <a:rPr lang="en-GB" sz="1300">
                <a:latin typeface="Raleway Thin"/>
                <a:ea typeface="Raleway Thin"/>
                <a:cs typeface="Raleway Thin"/>
                <a:sym typeface="Raleway Thin"/>
              </a:rPr>
              <a:t>: 0.979</a:t>
            </a:r>
            <a:endParaRPr sz="1300">
              <a:latin typeface="Raleway Thin"/>
              <a:ea typeface="Raleway Thin"/>
              <a:cs typeface="Raleway Thin"/>
              <a:sym typeface="Raleway Thin"/>
            </a:endParaRPr>
          </a:p>
          <a:p>
            <a:pPr indent="0" lvl="0" marL="0" rtl="0" algn="l">
              <a:spcBef>
                <a:spcPts val="1600"/>
              </a:spcBef>
              <a:spcAft>
                <a:spcPts val="0"/>
              </a:spcAft>
              <a:buNone/>
            </a:pPr>
            <a:r>
              <a:rPr b="1" lang="en-GB" sz="1300" u="sng">
                <a:latin typeface="Raleway"/>
                <a:ea typeface="Raleway"/>
                <a:cs typeface="Raleway"/>
                <a:sym typeface="Raleway"/>
              </a:rPr>
              <a:t>Inference:</a:t>
            </a:r>
            <a:r>
              <a:rPr lang="en-GB" sz="1300">
                <a:latin typeface="Raleway Thin"/>
                <a:ea typeface="Raleway Thin"/>
                <a:cs typeface="Raleway Thin"/>
                <a:sym typeface="Raleway Thin"/>
              </a:rPr>
              <a:t> As we can see the r-square values for the models of all the dependent variable are high       (above 0.96) so we can say that the error in our modeling is low,So our model performs well.. </a:t>
            </a:r>
            <a:endParaRPr sz="1300">
              <a:latin typeface="Raleway Thin"/>
              <a:ea typeface="Raleway Thin"/>
              <a:cs typeface="Raleway Thin"/>
              <a:sym typeface="Raleway Thin"/>
            </a:endParaRPr>
          </a:p>
          <a:p>
            <a:pPr indent="0" lvl="0" marL="0" rtl="0" algn="l">
              <a:spcBef>
                <a:spcPts val="1600"/>
              </a:spcBef>
              <a:spcAft>
                <a:spcPts val="1600"/>
              </a:spcAft>
              <a:buNone/>
            </a:pPr>
            <a:r>
              <a:t/>
            </a:r>
            <a:endParaRPr sz="1300">
              <a:latin typeface="Raleway"/>
              <a:ea typeface="Raleway"/>
              <a:cs typeface="Raleway"/>
              <a:sym typeface="Raleway"/>
            </a:endParaRPr>
          </a:p>
        </p:txBody>
      </p:sp>
      <p:pic>
        <p:nvPicPr>
          <p:cNvPr id="184" name="Google Shape;184;p30"/>
          <p:cNvPicPr preferRelativeResize="0"/>
          <p:nvPr/>
        </p:nvPicPr>
        <p:blipFill>
          <a:blip r:embed="rId3">
            <a:alphaModFix/>
          </a:blip>
          <a:stretch>
            <a:fillRect/>
          </a:stretch>
        </p:blipFill>
        <p:spPr>
          <a:xfrm>
            <a:off x="361950" y="1145225"/>
            <a:ext cx="3736800" cy="1969000"/>
          </a:xfrm>
          <a:prstGeom prst="rect">
            <a:avLst/>
          </a:prstGeom>
          <a:noFill/>
          <a:ln>
            <a:noFill/>
          </a:ln>
        </p:spPr>
      </p:pic>
      <p:pic>
        <p:nvPicPr>
          <p:cNvPr id="185" name="Google Shape;185;p30"/>
          <p:cNvPicPr preferRelativeResize="0"/>
          <p:nvPr/>
        </p:nvPicPr>
        <p:blipFill>
          <a:blip r:embed="rId4">
            <a:alphaModFix/>
          </a:blip>
          <a:stretch>
            <a:fillRect/>
          </a:stretch>
        </p:blipFill>
        <p:spPr>
          <a:xfrm>
            <a:off x="4272925" y="1120112"/>
            <a:ext cx="4248150" cy="201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89275" y="4720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Ols regression results</a:t>
            </a:r>
            <a:endParaRPr sz="3100">
              <a:latin typeface="Raleway"/>
              <a:ea typeface="Raleway"/>
              <a:cs typeface="Raleway"/>
              <a:sym typeface="Raleway"/>
            </a:endParaRPr>
          </a:p>
        </p:txBody>
      </p:sp>
      <p:sp>
        <p:nvSpPr>
          <p:cNvPr id="191" name="Google Shape;191;p31"/>
          <p:cNvSpPr txBox="1"/>
          <p:nvPr/>
        </p:nvSpPr>
        <p:spPr>
          <a:xfrm>
            <a:off x="997675" y="1330225"/>
            <a:ext cx="2139300" cy="192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aleway"/>
              <a:buChar char="❏"/>
            </a:pPr>
            <a:r>
              <a:rPr b="1" lang="en-GB">
                <a:solidFill>
                  <a:schemeClr val="dk2"/>
                </a:solidFill>
                <a:latin typeface="Raleway"/>
                <a:ea typeface="Raleway"/>
                <a:cs typeface="Raleway"/>
                <a:sym typeface="Raleway"/>
              </a:rPr>
              <a:t>R</a:t>
            </a:r>
            <a:r>
              <a:rPr b="1" baseline="30000" lang="en-GB">
                <a:solidFill>
                  <a:schemeClr val="dk2"/>
                </a:solidFill>
                <a:latin typeface="Raleway"/>
                <a:ea typeface="Raleway"/>
                <a:cs typeface="Raleway"/>
                <a:sym typeface="Raleway"/>
              </a:rPr>
              <a:t>2</a:t>
            </a:r>
            <a:r>
              <a:rPr b="1" lang="en-GB">
                <a:solidFill>
                  <a:schemeClr val="dk2"/>
                </a:solidFill>
                <a:latin typeface="Raleway"/>
                <a:ea typeface="Raleway"/>
                <a:cs typeface="Raleway"/>
                <a:sym typeface="Raleway"/>
              </a:rPr>
              <a:t>-values : </a:t>
            </a:r>
            <a:endParaRPr b="1">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Y1 - 0.9900</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Y2 - 0.986</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Y3 - 0.966</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Y4 - 0.967</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Y5 - 0.983</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Y6 - 0.979</a:t>
            </a:r>
            <a:endParaRPr>
              <a:solidFill>
                <a:schemeClr val="dk2"/>
              </a:solidFill>
              <a:latin typeface="Raleway"/>
              <a:ea typeface="Raleway"/>
              <a:cs typeface="Raleway"/>
              <a:sym typeface="Raleway"/>
            </a:endParaRPr>
          </a:p>
        </p:txBody>
      </p:sp>
      <p:sp>
        <p:nvSpPr>
          <p:cNvPr id="192" name="Google Shape;192;p31"/>
          <p:cNvSpPr txBox="1"/>
          <p:nvPr/>
        </p:nvSpPr>
        <p:spPr>
          <a:xfrm>
            <a:off x="3400350" y="1330225"/>
            <a:ext cx="2139300" cy="192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aleway"/>
              <a:buChar char="❏"/>
            </a:pPr>
            <a:r>
              <a:rPr b="1" lang="en-GB">
                <a:solidFill>
                  <a:schemeClr val="dk2"/>
                </a:solidFill>
                <a:latin typeface="Raleway"/>
                <a:ea typeface="Raleway"/>
                <a:cs typeface="Raleway"/>
                <a:sym typeface="Raleway"/>
              </a:rPr>
              <a:t>Adj - </a:t>
            </a:r>
            <a:r>
              <a:rPr b="1" lang="en-GB">
                <a:solidFill>
                  <a:schemeClr val="dk2"/>
                </a:solidFill>
                <a:latin typeface="Raleway"/>
                <a:ea typeface="Raleway"/>
                <a:cs typeface="Raleway"/>
                <a:sym typeface="Raleway"/>
              </a:rPr>
              <a:t>R</a:t>
            </a:r>
            <a:r>
              <a:rPr b="1" baseline="30000" lang="en-GB">
                <a:solidFill>
                  <a:schemeClr val="dk2"/>
                </a:solidFill>
                <a:latin typeface="Raleway"/>
                <a:ea typeface="Raleway"/>
                <a:cs typeface="Raleway"/>
                <a:sym typeface="Raleway"/>
              </a:rPr>
              <a:t>2</a:t>
            </a:r>
            <a:r>
              <a:rPr b="1" lang="en-GB">
                <a:solidFill>
                  <a:schemeClr val="dk2"/>
                </a:solidFill>
                <a:latin typeface="Raleway"/>
                <a:ea typeface="Raleway"/>
                <a:cs typeface="Raleway"/>
                <a:sym typeface="Raleway"/>
              </a:rPr>
              <a:t>-values : </a:t>
            </a:r>
            <a:endParaRPr b="1">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Y1 - 0.988</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Y2 - 0.984</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Y3 - 0.961</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Y4 - 0.962</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Y5 - 0.980</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Y6 - 0.975</a:t>
            </a:r>
            <a:endParaRPr>
              <a:solidFill>
                <a:schemeClr val="dk2"/>
              </a:solidFill>
              <a:latin typeface="Raleway"/>
              <a:ea typeface="Raleway"/>
              <a:cs typeface="Raleway"/>
              <a:sym typeface="Raleway"/>
            </a:endParaRPr>
          </a:p>
        </p:txBody>
      </p:sp>
      <p:sp>
        <p:nvSpPr>
          <p:cNvPr id="193" name="Google Shape;193;p31"/>
          <p:cNvSpPr txBox="1"/>
          <p:nvPr/>
        </p:nvSpPr>
        <p:spPr>
          <a:xfrm>
            <a:off x="5803025" y="1330225"/>
            <a:ext cx="2139300" cy="192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Raleway"/>
              <a:buChar char="❏"/>
            </a:pPr>
            <a:r>
              <a:rPr b="1" lang="en-GB">
                <a:solidFill>
                  <a:schemeClr val="dk2"/>
                </a:solidFill>
                <a:latin typeface="Raleway"/>
                <a:ea typeface="Raleway"/>
                <a:cs typeface="Raleway"/>
                <a:sym typeface="Raleway"/>
              </a:rPr>
              <a:t>DW - values</a:t>
            </a:r>
            <a:endParaRPr b="1">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Y1 - 2.099</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Y2 - 2.016</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Y3 - 2.020</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Y4 - 2.038</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Y5 - 1.902</a:t>
            </a:r>
            <a:endParaRPr>
              <a:solidFill>
                <a:schemeClr val="dk2"/>
              </a:solidFill>
              <a:latin typeface="Raleway"/>
              <a:ea typeface="Raleway"/>
              <a:cs typeface="Raleway"/>
              <a:sym typeface="Raleway"/>
            </a:endParaRPr>
          </a:p>
          <a:p>
            <a:pPr indent="-317500" lvl="1" marL="914400" rtl="0" algn="l">
              <a:lnSpc>
                <a:spcPct val="115000"/>
              </a:lnSpc>
              <a:spcBef>
                <a:spcPts val="0"/>
              </a:spcBef>
              <a:spcAft>
                <a:spcPts val="0"/>
              </a:spcAft>
              <a:buClr>
                <a:schemeClr val="dk2"/>
              </a:buClr>
              <a:buSzPts val="1400"/>
              <a:buFont typeface="Raleway"/>
              <a:buChar char="❏"/>
            </a:pPr>
            <a:r>
              <a:rPr lang="en-GB">
                <a:solidFill>
                  <a:schemeClr val="dk2"/>
                </a:solidFill>
                <a:latin typeface="Raleway"/>
                <a:ea typeface="Raleway"/>
                <a:cs typeface="Raleway"/>
                <a:sym typeface="Raleway"/>
              </a:rPr>
              <a:t>Y6 - 1.945</a:t>
            </a:r>
            <a:endParaRPr>
              <a:solidFill>
                <a:schemeClr val="dk2"/>
              </a:solidFill>
              <a:latin typeface="Raleway"/>
              <a:ea typeface="Raleway"/>
              <a:cs typeface="Raleway"/>
              <a:sym typeface="Raleway"/>
            </a:endParaRPr>
          </a:p>
        </p:txBody>
      </p:sp>
      <p:sp>
        <p:nvSpPr>
          <p:cNvPr id="194" name="Google Shape;194;p31"/>
          <p:cNvSpPr txBox="1"/>
          <p:nvPr/>
        </p:nvSpPr>
        <p:spPr>
          <a:xfrm>
            <a:off x="399075" y="4766600"/>
            <a:ext cx="6651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95" name="Google Shape;195;p31"/>
          <p:cNvSpPr txBox="1"/>
          <p:nvPr/>
        </p:nvSpPr>
        <p:spPr>
          <a:xfrm>
            <a:off x="676200" y="3536150"/>
            <a:ext cx="7526700" cy="123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GB">
                <a:latin typeface="Raleway"/>
                <a:ea typeface="Raleway"/>
                <a:cs typeface="Raleway"/>
                <a:sym typeface="Raleway"/>
              </a:rPr>
              <a:t>Here, R</a:t>
            </a:r>
            <a:r>
              <a:rPr baseline="30000" lang="en-GB">
                <a:latin typeface="Raleway"/>
                <a:ea typeface="Raleway"/>
                <a:cs typeface="Raleway"/>
                <a:sym typeface="Raleway"/>
              </a:rPr>
              <a:t>2</a:t>
            </a:r>
            <a:r>
              <a:rPr lang="en-GB">
                <a:latin typeface="Raleway"/>
                <a:ea typeface="Raleway"/>
                <a:cs typeface="Raleway"/>
                <a:sym typeface="Raleway"/>
              </a:rPr>
              <a:t>-values are high, so we can use our data directly for the prediction.</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a:latin typeface="Raleway"/>
                <a:ea typeface="Raleway"/>
                <a:cs typeface="Raleway"/>
                <a:sym typeface="Raleway"/>
              </a:rPr>
              <a:t>For the 1st four dependent variables Durbin-Watson values are &gt;2, so they are negatively correlated, where as for 5th and 6th dependent variables DW-values are &lt;2, so they are positively correlated .</a:t>
            </a:r>
            <a:endParaRPr>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Members</a:t>
            </a:r>
            <a:endParaRPr sz="3100">
              <a:latin typeface="Raleway"/>
              <a:ea typeface="Raleway"/>
              <a:cs typeface="Raleway"/>
              <a:sym typeface="Raleway"/>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aleway"/>
                <a:ea typeface="Raleway"/>
                <a:cs typeface="Raleway"/>
                <a:sym typeface="Raleway"/>
              </a:rPr>
              <a:t>Cherukuri Nikhilesh - S20180010040</a:t>
            </a:r>
            <a:endParaRPr>
              <a:latin typeface="Raleway"/>
              <a:ea typeface="Raleway"/>
              <a:cs typeface="Raleway"/>
              <a:sym typeface="Raleway"/>
            </a:endParaRPr>
          </a:p>
          <a:p>
            <a:pPr indent="0" lvl="0" marL="0" rtl="0" algn="l">
              <a:spcBef>
                <a:spcPts val="1600"/>
              </a:spcBef>
              <a:spcAft>
                <a:spcPts val="0"/>
              </a:spcAft>
              <a:buNone/>
            </a:pPr>
            <a:r>
              <a:rPr lang="en-GB">
                <a:latin typeface="Raleway"/>
                <a:ea typeface="Raleway"/>
                <a:cs typeface="Raleway"/>
                <a:sym typeface="Raleway"/>
              </a:rPr>
              <a:t>Kore Nithish Kumar - S20180010086</a:t>
            </a:r>
            <a:endParaRPr>
              <a:latin typeface="Raleway"/>
              <a:ea typeface="Raleway"/>
              <a:cs typeface="Raleway"/>
              <a:sym typeface="Raleway"/>
            </a:endParaRPr>
          </a:p>
          <a:p>
            <a:pPr indent="0" lvl="0" marL="0" rtl="0" algn="l">
              <a:spcBef>
                <a:spcPts val="1600"/>
              </a:spcBef>
              <a:spcAft>
                <a:spcPts val="0"/>
              </a:spcAft>
              <a:buNone/>
            </a:pPr>
            <a:r>
              <a:rPr lang="en-GB">
                <a:latin typeface="Raleway"/>
                <a:ea typeface="Raleway"/>
                <a:cs typeface="Raleway"/>
                <a:sym typeface="Raleway"/>
              </a:rPr>
              <a:t>Pulla Nagendra Babu - S20180010138</a:t>
            </a:r>
            <a:endParaRPr>
              <a:latin typeface="Raleway"/>
              <a:ea typeface="Raleway"/>
              <a:cs typeface="Raleway"/>
              <a:sym typeface="Raleway"/>
            </a:endParaRPr>
          </a:p>
          <a:p>
            <a:pPr indent="0" lvl="0" marL="0" rtl="0" algn="l">
              <a:spcBef>
                <a:spcPts val="1600"/>
              </a:spcBef>
              <a:spcAft>
                <a:spcPts val="1600"/>
              </a:spcAft>
              <a:buNone/>
            </a:pPr>
            <a:r>
              <a:rPr lang="en-GB">
                <a:latin typeface="Raleway"/>
                <a:ea typeface="Raleway"/>
                <a:cs typeface="Raleway"/>
                <a:sym typeface="Raleway"/>
              </a:rPr>
              <a:t>Rishabh Tripathi - S20180010147</a:t>
            </a:r>
            <a:endParaRPr>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82025" y="2261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aleway"/>
                <a:ea typeface="Raleway"/>
                <a:cs typeface="Raleway"/>
                <a:sym typeface="Raleway"/>
              </a:rPr>
              <a:t>TEST OF ASSUMPTIONS</a:t>
            </a:r>
            <a:endParaRPr>
              <a:latin typeface="Raleway"/>
              <a:ea typeface="Raleway"/>
              <a:cs typeface="Raleway"/>
              <a:sym typeface="Raleway"/>
            </a:endParaRPr>
          </a:p>
        </p:txBody>
      </p:sp>
      <p:sp>
        <p:nvSpPr>
          <p:cNvPr id="201" name="Google Shape;201;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292850"/>
            <a:ext cx="8520600" cy="6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Linearity</a:t>
            </a:r>
            <a:endParaRPr sz="3100">
              <a:latin typeface="Raleway"/>
              <a:ea typeface="Raleway"/>
              <a:cs typeface="Raleway"/>
              <a:sym typeface="Raleway"/>
            </a:endParaRPr>
          </a:p>
        </p:txBody>
      </p:sp>
      <p:pic>
        <p:nvPicPr>
          <p:cNvPr id="207" name="Google Shape;207;p33"/>
          <p:cNvPicPr preferRelativeResize="0"/>
          <p:nvPr/>
        </p:nvPicPr>
        <p:blipFill>
          <a:blip r:embed="rId3">
            <a:alphaModFix/>
          </a:blip>
          <a:stretch>
            <a:fillRect/>
          </a:stretch>
        </p:blipFill>
        <p:spPr>
          <a:xfrm>
            <a:off x="445425" y="1068300"/>
            <a:ext cx="2668800" cy="1819800"/>
          </a:xfrm>
          <a:prstGeom prst="rect">
            <a:avLst/>
          </a:prstGeom>
          <a:noFill/>
          <a:ln>
            <a:noFill/>
          </a:ln>
        </p:spPr>
      </p:pic>
      <p:pic>
        <p:nvPicPr>
          <p:cNvPr id="208" name="Google Shape;208;p33"/>
          <p:cNvPicPr preferRelativeResize="0"/>
          <p:nvPr/>
        </p:nvPicPr>
        <p:blipFill>
          <a:blip r:embed="rId4">
            <a:alphaModFix/>
          </a:blip>
          <a:stretch>
            <a:fillRect/>
          </a:stretch>
        </p:blipFill>
        <p:spPr>
          <a:xfrm>
            <a:off x="3174500" y="1119375"/>
            <a:ext cx="2929175" cy="1764575"/>
          </a:xfrm>
          <a:prstGeom prst="rect">
            <a:avLst/>
          </a:prstGeom>
          <a:noFill/>
          <a:ln>
            <a:noFill/>
          </a:ln>
        </p:spPr>
      </p:pic>
      <p:pic>
        <p:nvPicPr>
          <p:cNvPr id="209" name="Google Shape;209;p33"/>
          <p:cNvPicPr preferRelativeResize="0"/>
          <p:nvPr/>
        </p:nvPicPr>
        <p:blipFill>
          <a:blip r:embed="rId5">
            <a:alphaModFix/>
          </a:blip>
          <a:stretch>
            <a:fillRect/>
          </a:stretch>
        </p:blipFill>
        <p:spPr>
          <a:xfrm>
            <a:off x="6163950" y="1154553"/>
            <a:ext cx="2743200" cy="1729400"/>
          </a:xfrm>
          <a:prstGeom prst="rect">
            <a:avLst/>
          </a:prstGeom>
          <a:noFill/>
          <a:ln>
            <a:noFill/>
          </a:ln>
        </p:spPr>
      </p:pic>
      <p:pic>
        <p:nvPicPr>
          <p:cNvPr id="210" name="Google Shape;210;p33"/>
          <p:cNvPicPr preferRelativeResize="0"/>
          <p:nvPr/>
        </p:nvPicPr>
        <p:blipFill>
          <a:blip r:embed="rId6">
            <a:alphaModFix/>
          </a:blip>
          <a:stretch>
            <a:fillRect/>
          </a:stretch>
        </p:blipFill>
        <p:spPr>
          <a:xfrm>
            <a:off x="520900" y="3002225"/>
            <a:ext cx="2668800" cy="1819800"/>
          </a:xfrm>
          <a:prstGeom prst="rect">
            <a:avLst/>
          </a:prstGeom>
          <a:noFill/>
          <a:ln>
            <a:noFill/>
          </a:ln>
        </p:spPr>
      </p:pic>
      <p:pic>
        <p:nvPicPr>
          <p:cNvPr id="211" name="Google Shape;211;p33"/>
          <p:cNvPicPr preferRelativeResize="0"/>
          <p:nvPr/>
        </p:nvPicPr>
        <p:blipFill rotWithShape="1">
          <a:blip r:embed="rId7">
            <a:alphaModFix/>
          </a:blip>
          <a:srcRect b="-2690" l="0" r="0" t="0"/>
          <a:stretch/>
        </p:blipFill>
        <p:spPr>
          <a:xfrm>
            <a:off x="6089100" y="3047450"/>
            <a:ext cx="2743200" cy="1729400"/>
          </a:xfrm>
          <a:prstGeom prst="rect">
            <a:avLst/>
          </a:prstGeom>
          <a:noFill/>
          <a:ln>
            <a:noFill/>
          </a:ln>
        </p:spPr>
      </p:pic>
      <p:pic>
        <p:nvPicPr>
          <p:cNvPr id="212" name="Google Shape;212;p33"/>
          <p:cNvPicPr preferRelativeResize="0"/>
          <p:nvPr/>
        </p:nvPicPr>
        <p:blipFill>
          <a:blip r:embed="rId8">
            <a:alphaModFix/>
          </a:blip>
          <a:stretch>
            <a:fillRect/>
          </a:stretch>
        </p:blipFill>
        <p:spPr>
          <a:xfrm>
            <a:off x="3267800" y="3047452"/>
            <a:ext cx="2743200" cy="172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400" u="sng">
                <a:solidFill>
                  <a:srgbClr val="000000"/>
                </a:solidFill>
                <a:latin typeface="Raleway"/>
                <a:ea typeface="Raleway"/>
                <a:cs typeface="Raleway"/>
                <a:sym typeface="Raleway"/>
              </a:rPr>
              <a:t>Inference</a:t>
            </a:r>
            <a:r>
              <a:rPr lang="en-GB" sz="1400"/>
              <a:t>: </a:t>
            </a:r>
            <a:r>
              <a:rPr lang="en-GB" sz="1400">
                <a:solidFill>
                  <a:srgbClr val="000000"/>
                </a:solidFill>
                <a:latin typeface="Raleway"/>
                <a:ea typeface="Raleway"/>
                <a:cs typeface="Raleway"/>
                <a:sym typeface="Raleway"/>
              </a:rPr>
              <a:t>The above graph show the plot between independent variable and dependent variable.By observing the graphs we can say that all the points are scattered which are not completely linear.So we can say that linearity condition is not completely satisfied. </a:t>
            </a:r>
            <a:endParaRPr sz="1400">
              <a:solidFill>
                <a:srgbClr val="000000"/>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292850"/>
            <a:ext cx="8520600" cy="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Homoscedasticity</a:t>
            </a:r>
            <a:endParaRPr sz="3100">
              <a:latin typeface="Raleway"/>
              <a:ea typeface="Raleway"/>
              <a:cs typeface="Raleway"/>
              <a:sym typeface="Raleway"/>
            </a:endParaRPr>
          </a:p>
        </p:txBody>
      </p:sp>
      <p:sp>
        <p:nvSpPr>
          <p:cNvPr id="223" name="Google Shape;223;p35"/>
          <p:cNvSpPr txBox="1"/>
          <p:nvPr>
            <p:ph idx="1" type="body"/>
          </p:nvPr>
        </p:nvSpPr>
        <p:spPr>
          <a:xfrm>
            <a:off x="311700" y="954350"/>
            <a:ext cx="8520600" cy="393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5"/>
          <p:cNvPicPr preferRelativeResize="0"/>
          <p:nvPr/>
        </p:nvPicPr>
        <p:blipFill>
          <a:blip r:embed="rId3">
            <a:alphaModFix/>
          </a:blip>
          <a:stretch>
            <a:fillRect/>
          </a:stretch>
        </p:blipFill>
        <p:spPr>
          <a:xfrm>
            <a:off x="311700" y="1036450"/>
            <a:ext cx="3887475" cy="1927100"/>
          </a:xfrm>
          <a:prstGeom prst="rect">
            <a:avLst/>
          </a:prstGeom>
          <a:noFill/>
          <a:ln>
            <a:noFill/>
          </a:ln>
        </p:spPr>
      </p:pic>
      <p:pic>
        <p:nvPicPr>
          <p:cNvPr id="225" name="Google Shape;225;p35"/>
          <p:cNvPicPr preferRelativeResize="0"/>
          <p:nvPr/>
        </p:nvPicPr>
        <p:blipFill>
          <a:blip r:embed="rId4">
            <a:alphaModFix/>
          </a:blip>
          <a:stretch>
            <a:fillRect/>
          </a:stretch>
        </p:blipFill>
        <p:spPr>
          <a:xfrm>
            <a:off x="4410150" y="1007175"/>
            <a:ext cx="4118300" cy="2006600"/>
          </a:xfrm>
          <a:prstGeom prst="rect">
            <a:avLst/>
          </a:prstGeom>
          <a:noFill/>
          <a:ln>
            <a:noFill/>
          </a:ln>
        </p:spPr>
      </p:pic>
      <p:pic>
        <p:nvPicPr>
          <p:cNvPr id="226" name="Google Shape;226;p35"/>
          <p:cNvPicPr preferRelativeResize="0"/>
          <p:nvPr/>
        </p:nvPicPr>
        <p:blipFill>
          <a:blip r:embed="rId5">
            <a:alphaModFix/>
          </a:blip>
          <a:stretch>
            <a:fillRect/>
          </a:stretch>
        </p:blipFill>
        <p:spPr>
          <a:xfrm>
            <a:off x="311700" y="2963550"/>
            <a:ext cx="3837250" cy="1927100"/>
          </a:xfrm>
          <a:prstGeom prst="rect">
            <a:avLst/>
          </a:prstGeom>
          <a:noFill/>
          <a:ln>
            <a:noFill/>
          </a:ln>
        </p:spPr>
      </p:pic>
      <p:pic>
        <p:nvPicPr>
          <p:cNvPr id="227" name="Google Shape;227;p35"/>
          <p:cNvPicPr preferRelativeResize="0"/>
          <p:nvPr/>
        </p:nvPicPr>
        <p:blipFill>
          <a:blip r:embed="rId6">
            <a:alphaModFix/>
          </a:blip>
          <a:stretch>
            <a:fillRect/>
          </a:stretch>
        </p:blipFill>
        <p:spPr>
          <a:xfrm>
            <a:off x="4309700" y="2991250"/>
            <a:ext cx="4218750" cy="1871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311700" y="532425"/>
            <a:ext cx="8520600" cy="40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b="1" sz="1300" u="sng">
              <a:solidFill>
                <a:srgbClr val="000000"/>
              </a:solidFill>
              <a:latin typeface="Raleway"/>
              <a:ea typeface="Raleway"/>
              <a:cs typeface="Raleway"/>
              <a:sym typeface="Raleway"/>
            </a:endParaRPr>
          </a:p>
          <a:p>
            <a:pPr indent="0" lvl="0" marL="0" rtl="0" algn="l">
              <a:spcBef>
                <a:spcPts val="1600"/>
              </a:spcBef>
              <a:spcAft>
                <a:spcPts val="0"/>
              </a:spcAft>
              <a:buNone/>
            </a:pPr>
            <a:r>
              <a:t/>
            </a:r>
            <a:endParaRPr b="1" sz="1300" u="sng">
              <a:solidFill>
                <a:srgbClr val="000000"/>
              </a:solidFill>
              <a:latin typeface="Raleway"/>
              <a:ea typeface="Raleway"/>
              <a:cs typeface="Raleway"/>
              <a:sym typeface="Raleway"/>
            </a:endParaRPr>
          </a:p>
          <a:p>
            <a:pPr indent="0" lvl="0" marL="0" rtl="0" algn="l">
              <a:spcBef>
                <a:spcPts val="1600"/>
              </a:spcBef>
              <a:spcAft>
                <a:spcPts val="0"/>
              </a:spcAft>
              <a:buNone/>
            </a:pPr>
            <a:r>
              <a:t/>
            </a:r>
            <a:endParaRPr b="1" sz="1300" u="sng">
              <a:solidFill>
                <a:srgbClr val="000000"/>
              </a:solidFill>
              <a:latin typeface="Raleway"/>
              <a:ea typeface="Raleway"/>
              <a:cs typeface="Raleway"/>
              <a:sym typeface="Raleway"/>
            </a:endParaRPr>
          </a:p>
          <a:p>
            <a:pPr indent="0" lvl="0" marL="0" rtl="0" algn="l">
              <a:spcBef>
                <a:spcPts val="1600"/>
              </a:spcBef>
              <a:spcAft>
                <a:spcPts val="0"/>
              </a:spcAft>
              <a:buNone/>
            </a:pPr>
            <a:r>
              <a:t/>
            </a:r>
            <a:endParaRPr b="1" sz="1300" u="sng">
              <a:solidFill>
                <a:srgbClr val="000000"/>
              </a:solidFill>
              <a:latin typeface="Raleway"/>
              <a:ea typeface="Raleway"/>
              <a:cs typeface="Raleway"/>
              <a:sym typeface="Raleway"/>
            </a:endParaRPr>
          </a:p>
          <a:p>
            <a:pPr indent="0" lvl="0" marL="0" rtl="0" algn="l">
              <a:spcBef>
                <a:spcPts val="1600"/>
              </a:spcBef>
              <a:spcAft>
                <a:spcPts val="0"/>
              </a:spcAft>
              <a:buNone/>
            </a:pPr>
            <a:r>
              <a:t/>
            </a:r>
            <a:endParaRPr b="1" sz="1300" u="sng">
              <a:solidFill>
                <a:srgbClr val="000000"/>
              </a:solidFill>
              <a:latin typeface="Raleway"/>
              <a:ea typeface="Raleway"/>
              <a:cs typeface="Raleway"/>
              <a:sym typeface="Raleway"/>
            </a:endParaRPr>
          </a:p>
          <a:p>
            <a:pPr indent="0" lvl="0" marL="0" rtl="0" algn="l">
              <a:spcBef>
                <a:spcPts val="1600"/>
              </a:spcBef>
              <a:spcAft>
                <a:spcPts val="0"/>
              </a:spcAft>
              <a:buNone/>
            </a:pPr>
            <a:r>
              <a:t/>
            </a:r>
            <a:endParaRPr b="1" sz="1300" u="sng">
              <a:solidFill>
                <a:srgbClr val="000000"/>
              </a:solidFill>
              <a:latin typeface="Raleway"/>
              <a:ea typeface="Raleway"/>
              <a:cs typeface="Raleway"/>
              <a:sym typeface="Raleway"/>
            </a:endParaRPr>
          </a:p>
          <a:p>
            <a:pPr indent="0" lvl="0" marL="0" rtl="0" algn="l">
              <a:spcBef>
                <a:spcPts val="1600"/>
              </a:spcBef>
              <a:spcAft>
                <a:spcPts val="1600"/>
              </a:spcAft>
              <a:buNone/>
            </a:pPr>
            <a:r>
              <a:rPr b="1" lang="en-GB" sz="1300" u="sng">
                <a:solidFill>
                  <a:srgbClr val="000000"/>
                </a:solidFill>
                <a:latin typeface="Raleway"/>
                <a:ea typeface="Raleway"/>
                <a:cs typeface="Raleway"/>
                <a:sym typeface="Raleway"/>
              </a:rPr>
              <a:t>Inference</a:t>
            </a:r>
            <a:r>
              <a:rPr b="1" lang="en-GB" sz="1300" u="sng"/>
              <a:t>:</a:t>
            </a:r>
            <a:r>
              <a:rPr lang="en-GB"/>
              <a:t> </a:t>
            </a:r>
            <a:r>
              <a:rPr lang="en-GB" sz="1300">
                <a:solidFill>
                  <a:srgbClr val="000000"/>
                </a:solidFill>
                <a:latin typeface="Raleway"/>
                <a:ea typeface="Raleway"/>
                <a:cs typeface="Raleway"/>
                <a:sym typeface="Raleway"/>
              </a:rPr>
              <a:t>The above graph shows the plot between Residuals and predicted values</a:t>
            </a:r>
            <a:r>
              <a:rPr lang="en-GB" sz="1300">
                <a:solidFill>
                  <a:srgbClr val="000000"/>
                </a:solidFill>
              </a:rPr>
              <a:t>.</a:t>
            </a:r>
            <a:r>
              <a:rPr lang="en-GB" sz="1300">
                <a:solidFill>
                  <a:srgbClr val="000000"/>
                </a:solidFill>
                <a:latin typeface="Raleway"/>
                <a:ea typeface="Raleway"/>
                <a:cs typeface="Raleway"/>
                <a:sym typeface="Raleway"/>
              </a:rPr>
              <a:t>The points are random with no funnel shape which confirms that Homoscedasticity is true.</a:t>
            </a:r>
            <a:endParaRPr sz="1300">
              <a:solidFill>
                <a:srgbClr val="000000"/>
              </a:solidFill>
              <a:latin typeface="Raleway"/>
              <a:ea typeface="Raleway"/>
              <a:cs typeface="Raleway"/>
              <a:sym typeface="Raleway"/>
            </a:endParaRPr>
          </a:p>
        </p:txBody>
      </p:sp>
      <p:pic>
        <p:nvPicPr>
          <p:cNvPr id="233" name="Google Shape;233;p36"/>
          <p:cNvPicPr preferRelativeResize="0"/>
          <p:nvPr/>
        </p:nvPicPr>
        <p:blipFill>
          <a:blip r:embed="rId3">
            <a:alphaModFix/>
          </a:blip>
          <a:stretch>
            <a:fillRect/>
          </a:stretch>
        </p:blipFill>
        <p:spPr>
          <a:xfrm>
            <a:off x="311700" y="441950"/>
            <a:ext cx="4088400" cy="2752650"/>
          </a:xfrm>
          <a:prstGeom prst="rect">
            <a:avLst/>
          </a:prstGeom>
          <a:noFill/>
          <a:ln>
            <a:noFill/>
          </a:ln>
        </p:spPr>
      </p:pic>
      <p:pic>
        <p:nvPicPr>
          <p:cNvPr id="234" name="Google Shape;234;p36"/>
          <p:cNvPicPr preferRelativeResize="0"/>
          <p:nvPr/>
        </p:nvPicPr>
        <p:blipFill>
          <a:blip r:embed="rId4">
            <a:alphaModFix/>
          </a:blip>
          <a:stretch>
            <a:fillRect/>
          </a:stretch>
        </p:blipFill>
        <p:spPr>
          <a:xfrm>
            <a:off x="4572000" y="441950"/>
            <a:ext cx="4088400" cy="256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292850"/>
            <a:ext cx="8520600" cy="4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Arial"/>
                <a:ea typeface="Arial"/>
                <a:cs typeface="Arial"/>
                <a:sym typeface="Arial"/>
              </a:rPr>
              <a:t>Uncorrelated Errors</a:t>
            </a:r>
            <a:endParaRPr sz="2400">
              <a:latin typeface="Arial"/>
              <a:ea typeface="Arial"/>
              <a:cs typeface="Arial"/>
              <a:sym typeface="Arial"/>
            </a:endParaRPr>
          </a:p>
        </p:txBody>
      </p:sp>
      <p:pic>
        <p:nvPicPr>
          <p:cNvPr id="240" name="Google Shape;240;p37"/>
          <p:cNvPicPr preferRelativeResize="0"/>
          <p:nvPr/>
        </p:nvPicPr>
        <p:blipFill>
          <a:blip r:embed="rId3">
            <a:alphaModFix/>
          </a:blip>
          <a:stretch>
            <a:fillRect/>
          </a:stretch>
        </p:blipFill>
        <p:spPr>
          <a:xfrm>
            <a:off x="806425" y="1186375"/>
            <a:ext cx="3472425" cy="1773350"/>
          </a:xfrm>
          <a:prstGeom prst="rect">
            <a:avLst/>
          </a:prstGeom>
          <a:noFill/>
          <a:ln>
            <a:noFill/>
          </a:ln>
        </p:spPr>
      </p:pic>
      <p:pic>
        <p:nvPicPr>
          <p:cNvPr id="241" name="Google Shape;241;p37"/>
          <p:cNvPicPr preferRelativeResize="0"/>
          <p:nvPr/>
        </p:nvPicPr>
        <p:blipFill>
          <a:blip r:embed="rId4">
            <a:alphaModFix/>
          </a:blip>
          <a:stretch>
            <a:fillRect/>
          </a:stretch>
        </p:blipFill>
        <p:spPr>
          <a:xfrm>
            <a:off x="4432650" y="1161274"/>
            <a:ext cx="3793924" cy="1721100"/>
          </a:xfrm>
          <a:prstGeom prst="rect">
            <a:avLst/>
          </a:prstGeom>
          <a:noFill/>
          <a:ln>
            <a:noFill/>
          </a:ln>
        </p:spPr>
      </p:pic>
      <p:pic>
        <p:nvPicPr>
          <p:cNvPr id="242" name="Google Shape;242;p37"/>
          <p:cNvPicPr preferRelativeResize="0"/>
          <p:nvPr/>
        </p:nvPicPr>
        <p:blipFill>
          <a:blip r:embed="rId5">
            <a:alphaModFix/>
          </a:blip>
          <a:stretch>
            <a:fillRect/>
          </a:stretch>
        </p:blipFill>
        <p:spPr>
          <a:xfrm>
            <a:off x="806425" y="3264825"/>
            <a:ext cx="3472425" cy="1878675"/>
          </a:xfrm>
          <a:prstGeom prst="rect">
            <a:avLst/>
          </a:prstGeom>
          <a:noFill/>
          <a:ln>
            <a:noFill/>
          </a:ln>
        </p:spPr>
      </p:pic>
      <p:pic>
        <p:nvPicPr>
          <p:cNvPr id="243" name="Google Shape;243;p37"/>
          <p:cNvPicPr preferRelativeResize="0"/>
          <p:nvPr/>
        </p:nvPicPr>
        <p:blipFill>
          <a:blip r:embed="rId6">
            <a:alphaModFix/>
          </a:blip>
          <a:stretch>
            <a:fillRect/>
          </a:stretch>
        </p:blipFill>
        <p:spPr>
          <a:xfrm>
            <a:off x="4500600" y="3350450"/>
            <a:ext cx="3658049" cy="1721100"/>
          </a:xfrm>
          <a:prstGeom prst="rect">
            <a:avLst/>
          </a:prstGeom>
          <a:noFill/>
          <a:ln>
            <a:noFill/>
          </a:ln>
        </p:spPr>
      </p:pic>
      <p:sp>
        <p:nvSpPr>
          <p:cNvPr id="244" name="Google Shape;244;p37"/>
          <p:cNvSpPr txBox="1"/>
          <p:nvPr/>
        </p:nvSpPr>
        <p:spPr>
          <a:xfrm>
            <a:off x="1563000" y="842550"/>
            <a:ext cx="22281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Annual Return</a:t>
            </a:r>
            <a:endParaRPr>
              <a:latin typeface="Source Code Pro"/>
              <a:ea typeface="Source Code Pro"/>
              <a:cs typeface="Source Code Pro"/>
              <a:sym typeface="Source Code Pro"/>
            </a:endParaRPr>
          </a:p>
        </p:txBody>
      </p:sp>
      <p:sp>
        <p:nvSpPr>
          <p:cNvPr id="245" name="Google Shape;245;p37"/>
          <p:cNvSpPr txBox="1"/>
          <p:nvPr/>
        </p:nvSpPr>
        <p:spPr>
          <a:xfrm>
            <a:off x="5642325" y="842538"/>
            <a:ext cx="20286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Excess Return</a:t>
            </a:r>
            <a:endParaRPr>
              <a:latin typeface="Source Code Pro"/>
              <a:ea typeface="Source Code Pro"/>
              <a:cs typeface="Source Code Pro"/>
              <a:sym typeface="Source Code Pro"/>
            </a:endParaRPr>
          </a:p>
        </p:txBody>
      </p:sp>
      <p:sp>
        <p:nvSpPr>
          <p:cNvPr id="246" name="Google Shape;246;p37"/>
          <p:cNvSpPr txBox="1"/>
          <p:nvPr/>
        </p:nvSpPr>
        <p:spPr>
          <a:xfrm>
            <a:off x="1718200" y="2980725"/>
            <a:ext cx="17736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Total Risk</a:t>
            </a:r>
            <a:endParaRPr>
              <a:latin typeface="Source Code Pro"/>
              <a:ea typeface="Source Code Pro"/>
              <a:cs typeface="Source Code Pro"/>
              <a:sym typeface="Source Code Pro"/>
            </a:endParaRPr>
          </a:p>
        </p:txBody>
      </p:sp>
      <p:sp>
        <p:nvSpPr>
          <p:cNvPr id="247" name="Google Shape;247;p37"/>
          <p:cNvSpPr txBox="1"/>
          <p:nvPr/>
        </p:nvSpPr>
        <p:spPr>
          <a:xfrm>
            <a:off x="5575788" y="3034900"/>
            <a:ext cx="18957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Abs. Win rate</a:t>
            </a:r>
            <a:endParaRPr>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311700" y="1373675"/>
            <a:ext cx="8520600" cy="217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400">
                <a:solidFill>
                  <a:srgbClr val="000000"/>
                </a:solidFill>
                <a:latin typeface="Raleway"/>
                <a:ea typeface="Raleway"/>
                <a:cs typeface="Raleway"/>
                <a:sym typeface="Raleway"/>
              </a:rPr>
              <a:t>Inference : </a:t>
            </a:r>
            <a:r>
              <a:rPr lang="en-GB" sz="1400">
                <a:solidFill>
                  <a:srgbClr val="000000"/>
                </a:solidFill>
                <a:latin typeface="Raleway"/>
                <a:ea typeface="Raleway"/>
                <a:cs typeface="Raleway"/>
                <a:sym typeface="Raleway"/>
              </a:rPr>
              <a:t>For the above plots, we can see some correlation or pattern between the errors, which means there are correlation errors.</a:t>
            </a:r>
            <a:endParaRPr sz="1400">
              <a:solidFill>
                <a:srgbClr val="000000"/>
              </a:solidFill>
              <a:latin typeface="Raleway"/>
              <a:ea typeface="Raleway"/>
              <a:cs typeface="Raleway"/>
              <a:sym typeface="Raleway"/>
            </a:endParaRPr>
          </a:p>
          <a:p>
            <a:pPr indent="0" lvl="0" marL="0" rtl="0" algn="l">
              <a:lnSpc>
                <a:spcPct val="100000"/>
              </a:lnSpc>
              <a:spcBef>
                <a:spcPts val="0"/>
              </a:spcBef>
              <a:spcAft>
                <a:spcPts val="0"/>
              </a:spcAft>
              <a:buNone/>
            </a:pPr>
            <a:r>
              <a:t/>
            </a:r>
            <a:endParaRPr sz="1400">
              <a:solidFill>
                <a:srgbClr val="000000"/>
              </a:solidFill>
              <a:latin typeface="Raleway"/>
              <a:ea typeface="Raleway"/>
              <a:cs typeface="Raleway"/>
              <a:sym typeface="Raleway"/>
            </a:endParaRPr>
          </a:p>
          <a:p>
            <a:pPr indent="-317500" lvl="0" marL="457200" rtl="0" algn="l">
              <a:lnSpc>
                <a:spcPct val="100000"/>
              </a:lnSpc>
              <a:spcBef>
                <a:spcPts val="0"/>
              </a:spcBef>
              <a:spcAft>
                <a:spcPts val="0"/>
              </a:spcAft>
              <a:buClr>
                <a:srgbClr val="000000"/>
              </a:buClr>
              <a:buSzPts val="1400"/>
              <a:buFont typeface="Raleway"/>
              <a:buChar char="❏"/>
            </a:pPr>
            <a:r>
              <a:rPr lang="en-GB" sz="1400">
                <a:solidFill>
                  <a:srgbClr val="000000"/>
                </a:solidFill>
                <a:latin typeface="Raleway"/>
                <a:ea typeface="Raleway"/>
                <a:cs typeface="Raleway"/>
                <a:sym typeface="Raleway"/>
              </a:rPr>
              <a:t>We can also check this correlations by performing durbin watson test.</a:t>
            </a:r>
            <a:endParaRPr sz="1400">
              <a:solidFill>
                <a:srgbClr val="000000"/>
              </a:solidFill>
              <a:latin typeface="Raleway"/>
              <a:ea typeface="Raleway"/>
              <a:cs typeface="Raleway"/>
              <a:sym typeface="Raleway"/>
            </a:endParaRPr>
          </a:p>
          <a:p>
            <a:pPr indent="-317500" lvl="1" marL="914400" rtl="0" algn="l">
              <a:lnSpc>
                <a:spcPct val="100000"/>
              </a:lnSpc>
              <a:spcBef>
                <a:spcPts val="0"/>
              </a:spcBef>
              <a:spcAft>
                <a:spcPts val="0"/>
              </a:spcAft>
              <a:buClr>
                <a:srgbClr val="000000"/>
              </a:buClr>
              <a:buSzPts val="1400"/>
              <a:buFont typeface="Raleway"/>
              <a:buChar char="❏"/>
            </a:pPr>
            <a:r>
              <a:rPr lang="en-GB">
                <a:solidFill>
                  <a:srgbClr val="000000"/>
                </a:solidFill>
                <a:latin typeface="Raleway"/>
                <a:ea typeface="Raleway"/>
                <a:cs typeface="Raleway"/>
                <a:sym typeface="Raleway"/>
              </a:rPr>
              <a:t>If Dw = 2, we can say there is no correlation</a:t>
            </a:r>
            <a:endParaRPr>
              <a:solidFill>
                <a:srgbClr val="000000"/>
              </a:solidFill>
              <a:latin typeface="Raleway"/>
              <a:ea typeface="Raleway"/>
              <a:cs typeface="Raleway"/>
              <a:sym typeface="Raleway"/>
            </a:endParaRPr>
          </a:p>
          <a:p>
            <a:pPr indent="-317500" lvl="1" marL="914400" rtl="0" algn="l">
              <a:lnSpc>
                <a:spcPct val="100000"/>
              </a:lnSpc>
              <a:spcBef>
                <a:spcPts val="0"/>
              </a:spcBef>
              <a:spcAft>
                <a:spcPts val="0"/>
              </a:spcAft>
              <a:buClr>
                <a:srgbClr val="000000"/>
              </a:buClr>
              <a:buSzPts val="1400"/>
              <a:buFont typeface="Raleway"/>
              <a:buChar char="❏"/>
            </a:pPr>
            <a:r>
              <a:rPr lang="en-GB">
                <a:solidFill>
                  <a:srgbClr val="000000"/>
                </a:solidFill>
                <a:latin typeface="Raleway"/>
                <a:ea typeface="Raleway"/>
                <a:cs typeface="Raleway"/>
                <a:sym typeface="Raleway"/>
              </a:rPr>
              <a:t>If Dw &lt; 2, we can say the errors are positively correlated.</a:t>
            </a:r>
            <a:endParaRPr>
              <a:solidFill>
                <a:srgbClr val="000000"/>
              </a:solidFill>
              <a:latin typeface="Raleway"/>
              <a:ea typeface="Raleway"/>
              <a:cs typeface="Raleway"/>
              <a:sym typeface="Raleway"/>
            </a:endParaRPr>
          </a:p>
          <a:p>
            <a:pPr indent="-317500" lvl="1" marL="914400" rtl="0" algn="l">
              <a:lnSpc>
                <a:spcPct val="100000"/>
              </a:lnSpc>
              <a:spcBef>
                <a:spcPts val="0"/>
              </a:spcBef>
              <a:spcAft>
                <a:spcPts val="0"/>
              </a:spcAft>
              <a:buClr>
                <a:srgbClr val="000000"/>
              </a:buClr>
              <a:buSzPts val="1400"/>
              <a:buFont typeface="Raleway"/>
              <a:buChar char="❏"/>
            </a:pPr>
            <a:r>
              <a:rPr lang="en-GB">
                <a:solidFill>
                  <a:srgbClr val="000000"/>
                </a:solidFill>
                <a:latin typeface="Raleway"/>
                <a:ea typeface="Raleway"/>
                <a:cs typeface="Raleway"/>
                <a:sym typeface="Raleway"/>
              </a:rPr>
              <a:t>If Dw &gt; 2, we can say the errors are negatively correlated.</a:t>
            </a:r>
            <a:endParaRPr>
              <a:solidFill>
                <a:srgbClr val="000000"/>
              </a:solidFill>
              <a:latin typeface="Raleway"/>
              <a:ea typeface="Raleway"/>
              <a:cs typeface="Raleway"/>
              <a:sym typeface="Raleway"/>
            </a:endParaRPr>
          </a:p>
          <a:p>
            <a:pPr indent="-317500" lvl="0" marL="457200" rtl="0" algn="l">
              <a:lnSpc>
                <a:spcPct val="100000"/>
              </a:lnSpc>
              <a:spcBef>
                <a:spcPts val="0"/>
              </a:spcBef>
              <a:spcAft>
                <a:spcPts val="0"/>
              </a:spcAft>
              <a:buClr>
                <a:srgbClr val="000000"/>
              </a:buClr>
              <a:buSzPts val="1400"/>
              <a:buFont typeface="Raleway"/>
              <a:buChar char="❏"/>
            </a:pPr>
            <a:r>
              <a:rPr lang="en-GB" sz="1400">
                <a:solidFill>
                  <a:srgbClr val="000000"/>
                </a:solidFill>
                <a:latin typeface="Raleway"/>
                <a:ea typeface="Raleway"/>
                <a:cs typeface="Raleway"/>
                <a:sym typeface="Raleway"/>
              </a:rPr>
              <a:t>In the given dataset 4 dependent variables are positively correlated and 2 dependent variables are negatively correlated</a:t>
            </a:r>
            <a:endParaRPr sz="1400">
              <a:solidFill>
                <a:srgbClr val="000000"/>
              </a:solidFill>
              <a:latin typeface="Raleway"/>
              <a:ea typeface="Raleway"/>
              <a:cs typeface="Raleway"/>
              <a:sym typeface="Raleway"/>
            </a:endParaRPr>
          </a:p>
          <a:p>
            <a:pPr indent="0" lvl="0" marL="0" rtl="0" algn="l">
              <a:lnSpc>
                <a:spcPct val="100000"/>
              </a:lnSpc>
              <a:spcBef>
                <a:spcPts val="0"/>
              </a:spcBef>
              <a:spcAft>
                <a:spcPts val="0"/>
              </a:spcAft>
              <a:buNone/>
            </a:pPr>
            <a:r>
              <a:t/>
            </a:r>
            <a:endParaRPr>
              <a:solidFill>
                <a:srgbClr val="000000"/>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Arial"/>
                <a:ea typeface="Arial"/>
                <a:cs typeface="Arial"/>
                <a:sym typeface="Arial"/>
              </a:rPr>
              <a:t>Normality of error terms</a:t>
            </a:r>
            <a:endParaRPr sz="2600">
              <a:latin typeface="Arial"/>
              <a:ea typeface="Arial"/>
              <a:cs typeface="Arial"/>
              <a:sym typeface="Arial"/>
            </a:endParaRPr>
          </a:p>
        </p:txBody>
      </p:sp>
      <p:pic>
        <p:nvPicPr>
          <p:cNvPr id="258" name="Google Shape;258;p39"/>
          <p:cNvPicPr preferRelativeResize="0"/>
          <p:nvPr/>
        </p:nvPicPr>
        <p:blipFill>
          <a:blip r:embed="rId3">
            <a:alphaModFix/>
          </a:blip>
          <a:stretch>
            <a:fillRect/>
          </a:stretch>
        </p:blipFill>
        <p:spPr>
          <a:xfrm>
            <a:off x="917250" y="1301700"/>
            <a:ext cx="3106625" cy="1613700"/>
          </a:xfrm>
          <a:prstGeom prst="rect">
            <a:avLst/>
          </a:prstGeom>
          <a:noFill/>
          <a:ln>
            <a:noFill/>
          </a:ln>
        </p:spPr>
      </p:pic>
      <p:pic>
        <p:nvPicPr>
          <p:cNvPr id="259" name="Google Shape;259;p39"/>
          <p:cNvPicPr preferRelativeResize="0"/>
          <p:nvPr/>
        </p:nvPicPr>
        <p:blipFill>
          <a:blip r:embed="rId4">
            <a:alphaModFix/>
          </a:blip>
          <a:stretch>
            <a:fillRect/>
          </a:stretch>
        </p:blipFill>
        <p:spPr>
          <a:xfrm>
            <a:off x="4833125" y="1246250"/>
            <a:ext cx="3281200" cy="1792100"/>
          </a:xfrm>
          <a:prstGeom prst="rect">
            <a:avLst/>
          </a:prstGeom>
          <a:noFill/>
          <a:ln>
            <a:noFill/>
          </a:ln>
        </p:spPr>
      </p:pic>
      <p:sp>
        <p:nvSpPr>
          <p:cNvPr id="260" name="Google Shape;260;p39"/>
          <p:cNvSpPr txBox="1"/>
          <p:nvPr/>
        </p:nvSpPr>
        <p:spPr>
          <a:xfrm>
            <a:off x="1707150" y="997550"/>
            <a:ext cx="19953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Annual Return</a:t>
            </a:r>
            <a:endParaRPr>
              <a:latin typeface="Source Code Pro"/>
              <a:ea typeface="Source Code Pro"/>
              <a:cs typeface="Source Code Pro"/>
              <a:sym typeface="Source Code Pro"/>
            </a:endParaRPr>
          </a:p>
        </p:txBody>
      </p:sp>
      <p:sp>
        <p:nvSpPr>
          <p:cNvPr id="261" name="Google Shape;261;p39"/>
          <p:cNvSpPr txBox="1"/>
          <p:nvPr/>
        </p:nvSpPr>
        <p:spPr>
          <a:xfrm>
            <a:off x="5742125" y="957475"/>
            <a:ext cx="19953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Excess return</a:t>
            </a:r>
            <a:endParaRPr>
              <a:latin typeface="Source Code Pro"/>
              <a:ea typeface="Source Code Pro"/>
              <a:cs typeface="Source Code Pro"/>
              <a:sym typeface="Source Code Pro"/>
            </a:endParaRPr>
          </a:p>
        </p:txBody>
      </p:sp>
      <p:pic>
        <p:nvPicPr>
          <p:cNvPr id="262" name="Google Shape;262;p39"/>
          <p:cNvPicPr preferRelativeResize="0"/>
          <p:nvPr/>
        </p:nvPicPr>
        <p:blipFill>
          <a:blip r:embed="rId5">
            <a:alphaModFix/>
          </a:blip>
          <a:stretch>
            <a:fillRect/>
          </a:stretch>
        </p:blipFill>
        <p:spPr>
          <a:xfrm>
            <a:off x="917250" y="3355150"/>
            <a:ext cx="3106625" cy="1613700"/>
          </a:xfrm>
          <a:prstGeom prst="rect">
            <a:avLst/>
          </a:prstGeom>
          <a:noFill/>
          <a:ln>
            <a:noFill/>
          </a:ln>
        </p:spPr>
      </p:pic>
      <p:sp>
        <p:nvSpPr>
          <p:cNvPr id="263" name="Google Shape;263;p39"/>
          <p:cNvSpPr txBox="1"/>
          <p:nvPr/>
        </p:nvSpPr>
        <p:spPr>
          <a:xfrm>
            <a:off x="2006425" y="3010925"/>
            <a:ext cx="1895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Total Risk</a:t>
            </a:r>
            <a:endParaRPr>
              <a:latin typeface="Source Code Pro"/>
              <a:ea typeface="Source Code Pro"/>
              <a:cs typeface="Source Code Pro"/>
              <a:sym typeface="Source Code Pro"/>
            </a:endParaRPr>
          </a:p>
        </p:txBody>
      </p:sp>
      <p:pic>
        <p:nvPicPr>
          <p:cNvPr id="264" name="Google Shape;264;p39"/>
          <p:cNvPicPr preferRelativeResize="0"/>
          <p:nvPr/>
        </p:nvPicPr>
        <p:blipFill>
          <a:blip r:embed="rId6">
            <a:alphaModFix/>
          </a:blip>
          <a:stretch>
            <a:fillRect/>
          </a:stretch>
        </p:blipFill>
        <p:spPr>
          <a:xfrm>
            <a:off x="5018750" y="3447475"/>
            <a:ext cx="3106625" cy="1543625"/>
          </a:xfrm>
          <a:prstGeom prst="rect">
            <a:avLst/>
          </a:prstGeom>
          <a:noFill/>
          <a:ln>
            <a:noFill/>
          </a:ln>
        </p:spPr>
      </p:pic>
      <p:sp>
        <p:nvSpPr>
          <p:cNvPr id="265" name="Google Shape;265;p39"/>
          <p:cNvSpPr txBox="1"/>
          <p:nvPr/>
        </p:nvSpPr>
        <p:spPr>
          <a:xfrm>
            <a:off x="5930525" y="3088625"/>
            <a:ext cx="16185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Abs. Win Rate</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371975" y="1542900"/>
            <a:ext cx="8520600" cy="1667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aleway"/>
              <a:buChar char="❏"/>
            </a:pPr>
            <a:r>
              <a:rPr lang="en-GB" sz="1400">
                <a:solidFill>
                  <a:srgbClr val="000000"/>
                </a:solidFill>
                <a:latin typeface="Raleway"/>
                <a:ea typeface="Raleway"/>
                <a:cs typeface="Raleway"/>
                <a:sym typeface="Raleway"/>
              </a:rPr>
              <a:t>The above plots are between theoretical quantiles of standard normal variables and ordered values of sample quantiles.</a:t>
            </a:r>
            <a:endParaRPr sz="1400">
              <a:solidFill>
                <a:srgbClr val="000000"/>
              </a:solidFill>
              <a:latin typeface="Raleway"/>
              <a:ea typeface="Raleway"/>
              <a:cs typeface="Raleway"/>
              <a:sym typeface="Raleway"/>
            </a:endParaRPr>
          </a:p>
          <a:p>
            <a:pPr indent="0" lvl="0" marL="0" rtl="0" algn="l">
              <a:lnSpc>
                <a:spcPct val="100000"/>
              </a:lnSpc>
              <a:spcBef>
                <a:spcPts val="0"/>
              </a:spcBef>
              <a:spcAft>
                <a:spcPts val="0"/>
              </a:spcAft>
              <a:buNone/>
            </a:pPr>
            <a:r>
              <a:t/>
            </a:r>
            <a:endParaRPr b="1" sz="1400">
              <a:solidFill>
                <a:srgbClr val="000000"/>
              </a:solidFill>
              <a:latin typeface="Raleway"/>
              <a:ea typeface="Raleway"/>
              <a:cs typeface="Raleway"/>
              <a:sym typeface="Raleway"/>
            </a:endParaRPr>
          </a:p>
          <a:p>
            <a:pPr indent="-317500" lvl="0" marL="457200" rtl="0" algn="l">
              <a:lnSpc>
                <a:spcPct val="100000"/>
              </a:lnSpc>
              <a:spcBef>
                <a:spcPts val="0"/>
              </a:spcBef>
              <a:spcAft>
                <a:spcPts val="0"/>
              </a:spcAft>
              <a:buClr>
                <a:srgbClr val="000000"/>
              </a:buClr>
              <a:buSzPts val="1400"/>
              <a:buFont typeface="Raleway"/>
              <a:buChar char="❏"/>
            </a:pPr>
            <a:r>
              <a:rPr b="1" lang="en-GB" sz="1400">
                <a:solidFill>
                  <a:srgbClr val="000000"/>
                </a:solidFill>
                <a:latin typeface="Raleway"/>
                <a:ea typeface="Raleway"/>
                <a:cs typeface="Raleway"/>
                <a:sym typeface="Raleway"/>
              </a:rPr>
              <a:t>Inference : </a:t>
            </a:r>
            <a:r>
              <a:rPr lang="en-GB" sz="1400">
                <a:solidFill>
                  <a:srgbClr val="000000"/>
                </a:solidFill>
                <a:latin typeface="Raleway"/>
                <a:ea typeface="Raleway"/>
                <a:cs typeface="Raleway"/>
                <a:sym typeface="Raleway"/>
              </a:rPr>
              <a:t>If we observe the plots for the errors, we can conclude that errors follow normal distribution, because the plot shows the fluctuation around the line and there is not much deviation, from this inference we can say that graphs are linear.</a:t>
            </a:r>
            <a:endParaRPr>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u="sng">
                <a:latin typeface="Raleway"/>
                <a:ea typeface="Raleway"/>
                <a:cs typeface="Raleway"/>
                <a:sym typeface="Raleway"/>
              </a:rPr>
              <a:t>Conclusion</a:t>
            </a:r>
            <a:endParaRPr sz="3100" u="sng">
              <a:latin typeface="Raleway"/>
              <a:ea typeface="Raleway"/>
              <a:cs typeface="Raleway"/>
              <a:sym typeface="Raleway"/>
            </a:endParaRPr>
          </a:p>
        </p:txBody>
      </p:sp>
      <p:sp>
        <p:nvSpPr>
          <p:cNvPr id="276" name="Google Shape;276;p4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latin typeface="Raleway"/>
                <a:ea typeface="Raleway"/>
                <a:cs typeface="Raleway"/>
                <a:sym typeface="Raleway"/>
              </a:rPr>
              <a:t>After performing Linear Regression and checking the test of assumptions we can say that the goodness of model judged based on R-squared value is High.We can achieve higher r-square and less error if Linearity condition between dependent and independent variables holds.</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Methodology</a:t>
            </a:r>
            <a:endParaRPr sz="3100">
              <a:latin typeface="Raleway"/>
              <a:ea typeface="Raleway"/>
              <a:cs typeface="Raleway"/>
              <a:sym typeface="Raleway"/>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Loading the Dataset</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Univariate analysis</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Checking for Null Values</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Checking the Normality of Data                  </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Exploring data trends</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Detection and removal of influential points</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Checking for correlation </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Principal component analysis for feature selection</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Factor Analysis</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Splitting data into train and test data and Applying Multi linear regression</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Test of Hypothesis</a:t>
            </a:r>
            <a:endParaRPr sz="1200">
              <a:latin typeface="Raleway"/>
              <a:ea typeface="Raleway"/>
              <a:cs typeface="Raleway"/>
              <a:sym typeface="Raleway"/>
            </a:endParaRPr>
          </a:p>
          <a:p>
            <a:pPr indent="-304800" lvl="0" marL="457200" rtl="0" algn="l">
              <a:spcBef>
                <a:spcPts val="0"/>
              </a:spcBef>
              <a:spcAft>
                <a:spcPts val="0"/>
              </a:spcAft>
              <a:buSzPts val="1200"/>
              <a:buFont typeface="Raleway"/>
              <a:buAutoNum type="arabicPeriod"/>
            </a:pPr>
            <a:r>
              <a:rPr lang="en-GB" sz="1200">
                <a:latin typeface="Raleway"/>
                <a:ea typeface="Raleway"/>
                <a:cs typeface="Raleway"/>
                <a:sym typeface="Raleway"/>
              </a:rPr>
              <a:t>Test of assumptions(Linearity, Homoscedasticity, Normality of errors, etc.)</a:t>
            </a:r>
            <a:endParaRPr sz="1200">
              <a:latin typeface="Raleway"/>
              <a:ea typeface="Raleway"/>
              <a:cs typeface="Raleway"/>
              <a:sym typeface="Raleway"/>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261475" y="2000675"/>
            <a:ext cx="8520600" cy="8010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GB">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About Dataset</a:t>
            </a:r>
            <a:endParaRPr sz="3100">
              <a:latin typeface="Raleway"/>
              <a:ea typeface="Raleway"/>
              <a:cs typeface="Raleway"/>
              <a:sym typeface="Raleway"/>
            </a:endParaRPr>
          </a:p>
        </p:txBody>
      </p:sp>
      <p:sp>
        <p:nvSpPr>
          <p:cNvPr id="75" name="Google Shape;75;p16"/>
          <p:cNvSpPr txBox="1"/>
          <p:nvPr>
            <p:ph idx="1" type="body"/>
          </p:nvPr>
        </p:nvSpPr>
        <p:spPr>
          <a:xfrm>
            <a:off x="311700" y="1093850"/>
            <a:ext cx="4168800" cy="20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a:latin typeface="Raleway"/>
                <a:ea typeface="Raleway"/>
                <a:cs typeface="Raleway"/>
                <a:sym typeface="Raleway"/>
              </a:rPr>
              <a:t>Independent Variables</a:t>
            </a:r>
            <a:endParaRPr b="1" sz="1300">
              <a:latin typeface="Raleway"/>
              <a:ea typeface="Raleway"/>
              <a:cs typeface="Raleway"/>
              <a:sym typeface="Raleway"/>
            </a:endParaRPr>
          </a:p>
          <a:p>
            <a:pPr indent="-311150" lvl="0" marL="457200" rtl="0" algn="l">
              <a:spcBef>
                <a:spcPts val="1600"/>
              </a:spcBef>
              <a:spcAft>
                <a:spcPts val="0"/>
              </a:spcAft>
              <a:buSzPts val="1300"/>
              <a:buFont typeface="Raleway"/>
              <a:buChar char="●"/>
            </a:pPr>
            <a:r>
              <a:rPr lang="en-GB" sz="1300">
                <a:latin typeface="Raleway"/>
                <a:ea typeface="Raleway"/>
                <a:cs typeface="Raleway"/>
                <a:sym typeface="Raleway"/>
              </a:rPr>
              <a:t>Large B/P</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GB" sz="1300">
                <a:latin typeface="Raleway"/>
                <a:ea typeface="Raleway"/>
                <a:cs typeface="Raleway"/>
                <a:sym typeface="Raleway"/>
              </a:rPr>
              <a:t>Large ROE</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GB" sz="1300">
                <a:latin typeface="Raleway"/>
                <a:ea typeface="Raleway"/>
                <a:cs typeface="Raleway"/>
                <a:sym typeface="Raleway"/>
              </a:rPr>
              <a:t>Large S/P</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GB" sz="1300">
                <a:latin typeface="Raleway"/>
                <a:ea typeface="Raleway"/>
                <a:cs typeface="Raleway"/>
                <a:sym typeface="Raleway"/>
              </a:rPr>
              <a:t>Large Return rate in last quarter</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GB" sz="1300">
                <a:latin typeface="Raleway"/>
                <a:ea typeface="Raleway"/>
                <a:cs typeface="Raleway"/>
                <a:sym typeface="Raleway"/>
              </a:rPr>
              <a:t>Large Market Value</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GB" sz="1300">
                <a:latin typeface="Raleway"/>
                <a:ea typeface="Raleway"/>
                <a:cs typeface="Raleway"/>
                <a:sym typeface="Raleway"/>
              </a:rPr>
              <a:t>Small Systematic risk</a:t>
            </a:r>
            <a:endParaRPr sz="1300">
              <a:latin typeface="Raleway"/>
              <a:ea typeface="Raleway"/>
              <a:cs typeface="Raleway"/>
              <a:sym typeface="Raleway"/>
            </a:endParaRPr>
          </a:p>
        </p:txBody>
      </p:sp>
      <p:sp>
        <p:nvSpPr>
          <p:cNvPr id="76" name="Google Shape;76;p16"/>
          <p:cNvSpPr txBox="1"/>
          <p:nvPr>
            <p:ph idx="1" type="body"/>
          </p:nvPr>
        </p:nvSpPr>
        <p:spPr>
          <a:xfrm>
            <a:off x="4663500" y="1093850"/>
            <a:ext cx="4168800" cy="22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latin typeface="Raleway"/>
                <a:ea typeface="Raleway"/>
                <a:cs typeface="Raleway"/>
                <a:sym typeface="Raleway"/>
              </a:rPr>
              <a:t>Dependent Variables</a:t>
            </a:r>
            <a:endParaRPr b="1" sz="1400">
              <a:latin typeface="Raleway"/>
              <a:ea typeface="Raleway"/>
              <a:cs typeface="Raleway"/>
              <a:sym typeface="Raleway"/>
            </a:endParaRPr>
          </a:p>
          <a:p>
            <a:pPr indent="-317500" lvl="0" marL="457200" rtl="0" algn="l">
              <a:spcBef>
                <a:spcPts val="1600"/>
              </a:spcBef>
              <a:spcAft>
                <a:spcPts val="0"/>
              </a:spcAft>
              <a:buSzPts val="1400"/>
              <a:buFont typeface="Raleway"/>
              <a:buChar char="●"/>
            </a:pPr>
            <a:r>
              <a:rPr lang="en-GB" sz="1400">
                <a:latin typeface="Raleway"/>
                <a:ea typeface="Raleway"/>
                <a:cs typeface="Raleway"/>
                <a:sym typeface="Raleway"/>
              </a:rPr>
              <a:t>Annual Return</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Excess Return</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Systematic Risk</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Total Risk </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Absolute Win rate</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sz="1400">
                <a:latin typeface="Raleway"/>
                <a:ea typeface="Raleway"/>
                <a:cs typeface="Raleway"/>
                <a:sym typeface="Raleway"/>
              </a:rPr>
              <a:t>Relative Win rate</a:t>
            </a:r>
            <a:endParaRPr sz="1400">
              <a:latin typeface="Raleway"/>
              <a:ea typeface="Raleway"/>
              <a:cs typeface="Raleway"/>
              <a:sym typeface="Raleway"/>
            </a:endParaRPr>
          </a:p>
          <a:p>
            <a:pPr indent="0" lvl="0" marL="914400" rtl="0" algn="l">
              <a:spcBef>
                <a:spcPts val="1600"/>
              </a:spcBef>
              <a:spcAft>
                <a:spcPts val="1600"/>
              </a:spcAft>
              <a:buNone/>
            </a:pPr>
            <a:r>
              <a:t/>
            </a:r>
            <a:endParaRPr sz="1400">
              <a:latin typeface="Raleway"/>
              <a:ea typeface="Raleway"/>
              <a:cs typeface="Raleway"/>
              <a:sym typeface="Raleway"/>
            </a:endParaRPr>
          </a:p>
        </p:txBody>
      </p:sp>
      <p:sp>
        <p:nvSpPr>
          <p:cNvPr id="77" name="Google Shape;77;p16"/>
          <p:cNvSpPr txBox="1"/>
          <p:nvPr>
            <p:ph idx="1" type="body"/>
          </p:nvPr>
        </p:nvSpPr>
        <p:spPr>
          <a:xfrm>
            <a:off x="616500" y="3435700"/>
            <a:ext cx="7681500" cy="14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300">
                <a:latin typeface="Raleway"/>
                <a:ea typeface="Raleway"/>
                <a:cs typeface="Raleway"/>
                <a:sym typeface="Raleway"/>
              </a:rPr>
              <a:t>Given data of 4 different quarters from 1990-2010 and one with combined data of all quarters.</a:t>
            </a: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Dataset Summary</a:t>
            </a:r>
            <a:endParaRPr sz="3100">
              <a:latin typeface="Raleway"/>
              <a:ea typeface="Raleway"/>
              <a:cs typeface="Raleway"/>
              <a:sym typeface="Raleway"/>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311700" y="1295925"/>
            <a:ext cx="8520599" cy="313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Detection of Outliers</a:t>
            </a:r>
            <a:endParaRPr sz="3100">
              <a:latin typeface="Raleway"/>
              <a:ea typeface="Raleway"/>
              <a:cs typeface="Raleway"/>
              <a:sym typeface="Raleway"/>
            </a:endParaRPr>
          </a:p>
        </p:txBody>
      </p:sp>
      <p:sp>
        <p:nvSpPr>
          <p:cNvPr id="90" name="Google Shape;90;p18"/>
          <p:cNvSpPr txBox="1"/>
          <p:nvPr>
            <p:ph idx="1" type="body"/>
          </p:nvPr>
        </p:nvSpPr>
        <p:spPr>
          <a:xfrm>
            <a:off x="472150" y="3465825"/>
            <a:ext cx="7620600" cy="13662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GB" sz="1200"/>
              <a:t>Before removing Outliers				After</a:t>
            </a:r>
            <a:r>
              <a:rPr lang="en-GB" sz="1200"/>
              <a:t> removing Outliers</a:t>
            </a:r>
            <a:endParaRPr sz="1200"/>
          </a:p>
          <a:p>
            <a:pPr indent="-317500" lvl="0" marL="457200" rtl="0" algn="l">
              <a:spcBef>
                <a:spcPts val="1600"/>
              </a:spcBef>
              <a:spcAft>
                <a:spcPts val="0"/>
              </a:spcAft>
              <a:buClr>
                <a:srgbClr val="000000"/>
              </a:buClr>
              <a:buSzPts val="1400"/>
              <a:buFont typeface="Raleway"/>
              <a:buChar char="●"/>
            </a:pPr>
            <a:r>
              <a:rPr lang="en-GB" sz="1400">
                <a:solidFill>
                  <a:srgbClr val="000000"/>
                </a:solidFill>
                <a:latin typeface="Raleway"/>
                <a:ea typeface="Raleway"/>
                <a:cs typeface="Raleway"/>
                <a:sym typeface="Raleway"/>
              </a:rPr>
              <a:t>Outliers affect the regression line badly.</a:t>
            </a:r>
            <a:endParaRPr sz="1400">
              <a:solidFill>
                <a:srgbClr val="000000"/>
              </a:solidFill>
              <a:latin typeface="Raleway"/>
              <a:ea typeface="Raleway"/>
              <a:cs typeface="Raleway"/>
              <a:sym typeface="Raleway"/>
            </a:endParaRPr>
          </a:p>
          <a:p>
            <a:pPr indent="-317500" lvl="0" marL="457200" rtl="0" algn="l">
              <a:spcBef>
                <a:spcPts val="0"/>
              </a:spcBef>
              <a:spcAft>
                <a:spcPts val="0"/>
              </a:spcAft>
              <a:buClr>
                <a:srgbClr val="000000"/>
              </a:buClr>
              <a:buSzPts val="1400"/>
              <a:buFont typeface="Raleway"/>
              <a:buChar char="●"/>
            </a:pPr>
            <a:r>
              <a:rPr lang="en-GB" sz="1400">
                <a:solidFill>
                  <a:srgbClr val="000000"/>
                </a:solidFill>
                <a:latin typeface="Raleway"/>
                <a:ea typeface="Raleway"/>
                <a:cs typeface="Raleway"/>
                <a:sym typeface="Raleway"/>
              </a:rPr>
              <a:t>Also affect determination coefficient.</a:t>
            </a:r>
            <a:endParaRPr sz="1400">
              <a:solidFill>
                <a:srgbClr val="000000"/>
              </a:solidFill>
              <a:latin typeface="Raleway"/>
              <a:ea typeface="Raleway"/>
              <a:cs typeface="Raleway"/>
              <a:sym typeface="Raleway"/>
            </a:endParaRPr>
          </a:p>
        </p:txBody>
      </p:sp>
      <p:pic>
        <p:nvPicPr>
          <p:cNvPr id="91" name="Google Shape;91;p18"/>
          <p:cNvPicPr preferRelativeResize="0"/>
          <p:nvPr/>
        </p:nvPicPr>
        <p:blipFill>
          <a:blip r:embed="rId3">
            <a:alphaModFix/>
          </a:blip>
          <a:stretch>
            <a:fillRect/>
          </a:stretch>
        </p:blipFill>
        <p:spPr>
          <a:xfrm>
            <a:off x="711175" y="1093850"/>
            <a:ext cx="3693425" cy="2281575"/>
          </a:xfrm>
          <a:prstGeom prst="rect">
            <a:avLst/>
          </a:prstGeom>
          <a:noFill/>
          <a:ln>
            <a:noFill/>
          </a:ln>
        </p:spPr>
      </p:pic>
      <p:pic>
        <p:nvPicPr>
          <p:cNvPr id="92" name="Google Shape;92;p18"/>
          <p:cNvPicPr preferRelativeResize="0"/>
          <p:nvPr/>
        </p:nvPicPr>
        <p:blipFill>
          <a:blip r:embed="rId4">
            <a:alphaModFix/>
          </a:blip>
          <a:stretch>
            <a:fillRect/>
          </a:stretch>
        </p:blipFill>
        <p:spPr>
          <a:xfrm>
            <a:off x="4572000" y="1093850"/>
            <a:ext cx="3520626" cy="228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Normality of data</a:t>
            </a:r>
            <a:endParaRPr sz="3100">
              <a:latin typeface="Raleway"/>
              <a:ea typeface="Raleway"/>
              <a:cs typeface="Raleway"/>
              <a:sym typeface="Raleway"/>
            </a:endParaRPr>
          </a:p>
        </p:txBody>
      </p:sp>
      <p:sp>
        <p:nvSpPr>
          <p:cNvPr id="98" name="Google Shape;98;p19"/>
          <p:cNvSpPr txBox="1"/>
          <p:nvPr>
            <p:ph idx="1" type="body"/>
          </p:nvPr>
        </p:nvSpPr>
        <p:spPr>
          <a:xfrm>
            <a:off x="492300" y="3616050"/>
            <a:ext cx="8340000" cy="9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Raleway"/>
              <a:ea typeface="Raleway"/>
              <a:cs typeface="Raleway"/>
              <a:sym typeface="Raleway"/>
            </a:endParaRPr>
          </a:p>
          <a:p>
            <a:pPr indent="-317500" lvl="0" marL="457200" rtl="0" algn="l">
              <a:spcBef>
                <a:spcPts val="1600"/>
              </a:spcBef>
              <a:spcAft>
                <a:spcPts val="0"/>
              </a:spcAft>
              <a:buClr>
                <a:srgbClr val="000000"/>
              </a:buClr>
              <a:buSzPts val="1400"/>
              <a:buFont typeface="Raleway"/>
              <a:buChar char="●"/>
            </a:pPr>
            <a:r>
              <a:rPr lang="en-GB" sz="1400">
                <a:solidFill>
                  <a:srgbClr val="000000"/>
                </a:solidFill>
                <a:latin typeface="Raleway"/>
                <a:ea typeface="Raleway"/>
                <a:cs typeface="Raleway"/>
                <a:sym typeface="Raleway"/>
              </a:rPr>
              <a:t>Ind</a:t>
            </a:r>
            <a:r>
              <a:rPr lang="en-GB" sz="1400">
                <a:solidFill>
                  <a:srgbClr val="000000"/>
                </a:solidFill>
                <a:latin typeface="Raleway"/>
                <a:ea typeface="Raleway"/>
                <a:cs typeface="Raleway"/>
                <a:sym typeface="Raleway"/>
              </a:rPr>
              <a:t>ependent variables are not normal as they are deviating from straight line.</a:t>
            </a:r>
            <a:endParaRPr sz="1200">
              <a:latin typeface="Raleway"/>
              <a:ea typeface="Raleway"/>
              <a:cs typeface="Raleway"/>
              <a:sym typeface="Raleway"/>
            </a:endParaRPr>
          </a:p>
        </p:txBody>
      </p:sp>
      <p:pic>
        <p:nvPicPr>
          <p:cNvPr id="99" name="Google Shape;99;p19"/>
          <p:cNvPicPr preferRelativeResize="0"/>
          <p:nvPr/>
        </p:nvPicPr>
        <p:blipFill rotWithShape="1">
          <a:blip r:embed="rId3">
            <a:alphaModFix/>
          </a:blip>
          <a:srcRect b="2420" l="2237" r="4129" t="5174"/>
          <a:stretch/>
        </p:blipFill>
        <p:spPr>
          <a:xfrm>
            <a:off x="432275" y="1093850"/>
            <a:ext cx="4076700" cy="2752725"/>
          </a:xfrm>
          <a:prstGeom prst="rect">
            <a:avLst/>
          </a:prstGeom>
          <a:noFill/>
          <a:ln>
            <a:noFill/>
          </a:ln>
        </p:spPr>
      </p:pic>
      <p:pic>
        <p:nvPicPr>
          <p:cNvPr id="100" name="Google Shape;100;p19"/>
          <p:cNvPicPr preferRelativeResize="0"/>
          <p:nvPr/>
        </p:nvPicPr>
        <p:blipFill rotWithShape="1">
          <a:blip r:embed="rId4">
            <a:alphaModFix/>
          </a:blip>
          <a:srcRect b="0" l="1640" r="5654" t="2771"/>
          <a:stretch/>
        </p:blipFill>
        <p:spPr>
          <a:xfrm>
            <a:off x="4679400" y="1084325"/>
            <a:ext cx="4152900" cy="2771775"/>
          </a:xfrm>
          <a:prstGeom prst="rect">
            <a:avLst/>
          </a:prstGeom>
          <a:noFill/>
          <a:ln>
            <a:noFill/>
          </a:ln>
        </p:spPr>
      </p:pic>
      <p:sp>
        <p:nvSpPr>
          <p:cNvPr id="101" name="Google Shape;101;p19"/>
          <p:cNvSpPr txBox="1"/>
          <p:nvPr/>
        </p:nvSpPr>
        <p:spPr>
          <a:xfrm>
            <a:off x="1486800" y="863325"/>
            <a:ext cx="58266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Raleway"/>
                <a:ea typeface="Raleway"/>
                <a:cs typeface="Raleway"/>
                <a:sym typeface="Raleway"/>
              </a:rPr>
              <a:t>Correlation</a:t>
            </a:r>
            <a:endParaRPr sz="3100">
              <a:latin typeface="Raleway"/>
              <a:ea typeface="Raleway"/>
              <a:cs typeface="Raleway"/>
              <a:sym typeface="Raleway"/>
            </a:endParaRPr>
          </a:p>
        </p:txBody>
      </p:sp>
      <p:sp>
        <p:nvSpPr>
          <p:cNvPr id="107" name="Google Shape;107;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1600"/>
              </a:spcBef>
              <a:spcAft>
                <a:spcPts val="1600"/>
              </a:spcAft>
              <a:buNone/>
            </a:pPr>
            <a:r>
              <a:t/>
            </a:r>
            <a:endParaRPr sz="1200"/>
          </a:p>
        </p:txBody>
      </p:sp>
      <p:pic>
        <p:nvPicPr>
          <p:cNvPr id="108" name="Google Shape;108;p20"/>
          <p:cNvPicPr preferRelativeResize="0"/>
          <p:nvPr/>
        </p:nvPicPr>
        <p:blipFill>
          <a:blip r:embed="rId3">
            <a:alphaModFix amt="93000"/>
          </a:blip>
          <a:stretch>
            <a:fillRect/>
          </a:stretch>
        </p:blipFill>
        <p:spPr>
          <a:xfrm>
            <a:off x="2802800" y="904125"/>
            <a:ext cx="6399251" cy="4008325"/>
          </a:xfrm>
          <a:prstGeom prst="rect">
            <a:avLst/>
          </a:prstGeom>
          <a:noFill/>
          <a:ln>
            <a:noFill/>
          </a:ln>
        </p:spPr>
      </p:pic>
      <p:sp>
        <p:nvSpPr>
          <p:cNvPr id="109" name="Google Shape;109;p20"/>
          <p:cNvSpPr txBox="1"/>
          <p:nvPr/>
        </p:nvSpPr>
        <p:spPr>
          <a:xfrm>
            <a:off x="311700" y="1376300"/>
            <a:ext cx="3013500" cy="273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Raleway"/>
              <a:buChar char="●"/>
            </a:pPr>
            <a:r>
              <a:rPr lang="en-GB">
                <a:latin typeface="Raleway"/>
                <a:ea typeface="Raleway"/>
                <a:cs typeface="Raleway"/>
                <a:sym typeface="Raleway"/>
              </a:rPr>
              <a:t>Some of the features are correlated and some are uncorrelated.</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GB">
                <a:latin typeface="Raleway"/>
                <a:ea typeface="Raleway"/>
                <a:cs typeface="Raleway"/>
                <a:sym typeface="Raleway"/>
              </a:rPr>
              <a:t>Values ranging from [-1, 1].</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850"/>
            <a:ext cx="85206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latin typeface="Raleway"/>
                <a:ea typeface="Raleway"/>
                <a:cs typeface="Raleway"/>
                <a:sym typeface="Raleway"/>
              </a:rPr>
              <a:t>Normality of dependent variables</a:t>
            </a:r>
            <a:endParaRPr sz="2100">
              <a:latin typeface="Raleway"/>
              <a:ea typeface="Raleway"/>
              <a:cs typeface="Raleway"/>
              <a:sym typeface="Raleway"/>
            </a:endParaRPr>
          </a:p>
        </p:txBody>
      </p:sp>
      <p:pic>
        <p:nvPicPr>
          <p:cNvPr id="115" name="Google Shape;115;p21"/>
          <p:cNvPicPr preferRelativeResize="0"/>
          <p:nvPr/>
        </p:nvPicPr>
        <p:blipFill>
          <a:blip r:embed="rId3">
            <a:alphaModFix/>
          </a:blip>
          <a:stretch>
            <a:fillRect/>
          </a:stretch>
        </p:blipFill>
        <p:spPr>
          <a:xfrm>
            <a:off x="403550" y="1002150"/>
            <a:ext cx="2429400" cy="1967275"/>
          </a:xfrm>
          <a:prstGeom prst="rect">
            <a:avLst/>
          </a:prstGeom>
          <a:noFill/>
          <a:ln>
            <a:noFill/>
          </a:ln>
        </p:spPr>
      </p:pic>
      <p:pic>
        <p:nvPicPr>
          <p:cNvPr id="116" name="Google Shape;116;p21"/>
          <p:cNvPicPr preferRelativeResize="0"/>
          <p:nvPr/>
        </p:nvPicPr>
        <p:blipFill>
          <a:blip r:embed="rId4">
            <a:alphaModFix/>
          </a:blip>
          <a:stretch>
            <a:fillRect/>
          </a:stretch>
        </p:blipFill>
        <p:spPr>
          <a:xfrm>
            <a:off x="2832950" y="900838"/>
            <a:ext cx="2895600" cy="2017500"/>
          </a:xfrm>
          <a:prstGeom prst="rect">
            <a:avLst/>
          </a:prstGeom>
          <a:noFill/>
          <a:ln>
            <a:noFill/>
          </a:ln>
        </p:spPr>
      </p:pic>
      <p:pic>
        <p:nvPicPr>
          <p:cNvPr id="117" name="Google Shape;117;p21"/>
          <p:cNvPicPr preferRelativeResize="0"/>
          <p:nvPr/>
        </p:nvPicPr>
        <p:blipFill>
          <a:blip r:embed="rId5">
            <a:alphaModFix/>
          </a:blip>
          <a:stretch>
            <a:fillRect/>
          </a:stretch>
        </p:blipFill>
        <p:spPr>
          <a:xfrm>
            <a:off x="5791550" y="925950"/>
            <a:ext cx="2981325" cy="1967275"/>
          </a:xfrm>
          <a:prstGeom prst="rect">
            <a:avLst/>
          </a:prstGeom>
          <a:noFill/>
          <a:ln>
            <a:noFill/>
          </a:ln>
        </p:spPr>
      </p:pic>
      <p:pic>
        <p:nvPicPr>
          <p:cNvPr id="118" name="Google Shape;118;p21"/>
          <p:cNvPicPr preferRelativeResize="0"/>
          <p:nvPr/>
        </p:nvPicPr>
        <p:blipFill>
          <a:blip r:embed="rId6">
            <a:alphaModFix/>
          </a:blip>
          <a:stretch>
            <a:fillRect/>
          </a:stretch>
        </p:blipFill>
        <p:spPr>
          <a:xfrm>
            <a:off x="509150" y="2893225"/>
            <a:ext cx="2429400" cy="1861675"/>
          </a:xfrm>
          <a:prstGeom prst="rect">
            <a:avLst/>
          </a:prstGeom>
          <a:noFill/>
          <a:ln>
            <a:noFill/>
          </a:ln>
        </p:spPr>
      </p:pic>
      <p:pic>
        <p:nvPicPr>
          <p:cNvPr id="119" name="Google Shape;119;p21"/>
          <p:cNvPicPr preferRelativeResize="0"/>
          <p:nvPr/>
        </p:nvPicPr>
        <p:blipFill>
          <a:blip r:embed="rId7">
            <a:alphaModFix/>
          </a:blip>
          <a:stretch>
            <a:fillRect/>
          </a:stretch>
        </p:blipFill>
        <p:spPr>
          <a:xfrm>
            <a:off x="3074050" y="2932850"/>
            <a:ext cx="2654500" cy="1782400"/>
          </a:xfrm>
          <a:prstGeom prst="rect">
            <a:avLst/>
          </a:prstGeom>
          <a:noFill/>
          <a:ln>
            <a:noFill/>
          </a:ln>
        </p:spPr>
      </p:pic>
      <p:pic>
        <p:nvPicPr>
          <p:cNvPr id="120" name="Google Shape;120;p21"/>
          <p:cNvPicPr preferRelativeResize="0"/>
          <p:nvPr/>
        </p:nvPicPr>
        <p:blipFill>
          <a:blip r:embed="rId8">
            <a:alphaModFix/>
          </a:blip>
          <a:stretch>
            <a:fillRect/>
          </a:stretch>
        </p:blipFill>
        <p:spPr>
          <a:xfrm>
            <a:off x="5864050" y="2995400"/>
            <a:ext cx="2835700" cy="166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