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9" r:id="rId2"/>
    <p:sldId id="256" r:id="rId3"/>
    <p:sldId id="257" r:id="rId4"/>
    <p:sldId id="258" r:id="rId5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56D5486-3EBA-3B1D-7CFB-000B47A836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E4B443D-59EB-9BE5-5FE6-EA84719B7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C533B80-8831-C330-D1E7-A02D7A4E78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EC1B-A93C-4382-8AFE-A8131B2A680B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48B2ECE-BC7E-ACEB-CFA2-DE6C2E7A02E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93F60CF-F2F7-1380-333F-F2EB1B0B8C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1D6D-2594-4DB1-B4AB-7120F5463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464480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68FA4D-E53E-8CAE-933B-EE01B22AB7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AA5F479-530C-7D86-4C5B-A73E3A9C15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FCAFDE1-F48F-304A-C1D9-9C7998B90A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EC1B-A93C-4382-8AFE-A8131B2A680B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E2FC929-018A-F52F-F702-CD8977941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A070C2A-3EBF-05D8-24ED-A1CDCD568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1D6D-2594-4DB1-B4AB-7120F5463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692273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8A4ED391-C278-5896-5F36-76506E233CD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01B3E09-C5D2-1628-ABB0-671243C89F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364866F-84A2-8C14-AF42-F8EDB78AC7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EC1B-A93C-4382-8AFE-A8131B2A680B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558BAA-3AC9-186D-FD67-C2390B9DB3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C051CD8-6622-D4A9-71C0-493B2449C3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1D6D-2594-4DB1-B4AB-7120F5463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412001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5CDB474-769D-35FD-CD73-E23E1A092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5B10E84-BC1E-A839-7907-60DE34B5A2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27BA61-CB2A-09CA-6869-848D48737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EC1B-A93C-4382-8AFE-A8131B2A680B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627CFE8-C951-0507-E320-C3F00524A7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C4C6268-46F8-38D6-B91B-7703DF6CA1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1D6D-2594-4DB1-B4AB-7120F5463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5558809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229F14-7D5C-6090-FA45-423C6D0132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DD88EB0-CD22-7441-54DF-5F080D3A7F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67B04F-5E7E-BBE1-408C-733D6C2E1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EC1B-A93C-4382-8AFE-A8131B2A680B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07C6BA-D753-24AB-39B9-9FAEFBBA8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6EF5595-BAEA-981C-7D2F-C114118F6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1D6D-2594-4DB1-B4AB-7120F5463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90556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2E335F-A5BC-51BC-DF91-500388267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36A471B-5B64-E620-5223-5533A96F450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4FF46B4-9AB8-3B2A-414D-CFB2CCEEE4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6A90929-6A22-94AD-D928-B730EC631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EC1B-A93C-4382-8AFE-A8131B2A680B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B058FA0-8503-DD87-769B-2D13EB91A1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B58552-0E36-6E4B-7B73-B3FFAF7A1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1D6D-2594-4DB1-B4AB-7120F5463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396601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8B13A0-1A81-8F72-23AA-EDDC3FC53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9FF44CB-E38A-7412-5C11-9B3718BA50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F95D614-2293-5C3B-1BA7-58AC981053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B65C18-BE67-6E92-670A-F46E23E3198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8F4154C-F1CC-4AFD-813C-DF9A91A799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4A95DF2F-7B29-23DC-2F39-BE81F7BA8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EC1B-A93C-4382-8AFE-A8131B2A680B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65556CD1-EAA4-5BDA-37AB-0752702F4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8F01C0B-D0B5-CD68-0B01-D57215B56A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1D6D-2594-4DB1-B4AB-7120F5463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584163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65A350-07D7-1CC8-224E-F8912E852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24BF01A-00EB-45E3-1094-4A7D7607A8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EC1B-A93C-4382-8AFE-A8131B2A680B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68F8B4B-2516-9710-D65B-AE72C99836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43AC365-C9D7-0C78-C9E9-5F462799EE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1D6D-2594-4DB1-B4AB-7120F5463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90493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082C085-C8C4-6858-9DA8-963D96F4EF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EC1B-A93C-4382-8AFE-A8131B2A680B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76335F0-DFDD-2CEB-53C8-330F980E8D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859D563B-8921-3823-6111-EF22C52BB7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1D6D-2594-4DB1-B4AB-7120F5463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81110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83F19A-409E-DBDA-6D09-A633F96245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02AD5DA-1FFB-9FDC-54FD-C33F780A09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4AC2B06-0C8F-60D0-CD87-770FCDB7AC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29855DD-FDA4-37F1-246C-512E371714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EC1B-A93C-4382-8AFE-A8131B2A680B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51088AB-8060-11E9-FFB8-0C9CDDEB6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433A457-8C10-BED6-052C-E8D4626F40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1D6D-2594-4DB1-B4AB-7120F5463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5941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3E0094-6F52-6E99-DE05-A807CA2945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5A56AA91-82A7-C79D-E4FB-69C5349ECE5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807BCD8B-60ED-0E5E-4269-0A8F27ECFB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17EE4D5-470B-5DFB-168A-80897F6CCC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BEEC1B-A93C-4382-8AFE-A8131B2A680B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BD697486-0537-848E-B6D9-750C1C33CA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A4CBD02-D800-3979-09D6-5A25BF25B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61D6D-2594-4DB1-B4AB-7120F5463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40520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7870C7A-E540-4C48-8748-FD331D129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76DD4B3-B6AD-5AFE-E1E7-683F0CC2D5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A4BC133-E75A-40A5-F5EF-58DD2BF95C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3BEEC1B-A93C-4382-8AFE-A8131B2A680B}" type="datetimeFigureOut">
              <a:rPr lang="ko-KR" altLang="en-US" smtClean="0"/>
              <a:t>2025-10-24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636BE37-085F-0549-C81A-57A61C6CB86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8E73D56-C314-DD3D-13BE-925A84B4D8B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61D6D-2594-4DB1-B4AB-7120F5463D8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40528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47815AB-A6C0-6EB7-F2B2-BAAA91DFBBB7}"/>
              </a:ext>
            </a:extLst>
          </p:cNvPr>
          <p:cNvSpPr txBox="1"/>
          <p:nvPr/>
        </p:nvSpPr>
        <p:spPr>
          <a:xfrm>
            <a:off x="1229924" y="2536448"/>
            <a:ext cx="9732151" cy="178510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ko-KR" altLang="en-US" sz="6000" b="1" dirty="0"/>
              <a:t>데이터 </a:t>
            </a:r>
            <a:r>
              <a:rPr lang="ko-KR" altLang="en-US" sz="6000" b="1" dirty="0" err="1"/>
              <a:t>전처리</a:t>
            </a:r>
            <a:r>
              <a:rPr lang="ko-KR" altLang="en-US" sz="6000" b="1" dirty="0"/>
              <a:t> 및 모델 확인</a:t>
            </a:r>
            <a:endParaRPr lang="en-US" altLang="ko-KR" sz="6000" b="1" dirty="0"/>
          </a:p>
          <a:p>
            <a:pPr algn="ctr"/>
            <a:r>
              <a:rPr lang="en-US" altLang="ko-KR" sz="5000" b="1" dirty="0"/>
              <a:t>v1.0</a:t>
            </a:r>
            <a:endParaRPr lang="ko-KR" altLang="en-US" sz="5000" b="1" dirty="0"/>
          </a:p>
        </p:txBody>
      </p:sp>
    </p:spTree>
    <p:extLst>
      <p:ext uri="{BB962C8B-B14F-4D97-AF65-F5344CB8AC3E}">
        <p14:creationId xmlns:p14="http://schemas.microsoft.com/office/powerpoint/2010/main" val="280079224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>
            <a:extLst>
              <a:ext uri="{FF2B5EF4-FFF2-40B4-BE49-F238E27FC236}">
                <a16:creationId xmlns:a16="http://schemas.microsoft.com/office/drawing/2014/main" id="{DA9E932D-B8A7-37A2-36A6-1B34935EB2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2641195"/>
              </p:ext>
            </p:extLst>
          </p:nvPr>
        </p:nvGraphicFramePr>
        <p:xfrm>
          <a:off x="616138" y="959516"/>
          <a:ext cx="10959724" cy="396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256">
                  <a:extLst>
                    <a:ext uri="{9D8B030D-6E8A-4147-A177-3AD203B41FA5}">
                      <a16:colId xmlns:a16="http://schemas.microsoft.com/office/drawing/2014/main" val="3274616001"/>
                    </a:ext>
                  </a:extLst>
                </a:gridCol>
                <a:gridCol w="5077234">
                  <a:extLst>
                    <a:ext uri="{9D8B030D-6E8A-4147-A177-3AD203B41FA5}">
                      <a16:colId xmlns:a16="http://schemas.microsoft.com/office/drawing/2014/main" val="2582606486"/>
                    </a:ext>
                  </a:extLst>
                </a:gridCol>
                <a:gridCol w="5077234">
                  <a:extLst>
                    <a:ext uri="{9D8B030D-6E8A-4147-A177-3AD203B41FA5}">
                      <a16:colId xmlns:a16="http://schemas.microsoft.com/office/drawing/2014/main" val="36876713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구분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altLang="en-US" sz="120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비고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086849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1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200" b="0" dirty="0" err="1">
                          <a:solidFill>
                            <a:sysClr val="windowText" lastClr="000000"/>
                          </a:solidFill>
                          <a:latin typeface="+mj-lt"/>
                        </a:rPr>
                        <a:t>결측치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 확인 및 제거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완전성 지수 계산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(1 - (</a:t>
                      </a:r>
                      <a:r>
                        <a:rPr lang="ko-KR" altLang="en-US" sz="1200" b="0" dirty="0" err="1">
                          <a:solidFill>
                            <a:sysClr val="windowText" lastClr="000000"/>
                          </a:solidFill>
                          <a:latin typeface="+mj-lt"/>
                        </a:rPr>
                        <a:t>결측치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/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전체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)) × 100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7051791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2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중복 제거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동일 </a:t>
                      </a:r>
                      <a:r>
                        <a:rPr lang="en-US" sz="1200" b="0" dirty="0" err="1">
                          <a:solidFill>
                            <a:sysClr val="windowText" lastClr="000000"/>
                          </a:solidFill>
                          <a:latin typeface="+mj-lt"/>
                        </a:rPr>
                        <a:t>Product_Number</a:t>
                      </a:r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 + </a:t>
                      </a:r>
                      <a:r>
                        <a:rPr lang="en-US" sz="1200" b="0" dirty="0" err="1">
                          <a:solidFill>
                            <a:sysClr val="windowText" lastClr="000000"/>
                          </a:solidFill>
                          <a:latin typeface="+mj-lt"/>
                        </a:rPr>
                        <a:t>DateTime</a:t>
                      </a:r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 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제거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3618553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3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형식 정제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0" dirty="0" err="1">
                          <a:solidFill>
                            <a:sysClr val="windowText" lastClr="000000"/>
                          </a:solidFill>
                          <a:latin typeface="+mj-lt"/>
                        </a:rPr>
                        <a:t>DateTime</a:t>
                      </a:r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 → Date + Time 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분리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1336980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4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하루 중 </a:t>
                      </a:r>
                      <a:r>
                        <a:rPr lang="ko-KR" altLang="en-US" sz="1200" b="0" dirty="0" err="1">
                          <a:solidFill>
                            <a:sysClr val="windowText" lastClr="000000"/>
                          </a:solidFill>
                          <a:latin typeface="+mj-lt"/>
                        </a:rPr>
                        <a:t>다회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 수집된 로그 중 가장 마지막 시간만 유지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0" dirty="0" err="1">
                          <a:solidFill>
                            <a:sysClr val="windowText" lastClr="000000"/>
                          </a:solidFill>
                          <a:latin typeface="+mj-lt"/>
                        </a:rPr>
                        <a:t>drop_duplicates</a:t>
                      </a:r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(keep='last')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5904434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 b="0">
                          <a:solidFill>
                            <a:sysClr val="windowText" lastClr="000000"/>
                          </a:solidFill>
                          <a:latin typeface="+mj-lt"/>
                        </a:rPr>
                        <a:t>95</a:t>
                      </a:r>
                      <a:r>
                        <a:rPr lang="ko-KR" altLang="en-US" sz="1200" b="0">
                          <a:solidFill>
                            <a:sysClr val="windowText" lastClr="000000"/>
                          </a:solidFill>
                          <a:latin typeface="+mj-lt"/>
                        </a:rPr>
                        <a:t>일 연속 데이터 미보유 제품 제거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일자 누락 제품 제외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2396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6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0">
                          <a:solidFill>
                            <a:sysClr val="windowText" lastClr="000000"/>
                          </a:solidFill>
                          <a:latin typeface="+mj-lt"/>
                        </a:rPr>
                        <a:t>T+1~T+4 </a:t>
                      </a:r>
                      <a:r>
                        <a:rPr lang="ko-KR" altLang="en-US" sz="1200" b="0">
                          <a:solidFill>
                            <a:sysClr val="windowText" lastClr="000000"/>
                          </a:solidFill>
                          <a:latin typeface="+mj-lt"/>
                        </a:rPr>
                        <a:t>데이터를 </a:t>
                      </a:r>
                      <a:r>
                        <a:rPr lang="en-US" sz="1200" b="0">
                          <a:solidFill>
                            <a:sysClr val="windowText" lastClr="000000"/>
                          </a:solidFill>
                          <a:latin typeface="+mj-lt"/>
                        </a:rPr>
                        <a:t>T, T-1, T-2…</a:t>
                      </a:r>
                      <a:r>
                        <a:rPr lang="ko-KR" altLang="en-US" sz="1200" b="0">
                          <a:solidFill>
                            <a:sysClr val="windowText" lastClr="000000"/>
                          </a:solidFill>
                          <a:latin typeface="+mj-lt"/>
                        </a:rPr>
                        <a:t>로 </a:t>
                      </a:r>
                      <a:r>
                        <a:rPr lang="en-US" sz="1200" b="0">
                          <a:solidFill>
                            <a:sysClr val="windowText" lastClr="000000"/>
                          </a:solidFill>
                          <a:latin typeface="+mj-lt"/>
                        </a:rPr>
                        <a:t>shift </a:t>
                      </a:r>
                      <a:r>
                        <a:rPr lang="ko-KR" altLang="en-US" sz="1200" b="0">
                          <a:solidFill>
                            <a:sysClr val="windowText" lastClr="000000"/>
                          </a:solidFill>
                          <a:latin typeface="+mj-lt"/>
                        </a:rPr>
                        <a:t>변환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시계열 정렬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08403098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ko-KR" sz="1200" b="1">
                          <a:solidFill>
                            <a:sysClr val="windowText" lastClr="000000"/>
                          </a:solidFill>
                          <a:latin typeface="+mj-lt"/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온도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·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습도 변수 제외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(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상관관계 낮음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)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도메인 전문가 의견 반영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0470741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데이터 스케일링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(</a:t>
                      </a:r>
                      <a:r>
                        <a:rPr lang="en-US" altLang="ko-KR" sz="1200" b="0" dirty="0" err="1">
                          <a:solidFill>
                            <a:sysClr val="windowText" lastClr="000000"/>
                          </a:solidFill>
                          <a:latin typeface="+mj-lt"/>
                        </a:rPr>
                        <a:t>RobustScaler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)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이상치에 강건한 스케일링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5626416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데이터셋 분할 </a:t>
                      </a: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(70:15:15)</a:t>
                      </a:r>
                      <a:endParaRPr lang="ko-KR" altLang="en-US" sz="1200" b="0" dirty="0">
                        <a:solidFill>
                          <a:sysClr val="windowText" lastClr="000000"/>
                        </a:solidFill>
                        <a:latin typeface="+mj-lt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train, valid, test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499588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en-US" altLang="ko-KR" sz="1200" b="1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10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(samples, timesteps, features) 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형태로 </a:t>
                      </a:r>
                      <a:r>
                        <a:rPr lang="en-US" sz="1200" b="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reshape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 b="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CNN </a:t>
                      </a:r>
                      <a:r>
                        <a:rPr lang="ko-KR" altLang="en-US" sz="1200" b="0" dirty="0">
                          <a:solidFill>
                            <a:sysClr val="windowText" lastClr="000000"/>
                          </a:solidFill>
                          <a:latin typeface="+mj-lt"/>
                        </a:rPr>
                        <a:t>입력 구조 맞춤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8029523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53960392-CC01-0428-53D1-0C45593540E4}"/>
              </a:ext>
            </a:extLst>
          </p:cNvPr>
          <p:cNvSpPr txBox="1"/>
          <p:nvPr/>
        </p:nvSpPr>
        <p:spPr>
          <a:xfrm>
            <a:off x="90530" y="90530"/>
            <a:ext cx="3869970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b="1" dirty="0"/>
              <a:t>○ </a:t>
            </a:r>
            <a:r>
              <a:rPr lang="ko-KR" altLang="en-US" sz="2600" b="1" dirty="0" err="1"/>
              <a:t>전처리</a:t>
            </a:r>
            <a:r>
              <a:rPr lang="ko-KR" altLang="en-US" sz="2600" b="1" dirty="0"/>
              <a:t> 세부 요구사항</a:t>
            </a:r>
          </a:p>
        </p:txBody>
      </p:sp>
    </p:spTree>
    <p:extLst>
      <p:ext uri="{BB962C8B-B14F-4D97-AF65-F5344CB8AC3E}">
        <p14:creationId xmlns:p14="http://schemas.microsoft.com/office/powerpoint/2010/main" val="25605157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8B9194-85DA-E921-F8D5-436C6F7162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11C01C70-ABD1-CBE1-2113-51A3B1CA1B74}"/>
              </a:ext>
            </a:extLst>
          </p:cNvPr>
          <p:cNvSpPr txBox="1"/>
          <p:nvPr/>
        </p:nvSpPr>
        <p:spPr>
          <a:xfrm>
            <a:off x="90530" y="90530"/>
            <a:ext cx="6287747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b="1" dirty="0"/>
              <a:t>○ 데이터 </a:t>
            </a:r>
            <a:r>
              <a:rPr lang="ko-KR" altLang="en-US" sz="2600" b="1" dirty="0" err="1"/>
              <a:t>전처리</a:t>
            </a:r>
            <a:r>
              <a:rPr lang="ko-KR" altLang="en-US" sz="2600" b="1" dirty="0"/>
              <a:t> 중 문제점 </a:t>
            </a:r>
            <a:r>
              <a:rPr lang="en-US" altLang="ko-KR" sz="2600" b="1" dirty="0"/>
              <a:t>(Pain Point)</a:t>
            </a:r>
            <a:endParaRPr lang="ko-KR" altLang="en-US" sz="2600" b="1" dirty="0"/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A14C922F-41D4-D9D3-E789-A4BFA911E9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60212059"/>
              </p:ext>
            </p:extLst>
          </p:nvPr>
        </p:nvGraphicFramePr>
        <p:xfrm>
          <a:off x="616138" y="959516"/>
          <a:ext cx="10959723" cy="2520000"/>
        </p:xfrm>
        <a:graphic>
          <a:graphicData uri="http://schemas.openxmlformats.org/drawingml/2006/table">
            <a:tbl>
              <a:tblPr/>
              <a:tblGrid>
                <a:gridCol w="3653241">
                  <a:extLst>
                    <a:ext uri="{9D8B030D-6E8A-4147-A177-3AD203B41FA5}">
                      <a16:colId xmlns:a16="http://schemas.microsoft.com/office/drawing/2014/main" val="3091916047"/>
                    </a:ext>
                  </a:extLst>
                </a:gridCol>
                <a:gridCol w="3653241">
                  <a:extLst>
                    <a:ext uri="{9D8B030D-6E8A-4147-A177-3AD203B41FA5}">
                      <a16:colId xmlns:a16="http://schemas.microsoft.com/office/drawing/2014/main" val="2605554675"/>
                    </a:ext>
                  </a:extLst>
                </a:gridCol>
                <a:gridCol w="3653241">
                  <a:extLst>
                    <a:ext uri="{9D8B030D-6E8A-4147-A177-3AD203B41FA5}">
                      <a16:colId xmlns:a16="http://schemas.microsoft.com/office/drawing/2014/main" val="818961161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altLang="en-US" sz="1200" b="1" dirty="0">
                          <a:latin typeface="+mj-lt"/>
                        </a:rPr>
                        <a:t>문제 영역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altLang="en-US" sz="1200" b="1" dirty="0">
                          <a:latin typeface="+mj-lt"/>
                        </a:rPr>
                        <a:t>내용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altLang="en-US" sz="1200" b="1" dirty="0">
                          <a:latin typeface="+mj-lt"/>
                        </a:rPr>
                        <a:t>대응 방향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1355463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200" dirty="0">
                          <a:latin typeface="+mj-lt"/>
                        </a:rPr>
                        <a:t>데이터 결측</a:t>
                      </a:r>
                      <a:r>
                        <a:rPr lang="en-US" altLang="ko-KR" sz="1200" dirty="0">
                          <a:latin typeface="+mj-lt"/>
                        </a:rPr>
                        <a:t>/</a:t>
                      </a:r>
                      <a:r>
                        <a:rPr lang="ko-KR" altLang="en-US" sz="1200" dirty="0">
                          <a:latin typeface="+mj-lt"/>
                        </a:rPr>
                        <a:t>중복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200" dirty="0">
                          <a:latin typeface="+mj-lt"/>
                        </a:rPr>
                        <a:t>일부 제품 데이터 불연속 </a:t>
                      </a:r>
                      <a:r>
                        <a:rPr lang="en-US" altLang="ko-KR" sz="1200" dirty="0">
                          <a:latin typeface="+mj-lt"/>
                        </a:rPr>
                        <a:t>(95</a:t>
                      </a:r>
                      <a:r>
                        <a:rPr lang="ko-KR" altLang="en-US" sz="1200" dirty="0">
                          <a:latin typeface="+mj-lt"/>
                        </a:rPr>
                        <a:t>일 미달</a:t>
                      </a:r>
                      <a:r>
                        <a:rPr lang="en-US" altLang="ko-KR" sz="1200" dirty="0">
                          <a:latin typeface="+mj-lt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200">
                          <a:latin typeface="+mj-lt"/>
                        </a:rPr>
                        <a:t>미수집 제품 제거 </a:t>
                      </a:r>
                      <a:r>
                        <a:rPr lang="en-US" altLang="ko-KR" sz="1200">
                          <a:latin typeface="+mj-lt"/>
                        </a:rPr>
                        <a:t>(15</a:t>
                      </a:r>
                      <a:r>
                        <a:rPr lang="ko-KR" altLang="en-US" sz="1200">
                          <a:latin typeface="+mj-lt"/>
                        </a:rPr>
                        <a:t>종 정도</a:t>
                      </a:r>
                      <a:r>
                        <a:rPr lang="en-US" altLang="ko-KR" sz="1200">
                          <a:latin typeface="+mj-lt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36811338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200">
                          <a:latin typeface="+mj-lt"/>
                        </a:rPr>
                        <a:t>온도</a:t>
                      </a:r>
                      <a:r>
                        <a:rPr lang="en-US" altLang="ko-KR" sz="1200">
                          <a:latin typeface="+mj-lt"/>
                        </a:rPr>
                        <a:t>·</a:t>
                      </a:r>
                      <a:r>
                        <a:rPr lang="ko-KR" altLang="en-US" sz="1200">
                          <a:latin typeface="+mj-lt"/>
                        </a:rPr>
                        <a:t>습도 등 외생변수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200" dirty="0">
                          <a:latin typeface="+mj-lt"/>
                        </a:rPr>
                        <a:t>상관성 낮음 → 노이즈 발생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200" dirty="0">
                          <a:latin typeface="+mj-lt"/>
                        </a:rPr>
                        <a:t>제외 또는 계절 더미 추가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99166671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200">
                          <a:latin typeface="+mj-lt"/>
                        </a:rPr>
                        <a:t>데이터 구조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 dirty="0">
                          <a:latin typeface="+mj-lt"/>
                        </a:rPr>
                        <a:t>T+N</a:t>
                      </a:r>
                      <a:r>
                        <a:rPr lang="ko-KR" altLang="en-US" sz="1200" dirty="0">
                          <a:latin typeface="+mj-lt"/>
                        </a:rPr>
                        <a:t> 형식이 비정상 시계열 구성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 dirty="0">
                          <a:latin typeface="+mj-lt"/>
                        </a:rPr>
                        <a:t>shift()</a:t>
                      </a:r>
                      <a:r>
                        <a:rPr lang="ko-KR" altLang="en-US" sz="1200" dirty="0">
                          <a:latin typeface="+mj-lt"/>
                        </a:rPr>
                        <a:t> 기반 정렬 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977105783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200">
                          <a:latin typeface="+mj-lt"/>
                        </a:rPr>
                        <a:t>데이터 스케일 차이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200">
                          <a:latin typeface="+mj-lt"/>
                        </a:rPr>
                        <a:t>수주량 편차 큼 </a:t>
                      </a:r>
                      <a:r>
                        <a:rPr lang="en-US" altLang="ko-KR" sz="1200">
                          <a:latin typeface="+mj-lt"/>
                        </a:rPr>
                        <a:t>(0~600 </a:t>
                      </a:r>
                      <a:r>
                        <a:rPr lang="ko-KR" altLang="en-US" sz="1200">
                          <a:latin typeface="+mj-lt"/>
                        </a:rPr>
                        <a:t>단위</a:t>
                      </a:r>
                      <a:r>
                        <a:rPr lang="en-US" altLang="ko-KR" sz="1200">
                          <a:latin typeface="+mj-lt"/>
                        </a:rPr>
                        <a:t>)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 err="1">
                          <a:latin typeface="+mj-lt"/>
                        </a:rPr>
                        <a:t>RobustScaler</a:t>
                      </a:r>
                      <a:r>
                        <a:rPr lang="en-US" sz="1200" dirty="0">
                          <a:latin typeface="+mj-lt"/>
                        </a:rPr>
                        <a:t> </a:t>
                      </a:r>
                      <a:r>
                        <a:rPr lang="ko-KR" altLang="en-US" sz="1200" dirty="0">
                          <a:latin typeface="+mj-lt"/>
                        </a:rPr>
                        <a:t>적용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1222340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200">
                          <a:latin typeface="+mj-lt"/>
                        </a:rPr>
                        <a:t>재고량 정보 부재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200">
                          <a:latin typeface="+mj-lt"/>
                        </a:rPr>
                        <a:t>실제 공급망 최적화 지표와 단절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200" dirty="0">
                          <a:latin typeface="+mj-lt"/>
                        </a:rPr>
                        <a:t>추후 </a:t>
                      </a:r>
                      <a:r>
                        <a:rPr lang="en-US" altLang="ko-KR" sz="1200" dirty="0">
                          <a:latin typeface="+mj-lt"/>
                        </a:rPr>
                        <a:t>DB </a:t>
                      </a:r>
                      <a:r>
                        <a:rPr lang="ko-KR" altLang="en-US" sz="1200" dirty="0">
                          <a:latin typeface="+mj-lt"/>
                        </a:rPr>
                        <a:t>연동 시 재고</a:t>
                      </a:r>
                      <a:r>
                        <a:rPr lang="en-US" altLang="ko-KR" sz="1200" dirty="0">
                          <a:latin typeface="+mj-lt"/>
                        </a:rPr>
                        <a:t>/</a:t>
                      </a:r>
                      <a:r>
                        <a:rPr lang="ko-KR" altLang="en-US" sz="1200" dirty="0" err="1">
                          <a:latin typeface="+mj-lt"/>
                        </a:rPr>
                        <a:t>발주량</a:t>
                      </a:r>
                      <a:r>
                        <a:rPr lang="ko-KR" altLang="en-US" sz="1200" dirty="0">
                          <a:latin typeface="+mj-lt"/>
                        </a:rPr>
                        <a:t> 병합 고려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19167040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200">
                          <a:latin typeface="+mj-lt"/>
                        </a:rPr>
                        <a:t>제품 간 패턴 차이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altLang="ko-KR" sz="1200">
                          <a:latin typeface="+mj-lt"/>
                        </a:rPr>
                        <a:t>100</a:t>
                      </a:r>
                      <a:r>
                        <a:rPr lang="ko-KR" altLang="en-US" sz="1200">
                          <a:latin typeface="+mj-lt"/>
                        </a:rPr>
                        <a:t>여 개 제품의 수요패턴 다름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200" dirty="0">
                          <a:latin typeface="+mj-lt"/>
                        </a:rPr>
                        <a:t>제품별 예측 </a:t>
                      </a:r>
                      <a:r>
                        <a:rPr lang="en-US" altLang="ko-KR" sz="1200" dirty="0">
                          <a:latin typeface="+mj-lt"/>
                        </a:rPr>
                        <a:t>or </a:t>
                      </a:r>
                      <a:r>
                        <a:rPr lang="ko-KR" altLang="en-US" sz="1200" dirty="0">
                          <a:latin typeface="+mj-lt"/>
                        </a:rPr>
                        <a:t>군집화 후 통합모델 고려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109913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954275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29325D-A1C0-0FAD-4478-36894794D1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7B66AFA-B669-20AE-5191-68D667B55631}"/>
              </a:ext>
            </a:extLst>
          </p:cNvPr>
          <p:cNvSpPr txBox="1"/>
          <p:nvPr/>
        </p:nvSpPr>
        <p:spPr>
          <a:xfrm>
            <a:off x="90530" y="90530"/>
            <a:ext cx="1301959" cy="49244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600" b="1" dirty="0"/>
              <a:t>○ 모델</a:t>
            </a:r>
          </a:p>
        </p:txBody>
      </p:sp>
      <p:graphicFrame>
        <p:nvGraphicFramePr>
          <p:cNvPr id="3" name="표 2">
            <a:extLst>
              <a:ext uri="{FF2B5EF4-FFF2-40B4-BE49-F238E27FC236}">
                <a16:creationId xmlns:a16="http://schemas.microsoft.com/office/drawing/2014/main" id="{69CBEB8D-DD44-487A-C1A5-9898264921F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20862400"/>
              </p:ext>
            </p:extLst>
          </p:nvPr>
        </p:nvGraphicFramePr>
        <p:xfrm>
          <a:off x="616137" y="959516"/>
          <a:ext cx="10959723" cy="1800000"/>
        </p:xfrm>
        <a:graphic>
          <a:graphicData uri="http://schemas.openxmlformats.org/drawingml/2006/table">
            <a:tbl>
              <a:tblPr/>
              <a:tblGrid>
                <a:gridCol w="3086730">
                  <a:extLst>
                    <a:ext uri="{9D8B030D-6E8A-4147-A177-3AD203B41FA5}">
                      <a16:colId xmlns:a16="http://schemas.microsoft.com/office/drawing/2014/main" val="2392875887"/>
                    </a:ext>
                  </a:extLst>
                </a:gridCol>
                <a:gridCol w="2624331">
                  <a:extLst>
                    <a:ext uri="{9D8B030D-6E8A-4147-A177-3AD203B41FA5}">
                      <a16:colId xmlns:a16="http://schemas.microsoft.com/office/drawing/2014/main" val="2582833345"/>
                    </a:ext>
                  </a:extLst>
                </a:gridCol>
                <a:gridCol w="2624331">
                  <a:extLst>
                    <a:ext uri="{9D8B030D-6E8A-4147-A177-3AD203B41FA5}">
                      <a16:colId xmlns:a16="http://schemas.microsoft.com/office/drawing/2014/main" val="856426799"/>
                    </a:ext>
                  </a:extLst>
                </a:gridCol>
                <a:gridCol w="2624331">
                  <a:extLst>
                    <a:ext uri="{9D8B030D-6E8A-4147-A177-3AD203B41FA5}">
                      <a16:colId xmlns:a16="http://schemas.microsoft.com/office/drawing/2014/main" val="440100205"/>
                    </a:ext>
                  </a:extLst>
                </a:gridCol>
              </a:tblGrid>
              <a:tr h="360000"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altLang="en-US" sz="1200" b="1" dirty="0"/>
                        <a:t>모델명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altLang="en-US" sz="1200" b="1" dirty="0"/>
                        <a:t>구조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altLang="en-US" sz="1200" b="1" dirty="0"/>
                        <a:t>장점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>
                        <a:buNone/>
                      </a:pPr>
                      <a:r>
                        <a:rPr lang="ko-KR" altLang="en-US" sz="1200" b="1" dirty="0"/>
                        <a:t>적용 시 고려사항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0814585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/>
                        <a:t>CNN-LSTM Hybrid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dirty="0"/>
                        <a:t>Conv1D + LSTM </a:t>
                      </a:r>
                      <a:r>
                        <a:rPr lang="ko-KR" altLang="en-US" sz="1200" dirty="0"/>
                        <a:t>결합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200"/>
                        <a:t>단기 </a:t>
                      </a:r>
                      <a:r>
                        <a:rPr lang="en-US" altLang="ko-KR" sz="1200"/>
                        <a:t>+ </a:t>
                      </a:r>
                      <a:r>
                        <a:rPr lang="ko-KR" altLang="en-US" sz="1200"/>
                        <a:t>장기 패턴 학습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200" dirty="0" err="1"/>
                        <a:t>연산량</a:t>
                      </a:r>
                      <a:r>
                        <a:rPr lang="ko-KR" altLang="en-US" sz="1200" dirty="0"/>
                        <a:t> 증가</a:t>
                      </a:r>
                      <a:r>
                        <a:rPr lang="en-US" altLang="ko-KR" sz="1200" dirty="0"/>
                        <a:t>, GPU </a:t>
                      </a:r>
                      <a:r>
                        <a:rPr lang="ko-KR" altLang="en-US" sz="1200" dirty="0"/>
                        <a:t>권장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2943429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 dirty="0"/>
                        <a:t>Temporal Convolutional Network (TCN)</a:t>
                      </a:r>
                      <a:endParaRPr lang="en-US" sz="12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Dilated Conv1D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200" dirty="0"/>
                        <a:t>시계열 길이에 유연</a:t>
                      </a:r>
                      <a:r>
                        <a:rPr lang="en-US" altLang="ko-KR" sz="1200" dirty="0"/>
                        <a:t>, </a:t>
                      </a:r>
                      <a:r>
                        <a:rPr lang="ko-KR" altLang="en-US" sz="1200" dirty="0"/>
                        <a:t>학습 안정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200" dirty="0"/>
                        <a:t>구현 간단</a:t>
                      </a:r>
                      <a:r>
                        <a:rPr lang="en-US" altLang="ko-KR" sz="1200" dirty="0"/>
                        <a:t>, CNN </a:t>
                      </a:r>
                      <a:r>
                        <a:rPr lang="ko-KR" altLang="en-US" sz="1200" dirty="0"/>
                        <a:t>대체 가능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023355472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Attention-LSTM</a:t>
                      </a: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/>
                        <a:t>LSTM + Self-Attention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200" dirty="0"/>
                        <a:t>수요 급변 구간 대응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200" dirty="0"/>
                        <a:t>데이터 </a:t>
                      </a:r>
                      <a:r>
                        <a:rPr lang="en-US" altLang="ko-KR" sz="1200" dirty="0"/>
                        <a:t>1</a:t>
                      </a:r>
                      <a:r>
                        <a:rPr lang="ko-KR" altLang="en-US" sz="1200" dirty="0"/>
                        <a:t>만행 이상 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93835324"/>
                  </a:ext>
                </a:extLst>
              </a:tr>
              <a:tr h="36000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200" b="1"/>
                        <a:t>Autoencoder-CNN</a:t>
                      </a:r>
                      <a:endParaRPr lang="en-US" sz="120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200"/>
                        <a:t>이상치 제거 </a:t>
                      </a:r>
                      <a:r>
                        <a:rPr lang="en-US" altLang="ko-KR" sz="1200"/>
                        <a:t>+ </a:t>
                      </a:r>
                      <a:r>
                        <a:rPr lang="ko-KR" altLang="en-US" sz="1200"/>
                        <a:t>예측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200"/>
                        <a:t>데이터 품질 자동 보정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ko-KR" altLang="en-US" sz="1200" dirty="0" err="1"/>
                        <a:t>전처리</a:t>
                      </a:r>
                      <a:r>
                        <a:rPr lang="ko-KR" altLang="en-US" sz="1200" dirty="0"/>
                        <a:t> 파이프라인 추가 필요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963848952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E11CD960-A3F7-15E7-0275-AED0B4A82D89}"/>
              </a:ext>
            </a:extLst>
          </p:cNvPr>
          <p:cNvSpPr txBox="1"/>
          <p:nvPr/>
        </p:nvSpPr>
        <p:spPr>
          <a:xfrm>
            <a:off x="616137" y="3031106"/>
            <a:ext cx="3919663" cy="25508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○ </a:t>
            </a:r>
            <a:r>
              <a:rPr lang="en-US" altLang="ko-KR" sz="1200" b="1" dirty="0"/>
              <a:t>GPT </a:t>
            </a:r>
            <a:r>
              <a:rPr lang="ko-KR" altLang="en-US" sz="1200" b="1" dirty="0"/>
              <a:t>추천으로는 기본 </a:t>
            </a:r>
            <a:r>
              <a:rPr lang="en-US" altLang="ko-KR" sz="1200" b="1" dirty="0"/>
              <a:t>CNN vs CNN-LSTM </a:t>
            </a:r>
            <a:r>
              <a:rPr lang="ko-KR" altLang="en-US" sz="1200" b="1" dirty="0"/>
              <a:t>중 선택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b="1" dirty="0"/>
              <a:t>    - </a:t>
            </a:r>
            <a:r>
              <a:rPr lang="ko-KR" altLang="en-US" sz="1200" dirty="0" err="1"/>
              <a:t>백엔드</a:t>
            </a:r>
            <a:r>
              <a:rPr lang="ko-KR" altLang="en-US" sz="1200" dirty="0"/>
              <a:t> 연동 용이성과 학습속도 중심으로 결정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ko-KR" altLang="en-US" sz="1200" b="1" dirty="0"/>
              <a:t>○ </a:t>
            </a:r>
            <a:r>
              <a:rPr lang="en-US" altLang="ko-KR" sz="1200" b="1" dirty="0"/>
              <a:t>PDF</a:t>
            </a:r>
            <a:r>
              <a:rPr lang="ko-KR" altLang="en-US" sz="1200" b="1" dirty="0"/>
              <a:t> 파일에서 사용된 모델</a:t>
            </a:r>
            <a:endParaRPr lang="en-US" altLang="ko-KR" sz="1200" b="1" dirty="0"/>
          </a:p>
          <a:p>
            <a:pPr>
              <a:lnSpc>
                <a:spcPct val="150000"/>
              </a:lnSpc>
            </a:pPr>
            <a:r>
              <a:rPr lang="en-US" altLang="ko-KR" sz="1200" dirty="0"/>
              <a:t>    - 1D CNN </a:t>
            </a:r>
            <a:r>
              <a:rPr lang="ko-KR" altLang="en-US" sz="1200" dirty="0"/>
              <a:t>기반 </a:t>
            </a:r>
            <a:r>
              <a:rPr lang="ko-KR" altLang="en-US" sz="1200" dirty="0" err="1"/>
              <a:t>수주량</a:t>
            </a:r>
            <a:r>
              <a:rPr lang="ko-KR" altLang="en-US" sz="1200" dirty="0"/>
              <a:t> 예측 모델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- </a:t>
            </a:r>
            <a:r>
              <a:rPr lang="ko-KR" altLang="en-US" sz="1200" dirty="0"/>
              <a:t>입력 </a:t>
            </a:r>
            <a:r>
              <a:rPr lang="en-US" altLang="ko-KR" sz="1200" dirty="0"/>
              <a:t>: (samples, timesteps=14, features=1)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- </a:t>
            </a:r>
            <a:r>
              <a:rPr lang="ko-KR" altLang="en-US" sz="1200" dirty="0"/>
              <a:t>손실함수 </a:t>
            </a:r>
            <a:r>
              <a:rPr lang="en-US" altLang="ko-KR" sz="1200" dirty="0"/>
              <a:t>: MAE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- Optimizer : Adam (</a:t>
            </a:r>
            <a:r>
              <a:rPr lang="en-US" altLang="ko-KR" sz="1200" dirty="0" err="1"/>
              <a:t>lr</a:t>
            </a:r>
            <a:r>
              <a:rPr lang="en-US" altLang="ko-KR" sz="1200" dirty="0"/>
              <a:t>=0.001)</a:t>
            </a:r>
          </a:p>
          <a:p>
            <a:pPr>
              <a:lnSpc>
                <a:spcPct val="150000"/>
              </a:lnSpc>
            </a:pPr>
            <a:r>
              <a:rPr lang="en-US" altLang="ko-KR" sz="1200" dirty="0"/>
              <a:t>    - </a:t>
            </a:r>
            <a:r>
              <a:rPr lang="ko-KR" altLang="en-US" sz="1200" dirty="0"/>
              <a:t>결과 </a:t>
            </a:r>
            <a:r>
              <a:rPr lang="en-US" altLang="ko-KR" sz="1200" dirty="0"/>
              <a:t>: MAE ≈ 26.5</a:t>
            </a:r>
            <a:endParaRPr lang="ko-KR" altLang="en-US" sz="12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7C80B19-7984-C113-82AB-A2F1D8778191}"/>
              </a:ext>
            </a:extLst>
          </p:cNvPr>
          <p:cNvSpPr txBox="1"/>
          <p:nvPr/>
        </p:nvSpPr>
        <p:spPr>
          <a:xfrm>
            <a:off x="7183311" y="3031106"/>
            <a:ext cx="4392549" cy="116461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b="1" dirty="0"/>
              <a:t>○ 추천 모델 방향 </a:t>
            </a:r>
            <a:r>
              <a:rPr lang="en-US" altLang="ko-KR" sz="1200" b="1" dirty="0"/>
              <a:t>(</a:t>
            </a:r>
            <a:r>
              <a:rPr lang="ko-KR" altLang="en-US" sz="1200" b="1" dirty="0"/>
              <a:t>요약</a:t>
            </a:r>
            <a:r>
              <a:rPr lang="en-US" altLang="ko-KR" sz="1200" b="1" dirty="0"/>
              <a:t>)</a:t>
            </a:r>
          </a:p>
          <a:p>
            <a:pPr>
              <a:lnSpc>
                <a:spcPct val="150000"/>
              </a:lnSpc>
            </a:pPr>
            <a:r>
              <a:rPr lang="ko-KR" altLang="en-US" sz="1200" dirty="0"/>
              <a:t>공급망 예측은 장기</a:t>
            </a:r>
            <a:r>
              <a:rPr lang="en-US" altLang="ko-KR" sz="1200" dirty="0"/>
              <a:t>·</a:t>
            </a:r>
            <a:r>
              <a:rPr lang="ko-KR" altLang="en-US" sz="1200" dirty="0"/>
              <a:t>단기 패턴이 동시에 필요하므로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en-US" altLang="ko-KR" sz="1200" b="1" dirty="0"/>
              <a:t>CNN-LSTM </a:t>
            </a:r>
            <a:r>
              <a:rPr lang="ko-KR" altLang="en-US" sz="1200" b="1" dirty="0"/>
              <a:t>하이브리드 모델</a:t>
            </a:r>
            <a:r>
              <a:rPr lang="ko-KR" altLang="en-US" sz="1200" dirty="0"/>
              <a:t>을 기반으로 구축하고</a:t>
            </a:r>
            <a:r>
              <a:rPr lang="en-US" altLang="ko-KR" sz="1200" dirty="0"/>
              <a:t>,</a:t>
            </a:r>
            <a:br>
              <a:rPr lang="en-US" altLang="ko-KR" sz="1200" dirty="0"/>
            </a:br>
            <a:r>
              <a:rPr lang="ko-KR" altLang="en-US" sz="1200" dirty="0"/>
              <a:t>기존의 </a:t>
            </a:r>
            <a:r>
              <a:rPr lang="ko-KR" altLang="en-US" sz="1200" dirty="0" err="1"/>
              <a:t>전처리</a:t>
            </a:r>
            <a:r>
              <a:rPr lang="ko-KR" altLang="en-US" sz="1200" dirty="0"/>
              <a:t> 파이프라인을 그대로 유지하는 게 최적입니다</a:t>
            </a:r>
            <a:r>
              <a:rPr lang="en-US" altLang="ko-KR" sz="12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11449818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</TotalTime>
  <Words>428</Words>
  <Application>Microsoft Office PowerPoint</Application>
  <PresentationFormat>와이드스크린</PresentationFormat>
  <Paragraphs>90</Paragraphs>
  <Slides>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</vt:i4>
      </vt:variant>
    </vt:vector>
  </HeadingPairs>
  <TitlesOfParts>
    <vt:vector size="7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Admin</dc:creator>
  <cp:lastModifiedBy>Admin</cp:lastModifiedBy>
  <cp:revision>1</cp:revision>
  <dcterms:created xsi:type="dcterms:W3CDTF">2025-10-24T02:49:08Z</dcterms:created>
  <dcterms:modified xsi:type="dcterms:W3CDTF">2025-10-24T03:07:00Z</dcterms:modified>
</cp:coreProperties>
</file>