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828800"/>
          </a:xfrm>
          <a:noFill/>
          <a:ln w="25400">
            <a:noFill/>
          </a:ln>
          <a:effectLst/>
        </p:spPr>
        <p:txBody>
          <a:bodyPr lIns="274320" tIns="274320" rIns="274320" bIns="274320" anchor="ctr">
            <a:no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4320" y="4800600"/>
            <a:ext cx="8595360" cy="45720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</a:t>
            </a:r>
            <a:r>
              <a:rPr lang="en-US" dirty="0" err="1" smtClean="0"/>
              <a:t>Name(S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0" y="6356350"/>
            <a:ext cx="1600200" cy="365125"/>
          </a:xfrm>
        </p:spPr>
        <p:txBody>
          <a:bodyPr wrap="none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2968F0E1-7F3B-9143-ABF4-576BF984EE9D}" type="datetime4">
              <a:rPr lang="en-US" smtClean="0"/>
              <a:pPr/>
              <a:t>February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657600" cy="365125"/>
          </a:xfrm>
        </p:spPr>
        <p:txBody>
          <a:bodyPr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41664" y="6356350"/>
            <a:ext cx="301752" cy="365125"/>
          </a:xfrm>
          <a:prstGeom prst="rect">
            <a:avLst/>
          </a:prstGeom>
        </p:spPr>
        <p:txBody>
          <a:bodyPr/>
          <a:lstStyle>
            <a:lvl1pPr algn="l">
              <a:defRPr sz="900" b="1">
                <a:solidFill>
                  <a:srgbClr val="FFFFFF"/>
                </a:solidFill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" y="5257800"/>
            <a:ext cx="8595360" cy="2743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presenter organization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74320" y="5540477"/>
            <a:ext cx="8595360" cy="2743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presentation event or location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4320" y="6400800"/>
            <a:ext cx="825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5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" y="1600200"/>
            <a:ext cx="8595360" cy="36576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5486400"/>
            <a:ext cx="859536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C9E1B29-BB0A-6F4C-B722-8E1615AD5B92}" type="datetime4">
              <a:rPr lang="en-US" smtClean="0"/>
              <a:pPr/>
              <a:t>February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741664" y="6356350"/>
            <a:ext cx="301752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="1">
                <a:solidFill>
                  <a:srgbClr val="FFFFFF"/>
                </a:solidFill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4320" y="201168"/>
            <a:ext cx="6629400" cy="868680"/>
          </a:xfrm>
        </p:spPr>
        <p:txBody>
          <a:bodyPr lIns="0" tIns="0" rIns="0" bIns="0" anchor="b" anchorCtr="0">
            <a:noAutofit/>
          </a:bodyPr>
          <a:lstStyle>
            <a:lvl1pPr algn="l">
              <a:defRPr sz="26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29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C9FC54F-BADF-E049-AC96-4BCC3331ED95}" type="datetime4">
              <a:rPr lang="en-US" smtClean="0"/>
              <a:pPr/>
              <a:t>February 13,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741664" y="6356350"/>
            <a:ext cx="301752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="1">
                <a:solidFill>
                  <a:srgbClr val="FFFFFF"/>
                </a:solidFill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4320" y="201168"/>
            <a:ext cx="6629400" cy="868680"/>
          </a:xfrm>
        </p:spPr>
        <p:txBody>
          <a:bodyPr lIns="0" tIns="0" rIns="0" bIns="0" anchor="b" anchorCtr="0">
            <a:noAutofit/>
          </a:bodyPr>
          <a:lstStyle>
            <a:lvl1pPr algn="l">
              <a:defRPr sz="26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2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225296"/>
            <a:ext cx="9144000" cy="56327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74320" y="201168"/>
            <a:ext cx="6629400" cy="868680"/>
          </a:xfrm>
        </p:spPr>
        <p:txBody>
          <a:bodyPr lIns="0" tIns="0" rIns="0" bIns="0" anchor="b" anchorCtr="0">
            <a:noAutofit/>
          </a:bodyPr>
          <a:lstStyle>
            <a:lvl1pPr algn="l">
              <a:defRPr sz="26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74320" y="1600200"/>
            <a:ext cx="8595360" cy="45720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 userDrawn="1">
            <p:ph type="dt" sz="half" idx="10"/>
          </p:nvPr>
        </p:nvSpPr>
        <p:spPr>
          <a:xfrm>
            <a:off x="6858000" y="6356350"/>
            <a:ext cx="1600200" cy="365125"/>
          </a:xfrm>
        </p:spPr>
        <p:txBody>
          <a:bodyPr lIns="0" tIns="0" rIns="0" bIns="0"/>
          <a:lstStyle>
            <a:lvl1pPr algn="r">
              <a:defRPr sz="900">
                <a:latin typeface="Arial"/>
                <a:cs typeface="Arial"/>
              </a:defRPr>
            </a:lvl1pPr>
          </a:lstStyle>
          <a:p>
            <a:fld id="{986A3075-B438-A046-B8ED-DAC2C54F11BB}" type="datetime4">
              <a:rPr lang="en-US" smtClean="0"/>
              <a:pPr/>
              <a:t>February 13, 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 userDrawn="1">
            <p:ph type="ftr" sz="quarter" idx="12"/>
          </p:nvPr>
        </p:nvSpPr>
        <p:spPr/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741664" y="6356350"/>
            <a:ext cx="301752" cy="365125"/>
          </a:xfrm>
          <a:prstGeom prst="rect">
            <a:avLst/>
          </a:prstGeom>
        </p:spPr>
        <p:txBody>
          <a:bodyPr/>
          <a:lstStyle>
            <a:lvl1pPr algn="l">
              <a:defRPr sz="900" b="1">
                <a:solidFill>
                  <a:srgbClr val="707276"/>
                </a:solidFill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602255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65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225296"/>
            <a:ext cx="9144000" cy="56327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274320" y="1600200"/>
            <a:ext cx="4114800" cy="45720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>
          <a:xfrm>
            <a:off x="6858000" y="6356350"/>
            <a:ext cx="1600200" cy="365125"/>
          </a:xfrm>
        </p:spPr>
        <p:txBody>
          <a:bodyPr lIns="0" tIns="0" rIns="0" bIns="0"/>
          <a:lstStyle>
            <a:lvl1pPr algn="r">
              <a:defRPr sz="900">
                <a:latin typeface="Arial"/>
                <a:cs typeface="Arial"/>
              </a:defRPr>
            </a:lvl1pPr>
          </a:lstStyle>
          <a:p>
            <a:fld id="{F94078E1-36D5-174D-8FFC-59889EFD308B}" type="datetime4">
              <a:rPr lang="en-US" smtClean="0"/>
              <a:pPr/>
              <a:t>February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54880" y="1600200"/>
            <a:ext cx="4114800" cy="45720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741664" y="6356350"/>
            <a:ext cx="301752" cy="365125"/>
          </a:xfrm>
          <a:prstGeom prst="rect">
            <a:avLst/>
          </a:prstGeom>
        </p:spPr>
        <p:txBody>
          <a:bodyPr/>
          <a:lstStyle>
            <a:lvl1pPr algn="l">
              <a:defRPr sz="900" b="1">
                <a:solidFill>
                  <a:srgbClr val="707276"/>
                </a:solidFill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602255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74320" y="201168"/>
            <a:ext cx="6629400" cy="868680"/>
          </a:xfrm>
        </p:spPr>
        <p:txBody>
          <a:bodyPr lIns="0" tIns="0" rIns="0" bIns="0" anchor="b" anchorCtr="0">
            <a:noAutofit/>
          </a:bodyPr>
          <a:lstStyle>
            <a:lvl1pPr algn="l">
              <a:defRPr sz="26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1225296"/>
            <a:ext cx="9144000" cy="56327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274320" y="2286000"/>
            <a:ext cx="4114800" cy="38862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754880" y="2286000"/>
            <a:ext cx="4114800" cy="38862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74320" y="1600200"/>
            <a:ext cx="41148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4754880" y="1600200"/>
            <a:ext cx="41148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>
          <a:xfrm>
            <a:off x="6858000" y="6356350"/>
            <a:ext cx="1600200" cy="365125"/>
          </a:xfrm>
        </p:spPr>
        <p:txBody>
          <a:bodyPr lIns="0" tIns="0" rIns="0" bIns="0"/>
          <a:lstStyle>
            <a:lvl1pPr algn="r">
              <a:defRPr sz="900">
                <a:latin typeface="Arial"/>
                <a:cs typeface="Arial"/>
              </a:defRPr>
            </a:lvl1pPr>
          </a:lstStyle>
          <a:p>
            <a:fld id="{CBFBE8CF-7B3F-084A-A68D-3CB51534AE1D}" type="datetime4">
              <a:rPr lang="en-US" smtClean="0"/>
              <a:pPr/>
              <a:t>February 13,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741664" y="6356350"/>
            <a:ext cx="301752" cy="365125"/>
          </a:xfrm>
          <a:prstGeom prst="rect">
            <a:avLst/>
          </a:prstGeom>
        </p:spPr>
        <p:txBody>
          <a:bodyPr/>
          <a:lstStyle>
            <a:lvl1pPr algn="l">
              <a:defRPr sz="900" b="1">
                <a:solidFill>
                  <a:srgbClr val="707276"/>
                </a:solidFill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602255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74320" y="201168"/>
            <a:ext cx="6629400" cy="868680"/>
          </a:xfrm>
        </p:spPr>
        <p:txBody>
          <a:bodyPr lIns="0" tIns="0" rIns="0" bIns="0" anchor="b" anchorCtr="0">
            <a:noAutofit/>
          </a:bodyPr>
          <a:lstStyle>
            <a:lvl1pPr algn="l">
              <a:defRPr sz="26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49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225296"/>
            <a:ext cx="9144000" cy="56327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274320" y="1600200"/>
            <a:ext cx="8595360" cy="36576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>
            <a:off x="274320" y="5486400"/>
            <a:ext cx="859536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>
          <a:xfrm>
            <a:off x="6858000" y="6356350"/>
            <a:ext cx="1600200" cy="365125"/>
          </a:xfrm>
        </p:spPr>
        <p:txBody>
          <a:bodyPr lIns="0" tIns="0" rIns="0" bIns="0"/>
          <a:lstStyle>
            <a:lvl1pPr algn="r">
              <a:defRPr sz="900">
                <a:latin typeface="Arial"/>
                <a:cs typeface="Arial"/>
              </a:defRPr>
            </a:lvl1pPr>
          </a:lstStyle>
          <a:p>
            <a:fld id="{D3C40767-C724-B144-B5E2-42217A78B772}" type="datetime4">
              <a:rPr lang="en-US" smtClean="0"/>
              <a:pPr/>
              <a:t>February 13,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741664" y="6356350"/>
            <a:ext cx="301752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="1">
                <a:solidFill>
                  <a:srgbClr val="707276"/>
                </a:solidFill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602255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" y="201168"/>
            <a:ext cx="6629400" cy="868680"/>
          </a:xfrm>
        </p:spPr>
        <p:txBody>
          <a:bodyPr lIns="0" tIns="0" rIns="0" bIns="0" anchor="b" anchorCtr="0">
            <a:noAutofit/>
          </a:bodyPr>
          <a:lstStyle>
            <a:lvl1pPr algn="l">
              <a:defRPr sz="26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22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25296"/>
            <a:ext cx="9144000" cy="56327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BD363373-6C73-B64D-B353-B00504264C42}" type="datetime4">
              <a:rPr lang="en-US" smtClean="0"/>
              <a:pPr/>
              <a:t>February 13,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741664" y="6356350"/>
            <a:ext cx="301752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="1">
                <a:solidFill>
                  <a:srgbClr val="707276"/>
                </a:solidFill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602255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4320" y="201168"/>
            <a:ext cx="6629400" cy="868680"/>
          </a:xfrm>
        </p:spPr>
        <p:txBody>
          <a:bodyPr lIns="0" tIns="0" rIns="0" bIns="0" anchor="b" anchorCtr="0">
            <a:noAutofit/>
          </a:bodyPr>
          <a:lstStyle>
            <a:lvl1pPr algn="l">
              <a:defRPr sz="26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01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600200"/>
            <a:ext cx="8595360" cy="45720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D8E5F392-D2AB-2D47-80D1-E840E5811C5F}" type="datetime4">
              <a:rPr lang="en-US" smtClean="0"/>
              <a:pPr/>
              <a:t>February 13, 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741664" y="6356350"/>
            <a:ext cx="301752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="1">
                <a:solidFill>
                  <a:srgbClr val="FFFFFF"/>
                </a:solidFill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74320" y="201168"/>
            <a:ext cx="6629400" cy="868680"/>
          </a:xfrm>
        </p:spPr>
        <p:txBody>
          <a:bodyPr lIns="0" tIns="0" rIns="0" bIns="0" anchor="b" anchorCtr="0">
            <a:noAutofit/>
          </a:bodyPr>
          <a:lstStyle>
            <a:lvl1pPr algn="l">
              <a:defRPr sz="26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52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74320" y="1600200"/>
            <a:ext cx="4114800" cy="45720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3E99183-6CD6-4C48-9A9D-51FCA5064174}" type="datetime4">
              <a:rPr lang="en-US" smtClean="0"/>
              <a:pPr/>
              <a:t>February 13,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754880" y="1600200"/>
            <a:ext cx="4114800" cy="45720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741664" y="6356350"/>
            <a:ext cx="301752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="1">
                <a:solidFill>
                  <a:srgbClr val="FFFFFF"/>
                </a:solidFill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" y="201168"/>
            <a:ext cx="6629400" cy="868680"/>
          </a:xfrm>
        </p:spPr>
        <p:txBody>
          <a:bodyPr lIns="0" tIns="0" rIns="0" bIns="0" anchor="b" anchorCtr="0">
            <a:noAutofit/>
          </a:bodyPr>
          <a:lstStyle>
            <a:lvl1pPr algn="l">
              <a:defRPr sz="26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0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600200"/>
            <a:ext cx="41148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00200"/>
            <a:ext cx="41148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FF90D8D6-7E2C-CF4E-8689-7F635B16462F}" type="datetime4">
              <a:rPr lang="en-US" smtClean="0"/>
              <a:pPr/>
              <a:t>February 13,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74320" y="2286000"/>
            <a:ext cx="4114800" cy="38862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4754880" y="2286000"/>
            <a:ext cx="4114800" cy="38862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741664" y="6356350"/>
            <a:ext cx="301752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="1">
                <a:solidFill>
                  <a:srgbClr val="FFFFFF"/>
                </a:solidFill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74320" y="201168"/>
            <a:ext cx="6629400" cy="868680"/>
          </a:xfrm>
        </p:spPr>
        <p:txBody>
          <a:bodyPr lIns="0" tIns="0" rIns="0" bIns="0" anchor="b" anchorCtr="0">
            <a:noAutofit/>
          </a:bodyPr>
          <a:lstStyle>
            <a:lvl1pPr algn="l">
              <a:defRPr sz="26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7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pper_PowerPoint_Background_08-19-201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01168"/>
            <a:ext cx="66294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600200"/>
            <a:ext cx="8595360" cy="457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0" y="6356350"/>
            <a:ext cx="1600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pPr defTabSz="457200"/>
            <a:fld id="{8847B0AD-4045-D246-BDAD-F671F36BE5C4}" type="datetime4">
              <a:rPr lang="en-US" smtClean="0"/>
              <a:pPr defTabSz="457200"/>
              <a:t>February 13,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1664" y="6356350"/>
            <a:ext cx="301752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pPr defTabSz="457200"/>
            <a:fld id="{03722D57-58D6-9447-A6D5-A97F6C35A8FB}" type="slidenum">
              <a:rPr lang="en-US" smtClean="0"/>
              <a:pPr defTabSz="45720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602255" y="6454975"/>
            <a:ext cx="0" cy="18288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18623" y="219456"/>
            <a:ext cx="16002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6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2000" kern="1200">
          <a:solidFill>
            <a:schemeClr val="accent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accent2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600" kern="1200">
          <a:solidFill>
            <a:schemeClr val="accent2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1400" kern="1200">
          <a:solidFill>
            <a:schemeClr val="accent2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1400" kern="1200">
          <a:solidFill>
            <a:schemeClr val="accent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172" y="-92344"/>
            <a:ext cx="6629400" cy="868680"/>
          </a:xfrm>
        </p:spPr>
        <p:txBody>
          <a:bodyPr/>
          <a:lstStyle/>
          <a:p>
            <a:r>
              <a:rPr lang="en-US" dirty="0" smtClean="0"/>
              <a:t>Algorithm summary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1113251" y="1126284"/>
            <a:ext cx="8595360" cy="67710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8474-CAA3-8E40-B408-6A24227704F1}" type="datetime4">
              <a:rPr lang="en-US" smtClean="0"/>
              <a:pPr/>
              <a:t>February 16, 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7801" y="1715305"/>
            <a:ext cx="190101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sz="900" i="1" dirty="0">
                <a:solidFill>
                  <a:srgbClr val="707276"/>
                </a:solidFill>
              </a:rPr>
              <a:t>Voltage grouping</a:t>
            </a:r>
            <a:endParaRPr lang="en-US" sz="900" dirty="0">
              <a:solidFill>
                <a:srgbClr val="707276"/>
              </a:solidFill>
            </a:endParaRPr>
          </a:p>
          <a:p>
            <a:pPr defTabSz="457200"/>
            <a:r>
              <a:rPr lang="en-US" sz="900" dirty="0">
                <a:solidFill>
                  <a:srgbClr val="707276"/>
                </a:solidFill>
              </a:rPr>
              <a:t>While </a:t>
            </a:r>
            <a:r>
              <a:rPr lang="en-US" sz="900" dirty="0">
                <a:solidFill>
                  <a:srgbClr val="707276"/>
                </a:solidFill>
              </a:rPr>
              <a:t>reading the input file frame by frame, the program </a:t>
            </a:r>
            <a:r>
              <a:rPr lang="en-US" sz="900" dirty="0">
                <a:solidFill>
                  <a:srgbClr val="707276"/>
                </a:solidFill>
              </a:rPr>
              <a:t>group frames </a:t>
            </a:r>
            <a:r>
              <a:rPr lang="en-US" sz="900" dirty="0">
                <a:solidFill>
                  <a:srgbClr val="707276"/>
                </a:solidFill>
              </a:rPr>
              <a:t>of similar voltages together.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7801" y="1147009"/>
            <a:ext cx="63664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en-US" sz="1100" dirty="0">
                <a:solidFill>
                  <a:srgbClr val="707276"/>
                </a:solidFill>
              </a:rPr>
              <a:t>Start</a:t>
            </a:r>
            <a:endParaRPr lang="en-US" sz="1100" dirty="0">
              <a:solidFill>
                <a:srgbClr val="707276"/>
              </a:solidFill>
            </a:endParaRPr>
          </a:p>
        </p:txBody>
      </p:sp>
      <p:sp>
        <p:nvSpPr>
          <p:cNvPr id="46" name="Can 45"/>
          <p:cNvSpPr/>
          <p:nvPr/>
        </p:nvSpPr>
        <p:spPr>
          <a:xfrm>
            <a:off x="2588528" y="1791813"/>
            <a:ext cx="664944" cy="49331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srgbClr val="707276"/>
                </a:solidFill>
              </a:rPr>
              <a:t>Voltage Group</a:t>
            </a:r>
            <a:endParaRPr lang="en-US" sz="1100" dirty="0">
              <a:solidFill>
                <a:srgbClr val="707276"/>
              </a:solidFill>
            </a:endParaRPr>
          </a:p>
        </p:txBody>
      </p:sp>
      <p:sp>
        <p:nvSpPr>
          <p:cNvPr id="47" name="Can 46"/>
          <p:cNvSpPr/>
          <p:nvPr/>
        </p:nvSpPr>
        <p:spPr>
          <a:xfrm>
            <a:off x="2740928" y="1947395"/>
            <a:ext cx="664944" cy="49331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srgbClr val="707276"/>
                </a:solidFill>
              </a:rPr>
              <a:t>Voltage Group</a:t>
            </a:r>
            <a:endParaRPr lang="en-US" sz="1100" dirty="0">
              <a:solidFill>
                <a:srgbClr val="707276"/>
              </a:solidFill>
            </a:endParaRPr>
          </a:p>
        </p:txBody>
      </p:sp>
      <p:sp>
        <p:nvSpPr>
          <p:cNvPr id="48" name="Can 47"/>
          <p:cNvSpPr/>
          <p:nvPr/>
        </p:nvSpPr>
        <p:spPr>
          <a:xfrm>
            <a:off x="2893328" y="2059009"/>
            <a:ext cx="664944" cy="49331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srgbClr val="707276"/>
                </a:solidFill>
              </a:rPr>
              <a:t>Voltage Group</a:t>
            </a:r>
            <a:endParaRPr lang="en-US" sz="1100" dirty="0">
              <a:solidFill>
                <a:srgbClr val="707276"/>
              </a:solidFill>
            </a:endParaRPr>
          </a:p>
        </p:txBody>
      </p:sp>
      <p:cxnSp>
        <p:nvCxnSpPr>
          <p:cNvPr id="54" name="Elbow Connector 53"/>
          <p:cNvCxnSpPr>
            <a:stCxn id="11" idx="3"/>
            <a:endCxn id="46" idx="2"/>
          </p:cNvCxnSpPr>
          <p:nvPr/>
        </p:nvCxnSpPr>
        <p:spPr>
          <a:xfrm flipV="1">
            <a:off x="2188820" y="2038470"/>
            <a:ext cx="399708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48" idx="4"/>
          </p:cNvCxnSpPr>
          <p:nvPr/>
        </p:nvCxnSpPr>
        <p:spPr>
          <a:xfrm rot="5400000">
            <a:off x="3383827" y="1551779"/>
            <a:ext cx="928332" cy="5794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Parallelogram 67"/>
          <p:cNvSpPr/>
          <p:nvPr/>
        </p:nvSpPr>
        <p:spPr>
          <a:xfrm>
            <a:off x="2188820" y="1141745"/>
            <a:ext cx="1991218" cy="512731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800" i="1" dirty="0">
                <a:solidFill>
                  <a:srgbClr val="707276"/>
                </a:solidFill>
              </a:rPr>
              <a:t>XIC extraction </a:t>
            </a:r>
            <a:r>
              <a:rPr lang="en-US" sz="800" i="1" dirty="0">
                <a:solidFill>
                  <a:srgbClr val="707276"/>
                </a:solidFill>
              </a:rPr>
              <a:t>and summing/averaging</a:t>
            </a:r>
            <a:endParaRPr lang="en-US" sz="800" i="1" dirty="0">
              <a:solidFill>
                <a:srgbClr val="707276"/>
              </a:solidFill>
            </a:endParaRPr>
          </a:p>
          <a:p>
            <a:pPr algn="ctr" defTabSz="457200"/>
            <a:r>
              <a:rPr lang="en-US" sz="800" dirty="0">
                <a:solidFill>
                  <a:srgbClr val="707276"/>
                </a:solidFill>
              </a:rPr>
              <a:t>(</a:t>
            </a:r>
            <a:r>
              <a:rPr lang="en-US" sz="800" dirty="0">
                <a:solidFill>
                  <a:srgbClr val="707276"/>
                </a:solidFill>
              </a:rPr>
              <a:t>ppm +/−</a:t>
            </a:r>
            <a:r>
              <a:rPr lang="en-US" sz="800" dirty="0">
                <a:solidFill>
                  <a:srgbClr val="707276"/>
                </a:solidFill>
              </a:rPr>
              <a:t> </a:t>
            </a:r>
            <a:r>
              <a:rPr lang="en-US" sz="800" dirty="0">
                <a:solidFill>
                  <a:srgbClr val="707276"/>
                </a:solidFill>
              </a:rPr>
              <a:t>10</a:t>
            </a:r>
            <a:r>
              <a:rPr lang="en-US" sz="800" dirty="0">
                <a:solidFill>
                  <a:srgbClr val="707276"/>
                </a:solidFill>
              </a:rPr>
              <a:t>)</a:t>
            </a:r>
            <a:endParaRPr lang="en-US" sz="800" dirty="0">
              <a:solidFill>
                <a:srgbClr val="707276"/>
              </a:solidFill>
            </a:endParaRPr>
          </a:p>
        </p:txBody>
      </p:sp>
      <p:cxnSp>
        <p:nvCxnSpPr>
          <p:cNvPr id="84" name="Straight Connector 83"/>
          <p:cNvCxnSpPr>
            <a:stCxn id="68" idx="3"/>
          </p:cNvCxnSpPr>
          <p:nvPr/>
        </p:nvCxnSpPr>
        <p:spPr>
          <a:xfrm flipV="1">
            <a:off x="3120338" y="1616368"/>
            <a:ext cx="64091" cy="381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302633" y="3123602"/>
            <a:ext cx="19067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en-US" sz="900" i="1" dirty="0">
                <a:solidFill>
                  <a:srgbClr val="707276"/>
                </a:solidFill>
              </a:rPr>
              <a:t>Feature(peak) detection</a:t>
            </a:r>
          </a:p>
          <a:p>
            <a:pPr algn="ctr" defTabSz="457200"/>
            <a:r>
              <a:rPr lang="en-US" sz="900" i="1" dirty="0">
                <a:solidFill>
                  <a:srgbClr val="707276"/>
                </a:solidFill>
              </a:rPr>
              <a:t>(MultidimensionalPeakFinding.dll) </a:t>
            </a:r>
            <a:endParaRPr lang="en-US" sz="900" dirty="0">
              <a:solidFill>
                <a:srgbClr val="707276"/>
              </a:solidFill>
            </a:endParaRPr>
          </a:p>
        </p:txBody>
      </p:sp>
      <p:cxnSp>
        <p:nvCxnSpPr>
          <p:cNvPr id="88" name="Elbow Connector 87"/>
          <p:cNvCxnSpPr>
            <a:stCxn id="48" idx="3"/>
            <a:endCxn id="86" idx="0"/>
          </p:cNvCxnSpPr>
          <p:nvPr/>
        </p:nvCxnSpPr>
        <p:spPr>
          <a:xfrm rot="16200000" flipH="1">
            <a:off x="2955262" y="2822861"/>
            <a:ext cx="571279" cy="302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304923" y="3943510"/>
            <a:ext cx="1906738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en-US" sz="900" i="1" dirty="0">
                <a:solidFill>
                  <a:srgbClr val="707276"/>
                </a:solidFill>
              </a:rPr>
              <a:t>Gamma filter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97" y="3895232"/>
            <a:ext cx="168710" cy="169463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2304923" y="3591431"/>
            <a:ext cx="1906738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en-US" sz="900" dirty="0" err="1">
                <a:solidFill>
                  <a:srgbClr val="707276"/>
                </a:solidFill>
              </a:rPr>
              <a:t>Ims</a:t>
            </a:r>
            <a:r>
              <a:rPr lang="en-US" sz="900" dirty="0">
                <a:solidFill>
                  <a:srgbClr val="707276"/>
                </a:solidFill>
              </a:rPr>
              <a:t> scan number filter</a:t>
            </a:r>
            <a:endParaRPr lang="en-US" sz="900" dirty="0">
              <a:solidFill>
                <a:srgbClr val="707276"/>
              </a:solidFill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75" y="3537384"/>
            <a:ext cx="168710" cy="169463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2282658" y="4314014"/>
            <a:ext cx="190673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en-US" sz="900" dirty="0">
                <a:solidFill>
                  <a:srgbClr val="707276"/>
                </a:solidFill>
              </a:rPr>
              <a:t>Extract the drift time and score filter’s intensity, peak shape and isotopic profile</a:t>
            </a:r>
          </a:p>
          <a:p>
            <a:pPr algn="ctr" defTabSz="457200"/>
            <a:endParaRPr lang="en-US" sz="900" dirty="0">
              <a:solidFill>
                <a:srgbClr val="707276"/>
              </a:solidFill>
            </a:endParaRPr>
          </a:p>
        </p:txBody>
      </p:sp>
      <p:cxnSp>
        <p:nvCxnSpPr>
          <p:cNvPr id="1030" name="Elbow Connector 1029"/>
          <p:cNvCxnSpPr>
            <a:stCxn id="22" idx="3"/>
            <a:endCxn id="11" idx="0"/>
          </p:cNvCxnSpPr>
          <p:nvPr/>
        </p:nvCxnSpPr>
        <p:spPr>
          <a:xfrm>
            <a:off x="924441" y="1277814"/>
            <a:ext cx="313870" cy="4374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287061" y="5079585"/>
            <a:ext cx="1906738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en-US" sz="900" i="1" dirty="0">
                <a:solidFill>
                  <a:srgbClr val="707276"/>
                </a:solidFill>
              </a:rPr>
              <a:t>Remove low intensity features</a:t>
            </a:r>
            <a:endParaRPr lang="en-US" sz="900" dirty="0">
              <a:solidFill>
                <a:srgbClr val="707276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287061" y="5793327"/>
            <a:ext cx="1906738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en-US" sz="900" i="1" dirty="0">
                <a:solidFill>
                  <a:srgbClr val="707276"/>
                </a:solidFill>
              </a:rPr>
              <a:t>Remove low isotopic features</a:t>
            </a:r>
            <a:endParaRPr lang="en-US" sz="900" dirty="0">
              <a:solidFill>
                <a:srgbClr val="707276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287061" y="5439585"/>
            <a:ext cx="1906738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en-US" sz="900" i="1" dirty="0">
                <a:solidFill>
                  <a:srgbClr val="707276"/>
                </a:solidFill>
              </a:rPr>
              <a:t>Remove bad peak shape features</a:t>
            </a:r>
            <a:endParaRPr lang="en-US" sz="900" dirty="0">
              <a:solidFill>
                <a:srgbClr val="707276"/>
              </a:solidFill>
            </a:endParaRP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53" y="5025538"/>
            <a:ext cx="168710" cy="169463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53" y="5385538"/>
            <a:ext cx="168710" cy="16946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68" y="5745280"/>
            <a:ext cx="168710" cy="169463"/>
          </a:xfrm>
          <a:prstGeom prst="rect">
            <a:avLst/>
          </a:prstGeom>
        </p:spPr>
      </p:pic>
      <p:sp>
        <p:nvSpPr>
          <p:cNvPr id="1032" name="Flowchart: Decision 1031"/>
          <p:cNvSpPr/>
          <p:nvPr/>
        </p:nvSpPr>
        <p:spPr>
          <a:xfrm>
            <a:off x="2660628" y="6168056"/>
            <a:ext cx="1150620" cy="50292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800" dirty="0">
                <a:solidFill>
                  <a:srgbClr val="707276"/>
                </a:solidFill>
              </a:rPr>
              <a:t>Any features left</a:t>
            </a:r>
            <a:endParaRPr lang="en-US" sz="800" dirty="0">
              <a:solidFill>
                <a:srgbClr val="707276"/>
              </a:solidFill>
            </a:endParaRPr>
          </a:p>
        </p:txBody>
      </p:sp>
      <p:sp>
        <p:nvSpPr>
          <p:cNvPr id="1033" name="Rounded Rectangle 1032"/>
          <p:cNvSpPr/>
          <p:nvPr/>
        </p:nvSpPr>
        <p:spPr>
          <a:xfrm>
            <a:off x="7531101" y="1598757"/>
            <a:ext cx="853440" cy="5886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FFFFFF"/>
                </a:solidFill>
              </a:rPr>
              <a:t>NEG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745497" y="4132706"/>
            <a:ext cx="801098" cy="1061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en-US" sz="900" dirty="0">
                <a:solidFill>
                  <a:srgbClr val="707276"/>
                </a:solidFill>
              </a:rPr>
              <a:t>Select features with highest isotopic score * 2 + intensity score</a:t>
            </a:r>
            <a:endParaRPr lang="en-US" sz="900" dirty="0">
              <a:solidFill>
                <a:srgbClr val="707276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33737" y="6308973"/>
            <a:ext cx="1906738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en-US" sz="900" i="1" dirty="0">
                <a:solidFill>
                  <a:srgbClr val="707276"/>
                </a:solidFill>
              </a:rPr>
              <a:t>Discard voltage group</a:t>
            </a:r>
            <a:endParaRPr lang="en-US" sz="900" dirty="0">
              <a:solidFill>
                <a:srgbClr val="707276"/>
              </a:solidFill>
            </a:endParaRPr>
          </a:p>
        </p:txBody>
      </p:sp>
      <p:sp>
        <p:nvSpPr>
          <p:cNvPr id="155" name="Flowchart: Decision 154"/>
          <p:cNvSpPr/>
          <p:nvPr/>
        </p:nvSpPr>
        <p:spPr>
          <a:xfrm>
            <a:off x="3981877" y="6172929"/>
            <a:ext cx="1150620" cy="502920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800" dirty="0">
                <a:solidFill>
                  <a:srgbClr val="707276"/>
                </a:solidFill>
              </a:rPr>
              <a:t>Voltage Group</a:t>
            </a:r>
          </a:p>
          <a:p>
            <a:pPr algn="ctr" defTabSz="457200"/>
            <a:r>
              <a:rPr lang="en-US" sz="800" dirty="0">
                <a:solidFill>
                  <a:srgbClr val="707276"/>
                </a:solidFill>
              </a:rPr>
              <a:t>Stable?</a:t>
            </a:r>
            <a:endParaRPr lang="en-US" sz="800" dirty="0">
              <a:solidFill>
                <a:srgbClr val="707276"/>
              </a:solidFill>
            </a:endParaRPr>
          </a:p>
        </p:txBody>
      </p:sp>
      <p:cxnSp>
        <p:nvCxnSpPr>
          <p:cNvPr id="1040" name="Straight Arrow Connector 1039"/>
          <p:cNvCxnSpPr>
            <a:stCxn id="86" idx="2"/>
            <a:endCxn id="107" idx="0"/>
          </p:cNvCxnSpPr>
          <p:nvPr/>
        </p:nvCxnSpPr>
        <p:spPr>
          <a:xfrm>
            <a:off x="3256002" y="3492934"/>
            <a:ext cx="2290" cy="98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/>
          <p:cNvCxnSpPr>
            <a:stCxn id="107" idx="2"/>
            <a:endCxn id="101" idx="0"/>
          </p:cNvCxnSpPr>
          <p:nvPr/>
        </p:nvCxnSpPr>
        <p:spPr>
          <a:xfrm>
            <a:off x="3258292" y="3822263"/>
            <a:ext cx="0" cy="121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stCxn id="101" idx="2"/>
            <a:endCxn id="132" idx="0"/>
          </p:cNvCxnSpPr>
          <p:nvPr/>
        </p:nvCxnSpPr>
        <p:spPr>
          <a:xfrm flipH="1">
            <a:off x="3236027" y="4174342"/>
            <a:ext cx="22265" cy="139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8" name="Elbow Connector 1047"/>
          <p:cNvCxnSpPr>
            <a:stCxn id="132" idx="2"/>
            <a:endCxn id="138" idx="0"/>
          </p:cNvCxnSpPr>
          <p:nvPr/>
        </p:nvCxnSpPr>
        <p:spPr>
          <a:xfrm rot="16200000" flipH="1">
            <a:off x="3178608" y="5017763"/>
            <a:ext cx="119240" cy="440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0" name="Elbow Connector 1049"/>
          <p:cNvCxnSpPr>
            <a:stCxn id="138" idx="2"/>
            <a:endCxn id="140" idx="0"/>
          </p:cNvCxnSpPr>
          <p:nvPr/>
        </p:nvCxnSpPr>
        <p:spPr>
          <a:xfrm rot="5400000">
            <a:off x="3175846" y="5375001"/>
            <a:ext cx="129168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/>
          <p:cNvCxnSpPr>
            <a:stCxn id="140" idx="2"/>
            <a:endCxn id="139" idx="0"/>
          </p:cNvCxnSpPr>
          <p:nvPr/>
        </p:nvCxnSpPr>
        <p:spPr>
          <a:xfrm>
            <a:off x="3240430" y="5670417"/>
            <a:ext cx="0" cy="122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2249297" y="6424389"/>
            <a:ext cx="4136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54" idx="0"/>
            <a:endCxn id="183" idx="1"/>
          </p:cNvCxnSpPr>
          <p:nvPr/>
        </p:nvCxnSpPr>
        <p:spPr>
          <a:xfrm rot="5400000" flipH="1" flipV="1">
            <a:off x="235014" y="3846483"/>
            <a:ext cx="3514582" cy="14103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811248" y="6419616"/>
            <a:ext cx="1706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Flowchart: Decision 182"/>
          <p:cNvSpPr/>
          <p:nvPr/>
        </p:nvSpPr>
        <p:spPr>
          <a:xfrm>
            <a:off x="2697505" y="2586502"/>
            <a:ext cx="1045210" cy="41577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800" dirty="0">
                <a:solidFill>
                  <a:srgbClr val="707276"/>
                </a:solidFill>
              </a:rPr>
              <a:t>Done?</a:t>
            </a:r>
            <a:endParaRPr lang="en-US" sz="800" dirty="0">
              <a:solidFill>
                <a:srgbClr val="707276"/>
              </a:solidFill>
            </a:endParaRPr>
          </a:p>
        </p:txBody>
      </p:sp>
      <p:cxnSp>
        <p:nvCxnSpPr>
          <p:cNvPr id="216" name="Straight Arrow Connector 215"/>
          <p:cNvCxnSpPr/>
          <p:nvPr/>
        </p:nvCxnSpPr>
        <p:spPr>
          <a:xfrm>
            <a:off x="3220110" y="6032308"/>
            <a:ext cx="0" cy="122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Flowchart: Decision 222"/>
          <p:cNvSpPr/>
          <p:nvPr/>
        </p:nvSpPr>
        <p:spPr>
          <a:xfrm>
            <a:off x="4557188" y="5607752"/>
            <a:ext cx="1177717" cy="601981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800" dirty="0">
                <a:solidFill>
                  <a:srgbClr val="707276"/>
                </a:solidFill>
              </a:rPr>
              <a:t>Only one feature left?</a:t>
            </a:r>
            <a:endParaRPr lang="en-US" sz="800" dirty="0">
              <a:solidFill>
                <a:srgbClr val="707276"/>
              </a:solidFill>
            </a:endParaRPr>
          </a:p>
        </p:txBody>
      </p:sp>
      <p:cxnSp>
        <p:nvCxnSpPr>
          <p:cNvPr id="190" name="Straight Arrow Connector 189"/>
          <p:cNvCxnSpPr>
            <a:stCxn id="155" idx="0"/>
            <a:endCxn id="223" idx="1"/>
          </p:cNvCxnSpPr>
          <p:nvPr/>
        </p:nvCxnSpPr>
        <p:spPr>
          <a:xfrm flipV="1">
            <a:off x="4557187" y="5908743"/>
            <a:ext cx="1" cy="264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155" idx="2"/>
            <a:endCxn id="154" idx="2"/>
          </p:cNvCxnSpPr>
          <p:nvPr/>
        </p:nvCxnSpPr>
        <p:spPr>
          <a:xfrm rot="5400000" flipH="1">
            <a:off x="2854125" y="4972787"/>
            <a:ext cx="136044" cy="3270081"/>
          </a:xfrm>
          <a:prstGeom prst="bentConnector3">
            <a:avLst>
              <a:gd name="adj1" fmla="val -6721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223" idx="0"/>
            <a:endCxn id="152" idx="2"/>
          </p:cNvCxnSpPr>
          <p:nvPr/>
        </p:nvCxnSpPr>
        <p:spPr>
          <a:xfrm rot="16200000" flipV="1">
            <a:off x="4939439" y="5401143"/>
            <a:ext cx="413217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6" name="Picture 2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118" y="2260176"/>
            <a:ext cx="324590" cy="270865"/>
          </a:xfrm>
          <a:prstGeom prst="rect">
            <a:avLst/>
          </a:prstGeom>
        </p:spPr>
      </p:pic>
      <p:sp>
        <p:nvSpPr>
          <p:cNvPr id="243" name="Can 242"/>
          <p:cNvSpPr/>
          <p:nvPr/>
        </p:nvSpPr>
        <p:spPr>
          <a:xfrm>
            <a:off x="4715496" y="2148951"/>
            <a:ext cx="664944" cy="49331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srgbClr val="707276"/>
                </a:solidFill>
              </a:rPr>
              <a:t>Voltage Group</a:t>
            </a:r>
            <a:endParaRPr lang="en-US" sz="1100" dirty="0">
              <a:solidFill>
                <a:srgbClr val="707276"/>
              </a:solidFill>
            </a:endParaRPr>
          </a:p>
        </p:txBody>
      </p:sp>
      <p:sp>
        <p:nvSpPr>
          <p:cNvPr id="241" name="Can 240"/>
          <p:cNvSpPr/>
          <p:nvPr/>
        </p:nvSpPr>
        <p:spPr>
          <a:xfrm>
            <a:off x="4844458" y="2261016"/>
            <a:ext cx="664944" cy="49331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srgbClr val="707276"/>
                </a:solidFill>
              </a:rPr>
              <a:t>Voltage Group</a:t>
            </a:r>
            <a:endParaRPr lang="en-US" sz="1100" dirty="0">
              <a:solidFill>
                <a:srgbClr val="707276"/>
              </a:solidFill>
            </a:endParaRPr>
          </a:p>
        </p:txBody>
      </p:sp>
      <p:pic>
        <p:nvPicPr>
          <p:cNvPr id="207" name="Picture 2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385" y="2138137"/>
            <a:ext cx="185166" cy="154518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94" y="2227664"/>
            <a:ext cx="185166" cy="154518"/>
          </a:xfrm>
          <a:prstGeom prst="rect">
            <a:avLst/>
          </a:prstGeom>
        </p:spPr>
      </p:pic>
      <p:sp>
        <p:nvSpPr>
          <p:cNvPr id="252" name="Flowchart: Decision 251"/>
          <p:cNvSpPr/>
          <p:nvPr/>
        </p:nvSpPr>
        <p:spPr>
          <a:xfrm>
            <a:off x="6024553" y="1592071"/>
            <a:ext cx="1177717" cy="601981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800" dirty="0">
                <a:solidFill>
                  <a:srgbClr val="707276"/>
                </a:solidFill>
              </a:rPr>
              <a:t>Any voltage groups left?</a:t>
            </a:r>
            <a:endParaRPr lang="en-US" sz="800" dirty="0">
              <a:solidFill>
                <a:srgbClr val="707276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602926" y="2748364"/>
            <a:ext cx="1086243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en-US" sz="900" dirty="0">
                <a:solidFill>
                  <a:srgbClr val="707276"/>
                </a:solidFill>
              </a:rPr>
              <a:t>claim target </a:t>
            </a:r>
            <a:r>
              <a:rPr lang="en-US" sz="900" dirty="0">
                <a:solidFill>
                  <a:srgbClr val="707276"/>
                </a:solidFill>
              </a:rPr>
              <a:t>found in voltage group</a:t>
            </a:r>
            <a:endParaRPr lang="en-US" sz="900" dirty="0">
              <a:solidFill>
                <a:srgbClr val="707276"/>
              </a:solidFill>
            </a:endParaRPr>
          </a:p>
          <a:p>
            <a:pPr algn="ctr" defTabSz="457200"/>
            <a:endParaRPr lang="en-US" sz="900" dirty="0">
              <a:solidFill>
                <a:srgbClr val="707276"/>
              </a:solidFill>
            </a:endParaRPr>
          </a:p>
        </p:txBody>
      </p:sp>
      <p:cxnSp>
        <p:nvCxnSpPr>
          <p:cNvPr id="228" name="Elbow Connector 227"/>
          <p:cNvCxnSpPr>
            <a:stCxn id="152" idx="0"/>
            <a:endCxn id="264" idx="2"/>
          </p:cNvCxnSpPr>
          <p:nvPr/>
        </p:nvCxnSpPr>
        <p:spPr>
          <a:xfrm rot="5400000" flipH="1" flipV="1">
            <a:off x="4707792" y="3694450"/>
            <a:ext cx="876511" cy="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264" idx="1"/>
            <a:endCxn id="183" idx="3"/>
          </p:cNvCxnSpPr>
          <p:nvPr/>
        </p:nvCxnSpPr>
        <p:spPr>
          <a:xfrm rot="10800000">
            <a:off x="3742716" y="2794392"/>
            <a:ext cx="860211" cy="20788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" name="Rounded Rectangle 310"/>
          <p:cNvSpPr/>
          <p:nvPr/>
        </p:nvSpPr>
        <p:spPr>
          <a:xfrm>
            <a:off x="7531101" y="4721810"/>
            <a:ext cx="853440" cy="5886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FFFFFF"/>
                </a:solidFill>
              </a:rPr>
              <a:t>REJ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7531101" y="3949874"/>
            <a:ext cx="853440" cy="5886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FFFFFF"/>
                </a:solidFill>
              </a:rPr>
              <a:t>NEP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7531101" y="5621126"/>
            <a:ext cx="853440" cy="5886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FFFFFF"/>
                </a:solidFill>
              </a:rPr>
              <a:t>POS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041889" y="5745280"/>
            <a:ext cx="11603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en-US" sz="900" dirty="0">
                <a:solidFill>
                  <a:srgbClr val="707276"/>
                </a:solidFill>
              </a:rPr>
              <a:t>C</a:t>
            </a:r>
            <a:r>
              <a:rPr lang="en-US" sz="900" dirty="0">
                <a:solidFill>
                  <a:srgbClr val="707276"/>
                </a:solidFill>
              </a:rPr>
              <a:t>ross </a:t>
            </a:r>
            <a:r>
              <a:rPr lang="en-US" sz="900" dirty="0">
                <a:solidFill>
                  <a:srgbClr val="707276"/>
                </a:solidFill>
              </a:rPr>
              <a:t>section and mobility calculation </a:t>
            </a:r>
          </a:p>
        </p:txBody>
      </p:sp>
      <p:sp>
        <p:nvSpPr>
          <p:cNvPr id="317" name="Flowchart: Decision 316"/>
          <p:cNvSpPr/>
          <p:nvPr/>
        </p:nvSpPr>
        <p:spPr>
          <a:xfrm>
            <a:off x="5911415" y="3943510"/>
            <a:ext cx="1403987" cy="601981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800" dirty="0">
                <a:solidFill>
                  <a:srgbClr val="707276"/>
                </a:solidFill>
              </a:rPr>
              <a:t>More than 3 points left?</a:t>
            </a:r>
            <a:endParaRPr lang="en-US" sz="800" dirty="0">
              <a:solidFill>
                <a:srgbClr val="707276"/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6099443" y="2401836"/>
            <a:ext cx="10279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en-US" sz="900" dirty="0">
                <a:solidFill>
                  <a:srgbClr val="707276"/>
                </a:solidFill>
              </a:rPr>
              <a:t>Linear least Square fit</a:t>
            </a:r>
            <a:endParaRPr lang="en-US" sz="900" dirty="0">
              <a:solidFill>
                <a:srgbClr val="707276"/>
              </a:solidFill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6099443" y="2982156"/>
            <a:ext cx="1027934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en-US" sz="900" i="1" dirty="0">
                <a:solidFill>
                  <a:srgbClr val="707276"/>
                </a:solidFill>
              </a:rPr>
              <a:t>Remove outliers</a:t>
            </a:r>
            <a:endParaRPr lang="en-US" sz="900" dirty="0">
              <a:solidFill>
                <a:srgbClr val="707276"/>
              </a:solidFill>
            </a:endParaRPr>
          </a:p>
        </p:txBody>
      </p:sp>
      <p:pic>
        <p:nvPicPr>
          <p:cNvPr id="322" name="Picture 3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530" y="2912054"/>
            <a:ext cx="168710" cy="169463"/>
          </a:xfrm>
          <a:prstGeom prst="rect">
            <a:avLst/>
          </a:prstGeom>
        </p:spPr>
      </p:pic>
      <p:sp>
        <p:nvSpPr>
          <p:cNvPr id="323" name="TextBox 322"/>
          <p:cNvSpPr txBox="1"/>
          <p:nvPr/>
        </p:nvSpPr>
        <p:spPr>
          <a:xfrm>
            <a:off x="6099442" y="3406765"/>
            <a:ext cx="10279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en-US" sz="900" dirty="0">
                <a:solidFill>
                  <a:srgbClr val="707276"/>
                </a:solidFill>
              </a:rPr>
              <a:t>Linear least Square fit</a:t>
            </a:r>
            <a:endParaRPr lang="en-US" sz="900" dirty="0">
              <a:solidFill>
                <a:srgbClr val="707276"/>
              </a:solidFill>
            </a:endParaRPr>
          </a:p>
        </p:txBody>
      </p:sp>
      <p:sp>
        <p:nvSpPr>
          <p:cNvPr id="324" name="Flowchart: Decision 323"/>
          <p:cNvSpPr/>
          <p:nvPr/>
        </p:nvSpPr>
        <p:spPr>
          <a:xfrm>
            <a:off x="5911414" y="4732433"/>
            <a:ext cx="1403987" cy="601981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800" dirty="0">
                <a:solidFill>
                  <a:srgbClr val="707276"/>
                </a:solidFill>
              </a:rPr>
              <a:t>R^2 is above threshold?</a:t>
            </a:r>
            <a:endParaRPr lang="en-US" sz="800" dirty="0">
              <a:solidFill>
                <a:srgbClr val="707276"/>
              </a:solidFill>
            </a:endParaRPr>
          </a:p>
        </p:txBody>
      </p:sp>
      <p:cxnSp>
        <p:nvCxnSpPr>
          <p:cNvPr id="290" name="Elbow Connector 289"/>
          <p:cNvCxnSpPr/>
          <p:nvPr/>
        </p:nvCxnSpPr>
        <p:spPr>
          <a:xfrm flipV="1">
            <a:off x="4358640" y="1893062"/>
            <a:ext cx="1665913" cy="774165"/>
          </a:xfrm>
          <a:prstGeom prst="bentConnector3">
            <a:avLst>
              <a:gd name="adj1" fmla="val 51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H="1">
            <a:off x="3467100" y="2667227"/>
            <a:ext cx="8915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252" idx="2"/>
            <a:endCxn id="318" idx="0"/>
          </p:cNvCxnSpPr>
          <p:nvPr/>
        </p:nvCxnSpPr>
        <p:spPr>
          <a:xfrm flipH="1">
            <a:off x="6613411" y="2194052"/>
            <a:ext cx="1" cy="207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318" idx="2"/>
            <a:endCxn id="321" idx="0"/>
          </p:cNvCxnSpPr>
          <p:nvPr/>
        </p:nvCxnSpPr>
        <p:spPr>
          <a:xfrm flipH="1">
            <a:off x="6613410" y="2771168"/>
            <a:ext cx="1" cy="210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stCxn id="321" idx="2"/>
            <a:endCxn id="323" idx="0"/>
          </p:cNvCxnSpPr>
          <p:nvPr/>
        </p:nvCxnSpPr>
        <p:spPr>
          <a:xfrm>
            <a:off x="6613410" y="3212988"/>
            <a:ext cx="0" cy="193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/>
          <p:nvPr/>
        </p:nvCxnSpPr>
        <p:spPr>
          <a:xfrm flipH="1">
            <a:off x="6613410" y="3776097"/>
            <a:ext cx="7446" cy="193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6597072" y="4540290"/>
            <a:ext cx="7446" cy="193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>
            <a:stCxn id="324" idx="2"/>
            <a:endCxn id="314" idx="0"/>
          </p:cNvCxnSpPr>
          <p:nvPr/>
        </p:nvCxnSpPr>
        <p:spPr>
          <a:xfrm>
            <a:off x="6613408" y="5334414"/>
            <a:ext cx="8672" cy="410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314" idx="3"/>
            <a:endCxn id="313" idx="1"/>
          </p:cNvCxnSpPr>
          <p:nvPr/>
        </p:nvCxnSpPr>
        <p:spPr>
          <a:xfrm flipV="1">
            <a:off x="7202270" y="5915430"/>
            <a:ext cx="328831" cy="1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>
            <a:stCxn id="324" idx="3"/>
            <a:endCxn id="311" idx="1"/>
          </p:cNvCxnSpPr>
          <p:nvPr/>
        </p:nvCxnSpPr>
        <p:spPr>
          <a:xfrm flipV="1">
            <a:off x="7315401" y="5016114"/>
            <a:ext cx="215700" cy="1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stCxn id="317" idx="3"/>
            <a:endCxn id="312" idx="1"/>
          </p:cNvCxnSpPr>
          <p:nvPr/>
        </p:nvCxnSpPr>
        <p:spPr>
          <a:xfrm flipV="1">
            <a:off x="7315402" y="4244178"/>
            <a:ext cx="215699" cy="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>
            <a:stCxn id="252" idx="3"/>
            <a:endCxn id="1033" idx="1"/>
          </p:cNvCxnSpPr>
          <p:nvPr/>
        </p:nvCxnSpPr>
        <p:spPr>
          <a:xfrm flipV="1">
            <a:off x="7202270" y="1893061"/>
            <a:ext cx="32883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9" name="Picture 3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31" y="6209733"/>
            <a:ext cx="168710" cy="169463"/>
          </a:xfrm>
          <a:prstGeom prst="rect">
            <a:avLst/>
          </a:prstGeom>
        </p:spPr>
      </p:pic>
      <p:pic>
        <p:nvPicPr>
          <p:cNvPr id="370" name="Picture 3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311" y="4790882"/>
            <a:ext cx="168710" cy="169463"/>
          </a:xfrm>
          <a:prstGeom prst="rect">
            <a:avLst/>
          </a:prstGeom>
        </p:spPr>
      </p:pic>
      <p:pic>
        <p:nvPicPr>
          <p:cNvPr id="371" name="Picture 3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885" y="4004879"/>
            <a:ext cx="168710" cy="169463"/>
          </a:xfrm>
          <a:prstGeom prst="rect">
            <a:avLst/>
          </a:prstGeom>
        </p:spPr>
      </p:pic>
      <p:sp>
        <p:nvSpPr>
          <p:cNvPr id="335" name="TextBox 334"/>
          <p:cNvSpPr txBox="1"/>
          <p:nvPr/>
        </p:nvSpPr>
        <p:spPr>
          <a:xfrm>
            <a:off x="3630750" y="243377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707276"/>
                </a:solidFill>
              </a:rPr>
              <a:t>Yes</a:t>
            </a:r>
            <a:endParaRPr lang="en-US" sz="1000" dirty="0">
              <a:solidFill>
                <a:srgbClr val="707276"/>
              </a:solidFill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4211661" y="592994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707276"/>
                </a:solidFill>
              </a:rPr>
              <a:t>Yes</a:t>
            </a:r>
            <a:endParaRPr lang="en-US" sz="1000" dirty="0">
              <a:solidFill>
                <a:srgbClr val="707276"/>
              </a:solidFill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3299426" y="291924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707276"/>
                </a:solidFill>
              </a:rPr>
              <a:t>No</a:t>
            </a:r>
            <a:endParaRPr lang="en-US" sz="1000" dirty="0">
              <a:solidFill>
                <a:srgbClr val="707276"/>
              </a:solidFill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7202270" y="395609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707276"/>
                </a:solidFill>
              </a:rPr>
              <a:t>No</a:t>
            </a:r>
            <a:endParaRPr lang="en-US" sz="1000" dirty="0">
              <a:solidFill>
                <a:srgbClr val="707276"/>
              </a:solidFill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2348029" y="625608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707276"/>
                </a:solidFill>
              </a:rPr>
              <a:t>No</a:t>
            </a:r>
            <a:endParaRPr lang="en-US" sz="1000" dirty="0">
              <a:solidFill>
                <a:srgbClr val="707276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4745497" y="535712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707276"/>
                </a:solidFill>
              </a:rPr>
              <a:t>No</a:t>
            </a:r>
            <a:endParaRPr lang="en-US" sz="1000" dirty="0">
              <a:solidFill>
                <a:srgbClr val="707276"/>
              </a:solidFill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4577823" y="659957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707276"/>
                </a:solidFill>
              </a:rPr>
              <a:t>No</a:t>
            </a:r>
            <a:endParaRPr lang="en-US" sz="1000" dirty="0">
              <a:solidFill>
                <a:srgbClr val="707276"/>
              </a:solidFill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3667495" y="621489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707276"/>
                </a:solidFill>
              </a:rPr>
              <a:t>Yes</a:t>
            </a:r>
            <a:endParaRPr lang="en-US" sz="1000" dirty="0">
              <a:solidFill>
                <a:srgbClr val="707276"/>
              </a:solidFill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5476364" y="559113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707276"/>
                </a:solidFill>
              </a:rPr>
              <a:t>Yes</a:t>
            </a:r>
            <a:endParaRPr lang="en-US" sz="1000" dirty="0">
              <a:solidFill>
                <a:srgbClr val="707276"/>
              </a:solidFill>
            </a:endParaRPr>
          </a:p>
        </p:txBody>
      </p:sp>
      <p:cxnSp>
        <p:nvCxnSpPr>
          <p:cNvPr id="337" name="Elbow Connector 336"/>
          <p:cNvCxnSpPr>
            <a:stCxn id="223" idx="3"/>
            <a:endCxn id="264" idx="3"/>
          </p:cNvCxnSpPr>
          <p:nvPr/>
        </p:nvCxnSpPr>
        <p:spPr>
          <a:xfrm flipH="1" flipV="1">
            <a:off x="5689169" y="3002280"/>
            <a:ext cx="45736" cy="2906463"/>
          </a:xfrm>
          <a:prstGeom prst="bentConnector3">
            <a:avLst>
              <a:gd name="adj1" fmla="val -19740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6" name="TextBox 395"/>
          <p:cNvSpPr txBox="1"/>
          <p:nvPr/>
        </p:nvSpPr>
        <p:spPr>
          <a:xfrm>
            <a:off x="7186850" y="475250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707276"/>
                </a:solidFill>
              </a:rPr>
              <a:t>No</a:t>
            </a:r>
            <a:endParaRPr lang="en-US" sz="1000" dirty="0">
              <a:solidFill>
                <a:srgbClr val="707276"/>
              </a:solidFill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7186850" y="165447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707276"/>
                </a:solidFill>
              </a:rPr>
              <a:t>No</a:t>
            </a:r>
            <a:endParaRPr lang="en-US" sz="1000" dirty="0">
              <a:solidFill>
                <a:srgbClr val="707276"/>
              </a:solidFill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6655173" y="213952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707276"/>
                </a:solidFill>
              </a:rPr>
              <a:t>Yes</a:t>
            </a:r>
            <a:endParaRPr lang="en-US" sz="1000" dirty="0">
              <a:solidFill>
                <a:srgbClr val="707276"/>
              </a:solidFill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6182998" y="450832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707276"/>
                </a:solidFill>
              </a:rPr>
              <a:t>Yes</a:t>
            </a:r>
            <a:endParaRPr lang="en-US" sz="1000" dirty="0">
              <a:solidFill>
                <a:srgbClr val="707276"/>
              </a:solidFill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6236076" y="535894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00" dirty="0">
                <a:solidFill>
                  <a:srgbClr val="707276"/>
                </a:solidFill>
              </a:rPr>
              <a:t>Yes</a:t>
            </a:r>
            <a:endParaRPr lang="en-US" sz="1000" dirty="0">
              <a:solidFill>
                <a:srgbClr val="7072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NNL_Presentation_Template_01-21-2012">
  <a:themeElements>
    <a:clrScheme name="PNNL Brand Theme 2">
      <a:dk1>
        <a:srgbClr val="707276"/>
      </a:dk1>
      <a:lt1>
        <a:srgbClr val="FFFFFF"/>
      </a:lt1>
      <a:dk2>
        <a:srgbClr val="D57500"/>
      </a:dk2>
      <a:lt2>
        <a:srgbClr val="B2B3B5"/>
      </a:lt2>
      <a:accent1>
        <a:srgbClr val="A83C0F"/>
      </a:accent1>
      <a:accent2>
        <a:srgbClr val="242424"/>
      </a:accent2>
      <a:accent3>
        <a:srgbClr val="F1AB00"/>
      </a:accent3>
      <a:accent4>
        <a:srgbClr val="007229"/>
      </a:accent4>
      <a:accent5>
        <a:srgbClr val="C10435"/>
      </a:accent5>
      <a:accent6>
        <a:srgbClr val="007FAC"/>
      </a:accent6>
      <a:hlink>
        <a:srgbClr val="003698"/>
      </a:hlink>
      <a:folHlink>
        <a:srgbClr val="8A075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167</Words>
  <Application>Microsoft Office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PNNL_Presentation_Template_01-21-2012</vt:lpstr>
      <vt:lpstr>Algorithm summary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summary</dc:title>
  <dc:creator>test</dc:creator>
  <cp:lastModifiedBy>test</cp:lastModifiedBy>
  <cp:revision>1</cp:revision>
  <dcterms:created xsi:type="dcterms:W3CDTF">2015-02-16T20:47:20Z</dcterms:created>
  <dcterms:modified xsi:type="dcterms:W3CDTF">2015-02-16T21:05:43Z</dcterms:modified>
</cp:coreProperties>
</file>