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4" r:id="rId3"/>
    <p:sldId id="257" r:id="rId4"/>
    <p:sldId id="259" r:id="rId5"/>
    <p:sldId id="261" r:id="rId6"/>
    <p:sldId id="267" r:id="rId7"/>
    <p:sldId id="268" r:id="rId8"/>
    <p:sldId id="271" r:id="rId9"/>
    <p:sldId id="273" r:id="rId10"/>
    <p:sldId id="266" r:id="rId11"/>
    <p:sldId id="288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9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2191" autoAdjust="0"/>
  </p:normalViewPr>
  <p:slideViewPr>
    <p:cSldViewPr>
      <p:cViewPr varScale="1">
        <p:scale>
          <a:sx n="101" d="100"/>
          <a:sy n="101" d="100"/>
        </p:scale>
        <p:origin x="4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2DE4-8300-4A9F-A873-8C2B54534F4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1CEA-47EA-4767-932C-883AECC5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1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Phospholipids; differ by head group which are used as diagnostic ions to determine the lipid class.  NL = neutral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lipid classes and their diagnostic 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spectra for PC(16:0/20:4).  You can see the fragments that are formed and the annotations of what the fragment represents.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number of targets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F7DC6-AD0E-478C-8863-CC9C62DD77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1CEA-47EA-4767-932C-883AECC59F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ED5B-1EEB-43BE-8A53-CF59E167F69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678D-EFFE-492D-9F9C-5B2A48E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nnifer.kyle@pn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310045"/>
            <a:ext cx="8382000" cy="1470025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Lipid identification using LIQUID</a:t>
            </a:r>
            <a:endParaRPr lang="en-US" sz="8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4008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Jennifer Kyle, PhD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Pacific Northwest National Laboratory</a:t>
            </a:r>
          </a:p>
          <a:p>
            <a:r>
              <a:rPr lang="en-US" sz="2800" dirty="0" smtClean="0">
                <a:cs typeface="Arial" panose="020B0604020202020204" pitchFamily="34" charset="0"/>
                <a:hlinkClick r:id="rId3"/>
              </a:rPr>
              <a:t>jennifer.kyle@pnnl.gov</a:t>
            </a:r>
            <a:endParaRPr lang="en-US" sz="2800" dirty="0" smtClean="0">
              <a:cs typeface="Arial" panose="020B0604020202020204" pitchFamily="34" charset="0"/>
            </a:endParaRPr>
          </a:p>
          <a:p>
            <a:r>
              <a:rPr lang="en-US" sz="2800" dirty="0" smtClean="0">
                <a:cs typeface="Arial" panose="020B0604020202020204" pitchFamily="34" charset="0"/>
              </a:rPr>
              <a:t>Office phone:  </a:t>
            </a:r>
            <a:r>
              <a:rPr lang="en-US" sz="2800" dirty="0" smtClean="0">
                <a:cs typeface="Arial" panose="020B0604020202020204" pitchFamily="34" charset="0"/>
              </a:rPr>
              <a:t>5-3679</a:t>
            </a:r>
          </a:p>
          <a:p>
            <a:r>
              <a:rPr lang="en-US" sz="2800" dirty="0" smtClean="0">
                <a:cs typeface="Arial" panose="020B0604020202020204" pitchFamily="34" charset="0"/>
              </a:rPr>
              <a:t>December 2014</a:t>
            </a:r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10" name="Picture 187" descr="GIF image of LMGP06010007 stru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792805" cy="9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of good </a:t>
            </a:r>
            <a:r>
              <a:rPr lang="en-US" b="1" dirty="0" smtClean="0"/>
              <a:t>vs the bad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Good Match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Bad Match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1921"/>
            <a:ext cx="3967287" cy="307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5" y="2501920"/>
            <a:ext cx="3941785" cy="30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ionization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368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1981200" y="3657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0" y="533400"/>
            <a:ext cx="2209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0" y="2286000"/>
            <a:ext cx="2209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05600" y="5486400"/>
            <a:ext cx="198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352800" y="6096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02564" y="533400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</a:t>
            </a:r>
            <a:r>
              <a:rPr lang="en-US" b="1" dirty="0" err="1" smtClean="0">
                <a:solidFill>
                  <a:srgbClr val="FF0000"/>
                </a:solidFill>
              </a:rPr>
              <a:t>Cer</a:t>
            </a:r>
            <a:r>
              <a:rPr lang="en-US" b="1" dirty="0" smtClean="0">
                <a:solidFill>
                  <a:srgbClr val="FF0000"/>
                </a:solidFill>
              </a:rPr>
              <a:t> in HCD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8" y="-1"/>
            <a:ext cx="9086248" cy="636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Arrow 1"/>
          <p:cNvSpPr/>
          <p:nvPr/>
        </p:nvSpPr>
        <p:spPr>
          <a:xfrm>
            <a:off x="3352800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2564" y="316468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DGs in CID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447800" y="4800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071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442357" y="2743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02"/>
            <a:ext cx="9110546" cy="636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3429000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8764" y="316468"/>
            <a:ext cx="19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MGs in CID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02" y="5314356"/>
            <a:ext cx="3978541" cy="15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220980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?</a:t>
            </a:r>
            <a:endParaRPr lang="en-US" sz="4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43434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54864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1442357" y="3733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2143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442357" y="3352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13180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MGDG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0"/>
            <a:ext cx="9078686" cy="635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371600" y="2895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3429000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8764" y="316468"/>
            <a:ext cx="289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phospholipids in CID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6477000"/>
            <a:ext cx="410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unclear – look at HCD too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next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76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Diacyl</a:t>
            </a:r>
            <a:r>
              <a:rPr lang="en-US" b="1" dirty="0" smtClean="0">
                <a:solidFill>
                  <a:srgbClr val="FF0000"/>
                </a:solidFill>
              </a:rPr>
              <a:t>-PC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9" y="0"/>
            <a:ext cx="8388220" cy="588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2743200" y="381000"/>
            <a:ext cx="8382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1371600" y="26670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48" y="5890486"/>
            <a:ext cx="924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If still unsure – note down scan number and examine again </a:t>
            </a:r>
            <a:r>
              <a:rPr lang="en-US" sz="1400" b="1" u="sng" dirty="0" smtClean="0">
                <a:solidFill>
                  <a:srgbClr val="FF0000"/>
                </a:solidFill>
              </a:rPr>
              <a:t>AFTER</a:t>
            </a:r>
            <a:r>
              <a:rPr lang="en-US" sz="1400" b="1" dirty="0" smtClean="0">
                <a:solidFill>
                  <a:srgbClr val="FF0000"/>
                </a:solidFill>
              </a:rPr>
              <a:t> you have initially gone through your identifications.  You will re-examine by changing the ‘results per scan’ from 1 to 4.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83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3429000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6477000"/>
            <a:ext cx="410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unclear – look at HCD too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next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76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371600" y="3733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3" descr="GIF image of LMGP01010007 stru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4" b="36712"/>
          <a:stretch/>
        </p:blipFill>
        <p:spPr bwMode="auto">
          <a:xfrm>
            <a:off x="1228725" y="1828800"/>
            <a:ext cx="6324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6925" y="1771650"/>
            <a:ext cx="838200" cy="681038"/>
            <a:chOff x="5867400" y="2438400"/>
            <a:chExt cx="838200" cy="681038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5867400" y="2438400"/>
              <a:ext cx="457200" cy="681038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2438400"/>
              <a:ext cx="381000" cy="15240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715125" y="173789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184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pic>
        <p:nvPicPr>
          <p:cNvPr id="9" name="Picture 183" descr="GIF image of LMGP01010007 stru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4" b="36712"/>
          <a:stretch/>
        </p:blipFill>
        <p:spPr bwMode="auto">
          <a:xfrm>
            <a:off x="1219200" y="3375689"/>
            <a:ext cx="6324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58320" y="3513801"/>
            <a:ext cx="0" cy="62388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562600" y="3299489"/>
            <a:ext cx="395720" cy="214312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5743" y="3124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599</a:t>
            </a:r>
            <a:endParaRPr lang="en-US" sz="1600" b="1" dirty="0">
              <a:solidFill>
                <a:srgbClr val="00B0F0"/>
              </a:solidFill>
            </a:endParaRPr>
          </a:p>
        </p:txBody>
      </p:sp>
      <p:pic>
        <p:nvPicPr>
          <p:cNvPr id="27" name="Picture 183" descr="GIF image of LMGP01010007 stru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4" b="36712"/>
          <a:stretch/>
        </p:blipFill>
        <p:spPr bwMode="auto">
          <a:xfrm>
            <a:off x="1219200" y="5031581"/>
            <a:ext cx="6324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5054212" y="5107781"/>
            <a:ext cx="290080" cy="53340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48572" y="4876800"/>
            <a:ext cx="395720" cy="214312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38600" y="4690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239</a:t>
            </a:r>
            <a:endParaRPr lang="en-US" sz="1600" b="1" dirty="0">
              <a:solidFill>
                <a:srgbClr val="00B0F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5377197" y="5717381"/>
            <a:ext cx="395720" cy="58816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334000" y="6326981"/>
            <a:ext cx="395720" cy="158711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7143" y="62908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287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764268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Example - PC(16:0/20:4)</a:t>
            </a:r>
            <a:endParaRPr lang="en-US" sz="1800" b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Lipid Identification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2335"/>
            <a:ext cx="679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diagnostic ions and other fragments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9791" y="1733550"/>
            <a:ext cx="1221809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 group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766859" y="3276600"/>
            <a:ext cx="1109599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</a:t>
            </a:r>
            <a:r>
              <a:rPr lang="en-US" sz="1600" dirty="0" smtClean="0"/>
              <a:t>oth </a:t>
            </a:r>
          </a:p>
          <a:p>
            <a:pPr algn="ctr"/>
            <a:r>
              <a:rPr lang="en-US" sz="1600" dirty="0" smtClean="0"/>
              <a:t>fatty acids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766862" y="5029200"/>
            <a:ext cx="110959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</a:t>
            </a:r>
            <a:r>
              <a:rPr lang="en-US" sz="1600" dirty="0" smtClean="0"/>
              <a:t>ndividual </a:t>
            </a:r>
          </a:p>
          <a:p>
            <a:pPr algn="ctr"/>
            <a:r>
              <a:rPr lang="en-US" sz="1600" dirty="0" smtClean="0"/>
              <a:t>fatty acids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95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5544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371600" y="3657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2971800" y="457200"/>
            <a:ext cx="8382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1"/>
            <a:ext cx="9083258" cy="638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447800" y="3733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3429000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8764" y="316468"/>
            <a:ext cx="18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TGs in CID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Now what that you have selected the correct identifications?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‘</a:t>
            </a:r>
            <a:r>
              <a:rPr lang="en-US" dirty="0"/>
              <a:t>E</a:t>
            </a:r>
            <a:r>
              <a:rPr lang="en-US" dirty="0" smtClean="0"/>
              <a:t>xport </a:t>
            </a:r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R</a:t>
            </a:r>
            <a:r>
              <a:rPr lang="en-US" dirty="0" smtClean="0"/>
              <a:t>esults’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798"/>
            <a:ext cx="6248400" cy="439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895600" y="6248400"/>
            <a:ext cx="8382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077200" cy="1600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creates a .</a:t>
            </a:r>
            <a:r>
              <a:rPr lang="en-US" dirty="0" err="1" smtClean="0"/>
              <a:t>tsv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Drag file into excel and as another file save as .</a:t>
            </a:r>
            <a:r>
              <a:rPr lang="en-US" dirty="0" err="1" smtClean="0"/>
              <a:t>xlsx</a:t>
            </a:r>
            <a:r>
              <a:rPr lang="en-US" dirty="0" smtClean="0"/>
              <a:t> (</a:t>
            </a:r>
            <a:r>
              <a:rPr lang="en-US" b="1" dirty="0" smtClean="0"/>
              <a:t>do not replace original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14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4525963"/>
          </a:xfrm>
        </p:spPr>
        <p:txBody>
          <a:bodyPr/>
          <a:lstStyle/>
          <a:p>
            <a:r>
              <a:rPr lang="en-US" dirty="0" smtClean="0"/>
              <a:t>‘select all’ </a:t>
            </a:r>
          </a:p>
          <a:p>
            <a:r>
              <a:rPr lang="en-US" dirty="0" smtClean="0"/>
              <a:t>Click “remove duplicates”</a:t>
            </a:r>
          </a:p>
          <a:p>
            <a:pPr lvl="1"/>
            <a:r>
              <a:rPr lang="en-US" dirty="0" smtClean="0"/>
              <a:t>Unselect all</a:t>
            </a:r>
          </a:p>
          <a:p>
            <a:pPr lvl="1"/>
            <a:r>
              <a:rPr lang="en-US" dirty="0" smtClean="0"/>
              <a:t>Check common name and </a:t>
            </a:r>
            <a:r>
              <a:rPr lang="en-US" dirty="0" err="1" smtClean="0"/>
              <a:t>ms</a:t>
            </a:r>
            <a:r>
              <a:rPr lang="en-US" dirty="0" smtClean="0"/>
              <a:t>/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610938" cy="42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Next, click “sort”</a:t>
            </a:r>
          </a:p>
          <a:p>
            <a:pPr lvl="1"/>
            <a:r>
              <a:rPr lang="en-US" dirty="0" smtClean="0"/>
              <a:t>By common </a:t>
            </a:r>
            <a:r>
              <a:rPr lang="en-US" dirty="0" smtClean="0"/>
              <a:t>name and then Apex RT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9" y="1371600"/>
            <a:ext cx="839577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have ≥ 2 lipids with the same common name then annotate these as ‘_A’ and ‘_B’.  You will be aligning your data at the end and you will need to be able to distinguish the two for correct alignment (and this is a time saver down the road)</a:t>
            </a:r>
          </a:p>
          <a:p>
            <a:pPr lvl="1"/>
            <a:r>
              <a:rPr lang="en-US" sz="1800" dirty="0" smtClean="0"/>
              <a:t>Example: PC(0:0/16:1)_A</a:t>
            </a:r>
          </a:p>
          <a:p>
            <a:pPr marL="457200" lvl="1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   PC(0:0/16:1)_B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8956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Re-run LIQUID with more ‘results per scan’ if you question the identification or suspect co-elution of another species.</a:t>
            </a:r>
          </a:p>
          <a:p>
            <a:pPr marL="0" indent="0">
              <a:buNone/>
            </a:pPr>
            <a:r>
              <a:rPr lang="en-US" sz="2400" dirty="0" smtClean="0"/>
              <a:t>	see next slide</a:t>
            </a:r>
          </a:p>
          <a:p>
            <a:r>
              <a:rPr lang="en-US" sz="2400" dirty="0" smtClean="0"/>
              <a:t>Annotate these co-elution species with ‘_</a:t>
            </a:r>
            <a:r>
              <a:rPr lang="en-US" sz="2400" dirty="0" err="1" smtClean="0"/>
              <a:t>CoE</a:t>
            </a:r>
            <a:r>
              <a:rPr lang="en-US" sz="2400" dirty="0" smtClean="0"/>
              <a:t>’ in your excel </a:t>
            </a:r>
            <a:r>
              <a:rPr lang="en-US" sz="2400" dirty="0" smtClean="0"/>
              <a:t>file OR combine the identifications so they are on the same row</a:t>
            </a:r>
            <a:endParaRPr lang="en-US" sz="18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6124575" cy="13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/>
          <a:stretch/>
        </p:blipFill>
        <p:spPr bwMode="auto">
          <a:xfrm>
            <a:off x="990600" y="475860"/>
            <a:ext cx="7239000" cy="634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4114800"/>
            <a:ext cx="2286000" cy="8382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362200" y="1752600"/>
            <a:ext cx="7620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Negative ionization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" y="37322"/>
            <a:ext cx="9082186" cy="63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3409764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9528" y="381000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</a:t>
            </a:r>
            <a:r>
              <a:rPr lang="en-US" b="1" dirty="0" err="1" smtClean="0">
                <a:solidFill>
                  <a:srgbClr val="FF0000"/>
                </a:solidFill>
              </a:rPr>
              <a:t>Cer</a:t>
            </a:r>
            <a:r>
              <a:rPr lang="en-US" b="1" dirty="0" smtClean="0">
                <a:solidFill>
                  <a:srgbClr val="FF0000"/>
                </a:solidFill>
              </a:rPr>
              <a:t> in CID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447800" y="43434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 smtClean="0"/>
              <a:t>Lipid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diagnostic ions</a:t>
            </a:r>
          </a:p>
          <a:p>
            <a:r>
              <a:rPr lang="en-US" dirty="0" smtClean="0"/>
              <a:t>Based on fragments</a:t>
            </a:r>
            <a:endParaRPr lang="en-US" dirty="0"/>
          </a:p>
        </p:txBody>
      </p:sp>
      <p:pic>
        <p:nvPicPr>
          <p:cNvPr id="150711" name="Picture 183" descr="GIF image of LMGP01010007 stru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4" b="36712"/>
          <a:stretch/>
        </p:blipFill>
        <p:spPr bwMode="auto">
          <a:xfrm>
            <a:off x="2057400" y="2619374"/>
            <a:ext cx="6324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13" name="Picture 185" descr="GIF image of LMGP02010096 stru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0" b="35135"/>
          <a:stretch/>
        </p:blipFill>
        <p:spPr bwMode="auto">
          <a:xfrm>
            <a:off x="1981200" y="4162424"/>
            <a:ext cx="6324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15" name="Picture 187" descr="GIF image of LMGP06010007 stru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572124"/>
            <a:ext cx="625792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689" name="Group 150688"/>
          <p:cNvGrpSpPr/>
          <p:nvPr/>
        </p:nvGrpSpPr>
        <p:grpSpPr>
          <a:xfrm>
            <a:off x="6705600" y="2562224"/>
            <a:ext cx="838200" cy="681038"/>
            <a:chOff x="5867400" y="2438400"/>
            <a:chExt cx="838200" cy="681038"/>
          </a:xfrm>
        </p:grpSpPr>
        <p:cxnSp>
          <p:nvCxnSpPr>
            <p:cNvPr id="188" name="Straight Connector 187"/>
            <p:cNvCxnSpPr/>
            <p:nvPr/>
          </p:nvCxnSpPr>
          <p:spPr>
            <a:xfrm flipV="1">
              <a:off x="5867400" y="2438400"/>
              <a:ext cx="457200" cy="681038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324600" y="2438400"/>
              <a:ext cx="381000" cy="15240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6705600" y="4105273"/>
            <a:ext cx="838200" cy="681038"/>
            <a:chOff x="5867400" y="2438400"/>
            <a:chExt cx="838200" cy="681038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5867400" y="2438400"/>
              <a:ext cx="457200" cy="681038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324600" y="2438400"/>
              <a:ext cx="381000" cy="15240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6705600" y="5410199"/>
            <a:ext cx="838200" cy="681038"/>
            <a:chOff x="5867400" y="2438400"/>
            <a:chExt cx="838200" cy="681038"/>
          </a:xfrm>
        </p:grpSpPr>
        <p:cxnSp>
          <p:nvCxnSpPr>
            <p:cNvPr id="201" name="Straight Connector 200"/>
            <p:cNvCxnSpPr/>
            <p:nvPr/>
          </p:nvCxnSpPr>
          <p:spPr>
            <a:xfrm flipV="1">
              <a:off x="5867400" y="2438400"/>
              <a:ext cx="457200" cy="681038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324600" y="2438400"/>
              <a:ext cx="381000" cy="15240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690" name="TextBox 150689"/>
          <p:cNvSpPr txBox="1"/>
          <p:nvPr/>
        </p:nvSpPr>
        <p:spPr>
          <a:xfrm>
            <a:off x="7543800" y="252847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184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620000" y="4105273"/>
            <a:ext cx="852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NL 141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620000" y="5381624"/>
            <a:ext cx="852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NL 241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2899769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phosphatidylcholine</a:t>
            </a:r>
            <a:endParaRPr lang="en-US" sz="1600" dirty="0" smtClean="0"/>
          </a:p>
          <a:p>
            <a:pPr algn="ctr"/>
            <a:r>
              <a:rPr lang="en-US" sz="1600" dirty="0" smtClean="0"/>
              <a:t>(16:0/20:4)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7278" y="4191000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hosphatidylethanolamine</a:t>
            </a:r>
            <a:endParaRPr lang="en-US" sz="1600" dirty="0"/>
          </a:p>
          <a:p>
            <a:pPr algn="ctr"/>
            <a:r>
              <a:rPr lang="en-US" sz="1600" dirty="0" smtClean="0"/>
              <a:t>(16:0/20:4)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158" y="5739825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phosphatidylinositol</a:t>
            </a:r>
          </a:p>
          <a:p>
            <a:pPr algn="ctr"/>
            <a:r>
              <a:rPr lang="en-US" sz="1600" dirty="0" smtClean="0"/>
              <a:t>(16:0/16:0)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9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" y="0"/>
            <a:ext cx="914645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3409764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9528" y="304800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PAs in CID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281404" y="35814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067800" cy="629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1281404" y="3352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409764" y="457200"/>
            <a:ext cx="381000" cy="1524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9528" y="304800"/>
            <a:ext cx="316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Look at all phospholipids in CID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Diacyl</a:t>
            </a:r>
            <a:r>
              <a:rPr lang="en-US" b="1" dirty="0" smtClean="0">
                <a:solidFill>
                  <a:srgbClr val="FF0000"/>
                </a:solidFill>
              </a:rPr>
              <a:t>-PE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33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281404" y="44958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400" y="0"/>
            <a:ext cx="227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PG (no diagnostic ion)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" y="23261"/>
            <a:ext cx="9135177" cy="63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1295400" y="3886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228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15400" cy="62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PIs can be tricky as the score and MS2 will look good but the isotopic profile and ppm error will not be correct.  This is NOT a correct identification.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2133600"/>
            <a:ext cx="53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295400" y="38100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838200"/>
            <a:ext cx="2209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5791200"/>
            <a:ext cx="198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90600"/>
          </a:xfrm>
        </p:spPr>
        <p:txBody>
          <a:bodyPr/>
          <a:lstStyle/>
          <a:p>
            <a:r>
              <a:rPr lang="en-US" b="1" dirty="0"/>
              <a:t>Lipid identification</a:t>
            </a:r>
            <a:endParaRPr lang="en-US" dirty="0"/>
          </a:p>
        </p:txBody>
      </p:sp>
      <p:pic>
        <p:nvPicPr>
          <p:cNvPr id="1026" name="Picture 2" descr="GIF image of LMGL03010001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44" y="1600200"/>
            <a:ext cx="436833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F image of LMST01020021 struct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21771" r="8016" b="21102"/>
          <a:stretch/>
        </p:blipFill>
        <p:spPr bwMode="auto">
          <a:xfrm>
            <a:off x="3071261" y="4800600"/>
            <a:ext cx="416671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F image of LMSP02010006 structu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2" b="19071"/>
          <a:stretch/>
        </p:blipFill>
        <p:spPr bwMode="auto">
          <a:xfrm>
            <a:off x="3048000" y="3505200"/>
            <a:ext cx="4496566" cy="10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477000" y="2191434"/>
            <a:ext cx="0" cy="40174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071779" y="1977122"/>
            <a:ext cx="395720" cy="214312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6573" y="326774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264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95036" y="3437021"/>
            <a:ext cx="599309" cy="965418"/>
          </a:xfrm>
          <a:custGeom>
            <a:avLst/>
            <a:gdLst>
              <a:gd name="connsiteX0" fmla="*/ 0 w 638990"/>
              <a:gd name="connsiteY0" fmla="*/ 664143 h 965418"/>
              <a:gd name="connsiteX1" fmla="*/ 192505 w 638990"/>
              <a:gd name="connsiteY1" fmla="*/ 962526 h 965418"/>
              <a:gd name="connsiteX2" fmla="*/ 596766 w 638990"/>
              <a:gd name="connsiteY2" fmla="*/ 779646 h 965418"/>
              <a:gd name="connsiteX3" fmla="*/ 567890 w 638990"/>
              <a:gd name="connsiteY3" fmla="*/ 221381 h 965418"/>
              <a:gd name="connsiteX4" fmla="*/ 77002 w 638990"/>
              <a:gd name="connsiteY4" fmla="*/ 0 h 965418"/>
              <a:gd name="connsiteX5" fmla="*/ 77002 w 638990"/>
              <a:gd name="connsiteY5" fmla="*/ 0 h 9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990" h="965418">
                <a:moveTo>
                  <a:pt x="0" y="664143"/>
                </a:moveTo>
                <a:cubicBezTo>
                  <a:pt x="46522" y="803709"/>
                  <a:pt x="93044" y="943276"/>
                  <a:pt x="192505" y="962526"/>
                </a:cubicBezTo>
                <a:cubicBezTo>
                  <a:pt x="291966" y="981776"/>
                  <a:pt x="534202" y="903170"/>
                  <a:pt x="596766" y="779646"/>
                </a:cubicBezTo>
                <a:cubicBezTo>
                  <a:pt x="659330" y="656122"/>
                  <a:pt x="654517" y="351322"/>
                  <a:pt x="567890" y="221381"/>
                </a:cubicBezTo>
                <a:cubicBezTo>
                  <a:pt x="481263" y="91440"/>
                  <a:pt x="77002" y="0"/>
                  <a:pt x="77002" y="0"/>
                </a:cubicBezTo>
                <a:lnTo>
                  <a:pt x="77002" y="0"/>
                </a:lnTo>
              </a:path>
            </a:pathLst>
          </a:custGeom>
          <a:noFill/>
          <a:ln w="952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18682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Triacylglycerol</a:t>
            </a:r>
          </a:p>
          <a:p>
            <a:pPr algn="ctr"/>
            <a:r>
              <a:rPr lang="en-US" sz="1800" dirty="0" smtClean="0"/>
              <a:t>(16:0/16:0/16:0)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9561" y="354466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Ceramide</a:t>
            </a:r>
            <a:endParaRPr lang="en-US" sz="1800" dirty="0" smtClean="0"/>
          </a:p>
          <a:p>
            <a:pPr algn="ctr"/>
            <a:r>
              <a:rPr lang="en-US" sz="1800" dirty="0" smtClean="0"/>
              <a:t>(d18:1/18:0)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435700" y="525780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Cholesterol ester</a:t>
            </a:r>
          </a:p>
          <a:p>
            <a:pPr algn="ctr"/>
            <a:r>
              <a:rPr lang="en-US" sz="1800" dirty="0" smtClean="0"/>
              <a:t>(14:1)</a:t>
            </a:r>
            <a:endParaRPr lang="en-US" sz="1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4815590" y="5753100"/>
            <a:ext cx="289810" cy="495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85610" y="5410200"/>
            <a:ext cx="174885" cy="304801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9954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m/z 369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8249" y="225380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+NH</a:t>
            </a:r>
            <a:r>
              <a:rPr lang="en-US" sz="1200" baseline="-25000" dirty="0" smtClean="0"/>
              <a:t>4</a:t>
            </a:r>
            <a:endParaRPr 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43394" y="1795046"/>
            <a:ext cx="852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NL 273</a:t>
            </a:r>
            <a:endParaRPr lang="en-US" sz="1600" b="1" dirty="0">
              <a:solidFill>
                <a:srgbClr val="00B0F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705600" y="2209800"/>
            <a:ext cx="610366" cy="17076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15200" y="1977122"/>
            <a:ext cx="229366" cy="385078"/>
          </a:xfrm>
          <a:prstGeom prst="line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39000" y="1642646"/>
            <a:ext cx="852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NL 273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9031"/>
            <a:ext cx="8763000" cy="648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3200400"/>
            <a:ext cx="841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DAG(36:4)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3867" y="1133564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PC(16:0/20:4)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9840" y="1018401"/>
            <a:ext cx="202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Diagnostic ion for PC and SM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2431" y="5334000"/>
            <a:ext cx="111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[M+H-RCOOH]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(16:0)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2629" y="4648200"/>
            <a:ext cx="111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[M+H-RCOOH</a:t>
            </a:r>
            <a:r>
              <a:rPr lang="en-US" sz="1200" b="1" dirty="0" smtClean="0">
                <a:solidFill>
                  <a:srgbClr val="00B050"/>
                </a:solidFill>
              </a:rPr>
              <a:t>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(20:4)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084" y="5791200"/>
            <a:ext cx="5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[RCO]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(20:4)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5967" y="5638800"/>
            <a:ext cx="89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[RCOO+58]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(20:4)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3446" y="3962400"/>
            <a:ext cx="124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[M+H-RCH=C=O</a:t>
            </a:r>
            <a:r>
              <a:rPr lang="en-US" sz="1200" b="1" dirty="0" smtClean="0">
                <a:solidFill>
                  <a:srgbClr val="00B050"/>
                </a:solidFill>
              </a:rPr>
              <a:t>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(16:0)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5370" y="5029200"/>
            <a:ext cx="124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[M+H-RCH=C=O</a:t>
            </a:r>
            <a:r>
              <a:rPr lang="en-US" sz="1200" b="1" dirty="0" smtClean="0">
                <a:solidFill>
                  <a:srgbClr val="00B050"/>
                </a:solidFill>
              </a:rPr>
              <a:t>]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(20:4)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31859" y="85656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NL of choline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38480" y="5795665"/>
            <a:ext cx="28592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867400" y="5335116"/>
            <a:ext cx="685800" cy="7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42403" y="-1030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Positive mode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009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4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3505200" y="381000"/>
            <a:ext cx="838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1971575" y="1143000"/>
            <a:ext cx="838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295400" y="3886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981200" y="1371600"/>
            <a:ext cx="838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981200" y="2057400"/>
            <a:ext cx="838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419600" y="4298482"/>
            <a:ext cx="838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1828801" y="6096000"/>
            <a:ext cx="457200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46"/>
            <a:ext cx="9144000" cy="646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3581400" y="3810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971575" y="11430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981200" y="13716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981200" y="16002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286000" y="2286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600200" y="19050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89438" y="4343400"/>
            <a:ext cx="582562" cy="152400"/>
          </a:xfrm>
          <a:prstGeom prst="left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143000" y="28956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Your data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Things to consider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5638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Is the </a:t>
            </a:r>
            <a:r>
              <a:rPr lang="en-US" sz="2400" b="1" dirty="0" smtClean="0"/>
              <a:t>score</a:t>
            </a:r>
            <a:r>
              <a:rPr lang="en-US" sz="2400" dirty="0" smtClean="0"/>
              <a:t> for the lipid subclass okay (the higher the better)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Ceramides &gt;25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DGs ~&gt;15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Phospholipids – varies but generally above 30 (&gt;20 for PA)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TGs  &gt;35-40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your </a:t>
            </a:r>
            <a:r>
              <a:rPr lang="en-US" sz="2400" b="1" dirty="0" err="1" smtClean="0"/>
              <a:t>ms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ms</a:t>
            </a:r>
            <a:r>
              <a:rPr lang="en-US" sz="2400" b="1" dirty="0" smtClean="0"/>
              <a:t> spectra</a:t>
            </a:r>
            <a:r>
              <a:rPr lang="en-US" sz="2400" dirty="0" smtClean="0"/>
              <a:t> look good (has diagnostic ion and not many unmatched (gray peaks)?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Are you seeing </a:t>
            </a:r>
            <a:r>
              <a:rPr lang="en-US" sz="2400" b="1" dirty="0" smtClean="0"/>
              <a:t>fragments you expect </a:t>
            </a:r>
            <a:r>
              <a:rPr lang="en-US" sz="2400" dirty="0" smtClean="0"/>
              <a:t>to see?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the </a:t>
            </a:r>
            <a:r>
              <a:rPr lang="en-US" sz="2400" b="1" dirty="0" smtClean="0"/>
              <a:t>isotopic profile </a:t>
            </a:r>
            <a:r>
              <a:rPr lang="en-US" sz="2400" dirty="0" smtClean="0"/>
              <a:t>look good?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the </a:t>
            </a:r>
            <a:r>
              <a:rPr lang="en-US" sz="2400" b="1" dirty="0" smtClean="0"/>
              <a:t>XIC</a:t>
            </a:r>
            <a:r>
              <a:rPr lang="en-US" sz="2400" dirty="0" smtClean="0"/>
              <a:t> look good?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Is the parent scan (red line) at the peak apex?  This is where your intensity values come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the </a:t>
            </a:r>
            <a:r>
              <a:rPr lang="en-US" sz="2400" b="1" dirty="0" smtClean="0"/>
              <a:t>ppm error </a:t>
            </a:r>
            <a:r>
              <a:rPr lang="en-US" sz="2400" dirty="0" smtClean="0"/>
              <a:t>match the trend in your data?  For your samples…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/>
              <a:t>POS </a:t>
            </a:r>
            <a:r>
              <a:rPr lang="en-US" sz="1600" dirty="0" smtClean="0">
                <a:sym typeface="Wingdings" panose="05000000000000000000" pitchFamily="2" charset="2"/>
              </a:rPr>
              <a:t> -7 to -10 ppm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600" dirty="0" smtClean="0">
                <a:sym typeface="Wingdings" panose="05000000000000000000" pitchFamily="2" charset="2"/>
              </a:rPr>
              <a:t>NEG  8 ppm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44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656</Words>
  <Application>Microsoft Office PowerPoint</Application>
  <PresentationFormat>On-screen Show (4:3)</PresentationFormat>
  <Paragraphs>134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Lipid identification using LIQUID</vt:lpstr>
      <vt:lpstr>Lipid Identification</vt:lpstr>
      <vt:lpstr>Lipid identification</vt:lpstr>
      <vt:lpstr>Lipid identification</vt:lpstr>
      <vt:lpstr>PowerPoint Presentation</vt:lpstr>
      <vt:lpstr>PowerPoint Presentation</vt:lpstr>
      <vt:lpstr>PowerPoint Presentation</vt:lpstr>
      <vt:lpstr>Your data</vt:lpstr>
      <vt:lpstr>Things to consider</vt:lpstr>
      <vt:lpstr>Example of good vs the bad</vt:lpstr>
      <vt:lpstr>Positive ionization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what that you have selected the correct identifications?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ionization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 identification</dc:title>
  <dc:creator>test</dc:creator>
  <cp:lastModifiedBy>Kyle, Jennifer E</cp:lastModifiedBy>
  <cp:revision>28</cp:revision>
  <dcterms:created xsi:type="dcterms:W3CDTF">2014-10-17T17:03:50Z</dcterms:created>
  <dcterms:modified xsi:type="dcterms:W3CDTF">2017-04-03T23:09:54Z</dcterms:modified>
</cp:coreProperties>
</file>