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36.xml" ContentType="application/vnd.openxmlformats-officedocument.presentationml.slide+xml"/>
  <Override PartName="/ppt/slideLayouts/slideLayout46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8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Masters/slideMaster8.xml" ContentType="application/vnd.openxmlformats-officedocument.presentationml.slideMaster+xml"/>
  <Override PartName="/ppt/notesSlides/notesSlide7.xml" ContentType="application/vnd.openxmlformats-officedocument.presentationml.notesSlide+xml"/>
  <Override PartName="/ppt/slideMasters/slideMaster4.xml" ContentType="application/vnd.openxmlformats-officedocument.presentationml.slideMaster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theme/theme6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98.xml" ContentType="application/vnd.openxmlformats-officedocument.presentationml.slideLayout+xml"/>
  <Override PartName="/ppt/theme/theme10.xml" ContentType="application/vnd.openxmlformats-officedocument.them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76.xml" ContentType="application/vnd.openxmlformats-officedocument.presentationml.slideLayout+xml"/>
  <Override PartName="/ppt/notesSlides/notesSlide3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55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90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40.xml" ContentType="application/vnd.openxmlformats-officedocument.presentationml.slide+xml"/>
  <Override PartName="/ppt/slideLayouts/slideLayout2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Masters/slideMaster9.xml" ContentType="application/vnd.openxmlformats-officedocument.presentationml.slideMaster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slideLayouts/slideLayout99.xml" ContentType="application/vnd.openxmlformats-officedocument.presentationml.slideLayout+xml"/>
  <Override PartName="/ppt/slideMasters/slideMaster5.xml" ContentType="application/vnd.openxmlformats-officedocument.presentationml.slideMaster+xml"/>
  <Override PartName="/ppt/slides/slide49.xml" ContentType="application/vnd.openxmlformats-officedocument.presentationml.slide+xml"/>
  <Override PartName="/ppt/slideLayouts/slideLayout59.xml" ContentType="application/vnd.openxmlformats-officedocument.presentationml.slideLayout+xml"/>
  <Override PartName="/ppt/theme/theme7.xml" ContentType="application/vnd.openxmlformats-officedocument.theme+xml"/>
  <Override PartName="/ppt/slideLayouts/slideLayout88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91.xml" ContentType="application/vnd.openxmlformats-officedocument.presentationml.slideLayout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Layouts/slideLayout89.xml" ContentType="application/vnd.openxmlformats-officedocument.presentationml.slideLayout+xml"/>
  <Override PartName="/ppt/theme/theme8.xml" ContentType="application/vnd.openxmlformats-officedocument.them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78.xml" ContentType="application/vnd.openxmlformats-officedocument.presentationml.slideLayout+xml"/>
  <Override PartName="/ppt/notesSlides/notesSlide5.xml" ContentType="application/vnd.openxmlformats-officedocument.presentationml.notesSlide+xml"/>
  <Override PartName="/ppt/slideMasters/slideMaster2.xml" ContentType="application/vnd.openxmlformats-officedocument.presentationml.slideMaster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96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Default Extension="jpeg" ContentType="image/jpeg"/>
  <Override PartName="/ppt/slideLayouts/slideLayout16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Masters/slideMaster7.xml" ContentType="application/vnd.openxmlformats-officedocument.presentationml.slideMaster+xml"/>
  <Override PartName="/ppt/theme/theme9.xml" ContentType="application/vnd.openxmlformats-officedocument.them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Layouts/slideLayout6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s/slide29.xml" ContentType="application/vnd.openxmlformats-officedocument.presentationml.slide+xml"/>
  <Override PartName="/ppt/slideLayouts/slideLayout39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53.xml" ContentType="application/vnd.openxmlformats-officedocument.presentationml.slideLayout+xml"/>
  <Override PartName="/ppt/slides/slide32.xml" ContentType="application/vnd.openxmlformats-officedocument.presentationml.slide+xml"/>
  <Override PartName="/ppt/slideLayouts/slideLayout42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9" r:id="rId1"/>
    <p:sldMasterId id="2147483650" r:id="rId2"/>
    <p:sldMasterId id="2147483651" r:id="rId3"/>
    <p:sldMasterId id="2147483652" r:id="rId4"/>
    <p:sldMasterId id="2147483653" r:id="rId5"/>
    <p:sldMasterId id="2147483654" r:id="rId6"/>
    <p:sldMasterId id="2147483655" r:id="rId7"/>
    <p:sldMasterId id="2147483656" r:id="rId8"/>
    <p:sldMasterId id="2147483657" r:id="rId9"/>
  </p:sldMasterIdLst>
  <p:notesMasterIdLst>
    <p:notesMasterId r:id="rId83"/>
  </p:notesMasterIdLst>
  <p:sldIdLst>
    <p:sldId id="256" r:id="rId10"/>
    <p:sldId id="314" r:id="rId11"/>
    <p:sldId id="376" r:id="rId12"/>
    <p:sldId id="266" r:id="rId13"/>
    <p:sldId id="430" r:id="rId14"/>
    <p:sldId id="264" r:id="rId15"/>
    <p:sldId id="341" r:id="rId16"/>
    <p:sldId id="374" r:id="rId17"/>
    <p:sldId id="346" r:id="rId18"/>
    <p:sldId id="371" r:id="rId19"/>
    <p:sldId id="350" r:id="rId20"/>
    <p:sldId id="375" r:id="rId21"/>
    <p:sldId id="343" r:id="rId22"/>
    <p:sldId id="408" r:id="rId23"/>
    <p:sldId id="351" r:id="rId24"/>
    <p:sldId id="384" r:id="rId25"/>
    <p:sldId id="352" r:id="rId26"/>
    <p:sldId id="398" r:id="rId27"/>
    <p:sldId id="353" r:id="rId28"/>
    <p:sldId id="399" r:id="rId29"/>
    <p:sldId id="355" r:id="rId30"/>
    <p:sldId id="400" r:id="rId31"/>
    <p:sldId id="354" r:id="rId32"/>
    <p:sldId id="401" r:id="rId33"/>
    <p:sldId id="358" r:id="rId34"/>
    <p:sldId id="381" r:id="rId35"/>
    <p:sldId id="418" r:id="rId36"/>
    <p:sldId id="402" r:id="rId37"/>
    <p:sldId id="394" r:id="rId38"/>
    <p:sldId id="424" r:id="rId39"/>
    <p:sldId id="395" r:id="rId40"/>
    <p:sldId id="403" r:id="rId41"/>
    <p:sldId id="357" r:id="rId42"/>
    <p:sldId id="404" r:id="rId43"/>
    <p:sldId id="412" r:id="rId44"/>
    <p:sldId id="413" r:id="rId45"/>
    <p:sldId id="414" r:id="rId46"/>
    <p:sldId id="415" r:id="rId47"/>
    <p:sldId id="356" r:id="rId48"/>
    <p:sldId id="405" r:id="rId49"/>
    <p:sldId id="417" r:id="rId50"/>
    <p:sldId id="416" r:id="rId51"/>
    <p:sldId id="359" r:id="rId52"/>
    <p:sldId id="406" r:id="rId53"/>
    <p:sldId id="422" r:id="rId54"/>
    <p:sldId id="423" r:id="rId55"/>
    <p:sldId id="421" r:id="rId56"/>
    <p:sldId id="407" r:id="rId57"/>
    <p:sldId id="368" r:id="rId58"/>
    <p:sldId id="370" r:id="rId59"/>
    <p:sldId id="369" r:id="rId60"/>
    <p:sldId id="419" r:id="rId61"/>
    <p:sldId id="364" r:id="rId62"/>
    <p:sldId id="365" r:id="rId63"/>
    <p:sldId id="366" r:id="rId64"/>
    <p:sldId id="425" r:id="rId65"/>
    <p:sldId id="378" r:id="rId66"/>
    <p:sldId id="377" r:id="rId67"/>
    <p:sldId id="426" r:id="rId68"/>
    <p:sldId id="382" r:id="rId69"/>
    <p:sldId id="387" r:id="rId70"/>
    <p:sldId id="427" r:id="rId71"/>
    <p:sldId id="360" r:id="rId72"/>
    <p:sldId id="420" r:id="rId73"/>
    <p:sldId id="383" r:id="rId74"/>
    <p:sldId id="397" r:id="rId75"/>
    <p:sldId id="428" r:id="rId76"/>
    <p:sldId id="361" r:id="rId77"/>
    <p:sldId id="367" r:id="rId78"/>
    <p:sldId id="429" r:id="rId79"/>
    <p:sldId id="391" r:id="rId80"/>
    <p:sldId id="392" r:id="rId81"/>
    <p:sldId id="393" r:id="rId82"/>
  </p:sldIdLst>
  <p:sldSz cx="9144000" cy="6858000" type="screen4x3"/>
  <p:notesSz cx="6985000" cy="9283700"/>
  <p:custShowLst>
    <p:custShow name="Group Meeting Slide Show" id="0">
      <p:sldLst>
        <p:sld r:id="rId10"/>
        <p:sld r:id="rId13"/>
        <p:sld r:id="rId15"/>
        <p:sld r:id="rId11"/>
      </p:sldLst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2179FB"/>
    <a:srgbClr val="FF3300"/>
    <a:srgbClr val="3B89FB"/>
    <a:srgbClr val="FFFF99"/>
    <a:srgbClr val="D3EFF9"/>
    <a:srgbClr val="F1EBC5"/>
    <a:srgbClr val="F7E2D1"/>
    <a:srgbClr val="DDDDDD"/>
    <a:srgbClr val="E1F2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0203" autoAdjust="0"/>
  </p:normalViewPr>
  <p:slideViewPr>
    <p:cSldViewPr>
      <p:cViewPr>
        <p:scale>
          <a:sx n="100" d="100"/>
          <a:sy n="100" d="100"/>
        </p:scale>
        <p:origin x="-1218" y="-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55" Type="http://schemas.openxmlformats.org/officeDocument/2006/relationships/slide" Target="slides/slide46.xml"/><Relationship Id="rId63" Type="http://schemas.openxmlformats.org/officeDocument/2006/relationships/slide" Target="slides/slide54.xml"/><Relationship Id="rId68" Type="http://schemas.openxmlformats.org/officeDocument/2006/relationships/slide" Target="slides/slide59.xml"/><Relationship Id="rId76" Type="http://schemas.openxmlformats.org/officeDocument/2006/relationships/slide" Target="slides/slide67.xml"/><Relationship Id="rId8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6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slide" Target="slides/slide44.xml"/><Relationship Id="rId58" Type="http://schemas.openxmlformats.org/officeDocument/2006/relationships/slide" Target="slides/slide49.xml"/><Relationship Id="rId66" Type="http://schemas.openxmlformats.org/officeDocument/2006/relationships/slide" Target="slides/slide57.xml"/><Relationship Id="rId74" Type="http://schemas.openxmlformats.org/officeDocument/2006/relationships/slide" Target="slides/slide65.xml"/><Relationship Id="rId79" Type="http://schemas.openxmlformats.org/officeDocument/2006/relationships/slide" Target="slides/slide70.xml"/><Relationship Id="rId8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2.xml"/><Relationship Id="rId82" Type="http://schemas.openxmlformats.org/officeDocument/2006/relationships/slide" Target="slides/slide73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56" Type="http://schemas.openxmlformats.org/officeDocument/2006/relationships/slide" Target="slides/slide47.xml"/><Relationship Id="rId64" Type="http://schemas.openxmlformats.org/officeDocument/2006/relationships/slide" Target="slides/slide55.xml"/><Relationship Id="rId69" Type="http://schemas.openxmlformats.org/officeDocument/2006/relationships/slide" Target="slides/slide60.xml"/><Relationship Id="rId77" Type="http://schemas.openxmlformats.org/officeDocument/2006/relationships/slide" Target="slides/slide68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2.xml"/><Relationship Id="rId72" Type="http://schemas.openxmlformats.org/officeDocument/2006/relationships/slide" Target="slides/slide63.xml"/><Relationship Id="rId80" Type="http://schemas.openxmlformats.org/officeDocument/2006/relationships/slide" Target="slides/slide71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59" Type="http://schemas.openxmlformats.org/officeDocument/2006/relationships/slide" Target="slides/slide50.xml"/><Relationship Id="rId67" Type="http://schemas.openxmlformats.org/officeDocument/2006/relationships/slide" Target="slides/slide58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slide" Target="slides/slide45.xml"/><Relationship Id="rId62" Type="http://schemas.openxmlformats.org/officeDocument/2006/relationships/slide" Target="slides/slide53.xml"/><Relationship Id="rId70" Type="http://schemas.openxmlformats.org/officeDocument/2006/relationships/slide" Target="slides/slide61.xml"/><Relationship Id="rId75" Type="http://schemas.openxmlformats.org/officeDocument/2006/relationships/slide" Target="slides/slide66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Relationship Id="rId57" Type="http://schemas.openxmlformats.org/officeDocument/2006/relationships/slide" Target="slides/slide48.xml"/><Relationship Id="rId10" Type="http://schemas.openxmlformats.org/officeDocument/2006/relationships/slide" Target="slides/slide1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slide" Target="slides/slide43.xml"/><Relationship Id="rId60" Type="http://schemas.openxmlformats.org/officeDocument/2006/relationships/slide" Target="slides/slide51.xml"/><Relationship Id="rId65" Type="http://schemas.openxmlformats.org/officeDocument/2006/relationships/slide" Target="slides/slide56.xml"/><Relationship Id="rId73" Type="http://schemas.openxmlformats.org/officeDocument/2006/relationships/slide" Target="slides/slide64.xml"/><Relationship Id="rId78" Type="http://schemas.openxmlformats.org/officeDocument/2006/relationships/slide" Target="slides/slide69.xml"/><Relationship Id="rId81" Type="http://schemas.openxmlformats.org/officeDocument/2006/relationships/slide" Target="slides/slide72.xml"/><Relationship Id="rId86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pPr>
              <a:defRPr/>
            </a:pPr>
            <a:fld id="{C29EF4BB-6B42-4B86-AD89-7C0E0AD1F1D0}" type="datetimeFigureOut">
              <a:rPr lang="en-US"/>
              <a:pPr>
                <a:defRPr/>
              </a:pPr>
              <a:t>1/12/2012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pPr lvl="0"/>
            <a:endParaRPr lang="en-US" noProof="0" dirty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2958" tIns="46479" rIns="92958" bIns="4647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pPr>
              <a:defRPr/>
            </a:pPr>
            <a:fld id="{2979A4B3-FE83-4135-8AD3-D9DC289D5F0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dirty="0" smtClean="0"/>
              <a:t>Mage is both a software library and a small set of applications</a:t>
            </a:r>
            <a:r>
              <a:rPr lang="en-US" baseline="0" dirty="0" smtClean="0"/>
              <a:t> that improve the process of extracting database and file data out of PRISM (particularly DMS).</a:t>
            </a:r>
            <a:endParaRPr 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dirty="0" smtClean="0"/>
              <a:t>I</a:t>
            </a:r>
            <a:r>
              <a:rPr lang="en-US" baseline="0" dirty="0" smtClean="0"/>
              <a:t> will talk some about the underlying structure of Mage, but mostly I will talk about one particular application program, Mage File Processor.  I will walk through its operation in some detail, but the goal will be to give everyone a feeling for what it can do rather than the specific skill to operate it.  For anyone who wishes to learn to use the program, I suggest downloading the program and going back through the presentation individually.</a:t>
            </a: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46027C2-64CA-4EC0-A2BA-413D78258B69}" type="slidenum">
              <a:rPr lang="en-US" smtClean="0"/>
              <a:pPr/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9A4B3-FE83-4135-8AD3-D9DC289D5F04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Instead of writing monolithic code, 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9A4B3-FE83-4135-8AD3-D9DC289D5F04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Tabular data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9A4B3-FE83-4135-8AD3-D9DC289D5F04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A327A14-9929-42C1-8FA2-BED7250AB534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D61887B-8F6F-44C7-8B8B-345099F5A65D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9A4B3-FE83-4135-8AD3-D9DC289D5F04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underlying Mage modular</a:t>
            </a:r>
            <a:r>
              <a:rPr lang="en-US" baseline="0" dirty="0" smtClean="0"/>
              <a:t> pipeline infrastructures minimizes the amount of code that has to be written for a new filter.  Filters can be packaged in separate DLLs and dropped into place.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979A4B3-FE83-4135-8AD3-D9DC289D5F04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7AC3DD-CA73-4B49-8112-DD59C788875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DDE54-1F3D-4AA6-82EF-F86B23B7838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C7756-04BA-4635-A267-1FB44918B62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DC6C3-FEF5-441A-A783-9D92CF373A2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CF234E-5E49-44BB-B365-5DEC91581EB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4B81F-9FC3-4D1F-92E5-79346402914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D835FF-8C56-47BE-99E6-68F482445BC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95C7B-0904-4CF1-869F-C74F5CF59A7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55426-E0FB-437B-92D3-905FFA23398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342F-9C51-4773-91BB-D2F7BA1EA39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FA321E-AA45-48F9-ADF4-A07BDF0EDC8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2580F-05D5-4538-867B-BA8F7005E68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E9462E-09F2-428E-8E7F-6347626162F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19DB3-746C-4946-86E0-DB718E59DA7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2D5669-2B75-42A9-ACB7-3023990F5B6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FDB85-D43D-4987-99B6-6EC02E2A2C6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98B670-9547-4E67-BF4A-91793AE7812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02F8E-C464-49B5-BCFB-C351A3A102C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85CC7C-A970-4088-8E9F-A15D01AEA45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CCB939-0F2E-4CCD-AD02-5F07F1222B3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3D815-5DEE-439B-9C07-7CA0AEAA517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76A3D4-6050-4FC6-9784-DDE91FB14D3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9DAF33-4476-45DB-B18A-C4C772E2991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F7732-44BE-4526-B7A5-D8D74F495AA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DBD6D3-9A94-469F-A37F-42D1B416398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2E1D8D-05D7-45D6-8E9F-9A12BA6D68DA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1951B6-6ED1-4DF6-8CD9-1A40EA8E4E7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2797F9-00E1-4E51-851E-F0056CF6E61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A22D3-E1B3-4B04-A127-139E5EE812D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98DD3-DD9D-48AA-829F-C79A6BE515E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A43C32-C446-41F3-9AEC-0A466E8B259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42B944-B831-4A21-8930-B3AB0705B70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EE7E4D-446F-40C6-94D9-9241F0BED22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2396FD-F54E-4534-A995-DCAE704E67E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0781F8-D64C-4BD2-A3A9-90A4680AF89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7991CA-65AB-4F47-9F21-8CFC1C48546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743647-4A66-4ABB-A7A4-811C393D2DF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103F4-212C-40EA-9DE9-617F8E3321D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2B31D-D5BB-4523-9591-715E88B3FF0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236E07-D71B-45A8-86A3-6452C0BDF73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0E07E-2255-46FD-92F6-C379722C9B1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AFB5E5-27FC-471D-8A09-7C354412B34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56581-F894-4EE8-9094-7F5BC1B95EE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960B4-EF9B-47CC-A01B-D84F9740C7F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F3451C-8464-4921-9B53-E82A2217833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25574-A2F2-4B8F-AF0C-895BF5E4CD9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64C602-D825-4FD2-8676-2893AB49A57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6AC461-B8C4-4218-8462-9F5F356C02D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E5A838-A6D7-48C0-BC28-9161DE8AD03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4D0C9-7EDB-416A-B7C7-DAB63F79095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33B66D-454F-466B-8E7E-A19AAB28695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836F38-7EF0-4056-92F6-00559CBCD53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36B2C-CAF6-4D07-A7B4-2A87E42E648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D440F4-8CF5-4D87-A1E3-0E858E57EEE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FE66A-BAAD-4D0A-8B37-90FEDAC9E93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AC2111-3F40-4A59-B0E6-B5D7FB813EA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71E286-E363-47A8-8A38-01B65CA733A0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91552-A1A4-4357-830B-78E47092E75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F4DFC5-3B19-45C1-8F2B-174F4C736BB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24589-9A1C-4CBB-968E-8D101CE902D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906F3E-B521-4973-B7F3-02E89532F2D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5E9D8-E378-494F-B831-E0D2C7C288D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F1D49-741D-4016-B4B5-12E76A32A59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B09461-9C3C-4142-BB9C-8EFA65DC0999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A0614C-991E-4FF5-9CFE-85315EF24D5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C4F3E-D49E-42DD-B9B9-50183965445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400D62-5FBA-4566-A1C9-0AE65536B82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722B42-FA90-4445-889E-A7997A719E6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B8E9F2-6BF1-4F78-ADC7-1E956B40822B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663" y="460375"/>
            <a:ext cx="8204200" cy="9874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92125" y="1676400"/>
            <a:ext cx="8186738" cy="3575050"/>
          </a:xfrm>
        </p:spPr>
        <p:txBody>
          <a:bodyPr/>
          <a:lstStyle/>
          <a:p>
            <a:pPr lvl="0"/>
            <a:endParaRPr lang="en-US" noProof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B79778-E204-4D9C-9A8C-D97F59D429C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B8CDB1-EDB2-4E27-9DEA-5A3B99BF50E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922C5-27BC-4D9C-B3DB-F64CE8FDFD6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F554B0-CAA6-47FC-9CA3-0AE3B8D9598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99948-A7C4-4EA6-9C4A-690A369A6BD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C80842-C104-40AE-84D5-C5771CE4743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57556C-3881-417A-B8EC-5DEB436B0533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CC8B-C9C3-443F-B0C3-A372A080F7C6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FD893D-A691-4D23-B043-90EA133E1224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1E7D9B-DCFB-46A9-93A8-E1C8A965C4B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7F8921-2F22-492C-A13D-8760391112A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460375"/>
            <a:ext cx="2051050" cy="47910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4663" y="460375"/>
            <a:ext cx="6000750" cy="47910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B66C2-35DA-4957-A958-D2E7D5B0D20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A3161-7D20-4778-9665-414055FF987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0FECD9-6FF3-4CEA-AEA2-2CD424C201E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CEB2E2-C9F5-464E-9A5E-B846ECAFC68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125" y="1676400"/>
            <a:ext cx="4016375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76400"/>
            <a:ext cx="4017963" cy="35750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BFF401-BAB3-467A-BFA9-9C9FDE15A2A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1925C4-78C9-407A-BC99-4AD93FDA1F7E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80B66-4309-49B9-99A9-F6F322896B8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23238D-0960-4DE9-9F09-75EA46EDCE08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3A133-2396-4A28-9D67-F1FF66482462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98AA7-0DDF-4337-AE6A-96C04631F42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6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7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57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image" Target="../media/image4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6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7.png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8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81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image" Target="../media/image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image" Target="../media/image8.png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9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BB54B76D-59C4-4D58-87AC-3822E3A9AB7D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3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4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5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6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3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0" descr="PowerPoint_Path_Foo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175" y="5487988"/>
            <a:ext cx="9140825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7" descr="PNNL_Logo_2-Color_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2DDE9998-D0A7-4BC0-87D5-53040E7699C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 descr="PowerPoint_Path_Footer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5487988"/>
            <a:ext cx="9140825" cy="137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7" descr="PNNL_Logo_2-Color_v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10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01F60BEF-14ED-4453-BF48-B29C05E2AF87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5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6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7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8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5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588" y="0"/>
            <a:ext cx="9144000" cy="9144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5123" name="Picture 6" descr="PNNL_Logo_2-Color_v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36CC7B42-4042-4492-8AEE-6E1FE5EDDAC5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0" y="0"/>
            <a:ext cx="9144000" cy="1311275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6147" name="Picture 6" descr="PNNL_Logo_2-Color_v2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2BF5FEC0-5A36-40DC-8FC7-07325D61F2AF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5" descr="PNNL_Logo_2-Color_v2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9B5A55B5-4025-4DCF-AFD6-A6BB2FE696F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6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7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8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9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6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70727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8195" name="Picture 5" descr="PNNL_Logo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F3D139D5-E033-4E0E-B1E6-65A367AC6551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575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dirty="0"/>
          </a:p>
        </p:txBody>
      </p:sp>
      <p:pic>
        <p:nvPicPr>
          <p:cNvPr id="9219" name="Picture 3" descr="PNNL_Logo_White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129463" y="5849938"/>
            <a:ext cx="182880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4663" y="460375"/>
            <a:ext cx="8204200" cy="98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2125" y="1676400"/>
            <a:ext cx="8186738" cy="357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3"/>
          </p:nvPr>
        </p:nvSpPr>
        <p:spPr bwMode="auto">
          <a:xfrm>
            <a:off x="180975" y="6424613"/>
            <a:ext cx="609600" cy="2286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tabLst>
                <a:tab pos="457200" algn="l"/>
                <a:tab pos="800100" algn="l"/>
                <a:tab pos="1257300" algn="l"/>
              </a:tabLst>
              <a:defRPr sz="900">
                <a:solidFill>
                  <a:srgbClr val="777777"/>
                </a:solidFill>
              </a:defRPr>
            </a:lvl1pPr>
          </a:lstStyle>
          <a:p>
            <a:pPr>
              <a:defRPr/>
            </a:pPr>
            <a:fld id="{9F6366C4-E2BB-4D13-9F33-A9234F578D2C}" type="slidenum">
              <a:rPr lang="en-US"/>
              <a:pPr>
                <a:defRPr/>
              </a:pPr>
              <a:t>‹#›</a:t>
            </a:fld>
            <a:r>
              <a:rPr lang="en-US" dirty="0">
                <a:latin typeface="Times New Roman" pitchFamily="-80" charset="0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hf sldNum="0"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5pPr>
      <a:lvl6pPr marL="4572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6pPr>
      <a:lvl7pPr marL="9144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7pPr>
      <a:lvl8pPr marL="13716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8pPr>
      <a:lvl9pPr marL="182880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000" b="1">
          <a:solidFill>
            <a:srgbClr val="CB7023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folHlink"/>
        </a:buClr>
        <a:buBlip>
          <a:blip r:embed="rId14"/>
        </a:buBlip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chemeClr val="tx2"/>
        </a:buClr>
        <a:buSzPct val="80000"/>
        <a:buBlip>
          <a:blip r:embed="rId15"/>
        </a:buBlip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Clr>
          <a:srgbClr val="737373"/>
        </a:buClr>
        <a:buSzPct val="60000"/>
        <a:buBlip>
          <a:blip r:embed="rId16"/>
        </a:buBlip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lnSpc>
          <a:spcPct val="85000"/>
        </a:lnSpc>
        <a:spcBef>
          <a:spcPct val="30000"/>
        </a:spcBef>
        <a:spcAft>
          <a:spcPct val="0"/>
        </a:spcAft>
        <a:buBlip>
          <a:blip r:embed="rId17"/>
        </a:buBlip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redmine.pnl.gov/projects/magefileprocessor" TargetMode="External"/><Relationship Id="rId2" Type="http://schemas.openxmlformats.org/officeDocument/2006/relationships/hyperlink" Target="file:///\\floyd\software\Mage" TargetMode="External"/><Relationship Id="rId1" Type="http://schemas.openxmlformats.org/officeDocument/2006/relationships/slideLayout" Target="../slideLayouts/slideLayout68.xml"/><Relationship Id="rId5" Type="http://schemas.openxmlformats.org/officeDocument/2006/relationships/hyperlink" Target="http://prismsvn.pnl.gov/svn/Infrastructure_Tools/Mage/Trunk" TargetMode="External"/><Relationship Id="rId4" Type="http://schemas.openxmlformats.org/officeDocument/2006/relationships/hyperlink" Target="file:///\\floyd\software\Mage\Bet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8.xml"/><Relationship Id="rId5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32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8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8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15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8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8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BC60CFE-516F-4788-BD7E-A4635BCF47E1}" type="slidenum">
              <a:rPr lang="en-US" smtClean="0"/>
              <a:pPr/>
              <a:t>1</a:t>
            </a:fld>
            <a:r>
              <a:rPr lang="en-US" dirty="0" smtClean="0">
                <a:latin typeface="Times New Roman" pitchFamily="18" charset="0"/>
              </a:rPr>
              <a:t> 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400" dirty="0" smtClean="0"/>
              <a:t>Mage Application</a:t>
            </a:r>
            <a:br>
              <a:rPr lang="en-US" sz="4400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Using the Mage Library</a:t>
            </a:r>
            <a:br>
              <a:rPr lang="en-US" dirty="0" smtClean="0"/>
            </a:br>
            <a:r>
              <a:rPr lang="en-US" dirty="0" smtClean="0"/>
              <a:t>from Applications</a:t>
            </a:r>
            <a:br>
              <a:rPr lang="en-US" dirty="0" smtClean="0"/>
            </a:br>
            <a:endParaRPr lang="en-US" sz="2400" i="1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572000"/>
            <a:ext cx="6400800" cy="1295400"/>
          </a:xfrm>
        </p:spPr>
        <p:txBody>
          <a:bodyPr/>
          <a:lstStyle/>
          <a:p>
            <a:r>
              <a:rPr lang="en-US" dirty="0" smtClean="0"/>
              <a:t>G. R. Kiebel</a:t>
            </a:r>
          </a:p>
          <a:p>
            <a:r>
              <a:rPr lang="en-US" smtClean="0"/>
              <a:t>January 11, 2012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Pipeline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10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3090208"/>
            <a:ext cx="8991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/>
              </a:rPr>
              <a:t> public static void </a:t>
            </a:r>
            <a:r>
              <a:rPr lang="en-US" sz="1200" dirty="0" err="1" smtClean="0">
                <a:latin typeface="Consolas"/>
              </a:rPr>
              <a:t>ImportFileToSQLite</a:t>
            </a:r>
            <a:r>
              <a:rPr lang="en-US" sz="1200" dirty="0" smtClean="0">
                <a:latin typeface="Consolas"/>
              </a:rPr>
              <a:t>(string </a:t>
            </a:r>
            <a:r>
              <a:rPr lang="en-US" sz="1200" dirty="0" err="1" smtClean="0">
                <a:latin typeface="Consolas"/>
              </a:rPr>
              <a:t>inputFilePath</a:t>
            </a:r>
            <a:r>
              <a:rPr lang="en-US" sz="1200" dirty="0" smtClean="0">
                <a:latin typeface="Consolas"/>
              </a:rPr>
              <a:t>, string </a:t>
            </a:r>
            <a:r>
              <a:rPr lang="en-US" sz="1200" dirty="0" err="1" smtClean="0">
                <a:latin typeface="Consolas"/>
              </a:rPr>
              <a:t>dbFilePath</a:t>
            </a:r>
            <a:r>
              <a:rPr lang="en-US" sz="1200" dirty="0" smtClean="0">
                <a:latin typeface="Consolas"/>
              </a:rPr>
              <a:t>, string </a:t>
            </a:r>
            <a:r>
              <a:rPr lang="en-US" sz="1200" dirty="0" err="1" smtClean="0">
                <a:latin typeface="Consolas"/>
              </a:rPr>
              <a:t>dbTableName</a:t>
            </a:r>
            <a:r>
              <a:rPr lang="en-US" sz="1200" dirty="0" smtClean="0">
                <a:latin typeface="Consolas"/>
              </a:rPr>
              <a:t>) {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DelimitedFileReader</a:t>
            </a:r>
            <a:r>
              <a:rPr lang="en-US" sz="1200" dirty="0" smtClean="0">
                <a:latin typeface="Consolas"/>
              </a:rPr>
              <a:t> reader = new </a:t>
            </a:r>
            <a:r>
              <a:rPr lang="en-US" sz="1200" dirty="0" err="1" smtClean="0">
                <a:latin typeface="Consolas"/>
              </a:rPr>
              <a:t>DelimitedFileReader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reader.FilePath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err="1" smtClean="0">
                <a:latin typeface="Consolas"/>
              </a:rPr>
              <a:t>inputFilePath</a:t>
            </a:r>
            <a:r>
              <a:rPr lang="en-US" sz="1200" dirty="0" smtClean="0">
                <a:latin typeface="Consolas"/>
              </a:rPr>
              <a:t>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SQLiteWriter</a:t>
            </a:r>
            <a:r>
              <a:rPr lang="en-US" sz="1200" dirty="0" smtClean="0">
                <a:latin typeface="Consolas"/>
              </a:rPr>
              <a:t> writer = new </a:t>
            </a:r>
            <a:r>
              <a:rPr lang="en-US" sz="1200" dirty="0" err="1" smtClean="0">
                <a:latin typeface="Consolas"/>
              </a:rPr>
              <a:t>SQLiteWriter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writer.DbPath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err="1" smtClean="0">
                <a:latin typeface="Consolas"/>
              </a:rPr>
              <a:t>dbFilePath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writer.TableName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err="1" smtClean="0">
                <a:latin typeface="Consolas"/>
              </a:rPr>
              <a:t>tableName</a:t>
            </a:r>
            <a:r>
              <a:rPr lang="en-US" sz="1200" dirty="0" smtClean="0">
                <a:latin typeface="Consolas"/>
              </a:rPr>
              <a:t>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ProcessingPipeline.Assemble</a:t>
            </a:r>
            <a:r>
              <a:rPr lang="en-US" sz="1200" dirty="0" smtClean="0">
                <a:latin typeface="Consolas"/>
              </a:rPr>
              <a:t>("</a:t>
            </a:r>
            <a:r>
              <a:rPr lang="en-US" sz="1200" dirty="0" err="1" smtClean="0">
                <a:latin typeface="Consolas"/>
              </a:rPr>
              <a:t>ImportPipeline</a:t>
            </a:r>
            <a:r>
              <a:rPr lang="en-US" sz="1200" dirty="0" smtClean="0">
                <a:latin typeface="Consolas"/>
              </a:rPr>
              <a:t>", reader, writer).</a:t>
            </a:r>
            <a:r>
              <a:rPr lang="en-US" sz="1200" dirty="0" err="1" smtClean="0">
                <a:latin typeface="Consolas"/>
              </a:rPr>
              <a:t>RunRoot</a:t>
            </a:r>
            <a:r>
              <a:rPr lang="en-US" sz="1200" dirty="0" smtClean="0">
                <a:latin typeface="Consolas"/>
              </a:rPr>
              <a:t>(null);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</p:txBody>
      </p:sp>
      <p:sp>
        <p:nvSpPr>
          <p:cNvPr id="5" name="Oval 4"/>
          <p:cNvSpPr/>
          <p:nvPr/>
        </p:nvSpPr>
        <p:spPr>
          <a:xfrm>
            <a:off x="2209800" y="1945719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733800" y="2067639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/>
          <p:cNvCxnSpPr>
            <a:stCxn id="5" idx="6"/>
            <a:endCxn id="13" idx="1"/>
          </p:cNvCxnSpPr>
          <p:nvPr/>
        </p:nvCxnSpPr>
        <p:spPr>
          <a:xfrm>
            <a:off x="2667000" y="2174319"/>
            <a:ext cx="381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5257800" y="1945719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14" idx="3"/>
            <a:endCxn id="9" idx="2"/>
          </p:cNvCxnSpPr>
          <p:nvPr/>
        </p:nvCxnSpPr>
        <p:spPr>
          <a:xfrm>
            <a:off x="4876800" y="2174319"/>
            <a:ext cx="381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676400" y="202191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File</a:t>
            </a:r>
            <a:endParaRPr lang="en-US" sz="1000" dirty="0"/>
          </a:p>
        </p:txBody>
      </p:sp>
      <p:sp>
        <p:nvSpPr>
          <p:cNvPr id="12" name="TextBox 11"/>
          <p:cNvSpPr txBox="1"/>
          <p:nvPr/>
        </p:nvSpPr>
        <p:spPr>
          <a:xfrm>
            <a:off x="5715000" y="202191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SQLite DB</a:t>
            </a:r>
            <a:endParaRPr lang="en-US" sz="1000" dirty="0"/>
          </a:p>
        </p:txBody>
      </p:sp>
      <p:sp>
        <p:nvSpPr>
          <p:cNvPr id="13" name="Rectangle 12"/>
          <p:cNvSpPr/>
          <p:nvPr/>
        </p:nvSpPr>
        <p:spPr>
          <a:xfrm>
            <a:off x="3048000" y="1945719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Reader (file)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1000" y="1945719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Writer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(SQLite)</a:t>
            </a:r>
            <a:endParaRPr lang="en-US" sz="1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The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00200"/>
            <a:ext cx="8186738" cy="3575050"/>
          </a:xfrm>
        </p:spPr>
        <p:txBody>
          <a:bodyPr/>
          <a:lstStyle/>
          <a:p>
            <a:r>
              <a:rPr lang="en-US" dirty="0" smtClean="0"/>
              <a:t>Run pipeline in current thread: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Run pipeline in separate thread: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Setting up to receive status updates from pipeline: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Terminating running pipeline: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11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1981200"/>
            <a:ext cx="7010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pipeline.RunRoot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(null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276600"/>
            <a:ext cx="66294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pipeline.Run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8200" y="4567535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pipeline.OnStatusMessageUpdated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HandleStatusUpdateMessage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pipeline.OnRunCompleted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+=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HandlePipelineCompletionMessage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5791200"/>
            <a:ext cx="19736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pipeline.Cancel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Modules and pipelines should be considered one-shots:</a:t>
            </a:r>
          </a:p>
          <a:p>
            <a:pPr lvl="1"/>
            <a:r>
              <a:rPr lang="en-US" dirty="0" smtClean="0"/>
              <a:t>Generally, internal state too complicated to clear for re-use</a:t>
            </a:r>
          </a:p>
          <a:p>
            <a:pPr lvl="1"/>
            <a:r>
              <a:rPr lang="en-US" dirty="0" smtClean="0"/>
              <a:t>There are a few exceptions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12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Mage Module And Pipeline Classes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13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>
              <a:latin typeface="Times New Roman" pitchFamily="-8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371600"/>
            <a:ext cx="8290084" cy="4531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71800"/>
            <a:ext cx="8204200" cy="987425"/>
          </a:xfrm>
        </p:spPr>
        <p:txBody>
          <a:bodyPr/>
          <a:lstStyle/>
          <a:p>
            <a:r>
              <a:rPr lang="en-US" dirty="0" smtClean="0"/>
              <a:t>Mage Input and Output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14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MSSQLReader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rows from MS SQL Server via SQL query or stored procedure call and deliver to standard tabular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15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33825" y="2609850"/>
            <a:ext cx="383857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600200" y="525482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MS </a:t>
            </a:r>
            <a:r>
              <a:rPr lang="en-US" sz="1400" dirty="0" err="1" smtClean="0"/>
              <a:t>SQLServer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1524000" y="28194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MSSQLReader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12" idx="2"/>
          </p:cNvCxnSpPr>
          <p:nvPr/>
        </p:nvCxnSpPr>
        <p:spPr>
          <a:xfrm rot="5400000">
            <a:off x="1981200" y="4076700"/>
            <a:ext cx="533400" cy="158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ight Arrow 15"/>
          <p:cNvSpPr/>
          <p:nvPr/>
        </p:nvSpPr>
        <p:spPr>
          <a:xfrm>
            <a:off x="2971800" y="29718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4314825"/>
            <a:ext cx="9429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MSSQLReader</a:t>
            </a:r>
            <a:r>
              <a:rPr lang="en-US" dirty="0" smtClean="0"/>
              <a:t> –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16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75438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reader.Server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gigasax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reader.Database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"DMS5";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reader.SQLText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string.Format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("SELECT * FROM V_X WHERE ID IN ({0})",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datasetIDList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62000" y="1676400"/>
            <a:ext cx="5006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straight database query as source of rows: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3568005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Use stored procedure as source of rows: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38200" y="3949005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reader.Server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"Porky";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reader.Database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"MT_Shewanella_ProdTest_Formic_P460";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reader.SprocName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PMExportFeatures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 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reader.SetSprocParam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("@MDIDs", "5984, 5985, 5986";); 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reader.SetSprocParam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("@message", "-");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SQLiteReader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data rows from SQLite3 database via SQL query and deliver to standard tabular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17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425" y="2686050"/>
            <a:ext cx="4067175" cy="287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1447800" y="525482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SQLite3</a:t>
            </a:r>
          </a:p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10" name="Rectangle 9"/>
          <p:cNvSpPr/>
          <p:nvPr/>
        </p:nvSpPr>
        <p:spPr>
          <a:xfrm>
            <a:off x="1371600" y="28194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SQLiteReader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10" idx="2"/>
          </p:cNvCxnSpPr>
          <p:nvPr/>
        </p:nvCxnSpPr>
        <p:spPr>
          <a:xfrm rot="5400000">
            <a:off x="1828800" y="4076700"/>
            <a:ext cx="533400" cy="158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Arrow 13"/>
          <p:cNvSpPr/>
          <p:nvPr/>
        </p:nvSpPr>
        <p:spPr>
          <a:xfrm>
            <a:off x="2819400" y="29718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47825" y="4238625"/>
            <a:ext cx="9429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SQLiteReader</a:t>
            </a:r>
            <a:r>
              <a:rPr lang="en-US" dirty="0" smtClean="0"/>
              <a:t> -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18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1524000"/>
            <a:ext cx="8610600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public static </a:t>
            </a:r>
            <a:r>
              <a:rPr lang="en-US" sz="1200" dirty="0" err="1" smtClean="0">
                <a:latin typeface="Consolas"/>
              </a:rPr>
              <a:t>SimpleSink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latin typeface="Consolas"/>
              </a:rPr>
              <a:t>ReadSQLiteDB</a:t>
            </a:r>
            <a:r>
              <a:rPr lang="en-US" sz="1200" dirty="0" smtClean="0">
                <a:latin typeface="Consolas"/>
              </a:rPr>
              <a:t>() {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SQLiteReader</a:t>
            </a:r>
            <a:r>
              <a:rPr lang="en-US" sz="1200" dirty="0" smtClean="0">
                <a:latin typeface="Consolas"/>
              </a:rPr>
              <a:t> reader = new </a:t>
            </a:r>
            <a:r>
              <a:rPr lang="en-US" sz="1200" dirty="0" err="1" smtClean="0">
                <a:latin typeface="Consolas"/>
              </a:rPr>
              <a:t>SQLiteReader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SimpleSink</a:t>
            </a:r>
            <a:r>
              <a:rPr lang="en-US" sz="1200" dirty="0" smtClean="0">
                <a:latin typeface="Consolas"/>
              </a:rPr>
              <a:t> sink = new </a:t>
            </a:r>
            <a:r>
              <a:rPr lang="en-US" sz="1200" dirty="0" err="1" smtClean="0">
                <a:latin typeface="Consolas"/>
              </a:rPr>
              <a:t>SimpleSink</a:t>
            </a:r>
            <a:r>
              <a:rPr lang="en-US" sz="1200" dirty="0" smtClean="0">
                <a:latin typeface="Consolas"/>
              </a:rPr>
              <a:t>();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reader.Database</a:t>
            </a:r>
            <a:r>
              <a:rPr lang="en-US" sz="1200" dirty="0" smtClean="0">
                <a:latin typeface="Consolas"/>
              </a:rPr>
              <a:t> = "</a:t>
            </a:r>
            <a:r>
              <a:rPr lang="en-US" sz="1200" dirty="0" smtClean="0">
                <a:solidFill>
                  <a:srgbClr val="FF3300"/>
                </a:solidFill>
                <a:latin typeface="Consolas"/>
              </a:rPr>
              <a:t>//path/to/</a:t>
            </a:r>
            <a:r>
              <a:rPr lang="en-US" sz="1200" dirty="0" err="1" smtClean="0">
                <a:solidFill>
                  <a:srgbClr val="FF3300"/>
                </a:solidFill>
                <a:latin typeface="Consolas"/>
              </a:rPr>
              <a:t>sqlite</a:t>
            </a:r>
            <a:r>
              <a:rPr lang="en-US" sz="1200" dirty="0" smtClean="0">
                <a:solidFill>
                  <a:srgbClr val="FF3300"/>
                </a:solidFill>
                <a:latin typeface="Consolas"/>
              </a:rPr>
              <a:t>/database/file</a:t>
            </a:r>
            <a:r>
              <a:rPr lang="en-US" sz="1200" dirty="0" smtClean="0">
                <a:latin typeface="Consolas"/>
              </a:rPr>
              <a:t>";</a:t>
            </a: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reader.SQLText</a:t>
            </a:r>
            <a:r>
              <a:rPr lang="en-US" sz="1200" dirty="0" smtClean="0">
                <a:latin typeface="Consolas"/>
              </a:rPr>
              <a:t> = "</a:t>
            </a:r>
            <a:r>
              <a:rPr lang="en-US" sz="1200" dirty="0" smtClean="0">
                <a:solidFill>
                  <a:srgbClr val="FF3300"/>
                </a:solidFill>
                <a:latin typeface="Consolas"/>
              </a:rPr>
              <a:t>SELECT * FROM …</a:t>
            </a:r>
            <a:r>
              <a:rPr lang="en-US" sz="1200" dirty="0" smtClean="0">
                <a:latin typeface="Consolas"/>
              </a:rPr>
              <a:t>";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    </a:t>
            </a:r>
            <a:r>
              <a:rPr lang="en-US" sz="1200" dirty="0" err="1" smtClean="0">
                <a:latin typeface="Consolas"/>
              </a:rPr>
              <a:t>ProcessingPipeline.Assemble</a:t>
            </a:r>
            <a:r>
              <a:rPr lang="en-US" sz="1200" dirty="0" smtClean="0">
                <a:latin typeface="Consolas"/>
              </a:rPr>
              <a:t>("</a:t>
            </a:r>
            <a:r>
              <a:rPr lang="en-US" sz="1200" dirty="0" err="1" smtClean="0">
                <a:latin typeface="Consolas"/>
              </a:rPr>
              <a:t>SQLite_Reader</a:t>
            </a:r>
            <a:r>
              <a:rPr lang="en-US" sz="1200" dirty="0" smtClean="0">
                <a:latin typeface="Consolas"/>
              </a:rPr>
              <a:t>“, reader, sink).</a:t>
            </a:r>
            <a:r>
              <a:rPr lang="en-US" sz="1200" dirty="0" err="1" smtClean="0">
                <a:latin typeface="Consolas"/>
              </a:rPr>
              <a:t>RunRoot</a:t>
            </a:r>
            <a:r>
              <a:rPr lang="en-US" sz="1200" dirty="0" smtClean="0">
                <a:latin typeface="Consolas"/>
              </a:rPr>
              <a:t>(null);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            return result;</a:t>
            </a:r>
          </a:p>
          <a:p>
            <a:r>
              <a:rPr lang="en-US" sz="1200" dirty="0" smtClean="0">
                <a:latin typeface="Consolas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SQLiteWriter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 data rows from standard tabular input into SQLite3 database table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19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81425" y="2133600"/>
            <a:ext cx="452437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ight Arrow 7"/>
          <p:cNvSpPr/>
          <p:nvPr/>
        </p:nvSpPr>
        <p:spPr>
          <a:xfrm>
            <a:off x="990600" y="26670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76400" y="495002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SQLite3</a:t>
            </a:r>
          </a:p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2057400" y="3771106"/>
            <a:ext cx="5334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600200" y="25146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SQLiteWriter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6425" y="4010025"/>
            <a:ext cx="9429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Available: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Installer:</a:t>
            </a:r>
          </a:p>
          <a:p>
            <a:pPr lvl="1"/>
            <a:r>
              <a:rPr lang="en-US" dirty="0" smtClean="0"/>
              <a:t>Mage_Installer.msi at </a:t>
            </a:r>
            <a:r>
              <a:rPr lang="en-US" u="sng" dirty="0" smtClean="0">
                <a:hlinkClick r:id="rId2" action="ppaction://hlinkfile"/>
              </a:rPr>
              <a:t>\\floyd\software\Mage</a:t>
            </a:r>
            <a:endParaRPr lang="en-US" u="sng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Bug reports, feature requests:</a:t>
            </a:r>
          </a:p>
          <a:p>
            <a:pPr lvl="1"/>
            <a:r>
              <a:rPr lang="en-US" dirty="0" smtClean="0">
                <a:hlinkClick r:id="rId3"/>
              </a:rPr>
              <a:t>http://redmine.pnl.gov/projects/magefileprocessor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Latest Beta:</a:t>
            </a:r>
          </a:p>
          <a:p>
            <a:pPr lvl="1"/>
            <a:r>
              <a:rPr lang="en-US" dirty="0" smtClean="0"/>
              <a:t> </a:t>
            </a:r>
            <a:r>
              <a:rPr lang="en-US" u="sng" dirty="0" smtClean="0">
                <a:hlinkClick r:id="rId4" action="ppaction://hlinkfile"/>
              </a:rPr>
              <a:t>\\floyd\software\Mage\Beta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Latest Source:</a:t>
            </a:r>
          </a:p>
          <a:p>
            <a:pPr lvl="1"/>
            <a:r>
              <a:rPr lang="en-US" dirty="0" smtClean="0"/>
              <a:t>SVN checkout: </a:t>
            </a:r>
            <a:r>
              <a:rPr lang="en-US" dirty="0" smtClean="0">
                <a:hlinkClick r:id="rId5"/>
              </a:rPr>
              <a:t>http://prismsvn.pnl.gov/svn/Infrastructure_Tools/Mage/Trunk</a:t>
            </a: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</a:t>
            </a:fld>
            <a:r>
              <a:rPr lang="en-US" dirty="0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SQLiteWriter</a:t>
            </a:r>
            <a:r>
              <a:rPr lang="en-US" dirty="0" smtClean="0"/>
              <a:t> - Usage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20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0574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ImportFileToSQLite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(string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inputFilePath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DelimitedFileReader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DelimitedFileReader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reader.FilePath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inputFilePath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SQLiteWriter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SQLiteWriter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string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"“;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writer.DbPath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//path/to/</a:t>
            </a:r>
            <a:r>
              <a:rPr lang="en-US" sz="12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sqlite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/database/file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writer.TableName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“</a:t>
            </a:r>
            <a:r>
              <a:rPr lang="en-US" sz="1200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name_of_table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”;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ProcessingPipeline.Assemble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ImportToSQLite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", reader, writer).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RunRoot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(null);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4114800"/>
            <a:ext cx="3905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DelimitedFileReader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data rows from delimited text file and deliver to standard tabular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21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19625" y="2257425"/>
            <a:ext cx="2238375" cy="3228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447800" y="510242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Delimited Text File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1371600" y="26670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DelimitedFile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Reader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5400000">
            <a:off x="1828800" y="3924300"/>
            <a:ext cx="533400" cy="158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2819400" y="28194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DelimitedFileReader</a:t>
            </a:r>
            <a:r>
              <a:rPr lang="en-US" dirty="0" smtClean="0"/>
              <a:t> -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186738" cy="2279650"/>
          </a:xfrm>
        </p:spPr>
        <p:txBody>
          <a:bodyPr/>
          <a:lstStyle/>
          <a:p>
            <a:r>
              <a:rPr lang="en-US" dirty="0" smtClean="0"/>
              <a:t>Additional properties: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Delimiter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Set a specific character as delimiter (default will recognize either tab-delimited or comma-delimited files)</a:t>
            </a:r>
          </a:p>
          <a:p>
            <a:pPr lvl="1"/>
            <a:r>
              <a:rPr lang="en-US" dirty="0" smtClean="0">
                <a:solidFill>
                  <a:srgbClr val="00B0F0"/>
                </a:solidFill>
              </a:rPr>
              <a:t>Header</a:t>
            </a:r>
            <a:r>
              <a:rPr lang="en-US" dirty="0" smtClean="0"/>
              <a:t>:</a:t>
            </a:r>
          </a:p>
          <a:p>
            <a:pPr lvl="2"/>
            <a:r>
              <a:rPr lang="en-US" dirty="0" smtClean="0"/>
              <a:t>Whether or not input file has a header line ("Yes" or "No")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22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4800" y="13716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ImportFileToSQLite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DelimitedFileReader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DelimitedFileReader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reader.FilePath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2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//path/to/delimited/file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SQLiteWriter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SQLiteWriter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string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tableName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"“;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writer.DbPath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"//path/to/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sqlite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/database/file";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writer.TableName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“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name_of_table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”;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ProcessingPipeline.Assemble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ImportToSQLite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", reader, writer).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RunRoot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(null);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4114800"/>
            <a:ext cx="3905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DelimitedFileWriter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Write data rows from standard tabular input to delimited text file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23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29025" y="2286000"/>
            <a:ext cx="42957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914400" y="2832557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00200" y="51155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Delimited Text File</a:t>
            </a:r>
            <a:endParaRPr lang="en-US" sz="1400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1981200" y="3936663"/>
            <a:ext cx="5334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2680157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DelimitedFile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Writer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DelimitedFileWriter</a:t>
            </a:r>
            <a:r>
              <a:rPr lang="en-US" dirty="0" smtClean="0"/>
              <a:t> -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14800"/>
            <a:ext cx="8186738" cy="220345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24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229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public static void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ExportSQLiteToFile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SQLiteReader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reader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SQLiteReader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reader.Database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"//path/to/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sqlite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/database/file";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reader.SQLText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"SELECT * FROM ...";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DelimitedFileWriter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writer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DelimitedFileWriter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writer.FilePath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"//path/to/delimited/output/file";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ProcessingPipeline.Assemble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ExportPipeline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", reader, writer).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RunRoot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(null);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       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SimpleSink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371600"/>
            <a:ext cx="8186738" cy="3575050"/>
          </a:xfrm>
        </p:spPr>
        <p:txBody>
          <a:bodyPr/>
          <a:lstStyle/>
          <a:p>
            <a:r>
              <a:rPr lang="en-US" dirty="0" smtClean="0"/>
              <a:t>Collects data rows from standard tabular input</a:t>
            </a:r>
          </a:p>
          <a:p>
            <a:pPr lvl="1"/>
            <a:r>
              <a:rPr lang="en-US" dirty="0" smtClean="0"/>
              <a:t>Contents accessible via </a:t>
            </a:r>
            <a:r>
              <a:rPr lang="en-US" dirty="0" smtClean="0">
                <a:solidFill>
                  <a:srgbClr val="00B0F0"/>
                </a:solidFill>
              </a:rPr>
              <a:t>Rows</a:t>
            </a:r>
            <a:r>
              <a:rPr lang="en-US" dirty="0" smtClean="0"/>
              <a:t> property after pipeline run</a:t>
            </a:r>
          </a:p>
          <a:p>
            <a:pPr lvl="1"/>
            <a:r>
              <a:rPr lang="en-US" dirty="0" smtClean="0"/>
              <a:t>Can be used as source module in another pipeline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25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29025" y="2847975"/>
            <a:ext cx="42957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ight Arrow 5"/>
          <p:cNvSpPr/>
          <p:nvPr/>
        </p:nvSpPr>
        <p:spPr>
          <a:xfrm>
            <a:off x="838200" y="41148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47800" y="39624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SimpleSink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Sink Wrapper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371600"/>
            <a:ext cx="8186738" cy="3575050"/>
          </a:xfrm>
        </p:spPr>
        <p:txBody>
          <a:bodyPr/>
          <a:lstStyle/>
          <a:p>
            <a:r>
              <a:rPr lang="en-US" dirty="0" smtClean="0"/>
              <a:t>Proxy for </a:t>
            </a:r>
            <a:r>
              <a:rPr lang="en-US" dirty="0" err="1" smtClean="0"/>
              <a:t>SimpleSink</a:t>
            </a:r>
            <a:r>
              <a:rPr lang="en-US" dirty="0" smtClean="0"/>
              <a:t> object that can be source module</a:t>
            </a:r>
          </a:p>
          <a:p>
            <a:pPr lvl="1"/>
            <a:r>
              <a:rPr lang="en-US" dirty="0" smtClean="0"/>
              <a:t>Used when single </a:t>
            </a:r>
            <a:r>
              <a:rPr lang="en-US" dirty="0" err="1" smtClean="0"/>
              <a:t>SimpleSink</a:t>
            </a:r>
            <a:r>
              <a:rPr lang="en-US" dirty="0" smtClean="0"/>
              <a:t> object needs to be source for more than one pipeline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26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438400"/>
            <a:ext cx="4295775" cy="347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57600" y="4276725"/>
            <a:ext cx="2238375" cy="189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Rectangle 17"/>
          <p:cNvSpPr/>
          <p:nvPr/>
        </p:nvSpPr>
        <p:spPr>
          <a:xfrm>
            <a:off x="1219200" y="32004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SimpleSink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46482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SinkWrapper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667000" y="48006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799306" y="5105400"/>
            <a:ext cx="419894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85800" y="5181600"/>
            <a:ext cx="5677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smtClean="0"/>
              <a:t>Run()</a:t>
            </a:r>
            <a:endParaRPr lang="en-US" sz="1200" dirty="0"/>
          </a:p>
        </p:txBody>
      </p: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 rot="5400000">
            <a:off x="1714500" y="4419600"/>
            <a:ext cx="4572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0"/>
            <a:ext cx="8204200" cy="987425"/>
          </a:xfrm>
        </p:spPr>
        <p:txBody>
          <a:bodyPr/>
          <a:lstStyle/>
          <a:p>
            <a:r>
              <a:rPr lang="en-US" dirty="0" smtClean="0"/>
              <a:t>Mage Filter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27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produce a different standard tabular output than what they receive on their standard tabular input</a:t>
            </a:r>
          </a:p>
          <a:p>
            <a:pPr lvl="1"/>
            <a:r>
              <a:rPr lang="en-US" dirty="0" smtClean="0"/>
              <a:t>Remap columns (rename, reposition, add, or remove)</a:t>
            </a:r>
          </a:p>
          <a:p>
            <a:pPr lvl="1"/>
            <a:r>
              <a:rPr lang="en-US" dirty="0" smtClean="0"/>
              <a:t>Decide whether to pass input data rows to output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28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3886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Filter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“X”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3886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Reader</a:t>
            </a:r>
          </a:p>
        </p:txBody>
      </p:sp>
      <p:sp>
        <p:nvSpPr>
          <p:cNvPr id="7" name="Oval 6"/>
          <p:cNvSpPr/>
          <p:nvPr/>
        </p:nvSpPr>
        <p:spPr>
          <a:xfrm>
            <a:off x="1676400" y="38862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76600" y="40081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7" idx="6"/>
            <a:endCxn id="6" idx="1"/>
          </p:cNvCxnSpPr>
          <p:nvPr/>
        </p:nvCxnSpPr>
        <p:spPr>
          <a:xfrm>
            <a:off x="2133600" y="4114800"/>
            <a:ext cx="4572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76800" y="3886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Writer</a:t>
            </a:r>
          </a:p>
        </p:txBody>
      </p:sp>
      <p:sp>
        <p:nvSpPr>
          <p:cNvPr id="11" name="Oval 10"/>
          <p:cNvSpPr/>
          <p:nvPr/>
        </p:nvSpPr>
        <p:spPr>
          <a:xfrm>
            <a:off x="6096000" y="38862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419600" y="40081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11" idx="2"/>
          </p:cNvCxnSpPr>
          <p:nvPr/>
        </p:nvCxnSpPr>
        <p:spPr>
          <a:xfrm>
            <a:off x="5562600" y="4114800"/>
            <a:ext cx="5334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3581400" y="3733800"/>
            <a:ext cx="990600" cy="762000"/>
          </a:xfrm>
          <a:prstGeom prst="round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Mapping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29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492125" y="1752600"/>
            <a:ext cx="8186738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Mage filter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modules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remap columns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Blip>
                <a:blip r:embed="rId2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 columns can be different than input column</a:t>
            </a:r>
          </a:p>
          <a:p>
            <a:pPr marL="800100" lvl="1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Blip>
                <a:blip r:embed="rId2"/>
              </a:buBlip>
            </a:pPr>
            <a:r>
              <a:rPr lang="en-US" sz="2400" kern="0" dirty="0" smtClean="0">
                <a:latin typeface="+mn-lt"/>
              </a:rPr>
              <a:t>Renamed</a:t>
            </a:r>
          </a:p>
          <a:p>
            <a:pPr marL="800100" lvl="1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Blip>
                <a:blip r:embed="rId2"/>
              </a:buBlip>
            </a:pPr>
            <a:r>
              <a:rPr lang="en-US" sz="2400" kern="0" dirty="0" smtClean="0">
                <a:latin typeface="+mn-lt"/>
              </a:rPr>
              <a:t>Repositioned</a:t>
            </a:r>
          </a:p>
          <a:p>
            <a:pPr marL="800100" lvl="1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Blip>
                <a:blip r:embed="rId2"/>
              </a:buBlip>
            </a:pPr>
            <a:r>
              <a:rPr lang="en-US" sz="2400" kern="0" dirty="0" smtClean="0">
                <a:latin typeface="+mn-lt"/>
              </a:rPr>
              <a:t>Removed</a:t>
            </a:r>
          </a:p>
          <a:p>
            <a:pPr marL="800100" lvl="1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Blip>
                <a:blip r:embed="rId2"/>
              </a:buBlip>
            </a:pPr>
            <a:r>
              <a:rPr lang="en-US" sz="2400" kern="0" dirty="0" smtClean="0">
                <a:latin typeface="+mn-lt"/>
              </a:rPr>
              <a:t>Created (within limits)</a:t>
            </a:r>
          </a:p>
          <a:p>
            <a:pPr marL="800100" lvl="1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Blip>
                <a:blip r:embed="rId2"/>
              </a:buBlip>
            </a:pPr>
            <a:r>
              <a:rPr lang="en-US" sz="2400" kern="0" dirty="0" smtClean="0">
                <a:latin typeface="+mn-lt"/>
              </a:rPr>
              <a:t>Data Type Changed</a:t>
            </a:r>
          </a:p>
          <a:p>
            <a:pPr marL="342900" lvl="0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Blip>
                <a:blip r:embed="rId2"/>
              </a:buBlip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Controlled by </a:t>
            </a:r>
            <a:r>
              <a:rPr lang="en-US" sz="2400" dirty="0" err="1" smtClean="0">
                <a:solidFill>
                  <a:srgbClr val="00B0F0"/>
                </a:solidFill>
              </a:rPr>
              <a:t>OutputColumnList</a:t>
            </a:r>
            <a:r>
              <a:rPr lang="en-US" sz="2400" dirty="0" smtClean="0"/>
              <a:t> property</a:t>
            </a:r>
          </a:p>
          <a:p>
            <a:pPr marL="342900" lvl="0" indent="-342900" eaLnBrk="0" hangingPunct="0">
              <a:lnSpc>
                <a:spcPct val="85000"/>
              </a:lnSpc>
              <a:spcBef>
                <a:spcPct val="30000"/>
              </a:spcBef>
              <a:buClr>
                <a:schemeClr val="folHlink"/>
              </a:buClr>
              <a:buBlip>
                <a:blip r:embed="rId2"/>
              </a:buBlip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NullFilter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module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 handy for this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Which DLLs do you need?</a:t>
            </a:r>
          </a:p>
          <a:p>
            <a:pPr lvl="1"/>
            <a:r>
              <a:rPr lang="en-US" dirty="0" smtClean="0"/>
              <a:t>Mage.dll (Mage.xml for </a:t>
            </a:r>
            <a:r>
              <a:rPr lang="en-US" dirty="0" err="1" smtClean="0"/>
              <a:t>intellisense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MageDisplayLib.dll (MageDisplayLib.xml for </a:t>
            </a:r>
            <a:r>
              <a:rPr lang="en-US" dirty="0" err="1" smtClean="0"/>
              <a:t>intellisense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System.Data.SQLite.dll</a:t>
            </a:r>
            <a:r>
              <a:rPr lang="en-US" dirty="0" smtClean="0"/>
              <a:t> (</a:t>
            </a:r>
            <a:r>
              <a:rPr lang="en-US" dirty="0" err="1" smtClean="0"/>
              <a:t>System.Data.SQLite.xml</a:t>
            </a:r>
            <a:r>
              <a:rPr lang="en-US" dirty="0" smtClean="0"/>
              <a:t> for </a:t>
            </a:r>
            <a:r>
              <a:rPr lang="en-US" dirty="0" err="1" smtClean="0"/>
              <a:t>intellisense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log4net.dll</a:t>
            </a:r>
          </a:p>
          <a:p>
            <a:r>
              <a:rPr lang="en-US" dirty="0" smtClean="0"/>
              <a:t>Where to get them?</a:t>
            </a:r>
          </a:p>
          <a:p>
            <a:pPr lvl="1"/>
            <a:r>
              <a:rPr lang="en-US" dirty="0" smtClean="0"/>
              <a:t>Mage\</a:t>
            </a:r>
            <a:r>
              <a:rPr lang="en-US" dirty="0" err="1" smtClean="0"/>
              <a:t>MageFileProcessor</a:t>
            </a:r>
            <a:r>
              <a:rPr lang="en-US" dirty="0" smtClean="0"/>
              <a:t>\bin\Debug</a:t>
            </a:r>
          </a:p>
          <a:p>
            <a:pPr lvl="1"/>
            <a:r>
              <a:rPr lang="en-US" dirty="0" smtClean="0"/>
              <a:t>Mage\</a:t>
            </a:r>
            <a:r>
              <a:rPr lang="en-US" dirty="0" err="1" smtClean="0"/>
              <a:t>MageFileProcessor</a:t>
            </a:r>
            <a:r>
              <a:rPr lang="en-US" dirty="0" smtClean="0"/>
              <a:t>\bin\Release</a:t>
            </a:r>
          </a:p>
          <a:p>
            <a:r>
              <a:rPr lang="en-US" dirty="0" smtClean="0"/>
              <a:t>For advanced work:</a:t>
            </a:r>
          </a:p>
          <a:p>
            <a:pPr lvl="1"/>
            <a:r>
              <a:rPr lang="en-US" dirty="0" smtClean="0"/>
              <a:t>MageUIComponents.dll </a:t>
            </a:r>
          </a:p>
          <a:p>
            <a:pPr lvl="1"/>
            <a:r>
              <a:rPr lang="en-US" dirty="0" smtClean="0"/>
              <a:t>MageExtContentFilters.dll</a:t>
            </a:r>
          </a:p>
          <a:p>
            <a:pPr lvl="1"/>
            <a:r>
              <a:rPr lang="en-US" dirty="0" err="1" smtClean="0"/>
              <a:t>MageExtExtractionFilters</a:t>
            </a:r>
            <a:r>
              <a:rPr lang="en-US" dirty="0" smtClean="0"/>
              <a:t>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Mapping - Example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30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226845" y="41910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284245" y="41910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36445" y="40386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Mage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Filter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Module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6002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Beta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096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Alpha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67600" y="5483423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Beta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>
            <a:off x="4817645" y="4648200"/>
            <a:ext cx="990600" cy="533400"/>
          </a:xfrm>
          <a:prstGeom prst="bentArrow">
            <a:avLst>
              <a:gd name="adj1" fmla="val 25000"/>
              <a:gd name="adj2" fmla="val 2142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Bent Arrow 17"/>
          <p:cNvSpPr/>
          <p:nvPr/>
        </p:nvSpPr>
        <p:spPr>
          <a:xfrm rot="10800000" flipH="1">
            <a:off x="1541045" y="3276600"/>
            <a:ext cx="533400" cy="1333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622948" y="3395246"/>
            <a:ext cx="5835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B0F0"/>
                </a:solidFill>
              </a:rPr>
              <a:t>OutputColumnList</a:t>
            </a:r>
            <a:r>
              <a:rPr lang="en-US" sz="1600" dirty="0" smtClean="0"/>
              <a:t> = “</a:t>
            </a:r>
            <a:r>
              <a:rPr lang="en-US" sz="1600" dirty="0" err="1" smtClean="0"/>
              <a:t>George|Gamma</a:t>
            </a:r>
            <a:r>
              <a:rPr lang="en-US" sz="1600" dirty="0" smtClean="0"/>
              <a:t>, Delta, Bob|+|text, Beta”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5814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Delta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590800" y="28956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Gamma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86400" y="5486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Delta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495800" y="5486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50"/>
                </a:solidFill>
              </a:rPr>
              <a:t>George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477000" y="5486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Bob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6670676" cy="990600"/>
          </a:xfrm>
        </p:spPr>
        <p:txBody>
          <a:bodyPr/>
          <a:lstStyle/>
          <a:p>
            <a:r>
              <a:rPr lang="en-US" dirty="0" smtClean="0"/>
              <a:t>Column mapping defined by string </a:t>
            </a:r>
            <a:endParaRPr lang="en-US" dirty="0" smtClean="0"/>
          </a:p>
          <a:p>
            <a:r>
              <a:rPr lang="en-US" dirty="0" err="1" smtClean="0">
                <a:solidFill>
                  <a:srgbClr val="00B0F0"/>
                </a:solidFill>
              </a:rPr>
              <a:t>OutputColumnList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  <a:r>
              <a:rPr lang="en-US" dirty="0" smtClean="0"/>
              <a:t>property</a:t>
            </a:r>
            <a:endParaRPr lang="en-US" dirty="0" smtClean="0">
              <a:solidFill>
                <a:srgbClr val="00B0F0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3598445" y="3733800"/>
            <a:ext cx="0" cy="31795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Column Mapping - </a:t>
            </a:r>
            <a:r>
              <a:rPr lang="en-US" dirty="0" err="1" smtClean="0">
                <a:solidFill>
                  <a:srgbClr val="00B0F0"/>
                </a:solidFill>
              </a:rPr>
              <a:t>OutputColumnList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524000"/>
            <a:ext cx="8186738" cy="3575050"/>
          </a:xfrm>
        </p:spPr>
        <p:txBody>
          <a:bodyPr/>
          <a:lstStyle/>
          <a:p>
            <a:r>
              <a:rPr lang="en-US" sz="2000" dirty="0" smtClean="0"/>
              <a:t>Mapping parameter is string with comma-delimited </a:t>
            </a:r>
            <a:r>
              <a:rPr lang="en-US" sz="2000" dirty="0" smtClean="0"/>
              <a:t>list of </a:t>
            </a:r>
            <a:r>
              <a:rPr lang="en-US" sz="2000" dirty="0" smtClean="0"/>
              <a:t>fields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Each field </a:t>
            </a:r>
            <a:r>
              <a:rPr lang="en-US" sz="2000" dirty="0" smtClean="0"/>
              <a:t>defines an output column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Each output column definition has sections </a:t>
            </a:r>
            <a:r>
              <a:rPr lang="en-US" sz="2000" dirty="0" smtClean="0"/>
              <a:t>set off by </a:t>
            </a:r>
            <a:r>
              <a:rPr lang="en-US" sz="2000" dirty="0" smtClean="0"/>
              <a:t>vertical bar</a:t>
            </a:r>
            <a:r>
              <a:rPr lang="en-US" sz="2000" dirty="0" smtClean="0"/>
              <a:t>:</a:t>
            </a:r>
          </a:p>
          <a:p>
            <a:pPr lvl="1"/>
            <a:r>
              <a:rPr lang="en-US" sz="1600" dirty="0" smtClean="0"/>
              <a:t>output </a:t>
            </a:r>
            <a:r>
              <a:rPr lang="en-US" sz="1600" dirty="0" smtClean="0"/>
              <a:t>column </a:t>
            </a:r>
            <a:r>
              <a:rPr lang="en-US" sz="1600" dirty="0" err="1" smtClean="0"/>
              <a:t>name</a:t>
            </a:r>
            <a:r>
              <a:rPr lang="en-US" sz="1600" dirty="0" err="1" smtClean="0">
                <a:solidFill>
                  <a:srgbClr val="FF0000"/>
                </a:solidFill>
              </a:rPr>
              <a:t>|</a:t>
            </a:r>
            <a:r>
              <a:rPr lang="en-US" sz="1600" dirty="0" err="1" smtClean="0"/>
              <a:t>input</a:t>
            </a:r>
            <a:r>
              <a:rPr lang="en-US" sz="1600" dirty="0" smtClean="0"/>
              <a:t> column </a:t>
            </a:r>
            <a:r>
              <a:rPr lang="en-US" sz="1600" dirty="0" err="1" smtClean="0"/>
              <a:t>name</a:t>
            </a:r>
            <a:r>
              <a:rPr lang="en-US" sz="1600" dirty="0" err="1" smtClean="0">
                <a:solidFill>
                  <a:srgbClr val="FF0000"/>
                </a:solidFill>
              </a:rPr>
              <a:t>|</a:t>
            </a:r>
            <a:r>
              <a:rPr lang="en-US" sz="1600" dirty="0" err="1" smtClean="0"/>
              <a:t>data</a:t>
            </a:r>
            <a:r>
              <a:rPr lang="en-US" sz="1600" dirty="0" smtClean="0"/>
              <a:t> </a:t>
            </a:r>
            <a:r>
              <a:rPr lang="en-US" sz="1600" dirty="0" err="1" smtClean="0"/>
              <a:t>type</a:t>
            </a:r>
            <a:r>
              <a:rPr lang="en-US" sz="1600" dirty="0" err="1" smtClean="0">
                <a:solidFill>
                  <a:srgbClr val="FF0000"/>
                </a:solidFill>
              </a:rPr>
              <a:t>|</a:t>
            </a:r>
            <a:r>
              <a:rPr lang="en-US" sz="1600" dirty="0" err="1" smtClean="0"/>
              <a:t>data</a:t>
            </a:r>
            <a:r>
              <a:rPr lang="en-US" sz="1600" dirty="0" smtClean="0"/>
              <a:t> </a:t>
            </a:r>
            <a:r>
              <a:rPr lang="en-US" sz="1600" dirty="0" smtClean="0"/>
              <a:t>size</a:t>
            </a:r>
            <a:br>
              <a:rPr lang="en-US" sz="1600" dirty="0" smtClean="0"/>
            </a:br>
            <a:endParaRPr lang="en-US" sz="1600" dirty="0" smtClean="0"/>
          </a:p>
          <a:p>
            <a:r>
              <a:rPr lang="en-US" sz="2000" dirty="0" smtClean="0"/>
              <a:t>Only columns that are defined in column mapping </a:t>
            </a:r>
            <a:r>
              <a:rPr lang="en-US" sz="2000" dirty="0" smtClean="0"/>
              <a:t>appear </a:t>
            </a:r>
            <a:r>
              <a:rPr lang="en-US" sz="2000" dirty="0" smtClean="0"/>
              <a:t>in </a:t>
            </a:r>
            <a:r>
              <a:rPr lang="en-US" sz="2000" dirty="0" smtClean="0"/>
              <a:t>output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Using </a:t>
            </a:r>
            <a:r>
              <a:rPr lang="en-US" sz="2000" dirty="0" smtClean="0"/>
              <a:t>“+” for input column name means output column is created </a:t>
            </a:r>
            <a:r>
              <a:rPr lang="en-US" sz="2000" dirty="0" smtClean="0"/>
              <a:t>new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Using “*” for </a:t>
            </a:r>
            <a:r>
              <a:rPr lang="en-US" sz="2000" dirty="0" smtClean="0"/>
              <a:t>column </a:t>
            </a:r>
            <a:r>
              <a:rPr lang="en-US" sz="2000" dirty="0" smtClean="0"/>
              <a:t>def means “</a:t>
            </a:r>
            <a:r>
              <a:rPr lang="en-US" sz="2000" dirty="0" smtClean="0"/>
              <a:t>include </a:t>
            </a:r>
            <a:r>
              <a:rPr lang="en-US" sz="2000" dirty="0" smtClean="0"/>
              <a:t>all input columns not already mapped</a:t>
            </a:r>
            <a:r>
              <a:rPr lang="en-US" sz="2000" dirty="0" smtClean="0"/>
              <a:t>”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Data type and data size are optional (except for new columns)</a:t>
            </a:r>
          </a:p>
          <a:p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31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Passes all input rows to output rows and applies mapping</a:t>
            </a:r>
          </a:p>
          <a:p>
            <a:r>
              <a:rPr lang="en-US" dirty="0" smtClean="0"/>
              <a:t>Convenient to handle column mapping in pipelines (input and output modules don’t always provide the feature)</a:t>
            </a: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32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876800" y="3442157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62600" y="555962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SQLite3</a:t>
            </a:r>
          </a:p>
          <a:p>
            <a:pPr algn="ctr"/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8" name="Straight Arrow Connector 7"/>
          <p:cNvCxnSpPr>
            <a:endCxn id="10" idx="0"/>
          </p:cNvCxnSpPr>
          <p:nvPr/>
        </p:nvCxnSpPr>
        <p:spPr>
          <a:xfrm>
            <a:off x="6211094" y="4280357"/>
            <a:ext cx="23019" cy="33926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486400" y="3289757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SQLiteWriter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62625" y="4619625"/>
            <a:ext cx="94297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648200"/>
            <a:ext cx="39052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1447800" y="5559623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Delimited Text File</a:t>
            </a:r>
            <a:endParaRPr lang="en-US" sz="1400" dirty="0"/>
          </a:p>
        </p:txBody>
      </p:sp>
      <p:sp>
        <p:nvSpPr>
          <p:cNvPr id="13" name="Rectangle 12"/>
          <p:cNvSpPr/>
          <p:nvPr/>
        </p:nvSpPr>
        <p:spPr>
          <a:xfrm>
            <a:off x="1371600" y="3289757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DelimitedFile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Reader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>
            <a:off x="2095500" y="4280357"/>
            <a:ext cx="0" cy="44404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ight Arrow 14"/>
          <p:cNvSpPr/>
          <p:nvPr/>
        </p:nvSpPr>
        <p:spPr>
          <a:xfrm>
            <a:off x="2819400" y="3442157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29000" y="32766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NullFilter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191000" y="4267200"/>
            <a:ext cx="0" cy="444043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352800" y="47244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 smtClean="0">
                <a:solidFill>
                  <a:srgbClr val="00B0F0"/>
                </a:solidFill>
              </a:rPr>
              <a:t>OutputColumnList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FileListFilter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524000"/>
            <a:ext cx="3851275" cy="3575050"/>
          </a:xfrm>
        </p:spPr>
        <p:txBody>
          <a:bodyPr/>
          <a:lstStyle/>
          <a:p>
            <a:r>
              <a:rPr lang="en-US" dirty="0" smtClean="0"/>
              <a:t>Searches folder paths given by column in standard tabular input</a:t>
            </a:r>
          </a:p>
          <a:p>
            <a:r>
              <a:rPr lang="en-US" dirty="0" smtClean="0"/>
              <a:t>Selects files using name filter </a:t>
            </a:r>
          </a:p>
          <a:p>
            <a:r>
              <a:rPr lang="en-US" dirty="0" smtClean="0"/>
              <a:t>Delivers file list to standard tabular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33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990600" y="4264223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6245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Folders</a:t>
            </a:r>
            <a:endParaRPr lang="en-US" sz="1400" dirty="0"/>
          </a:p>
        </p:txBody>
      </p:sp>
      <p:sp>
        <p:nvSpPr>
          <p:cNvPr id="12" name="Right Arrow 11"/>
          <p:cNvSpPr/>
          <p:nvPr/>
        </p:nvSpPr>
        <p:spPr>
          <a:xfrm>
            <a:off x="3048000" y="4264223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5483423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600200" y="4111823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FileListFilter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rot="5400000">
            <a:off x="2057400" y="5369123"/>
            <a:ext cx="533400" cy="158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43400" y="1724025"/>
            <a:ext cx="4295775" cy="406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TextBox 13"/>
          <p:cNvSpPr txBox="1"/>
          <p:nvPr/>
        </p:nvSpPr>
        <p:spPr>
          <a:xfrm>
            <a:off x="452924" y="4191000"/>
            <a:ext cx="1223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</a:p>
          <a:p>
            <a:r>
              <a:rPr lang="en-US" dirty="0" smtClean="0"/>
              <a:t>Of</a:t>
            </a:r>
          </a:p>
          <a:p>
            <a:r>
              <a:rPr lang="en-US" dirty="0" smtClean="0"/>
              <a:t>Folders</a:t>
            </a:r>
          </a:p>
          <a:p>
            <a:r>
              <a:rPr lang="en-US" dirty="0" smtClean="0"/>
              <a:t>To Search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276600" y="4191000"/>
            <a:ext cx="8470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List</a:t>
            </a:r>
          </a:p>
          <a:p>
            <a:pPr algn="r"/>
            <a:r>
              <a:rPr lang="en-US" dirty="0" smtClean="0"/>
              <a:t>Of</a:t>
            </a:r>
          </a:p>
          <a:p>
            <a:pPr algn="r"/>
            <a:r>
              <a:rPr lang="en-US" dirty="0" smtClean="0"/>
              <a:t>Files</a:t>
            </a:r>
          </a:p>
          <a:p>
            <a:pPr algn="r"/>
            <a:r>
              <a:rPr lang="en-US" dirty="0" smtClean="0"/>
              <a:t>Found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FileListFilter</a:t>
            </a:r>
            <a:r>
              <a:rPr lang="en-US" dirty="0" smtClean="0"/>
              <a:t> -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34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343400" y="3807023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29200" y="57120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Folders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6400800" y="3807023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0" y="5026223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4953000" y="3654623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FileListFilter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5400000">
            <a:off x="5410200" y="4911923"/>
            <a:ext cx="533400" cy="158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186738" cy="2660650"/>
          </a:xfrm>
        </p:spPr>
        <p:txBody>
          <a:bodyPr/>
          <a:lstStyle/>
          <a:p>
            <a:r>
              <a:rPr lang="en-US" dirty="0" smtClean="0"/>
              <a:t>Standard tabular input must include a column that contains path to source folder to be searched</a:t>
            </a:r>
          </a:p>
          <a:p>
            <a:r>
              <a:rPr lang="en-US" dirty="0" smtClean="0"/>
              <a:t>The “</a:t>
            </a:r>
            <a:r>
              <a:rPr lang="en-US" dirty="0" err="1" smtClean="0">
                <a:solidFill>
                  <a:srgbClr val="00B0F0"/>
                </a:solidFill>
              </a:rPr>
              <a:t>SourceFolderColumnName</a:t>
            </a:r>
            <a:r>
              <a:rPr lang="en-US" dirty="0" smtClean="0"/>
              <a:t>” property specifies name of this column</a:t>
            </a:r>
          </a:p>
          <a:p>
            <a:pPr lvl="1"/>
            <a:r>
              <a:rPr lang="en-US" dirty="0" smtClean="0"/>
              <a:t>It defaults to “Folder”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209800" y="3962400"/>
            <a:ext cx="990600" cy="2286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Beta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219200" y="3962400"/>
            <a:ext cx="990600" cy="2286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Alpha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200400" y="3962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Folder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FileListFilter</a:t>
            </a:r>
            <a:r>
              <a:rPr lang="en-US" dirty="0" smtClean="0"/>
              <a:t>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505200"/>
            <a:ext cx="8186738" cy="3124200"/>
          </a:xfrm>
        </p:spPr>
        <p:txBody>
          <a:bodyPr/>
          <a:lstStyle/>
          <a:p>
            <a:r>
              <a:rPr lang="en-US" dirty="0" smtClean="0"/>
              <a:t>Module will search each source folder and </a:t>
            </a:r>
            <a:r>
              <a:rPr lang="en-US" dirty="0" smtClean="0"/>
              <a:t>deliver a </a:t>
            </a:r>
            <a:r>
              <a:rPr lang="en-US" dirty="0" smtClean="0"/>
              <a:t>description of each file and/or </a:t>
            </a:r>
            <a:r>
              <a:rPr lang="en-US" dirty="0" smtClean="0"/>
              <a:t>subfolder as </a:t>
            </a:r>
            <a:r>
              <a:rPr lang="en-US" dirty="0" smtClean="0"/>
              <a:t>a record in standard tabular output</a:t>
            </a:r>
          </a:p>
          <a:p>
            <a:r>
              <a:rPr lang="en-US" dirty="0" smtClean="0"/>
              <a:t>Default output record will have four fields (with names specified by following module properties):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FileTypeColumnName</a:t>
            </a:r>
            <a:r>
              <a:rPr lang="en-US" dirty="0" smtClean="0"/>
              <a:t> </a:t>
            </a:r>
            <a:r>
              <a:rPr lang="en-US" sz="1600" dirty="0" smtClean="0"/>
              <a:t>(Default: “Item”)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FileColumnName</a:t>
            </a:r>
            <a:r>
              <a:rPr lang="en-US" dirty="0" smtClean="0"/>
              <a:t> </a:t>
            </a:r>
            <a:r>
              <a:rPr lang="en-US" sz="1600" dirty="0" smtClean="0"/>
              <a:t>(Default: “File”)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FileSizeColumnName</a:t>
            </a:r>
            <a:r>
              <a:rPr lang="en-US" dirty="0" smtClean="0"/>
              <a:t> </a:t>
            </a:r>
            <a:r>
              <a:rPr lang="en-US" sz="1600" dirty="0" smtClean="0"/>
              <a:t>(Default: “</a:t>
            </a:r>
            <a:r>
              <a:rPr lang="en-US" sz="1600" dirty="0" err="1" smtClean="0"/>
              <a:t>File_Size_KB</a:t>
            </a:r>
            <a:r>
              <a:rPr lang="en-US" sz="1600" dirty="0" smtClean="0"/>
              <a:t>”)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SourceFolderColumnName</a:t>
            </a:r>
            <a:r>
              <a:rPr lang="en-US" dirty="0" smtClean="0"/>
              <a:t> </a:t>
            </a:r>
            <a:r>
              <a:rPr lang="en-US" sz="1600" dirty="0" smtClean="0"/>
              <a:t>(passed through from input 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35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533400" y="14478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28164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Folders</a:t>
            </a:r>
            <a:endParaRPr lang="en-US" sz="1400" dirty="0"/>
          </a:p>
        </p:txBody>
      </p:sp>
      <p:sp>
        <p:nvSpPr>
          <p:cNvPr id="7" name="Right Arrow 6"/>
          <p:cNvSpPr/>
          <p:nvPr/>
        </p:nvSpPr>
        <p:spPr>
          <a:xfrm>
            <a:off x="2590800" y="14478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667000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143000" y="12954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FileListFilter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9" idx="2"/>
          </p:cNvCxnSpPr>
          <p:nvPr/>
        </p:nvCxnSpPr>
        <p:spPr>
          <a:xfrm rot="5400000">
            <a:off x="1600200" y="2552700"/>
            <a:ext cx="533400" cy="158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257800" y="16764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File_Size_KB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267200" y="1673423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File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276600" y="1673423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Item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553200" y="1673423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Folder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FileListFilter</a:t>
            </a:r>
            <a:r>
              <a:rPr lang="en-US" dirty="0" smtClean="0"/>
              <a:t> -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76400"/>
            <a:ext cx="8186738" cy="3575050"/>
          </a:xfrm>
        </p:spPr>
        <p:txBody>
          <a:bodyPr/>
          <a:lstStyle/>
          <a:p>
            <a:r>
              <a:rPr lang="en-US" dirty="0" smtClean="0"/>
              <a:t>File/Folder search is controlled by module properties: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FileSelectorMode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/>
              <a:t>"</a:t>
            </a:r>
            <a:r>
              <a:rPr lang="en-US" dirty="0" err="1" smtClean="0"/>
              <a:t>RegEx</a:t>
            </a:r>
            <a:r>
              <a:rPr lang="en-US" dirty="0" smtClean="0"/>
              <a:t>“ (Default)</a:t>
            </a:r>
          </a:p>
          <a:p>
            <a:pPr lvl="2"/>
            <a:r>
              <a:rPr lang="en-US" dirty="0" smtClean="0"/>
              <a:t>“</a:t>
            </a:r>
            <a:r>
              <a:rPr lang="en-US" dirty="0" err="1" smtClean="0"/>
              <a:t>FileSearch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IncludeFilesOrFolders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/>
              <a:t>"File“ (Default)</a:t>
            </a:r>
          </a:p>
          <a:p>
            <a:pPr lvl="2"/>
            <a:r>
              <a:rPr lang="en-US" dirty="0" smtClean="0"/>
              <a:t>"Folder"</a:t>
            </a:r>
          </a:p>
          <a:p>
            <a:pPr lvl="2"/>
            <a:r>
              <a:rPr lang="en-US" dirty="0" smtClean="0"/>
              <a:t>"</a:t>
            </a:r>
            <a:r>
              <a:rPr lang="en-US" dirty="0" err="1" smtClean="0"/>
              <a:t>IncludeFilesOrFolders</a:t>
            </a:r>
            <a:r>
              <a:rPr lang="en-US" dirty="0" smtClean="0"/>
              <a:t>"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RecursiveSearch</a:t>
            </a:r>
            <a:endParaRPr lang="en-US" dirty="0" smtClean="0">
              <a:solidFill>
                <a:srgbClr val="00B0F0"/>
              </a:solidFill>
            </a:endParaRPr>
          </a:p>
          <a:p>
            <a:pPr lvl="2"/>
            <a:r>
              <a:rPr lang="en-US" dirty="0" smtClean="0"/>
              <a:t>"No“ (Default)</a:t>
            </a:r>
          </a:p>
          <a:p>
            <a:pPr lvl="2"/>
            <a:r>
              <a:rPr lang="en-US" dirty="0" smtClean="0"/>
              <a:t>"Yes"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36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FileListFilter</a:t>
            </a:r>
            <a:r>
              <a:rPr lang="en-US" dirty="0" smtClean="0"/>
              <a:t> – Column 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Columns from standard tabular input can be included in output record using </a:t>
            </a:r>
            <a:r>
              <a:rPr lang="en-US" dirty="0" err="1" smtClean="0">
                <a:solidFill>
                  <a:srgbClr val="00B0F0"/>
                </a:solidFill>
              </a:rPr>
              <a:t>OutputColumnList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The four </a:t>
            </a:r>
            <a:r>
              <a:rPr lang="en-US" dirty="0" smtClean="0"/>
              <a:t>default output </a:t>
            </a:r>
            <a:r>
              <a:rPr lang="en-US" dirty="0" smtClean="0"/>
              <a:t>column names </a:t>
            </a:r>
            <a:r>
              <a:rPr lang="en-US" u="sng" dirty="0" smtClean="0"/>
              <a:t>must</a:t>
            </a:r>
            <a:r>
              <a:rPr lang="en-US" dirty="0" smtClean="0"/>
              <a:t> </a:t>
            </a:r>
            <a:r>
              <a:rPr lang="en-US" dirty="0" smtClean="0"/>
              <a:t>then be included explicitly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37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14600" y="3200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Folder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657600" y="5715000"/>
            <a:ext cx="12954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rgbClr val="002060"/>
                </a:solidFill>
              </a:rPr>
              <a:t>File_Size_KB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67000" y="5712023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File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676400" y="5712023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Item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953000" y="5712023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Folder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524000" y="3200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Beta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33400" y="3200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Alpha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934200" y="5712023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Beta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943600" y="5712023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Alpha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1600200" y="44196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3657600" y="44196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209800" y="42672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FileListFilter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Bent Arrow 25"/>
          <p:cNvSpPr/>
          <p:nvPr/>
        </p:nvSpPr>
        <p:spPr>
          <a:xfrm rot="5400000">
            <a:off x="4191000" y="4876800"/>
            <a:ext cx="990600" cy="533400"/>
          </a:xfrm>
          <a:prstGeom prst="bentArrow">
            <a:avLst>
              <a:gd name="adj1" fmla="val 25000"/>
              <a:gd name="adj2" fmla="val 21429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Bent Arrow 28"/>
          <p:cNvSpPr/>
          <p:nvPr/>
        </p:nvSpPr>
        <p:spPr>
          <a:xfrm rot="10800000" flipH="1">
            <a:off x="914400" y="3505200"/>
            <a:ext cx="533400" cy="133350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43000" y="3547646"/>
            <a:ext cx="79140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solidFill>
                  <a:srgbClr val="00B0F0"/>
                </a:solidFill>
              </a:rPr>
              <a:t>OutputColumnList</a:t>
            </a:r>
            <a:r>
              <a:rPr lang="en-US" sz="1600" dirty="0" smtClean="0"/>
              <a:t> </a:t>
            </a:r>
            <a:r>
              <a:rPr lang="en-US" sz="1600" dirty="0" smtClean="0"/>
              <a:t>= "Item|+|text, File|+|text, </a:t>
            </a:r>
            <a:r>
              <a:rPr lang="en-US" sz="1600" dirty="0" err="1" smtClean="0"/>
              <a:t>File_Size_KB</a:t>
            </a:r>
            <a:r>
              <a:rPr lang="en-US" sz="1600" dirty="0" smtClean="0"/>
              <a:t>|+|text, Folder, Alpha, Beta"</a:t>
            </a:r>
            <a:endParaRPr lang="en-US" sz="1600" dirty="0"/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3048001" y="3886200"/>
            <a:ext cx="0" cy="31795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FileListFilter</a:t>
            </a:r>
            <a:r>
              <a:rPr lang="en-US" dirty="0" smtClean="0"/>
              <a:t> – Root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can be operated as root module in pipeline</a:t>
            </a:r>
          </a:p>
          <a:p>
            <a:r>
              <a:rPr lang="en-US" dirty="0" smtClean="0"/>
              <a:t>Folder paths to be searched are specified by calling </a:t>
            </a:r>
            <a:r>
              <a:rPr lang="en-US" dirty="0" err="1" smtClean="0">
                <a:solidFill>
                  <a:srgbClr val="00B0F0"/>
                </a:solidFill>
              </a:rPr>
              <a:t>AddFolderPath</a:t>
            </a:r>
            <a:r>
              <a:rPr lang="en-US" dirty="0" smtClean="0">
                <a:solidFill>
                  <a:srgbClr val="00B0F0"/>
                </a:solidFill>
              </a:rPr>
              <a:t>() </a:t>
            </a:r>
            <a:r>
              <a:rPr lang="en-US" dirty="0" smtClean="0"/>
              <a:t>for each folder prior to pipeline run</a:t>
            </a:r>
          </a:p>
          <a:p>
            <a:r>
              <a:rPr lang="en-US" dirty="0" smtClean="0"/>
              <a:t>Standard tabular input is ignored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38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86200" y="586740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Folders</a:t>
            </a:r>
            <a:endParaRPr lang="en-US" sz="1400" dirty="0"/>
          </a:p>
        </p:txBody>
      </p:sp>
      <p:sp>
        <p:nvSpPr>
          <p:cNvPr id="6" name="Right Arrow 5"/>
          <p:cNvSpPr/>
          <p:nvPr/>
        </p:nvSpPr>
        <p:spPr>
          <a:xfrm>
            <a:off x="5334000" y="39624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67200" y="5181600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3886200" y="38100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FileListFilter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8" idx="2"/>
          </p:cNvCxnSpPr>
          <p:nvPr/>
        </p:nvCxnSpPr>
        <p:spPr>
          <a:xfrm rot="5400000">
            <a:off x="4343400" y="5067300"/>
            <a:ext cx="533400" cy="1588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91025" y="2657475"/>
            <a:ext cx="42957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FileCopy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447800"/>
            <a:ext cx="8186738" cy="3575050"/>
          </a:xfrm>
        </p:spPr>
        <p:txBody>
          <a:bodyPr/>
          <a:lstStyle/>
          <a:p>
            <a:r>
              <a:rPr lang="en-US" dirty="0" smtClean="0"/>
              <a:t>Copies given files/folders to specified output folder</a:t>
            </a:r>
          </a:p>
          <a:p>
            <a:r>
              <a:rPr lang="en-US" dirty="0" smtClean="0"/>
              <a:t>Items to copy given by columns in standard tabular input </a:t>
            </a:r>
          </a:p>
          <a:p>
            <a:r>
              <a:rPr lang="en-US" dirty="0" smtClean="0"/>
              <a:t>Delivers file list to standard tabular output</a:t>
            </a:r>
          </a:p>
          <a:p>
            <a:pPr lvl="1"/>
            <a:r>
              <a:rPr lang="en-US" dirty="0" smtClean="0"/>
              <a:t>Used for building Manifest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39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8625" y="4248150"/>
            <a:ext cx="2924175" cy="2305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" name="Right Arrow 18"/>
          <p:cNvSpPr/>
          <p:nvPr/>
        </p:nvSpPr>
        <p:spPr>
          <a:xfrm>
            <a:off x="885825" y="3533775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943225" y="3533775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9200" y="5410200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457825"/>
            <a:ext cx="733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52825" y="5410200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14625" y="5486400"/>
            <a:ext cx="733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7" name="Straight Arrow Connector 26"/>
          <p:cNvCxnSpPr>
            <a:stCxn id="29" idx="2"/>
            <a:endCxn id="31" idx="0"/>
          </p:cNvCxnSpPr>
          <p:nvPr/>
        </p:nvCxnSpPr>
        <p:spPr>
          <a:xfrm>
            <a:off x="2219325" y="4371975"/>
            <a:ext cx="0" cy="129730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495425" y="3381375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FileCopy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1876425" y="5562600"/>
            <a:ext cx="762000" cy="5334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876425" y="5669280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Copy</a:t>
            </a:r>
            <a:endParaRPr lang="en-US" sz="1400" dirty="0"/>
          </a:p>
        </p:txBody>
      </p:sp>
      <p:sp>
        <p:nvSpPr>
          <p:cNvPr id="32" name="TextBox 31"/>
          <p:cNvSpPr txBox="1"/>
          <p:nvPr/>
        </p:nvSpPr>
        <p:spPr>
          <a:xfrm>
            <a:off x="304800" y="3429000"/>
            <a:ext cx="1287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</a:t>
            </a:r>
          </a:p>
          <a:p>
            <a:r>
              <a:rPr lang="en-US" dirty="0" smtClean="0"/>
              <a:t>Of</a:t>
            </a:r>
          </a:p>
          <a:p>
            <a:r>
              <a:rPr lang="en-US" dirty="0" smtClean="0"/>
              <a:t>Files </a:t>
            </a:r>
          </a:p>
          <a:p>
            <a:r>
              <a:rPr lang="en-US" dirty="0" smtClean="0"/>
              <a:t>And</a:t>
            </a:r>
          </a:p>
          <a:p>
            <a:r>
              <a:rPr lang="en-US" dirty="0" smtClean="0"/>
              <a:t>Subfolders</a:t>
            </a:r>
          </a:p>
          <a:p>
            <a:r>
              <a:rPr lang="en-US" dirty="0" smtClean="0"/>
              <a:t>To Copy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687971" y="3429000"/>
            <a:ext cx="12875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List</a:t>
            </a:r>
          </a:p>
          <a:p>
            <a:pPr algn="r"/>
            <a:r>
              <a:rPr lang="en-US" dirty="0" smtClean="0"/>
              <a:t>Of</a:t>
            </a:r>
          </a:p>
          <a:p>
            <a:pPr algn="r"/>
            <a:r>
              <a:rPr lang="en-US" dirty="0" smtClean="0"/>
              <a:t>Files</a:t>
            </a:r>
          </a:p>
          <a:p>
            <a:pPr algn="r"/>
            <a:r>
              <a:rPr lang="en-US" dirty="0" smtClean="0"/>
              <a:t>And </a:t>
            </a:r>
          </a:p>
          <a:p>
            <a:pPr algn="r"/>
            <a:r>
              <a:rPr lang="en-US" dirty="0" smtClean="0"/>
              <a:t>Subfolders</a:t>
            </a:r>
          </a:p>
          <a:p>
            <a:pPr algn="r"/>
            <a:r>
              <a:rPr lang="en-US" dirty="0" smtClean="0"/>
              <a:t>Copied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Concept: Modular Pipelines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0975" y="6553200"/>
            <a:ext cx="609600" cy="228600"/>
          </a:xfrm>
        </p:spPr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</a:t>
            </a:fld>
            <a:r>
              <a:rPr lang="en-US" dirty="0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752600" y="35052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276600" y="36271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45" idx="6"/>
            <a:endCxn id="44" idx="1"/>
          </p:cNvCxnSpPr>
          <p:nvPr/>
        </p:nvCxnSpPr>
        <p:spPr>
          <a:xfrm>
            <a:off x="2209800" y="3733800"/>
            <a:ext cx="381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943600" y="35052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419600" y="36271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8" idx="3"/>
            <a:endCxn id="49" idx="2"/>
          </p:cNvCxnSpPr>
          <p:nvPr/>
        </p:nvCxnSpPr>
        <p:spPr>
          <a:xfrm>
            <a:off x="5562600" y="3733800"/>
            <a:ext cx="381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6400800" y="35814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Data Store</a:t>
            </a:r>
            <a:endParaRPr lang="en-US" sz="1000" dirty="0"/>
          </a:p>
        </p:txBody>
      </p:sp>
      <p:sp>
        <p:nvSpPr>
          <p:cNvPr id="74" name="Content Placeholder 2"/>
          <p:cNvSpPr>
            <a:spLocks noGrp="1"/>
          </p:cNvSpPr>
          <p:nvPr>
            <p:ph idx="1"/>
          </p:nvPr>
        </p:nvSpPr>
        <p:spPr>
          <a:xfrm>
            <a:off x="492125" y="2286000"/>
            <a:ext cx="7966075" cy="609600"/>
          </a:xfrm>
        </p:spPr>
        <p:txBody>
          <a:bodyPr/>
          <a:lstStyle/>
          <a:p>
            <a:r>
              <a:rPr lang="en-US" dirty="0" smtClean="0"/>
              <a:t>Reusable modules that do simple jobs</a:t>
            </a:r>
          </a:p>
          <a:p>
            <a:r>
              <a:rPr lang="en-US" dirty="0" smtClean="0"/>
              <a:t>Formed into pipelines to perform data access tasks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38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908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768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14400" y="3611405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Data Store</a:t>
            </a:r>
            <a:endParaRPr lang="en-US" sz="1000" dirty="0"/>
          </a:p>
        </p:txBody>
      </p:sp>
      <p:sp>
        <p:nvSpPr>
          <p:cNvPr id="76" name="Content Placeholder 2"/>
          <p:cNvSpPr txBox="1">
            <a:spLocks/>
          </p:cNvSpPr>
          <p:nvPr/>
        </p:nvSpPr>
        <p:spPr bwMode="auto">
          <a:xfrm>
            <a:off x="457200" y="4572000"/>
            <a:ext cx="79660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Blip>
                <a:blip r:embed="rId3"/>
              </a:buBlip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Easier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configure for multiple use cases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85000"/>
              </a:lnSpc>
              <a:spcBef>
                <a:spcPct val="30000"/>
              </a:spcBef>
              <a:spcAft>
                <a:spcPct val="0"/>
              </a:spcAft>
              <a:buClr>
                <a:schemeClr val="folHlink"/>
              </a:buClr>
              <a:buSzTx/>
              <a:buFontTx/>
              <a:buBlip>
                <a:blip r:embed="rId3"/>
              </a:buBlip>
              <a:tabLst/>
              <a:defRPr/>
            </a:pPr>
            <a:r>
              <a:rPr lang="en-US" sz="2400" kern="0" baseline="0" dirty="0" smtClean="0">
                <a:latin typeface="+mn-lt"/>
              </a:rPr>
              <a:t>Easier</a:t>
            </a:r>
            <a:r>
              <a:rPr lang="en-US" sz="2400" kern="0" dirty="0" smtClean="0">
                <a:latin typeface="+mn-lt"/>
              </a:rPr>
              <a:t> to adapt to future needs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FileCopy</a:t>
            </a:r>
            <a:r>
              <a:rPr lang="en-US" dirty="0" smtClean="0"/>
              <a:t> -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tabular input must contain columns that specify file or folder path to copy: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SourceFileColumnName</a:t>
            </a:r>
            <a:r>
              <a:rPr lang="en-US" dirty="0" smtClean="0"/>
              <a:t> (Default: "File") - Name of column that contains name of file or subfolder to copy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SourceFolderColumnName</a:t>
            </a:r>
            <a:r>
              <a:rPr lang="en-US" dirty="0" smtClean="0"/>
              <a:t>: (Default: "Folder") - Name of column that contains path to folder that contains file or subfolder to copy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FileTypeColumnName</a:t>
            </a:r>
            <a:r>
              <a:rPr lang="en-US" dirty="0" smtClean="0"/>
              <a:t>: (Default: "") (optional) - Name of column that contains indicator of whether item is file or subfolder (if blank) presumed to be a file</a:t>
            </a:r>
          </a:p>
          <a:p>
            <a:pPr lvl="2"/>
            <a:r>
              <a:rPr lang="en-US" dirty="0" smtClean="0"/>
              <a:t>Necessary when input records include subfolders</a:t>
            </a:r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40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4419600" y="51816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6477000" y="51816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29200" y="50292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FileCopy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2004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Folder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2098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File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219200" y="5334000"/>
            <a:ext cx="990600" cy="2286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Item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FileCopy</a:t>
            </a:r>
            <a:r>
              <a:rPr lang="en-US" dirty="0" smtClean="0"/>
              <a:t> -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file or subfolder given by input will be copied to output folder specified by </a:t>
            </a:r>
            <a:r>
              <a:rPr lang="en-US" dirty="0" err="1" smtClean="0">
                <a:solidFill>
                  <a:srgbClr val="00B0F0"/>
                </a:solidFill>
              </a:rPr>
              <a:t>OutputFolderPath</a:t>
            </a:r>
            <a:r>
              <a:rPr lang="en-US" dirty="0" smtClean="0"/>
              <a:t> property</a:t>
            </a:r>
          </a:p>
          <a:p>
            <a:r>
              <a:rPr lang="en-US" dirty="0" smtClean="0"/>
              <a:t>Output file name can be (optionally) dynamically changed: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ApplyPrefixToFileName</a:t>
            </a:r>
            <a:r>
              <a:rPr lang="en-US" dirty="0" smtClean="0"/>
              <a:t>: Apply prefix to input file name if “Yes”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ColumnToUseForPrefix</a:t>
            </a:r>
            <a:r>
              <a:rPr lang="en-US" dirty="0" smtClean="0"/>
              <a:t>: </a:t>
            </a:r>
            <a:r>
              <a:rPr lang="en-US" dirty="0" err="1" smtClean="0"/>
              <a:t>Prepend</a:t>
            </a:r>
            <a:r>
              <a:rPr lang="en-US" dirty="0" smtClean="0"/>
              <a:t> contents of given input column (optional)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PrefixLeader</a:t>
            </a:r>
            <a:r>
              <a:rPr lang="en-US" dirty="0" smtClean="0"/>
              <a:t>: Literal text to apply as first part of prefix (optional)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41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000375" y="44958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5057775" y="44958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33750" y="5534025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95550" y="5581650"/>
            <a:ext cx="733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75" y="5534025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29175" y="5610225"/>
            <a:ext cx="733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Straight Arrow Connector 10"/>
          <p:cNvCxnSpPr>
            <a:stCxn id="12" idx="2"/>
            <a:endCxn id="14" idx="0"/>
          </p:cNvCxnSpPr>
          <p:nvPr/>
        </p:nvCxnSpPr>
        <p:spPr>
          <a:xfrm>
            <a:off x="4333875" y="5334000"/>
            <a:ext cx="0" cy="459105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609975" y="43434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FileCopy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3990975" y="5686425"/>
            <a:ext cx="762000" cy="533400"/>
          </a:xfrm>
          <a:prstGeom prst="rightArrow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990975" y="579310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Copy</a:t>
            </a: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FileCopy</a:t>
            </a:r>
            <a:r>
              <a:rPr lang="en-US" dirty="0" smtClean="0"/>
              <a:t> -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will output a standard tabular output record for each file copied (useful for creating a </a:t>
            </a:r>
            <a:r>
              <a:rPr lang="en-US" dirty="0" err="1" smtClean="0"/>
              <a:t>manifiest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default, there will be two output columns: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SourceFolderName</a:t>
            </a:r>
            <a:r>
              <a:rPr lang="en-US" dirty="0" smtClean="0"/>
              <a:t> from input record is included in default record</a:t>
            </a:r>
          </a:p>
          <a:p>
            <a:pPr lvl="1"/>
            <a:r>
              <a:rPr lang="en-US" dirty="0" smtClean="0"/>
              <a:t>File name (including dynamic modifications, if any) is included in default record in column named “File” (column name can be changed by setting </a:t>
            </a:r>
            <a:r>
              <a:rPr lang="en-US" dirty="0" err="1" smtClean="0">
                <a:solidFill>
                  <a:srgbClr val="00B0F0"/>
                </a:solidFill>
              </a:rPr>
              <a:t>OutputFileColumnName</a:t>
            </a:r>
            <a:r>
              <a:rPr lang="en-US" dirty="0" smtClean="0"/>
              <a:t> property)</a:t>
            </a:r>
          </a:p>
          <a:p>
            <a:r>
              <a:rPr lang="en-US" dirty="0" smtClean="0"/>
              <a:t>Columns from the input record can be included by setting </a:t>
            </a:r>
            <a:r>
              <a:rPr lang="en-US" dirty="0" err="1" smtClean="0">
                <a:solidFill>
                  <a:srgbClr val="00B0F0"/>
                </a:solidFill>
              </a:rPr>
              <a:t>OutputColumnList</a:t>
            </a:r>
            <a:r>
              <a:rPr lang="en-US" dirty="0" smtClean="0"/>
              <a:t> property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42</a:t>
            </a:fld>
            <a:r>
              <a:rPr lang="en-US" dirty="0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828800" y="51816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3886200" y="51816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38400" y="50292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FileCopy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6388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Folder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6482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File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29400" y="5334000"/>
            <a:ext cx="990600" cy="2286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Alpha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20000" y="5334000"/>
            <a:ext cx="990600" cy="2286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Beta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38625" y="2581275"/>
            <a:ext cx="42957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0" name="Straight Arrow Connector 19"/>
          <p:cNvCxnSpPr/>
          <p:nvPr/>
        </p:nvCxnSpPr>
        <p:spPr>
          <a:xfrm rot="5400000">
            <a:off x="1713706" y="4990306"/>
            <a:ext cx="1143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FileSubPipelineBroker</a:t>
            </a:r>
            <a:r>
              <a:rPr lang="en-US" dirty="0" smtClean="0"/>
              <a:t>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524000"/>
            <a:ext cx="8186738" cy="3575050"/>
          </a:xfrm>
        </p:spPr>
        <p:txBody>
          <a:bodyPr/>
          <a:lstStyle/>
          <a:p>
            <a:r>
              <a:rPr lang="en-US" dirty="0" smtClean="0"/>
              <a:t>Processes contents of files referenced by standard tabular input using sub-pipeline created for each file</a:t>
            </a:r>
          </a:p>
          <a:p>
            <a:r>
              <a:rPr lang="en-US" dirty="0" smtClean="0"/>
              <a:t>Delivers list of files processed to standard tabular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43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33825" y="3314700"/>
            <a:ext cx="4067175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ight Arrow 6"/>
          <p:cNvSpPr/>
          <p:nvPr/>
        </p:nvSpPr>
        <p:spPr>
          <a:xfrm>
            <a:off x="914400" y="31242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971800" y="31242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752975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743575"/>
            <a:ext cx="733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47975" y="4829175"/>
            <a:ext cx="58102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71775" y="5695950"/>
            <a:ext cx="73342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8" name="Straight Arrow Connector 17"/>
          <p:cNvCxnSpPr/>
          <p:nvPr/>
        </p:nvCxnSpPr>
        <p:spPr>
          <a:xfrm rot="10800000">
            <a:off x="1752600" y="5591175"/>
            <a:ext cx="1066800" cy="1588"/>
          </a:xfrm>
          <a:prstGeom prst="straightConnector1">
            <a:avLst/>
          </a:prstGeom>
          <a:ln w="57150"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676400" y="5601355"/>
            <a:ext cx="1143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Process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1524000" y="4267200"/>
            <a:ext cx="1447800" cy="4572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Sub-Pipeline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rot="5400000">
            <a:off x="1715294" y="3694906"/>
            <a:ext cx="1143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524000" y="29718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SubPipeline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Broker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FileSubPipelineBroker</a:t>
            </a:r>
            <a:r>
              <a:rPr lang="en-US" dirty="0" smtClean="0"/>
              <a:t> - Input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44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tabular input must contain columns that specify file or folder path to copy: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SourceFileColumnName</a:t>
            </a:r>
            <a:r>
              <a:rPr lang="en-US" dirty="0" smtClean="0"/>
              <a:t> (Default: "File“) – Name of column that contains name of file or subfolder to copy</a:t>
            </a:r>
          </a:p>
          <a:p>
            <a:r>
              <a:rPr lang="en-US" dirty="0" err="1" smtClean="0">
                <a:solidFill>
                  <a:srgbClr val="00B0F0"/>
                </a:solidFill>
              </a:rPr>
              <a:t>SourceFolderColumnName</a:t>
            </a:r>
            <a:r>
              <a:rPr lang="en-US" dirty="0" smtClean="0"/>
              <a:t>: (Default :"Folder“) – Name of column that contains path to folder that contains file or subfolder to copy</a:t>
            </a:r>
          </a:p>
        </p:txBody>
      </p:sp>
      <p:sp>
        <p:nvSpPr>
          <p:cNvPr id="7" name="Right Arrow 6"/>
          <p:cNvSpPr/>
          <p:nvPr/>
        </p:nvSpPr>
        <p:spPr>
          <a:xfrm>
            <a:off x="4572000" y="53340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6629400" y="53340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81600" y="51816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SubPipeline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Broker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5486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Folder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54864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File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71600" y="5486400"/>
            <a:ext cx="990600" cy="2286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Item</a:t>
            </a:r>
            <a:endParaRPr lang="en-US" sz="1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FileSubPipelineBroker</a:t>
            </a:r>
            <a:r>
              <a:rPr lang="en-US" dirty="0" smtClean="0"/>
              <a:t> - 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pipeline will be created and run for each file in input:</a:t>
            </a:r>
          </a:p>
          <a:p>
            <a:pPr lvl="1"/>
            <a:r>
              <a:rPr lang="en-US" dirty="0" smtClean="0"/>
              <a:t>Results of inner pipeline will be delivered to folder specified by </a:t>
            </a:r>
            <a:r>
              <a:rPr lang="en-US" dirty="0" err="1" smtClean="0">
                <a:solidFill>
                  <a:srgbClr val="00B0F0"/>
                </a:solidFill>
              </a:rPr>
              <a:t>OutputFolderPath</a:t>
            </a:r>
            <a:r>
              <a:rPr lang="en-US" dirty="0" smtClean="0"/>
              <a:t> property.</a:t>
            </a:r>
          </a:p>
          <a:p>
            <a:pPr lvl="1"/>
            <a:r>
              <a:rPr lang="en-US" dirty="0" smtClean="0"/>
              <a:t>Name of filter module to include in default inner pipeline given by </a:t>
            </a:r>
            <a:r>
              <a:rPr lang="en-US" dirty="0" err="1" smtClean="0">
                <a:solidFill>
                  <a:srgbClr val="00B0F0"/>
                </a:solidFill>
              </a:rPr>
              <a:t>FileFilterModuleName</a:t>
            </a:r>
            <a:r>
              <a:rPr lang="en-US" dirty="0" smtClean="0"/>
              <a:t> property (or "All Pass“) and parameters for it by the </a:t>
            </a:r>
            <a:r>
              <a:rPr lang="en-US" dirty="0" err="1" smtClean="0">
                <a:solidFill>
                  <a:srgbClr val="00B0F0"/>
                </a:solidFill>
              </a:rPr>
              <a:t>SetFileFilterParameters</a:t>
            </a:r>
            <a:r>
              <a:rPr lang="en-US" dirty="0" smtClean="0"/>
              <a:t> property (parameters as delimited string "</a:t>
            </a:r>
            <a:r>
              <a:rPr lang="en-US" dirty="0" err="1" smtClean="0"/>
              <a:t>key:value</a:t>
            </a:r>
            <a:r>
              <a:rPr lang="en-US" dirty="0" smtClean="0"/>
              <a:t>; </a:t>
            </a:r>
            <a:r>
              <a:rPr lang="en-US" dirty="0" err="1" smtClean="0"/>
              <a:t>key:value</a:t>
            </a:r>
            <a:r>
              <a:rPr lang="en-US" dirty="0" smtClean="0"/>
              <a:t>;”)</a:t>
            </a:r>
          </a:p>
          <a:p>
            <a:pPr lvl="1"/>
            <a:r>
              <a:rPr lang="en-US" dirty="0" smtClean="0"/>
              <a:t>If results of inner pipeline are to be delivered to SQLite database, </a:t>
            </a:r>
            <a:r>
              <a:rPr lang="en-US" dirty="0" err="1" smtClean="0">
                <a:solidFill>
                  <a:srgbClr val="00B0F0"/>
                </a:solidFill>
              </a:rPr>
              <a:t>DatabaseName</a:t>
            </a:r>
            <a:r>
              <a:rPr lang="en-US" dirty="0" smtClean="0"/>
              <a:t> property must be set with file name.  </a:t>
            </a:r>
            <a:r>
              <a:rPr lang="en-US" dirty="0" err="1" smtClean="0">
                <a:solidFill>
                  <a:srgbClr val="00B0F0"/>
                </a:solidFill>
              </a:rPr>
              <a:t>TableName</a:t>
            </a:r>
            <a:r>
              <a:rPr lang="en-US" dirty="0" smtClean="0"/>
              <a:t> property can name a single table to receive all results, or be blank (results will be delivered to multiple tables, one per input file)</a:t>
            </a:r>
          </a:p>
          <a:p>
            <a:pPr lvl="1"/>
            <a:r>
              <a:rPr lang="en-US" dirty="0" smtClean="0"/>
              <a:t>If results in inner pipeline are to be concatenated to single file, its name should be set in property </a:t>
            </a:r>
            <a:r>
              <a:rPr lang="en-US" dirty="0" err="1" smtClean="0">
                <a:solidFill>
                  <a:srgbClr val="00B0F0"/>
                </a:solidFill>
              </a:rPr>
              <a:t>OutputFileName</a:t>
            </a:r>
            <a:r>
              <a:rPr lang="en-US" dirty="0" smtClean="0"/>
              <a:t> (optional) (if blank, results will be delivered to separate files).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45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FileSubPipelineBroker</a:t>
            </a:r>
            <a:r>
              <a:rPr lang="en-US" dirty="0" smtClean="0"/>
              <a:t> - Output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46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will output a standard tabular output record for each file copied (useful for creating a </a:t>
            </a:r>
            <a:r>
              <a:rPr lang="en-US" dirty="0" err="1" smtClean="0"/>
              <a:t>manifiest</a:t>
            </a:r>
            <a:r>
              <a:rPr lang="en-US" dirty="0" smtClean="0"/>
              <a:t>)</a:t>
            </a:r>
          </a:p>
          <a:p>
            <a:r>
              <a:rPr lang="en-US" dirty="0" smtClean="0"/>
              <a:t>By default, there will be two output columns:</a:t>
            </a:r>
          </a:p>
          <a:p>
            <a:pPr lvl="1"/>
            <a:r>
              <a:rPr lang="en-US" dirty="0" err="1" smtClean="0">
                <a:solidFill>
                  <a:srgbClr val="00B0F0"/>
                </a:solidFill>
              </a:rPr>
              <a:t>SourceFolderName</a:t>
            </a:r>
            <a:r>
              <a:rPr lang="en-US" dirty="0" smtClean="0"/>
              <a:t> from input record is included in default record</a:t>
            </a:r>
          </a:p>
          <a:p>
            <a:pPr lvl="1"/>
            <a:r>
              <a:rPr lang="en-US" dirty="0" smtClean="0"/>
              <a:t>File name (including dynamic modifications, if any) is included in default record in column named “File” (column name can be changed by setting </a:t>
            </a:r>
            <a:r>
              <a:rPr lang="en-US" dirty="0" err="1" smtClean="0">
                <a:solidFill>
                  <a:srgbClr val="00B0F0"/>
                </a:solidFill>
              </a:rPr>
              <a:t>OutputFileColumnName</a:t>
            </a:r>
            <a:r>
              <a:rPr lang="en-US" dirty="0" smtClean="0"/>
              <a:t> property)</a:t>
            </a:r>
          </a:p>
          <a:p>
            <a:r>
              <a:rPr lang="en-US" dirty="0" smtClean="0"/>
              <a:t>Columns from the input record can be included by setting </a:t>
            </a:r>
            <a:r>
              <a:rPr lang="en-US" dirty="0" err="1" smtClean="0">
                <a:solidFill>
                  <a:srgbClr val="00B0F0"/>
                </a:solidFill>
              </a:rPr>
              <a:t>OutputColumnList</a:t>
            </a:r>
            <a:r>
              <a:rPr lang="en-US" dirty="0" smtClean="0"/>
              <a:t> property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1816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Folder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191000" y="5334000"/>
            <a:ext cx="9906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2060"/>
                </a:solidFill>
              </a:rPr>
              <a:t>File</a:t>
            </a:r>
            <a:endParaRPr lang="en-US" sz="1400" dirty="0">
              <a:solidFill>
                <a:srgbClr val="00206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172200" y="5334000"/>
            <a:ext cx="990600" cy="2286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Alpha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162800" y="5334000"/>
            <a:ext cx="990600" cy="228600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B0F0"/>
                </a:solidFill>
              </a:rPr>
              <a:t>Beta</a:t>
            </a:r>
            <a:endParaRPr lang="en-US" sz="1400" dirty="0">
              <a:solidFill>
                <a:srgbClr val="00B0F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371600" y="51816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3429000" y="5181600"/>
            <a:ext cx="609600" cy="6096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981200" y="5029200"/>
            <a:ext cx="14478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File</a:t>
            </a:r>
          </a:p>
          <a:p>
            <a:pPr algn="ctr"/>
            <a:r>
              <a:rPr lang="en-US" sz="1400" dirty="0" err="1" smtClean="0">
                <a:solidFill>
                  <a:schemeClr val="tx1"/>
                </a:solidFill>
              </a:rPr>
              <a:t>SubPipeline</a:t>
            </a:r>
            <a:endParaRPr lang="en-US" sz="1400" dirty="0" smtClean="0">
              <a:solidFill>
                <a:schemeClr val="tx1"/>
              </a:solidFill>
            </a:endParaRP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Broker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DataGenerator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Mage module that can generate a simulated data stream on Mage standard tabular output or accept a set of data that it will stream to </a:t>
            </a:r>
            <a:r>
              <a:rPr lang="en-US" dirty="0" err="1" smtClean="0"/>
              <a:t>ouput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47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95600"/>
            <a:ext cx="8204200" cy="987425"/>
          </a:xfrm>
        </p:spPr>
        <p:txBody>
          <a:bodyPr/>
          <a:lstStyle/>
          <a:p>
            <a:r>
              <a:rPr lang="en-US" dirty="0" smtClean="0"/>
              <a:t>Mage Display-Related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48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GridViewDisplayControl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971800"/>
            <a:ext cx="8186738" cy="2971800"/>
          </a:xfrm>
        </p:spPr>
        <p:txBody>
          <a:bodyPr/>
          <a:lstStyle/>
          <a:p>
            <a:r>
              <a:rPr lang="en-US" dirty="0" smtClean="0"/>
              <a:t>Provides grid display for tabular data</a:t>
            </a:r>
          </a:p>
          <a:p>
            <a:r>
              <a:rPr lang="en-US" dirty="0" smtClean="0"/>
              <a:t>Implements standard tabular input </a:t>
            </a:r>
          </a:p>
          <a:p>
            <a:pPr lvl="1"/>
            <a:r>
              <a:rPr lang="en-US" dirty="0" smtClean="0"/>
              <a:t>Implements</a:t>
            </a:r>
            <a:r>
              <a:rPr lang="en-US" sz="1600" dirty="0" smtClean="0"/>
              <a:t>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ISinkModule</a:t>
            </a:r>
            <a:r>
              <a:rPr lang="en-US" dirty="0" smtClean="0"/>
              <a:t> interface</a:t>
            </a:r>
          </a:p>
          <a:p>
            <a:pPr lvl="1"/>
            <a:r>
              <a:rPr lang="en-US" dirty="0" smtClean="0"/>
              <a:t>Can be dropped into pipeline (recognized by “Assemble()”)</a:t>
            </a:r>
          </a:p>
          <a:p>
            <a:r>
              <a:rPr lang="en-US" dirty="0" smtClean="0"/>
              <a:t>Can supply contents via standard tabular output</a:t>
            </a:r>
          </a:p>
          <a:p>
            <a:pPr lvl="1"/>
            <a:r>
              <a:rPr lang="en-US" dirty="0" smtClean="0"/>
              <a:t>Using instance of 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GVPipelineSource</a:t>
            </a:r>
            <a:r>
              <a:rPr lang="en-US" dirty="0" smtClean="0"/>
              <a:t> as adapter:</a:t>
            </a:r>
          </a:p>
          <a:p>
            <a:pPr lvl="1">
              <a:buNone/>
            </a:pP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 err="1" smtClean="0"/>
              <a:t>MageDisplayLib</a:t>
            </a:r>
            <a:r>
              <a:rPr lang="en-US" dirty="0" smtClean="0"/>
              <a:t> DLL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49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371600"/>
            <a:ext cx="6268572" cy="1354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990600" y="5254823"/>
            <a:ext cx="784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3B89FB"/>
                </a:solidFill>
                <a:latin typeface="Courier New" pitchFamily="49" charset="0"/>
                <a:cs typeface="Courier New" pitchFamily="49" charset="0"/>
              </a:rPr>
              <a:t>BaseModule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source</a:t>
            </a:r>
            <a:r>
              <a:rPr lang="en-US" sz="1600" dirty="0" smtClean="0">
                <a:solidFill>
                  <a:srgbClr val="2B91AF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new </a:t>
            </a:r>
            <a:r>
              <a:rPr lang="en-US" sz="1600" dirty="0" err="1" smtClean="0">
                <a:solidFill>
                  <a:srgbClr val="3B89FB"/>
                </a:solidFill>
                <a:latin typeface="Consolas" pitchFamily="49" charset="0"/>
                <a:cs typeface="Consolas" pitchFamily="49" charset="0"/>
              </a:rPr>
              <a:t>GVPipelineSource</a:t>
            </a:r>
            <a:r>
              <a:rPr lang="en-US" sz="16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latin typeface="Consolas" pitchFamily="49" charset="0"/>
                <a:cs typeface="Consolas" pitchFamily="49" charset="0"/>
              </a:rPr>
              <a:t>FileListDisplay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mode</a:t>
            </a:r>
            <a:r>
              <a:rPr lang="en-US" sz="16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);</a:t>
            </a:r>
            <a:endParaRPr lang="en-US" sz="1600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Complex Pipelines Made of Simple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80975" y="6553200"/>
            <a:ext cx="609600" cy="228600"/>
          </a:xfrm>
        </p:spPr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</a:t>
            </a:fld>
            <a:r>
              <a:rPr lang="en-US" dirty="0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752600" y="25146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3276600" y="26365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Arrow Connector 7"/>
          <p:cNvCxnSpPr>
            <a:stCxn id="6" idx="6"/>
            <a:endCxn id="5" idx="1"/>
          </p:cNvCxnSpPr>
          <p:nvPr/>
        </p:nvCxnSpPr>
        <p:spPr>
          <a:xfrm>
            <a:off x="2209800" y="2743200"/>
            <a:ext cx="381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4800600" y="25146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21" idx="3"/>
            <a:endCxn id="22" idx="2"/>
          </p:cNvCxnSpPr>
          <p:nvPr/>
        </p:nvCxnSpPr>
        <p:spPr>
          <a:xfrm>
            <a:off x="4419600" y="2743200"/>
            <a:ext cx="381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1752600" y="3733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276600" y="38557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7" name="Straight Arrow Connector 46"/>
          <p:cNvCxnSpPr>
            <a:stCxn id="45" idx="6"/>
            <a:endCxn id="44" idx="1"/>
          </p:cNvCxnSpPr>
          <p:nvPr/>
        </p:nvCxnSpPr>
        <p:spPr>
          <a:xfrm>
            <a:off x="2209800" y="3962400"/>
            <a:ext cx="381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5943600" y="37338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0" name="Right Arrow 49"/>
          <p:cNvSpPr/>
          <p:nvPr/>
        </p:nvSpPr>
        <p:spPr>
          <a:xfrm>
            <a:off x="4419600" y="38557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/>
          <p:cNvCxnSpPr>
            <a:stCxn id="48" idx="3"/>
            <a:endCxn id="49" idx="2"/>
          </p:cNvCxnSpPr>
          <p:nvPr/>
        </p:nvCxnSpPr>
        <p:spPr>
          <a:xfrm>
            <a:off x="5562600" y="3962400"/>
            <a:ext cx="3810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1524000" y="2016681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Import or </a:t>
            </a:r>
            <a:r>
              <a:rPr lang="en-US" dirty="0" smtClean="0"/>
              <a:t>Copy</a:t>
            </a:r>
            <a:endParaRPr 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1524000" y="320040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Filter </a:t>
            </a:r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52" name="TextBox 51"/>
          <p:cNvSpPr txBox="1"/>
          <p:nvPr/>
        </p:nvSpPr>
        <p:spPr>
          <a:xfrm>
            <a:off x="1219200" y="2590800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File</a:t>
            </a:r>
            <a:endParaRPr lang="en-US" sz="1000" dirty="0"/>
          </a:p>
        </p:txBody>
      </p:sp>
      <p:sp>
        <p:nvSpPr>
          <p:cNvPr id="53" name="TextBox 52"/>
          <p:cNvSpPr txBox="1"/>
          <p:nvPr/>
        </p:nvSpPr>
        <p:spPr>
          <a:xfrm>
            <a:off x="5257800" y="25908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SQLite DB</a:t>
            </a:r>
            <a:endParaRPr lang="en-US" sz="1000" dirty="0"/>
          </a:p>
        </p:txBody>
      </p:sp>
      <p:sp>
        <p:nvSpPr>
          <p:cNvPr id="59" name="TextBox 58"/>
          <p:cNvSpPr txBox="1"/>
          <p:nvPr/>
        </p:nvSpPr>
        <p:spPr>
          <a:xfrm>
            <a:off x="1219200" y="3792379"/>
            <a:ext cx="53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 smtClean="0"/>
              <a:t>File</a:t>
            </a:r>
            <a:endParaRPr lang="en-US" sz="1000" dirty="0"/>
          </a:p>
        </p:txBody>
      </p:sp>
      <p:sp>
        <p:nvSpPr>
          <p:cNvPr id="67" name="TextBox 66"/>
          <p:cNvSpPr txBox="1"/>
          <p:nvPr/>
        </p:nvSpPr>
        <p:spPr>
          <a:xfrm>
            <a:off x="6400800" y="381000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File</a:t>
            </a:r>
            <a:endParaRPr lang="en-US" sz="1000" dirty="0"/>
          </a:p>
        </p:txBody>
      </p:sp>
      <p:sp>
        <p:nvSpPr>
          <p:cNvPr id="5" name="Rectangle 4"/>
          <p:cNvSpPr/>
          <p:nvPr/>
        </p:nvSpPr>
        <p:spPr>
          <a:xfrm>
            <a:off x="2590800" y="25146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Reader (file)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3733800" y="25146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Writer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(SQLite)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33800" y="3733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Filter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“X”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90800" y="3733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(file)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4876800" y="3733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Writer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(file)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2" name="Rounded Rectangular Callout 71"/>
          <p:cNvSpPr/>
          <p:nvPr/>
        </p:nvSpPr>
        <p:spPr>
          <a:xfrm>
            <a:off x="2667000" y="5081587"/>
            <a:ext cx="2971800" cy="1166813"/>
          </a:xfrm>
          <a:prstGeom prst="wedgeRoundRectCallout">
            <a:avLst>
              <a:gd name="adj1" fmla="val -22600"/>
              <a:gd name="adj2" fmla="val -137752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ular Callout 70"/>
          <p:cNvSpPr/>
          <p:nvPr/>
        </p:nvSpPr>
        <p:spPr>
          <a:xfrm>
            <a:off x="2667000" y="5081587"/>
            <a:ext cx="2971800" cy="1166813"/>
          </a:xfrm>
          <a:prstGeom prst="wedgeRoundRectCallout">
            <a:avLst>
              <a:gd name="adj1" fmla="val 12278"/>
              <a:gd name="adj2" fmla="val -134074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Modules chain together via their “standard” tabular inputs and outputs to make pipelines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ounded Rectangular Callout 72"/>
          <p:cNvSpPr/>
          <p:nvPr/>
        </p:nvSpPr>
        <p:spPr>
          <a:xfrm>
            <a:off x="5943600" y="1219200"/>
            <a:ext cx="1676400" cy="1266826"/>
          </a:xfrm>
          <a:prstGeom prst="wedgeRoundRectCallout">
            <a:avLst>
              <a:gd name="adj1" fmla="val -73989"/>
              <a:gd name="adj2" fmla="val 138913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ounded Rectangular Callout 69"/>
          <p:cNvSpPr/>
          <p:nvPr/>
        </p:nvSpPr>
        <p:spPr>
          <a:xfrm>
            <a:off x="5943600" y="1219200"/>
            <a:ext cx="1676400" cy="1266826"/>
          </a:xfrm>
          <a:prstGeom prst="wedgeRoundRectCallout">
            <a:avLst>
              <a:gd name="adj1" fmla="val -139440"/>
              <a:gd name="adj2" fmla="val 48767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Modules can be </a:t>
            </a:r>
            <a:r>
              <a:rPr lang="en-US" dirty="0" smtClean="0">
                <a:solidFill>
                  <a:schemeClr val="tx1"/>
                </a:solidFill>
              </a:rPr>
              <a:t>used in </a:t>
            </a:r>
            <a:r>
              <a:rPr lang="en-US" dirty="0" smtClean="0">
                <a:solidFill>
                  <a:schemeClr val="tx1"/>
                </a:solidFill>
              </a:rPr>
              <a:t>multiple pipelines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GVPipelineSource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serve contents of associated </a:t>
            </a:r>
            <a:r>
              <a:rPr lang="en-US" dirty="0" err="1" smtClean="0"/>
              <a:t>GVDisplayList</a:t>
            </a:r>
            <a:r>
              <a:rPr lang="en-US" dirty="0" smtClean="0"/>
              <a:t> to standard tabular output and function as root module in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50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2819400"/>
            <a:ext cx="33813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2819400"/>
            <a:ext cx="452437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6266" y="1600200"/>
            <a:ext cx="7313334" cy="15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9600" y="2057400"/>
            <a:ext cx="1580198" cy="10401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GridViewDisplayList</a:t>
            </a:r>
            <a:r>
              <a:rPr lang="en-US" dirty="0" smtClean="0"/>
              <a:t> Built-In UI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51</a:t>
            </a:fld>
            <a:r>
              <a:rPr lang="en-US" dirty="0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1981200" y="5257800"/>
            <a:ext cx="2667000" cy="762000"/>
          </a:xfrm>
          <a:prstGeom prst="wedgeRoundRectCallout">
            <a:avLst>
              <a:gd name="adj1" fmla="val 50166"/>
              <a:gd name="adj2" fmla="val -355516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Save list to file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Reload list from file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ular Callout 9"/>
          <p:cNvSpPr/>
          <p:nvPr/>
        </p:nvSpPr>
        <p:spPr>
          <a:xfrm>
            <a:off x="1066800" y="4114800"/>
            <a:ext cx="2590800" cy="609600"/>
          </a:xfrm>
          <a:prstGeom prst="wedgeRoundRectCallout">
            <a:avLst>
              <a:gd name="adj1" fmla="val 85721"/>
              <a:gd name="adj2" fmla="val -284125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Copy rows to clipboard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457200" y="3124200"/>
            <a:ext cx="2514600" cy="685800"/>
          </a:xfrm>
          <a:prstGeom prst="wedgeRoundRectCallout">
            <a:avLst>
              <a:gd name="adj1" fmla="val 114629"/>
              <a:gd name="adj2" fmla="val -153416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Remove rows from list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457200" y="1371600"/>
            <a:ext cx="2514600" cy="1219200"/>
          </a:xfrm>
          <a:prstGeom prst="wedgeRoundRectCallout">
            <a:avLst>
              <a:gd name="adj1" fmla="val 22373"/>
              <a:gd name="adj2" fmla="val -48864"/>
              <a:gd name="adj3" fmla="val 16667"/>
            </a:avLst>
          </a:prstGeom>
          <a:solidFill>
            <a:srgbClr val="F7E2D1">
              <a:alpha val="9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Right-clicking on display lists brings up menu of useful actions…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9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04200" cy="987425"/>
          </a:xfrm>
        </p:spPr>
        <p:txBody>
          <a:bodyPr/>
          <a:lstStyle/>
          <a:p>
            <a:r>
              <a:rPr lang="en-US" dirty="0" smtClean="0"/>
              <a:t>Creating Filter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52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New File Processing Filters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Mage modular pipeline streamlines adding new filters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Code can focus on algorithm</a:t>
            </a:r>
          </a:p>
          <a:p>
            <a:pPr lvl="1"/>
            <a:r>
              <a:rPr lang="en-US" dirty="0" smtClean="0"/>
              <a:t>Can ignore input and output issues</a:t>
            </a:r>
          </a:p>
          <a:p>
            <a:pPr lvl="2"/>
            <a:r>
              <a:rPr lang="en-US" dirty="0" smtClean="0"/>
              <a:t>Handled by pipeline</a:t>
            </a:r>
          </a:p>
          <a:p>
            <a:pPr lvl="1"/>
            <a:r>
              <a:rPr lang="en-US" dirty="0" smtClean="0"/>
              <a:t>Minimal “housekeeping” requirements</a:t>
            </a:r>
          </a:p>
          <a:p>
            <a:pPr lvl="2"/>
            <a:r>
              <a:rPr lang="en-US" dirty="0" smtClean="0"/>
              <a:t>In simplest case, only need to override one inherited function</a:t>
            </a:r>
          </a:p>
          <a:p>
            <a:r>
              <a:rPr lang="en-US" dirty="0" smtClean="0"/>
              <a:t>Easy to install new filters</a:t>
            </a:r>
          </a:p>
          <a:p>
            <a:pPr lvl="1"/>
            <a:r>
              <a:rPr lang="en-US" dirty="0" smtClean="0"/>
              <a:t>Can be in separate DLL file and dropped into application folder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53</a:t>
            </a:fld>
            <a:r>
              <a:rPr lang="en-US" dirty="0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33800" y="22860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Filter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“X”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90800" y="22860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Reader</a:t>
            </a:r>
          </a:p>
        </p:txBody>
      </p:sp>
      <p:sp>
        <p:nvSpPr>
          <p:cNvPr id="7" name="Oval 6"/>
          <p:cNvSpPr/>
          <p:nvPr/>
        </p:nvSpPr>
        <p:spPr>
          <a:xfrm>
            <a:off x="1676400" y="2286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3276600" y="24079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/>
          <p:cNvCxnSpPr>
            <a:stCxn id="7" idx="6"/>
            <a:endCxn id="6" idx="1"/>
          </p:cNvCxnSpPr>
          <p:nvPr/>
        </p:nvCxnSpPr>
        <p:spPr>
          <a:xfrm>
            <a:off x="2133600" y="2514600"/>
            <a:ext cx="4572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876800" y="22860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Writer</a:t>
            </a:r>
          </a:p>
        </p:txBody>
      </p:sp>
      <p:sp>
        <p:nvSpPr>
          <p:cNvPr id="11" name="Oval 10"/>
          <p:cNvSpPr/>
          <p:nvPr/>
        </p:nvSpPr>
        <p:spPr>
          <a:xfrm>
            <a:off x="6096000" y="2286000"/>
            <a:ext cx="457200" cy="4572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419600" y="24079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Arrow Connector 12"/>
          <p:cNvCxnSpPr>
            <a:stCxn id="10" idx="3"/>
            <a:endCxn id="11" idx="2"/>
          </p:cNvCxnSpPr>
          <p:nvPr/>
        </p:nvCxnSpPr>
        <p:spPr>
          <a:xfrm>
            <a:off x="5562600" y="2514600"/>
            <a:ext cx="533400" cy="1588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/>
          <p:cNvSpPr/>
          <p:nvPr/>
        </p:nvSpPr>
        <p:spPr>
          <a:xfrm>
            <a:off x="3581400" y="2133600"/>
            <a:ext cx="990600" cy="762000"/>
          </a:xfrm>
          <a:prstGeom prst="roundRect">
            <a:avLst/>
          </a:prstGeom>
          <a:noFill/>
          <a:ln>
            <a:solidFill>
              <a:srgbClr val="FF000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Modules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3470275" cy="3575050"/>
          </a:xfrm>
        </p:spPr>
        <p:txBody>
          <a:bodyPr/>
          <a:lstStyle/>
          <a:p>
            <a:r>
              <a:rPr lang="en-US" dirty="0" smtClean="0"/>
              <a:t>Usually subclass of </a:t>
            </a:r>
            <a:r>
              <a:rPr lang="en-US" dirty="0" err="1" smtClean="0"/>
              <a:t>ContentFilter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54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24300" y="1447800"/>
            <a:ext cx="4533900" cy="4511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Simple Filter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55</a:t>
            </a:fld>
            <a:r>
              <a:rPr lang="en-US" dirty="0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375603"/>
            <a:ext cx="8534400" cy="51013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[</a:t>
            </a:r>
            <a:r>
              <a:rPr lang="en-US" sz="10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MageAttribute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"Filter", "XCorr", "XCorr Example", "Simple filter for SEQUEST results (XCorr &gt; 2.0)"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)]</a:t>
            </a:r>
          </a:p>
          <a:p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XCorrExample </a:t>
            </a:r>
            <a:r>
              <a:rPr lang="en-US" sz="1050" dirty="0" smtClean="0">
                <a:latin typeface="Consolas" pitchFamily="49" charset="0"/>
                <a:cs typeface="Consolas" pitchFamily="49" charset="0"/>
              </a:rPr>
              <a:t>:</a:t>
            </a:r>
            <a:r>
              <a:rPr lang="en-US" sz="10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ContentFilter {</a:t>
            </a:r>
          </a:p>
          <a:p>
            <a:endParaRPr lang="en-US" sz="1050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Indexes into the row field data array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private int xCorrIdx = 0;</a:t>
            </a:r>
          </a:p>
          <a:p>
            <a:endParaRPr lang="en-US" sz="105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Precalulate field indexes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protected override void ColumnDefsFinished() {</a:t>
            </a:r>
          </a:p>
          <a:p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set up indexes into fields array</a:t>
            </a:r>
          </a:p>
          <a:p>
            <a:r>
              <a:rPr lang="en-US" sz="105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xCorrIdx = </a:t>
            </a:r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this.InputColumnPos[</a:t>
            </a:r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"XCorr"];</a:t>
            </a:r>
          </a:p>
          <a:p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050" dirty="0" smtClean="0">
              <a:solidFill>
                <a:srgbClr val="A31515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05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This is called for each input data row that is being filtered.</a:t>
            </a:r>
          </a:p>
          <a:p>
            <a:r>
              <a:rPr lang="en-US" sz="105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// the fields array contains value of each column for the row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protected override bool CheckFilter(ref object[] fields) {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bool accepted = false;</a:t>
            </a:r>
          </a:p>
          <a:p>
            <a:endParaRPr lang="en-US" sz="105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convert XCorr from text to number</a:t>
            </a:r>
          </a:p>
          <a:p>
            <a:r>
              <a:rPr lang="en-US" sz="105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// and accept it if it meets minimum value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double v = 0;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double.TryParse((string)fields[xCorrIdx], out v);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if (v &gt; 2.0) {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    accepted = true;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05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05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apply output column mapping (if active)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if (accepted &amp;&amp; OutputColumnDefs != null) {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    fields = MapDataRow(fields);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}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    return accepted;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050" dirty="0" smtClean="0">
                <a:latin typeface="Consolas" pitchFamily="49" charset="0"/>
                <a:cs typeface="Consolas" pitchFamily="49" charset="0"/>
              </a:rPr>
              <a:t>    }</a:t>
            </a:r>
            <a:endParaRPr lang="en-US" sz="105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0" y="1524000"/>
            <a:ext cx="1066800" cy="228600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752600" y="2542032"/>
            <a:ext cx="685800" cy="155448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743200" y="2542032"/>
            <a:ext cx="1600200" cy="155448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706880" y="3657600"/>
            <a:ext cx="731520" cy="152400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2743200" y="3657600"/>
            <a:ext cx="960120" cy="152400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04200" cy="987425"/>
          </a:xfrm>
        </p:spPr>
        <p:txBody>
          <a:bodyPr/>
          <a:lstStyle/>
          <a:p>
            <a:r>
              <a:rPr lang="en-US" dirty="0" smtClean="0"/>
              <a:t>Pipeline Queue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56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Queue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57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0" y="2971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19600" y="2971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5105400" y="30937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562600" y="2971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6248400" y="3124200"/>
            <a:ext cx="6096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2743200"/>
            <a:ext cx="3581400" cy="8382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8000" y="41910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419600" y="41910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5105400" y="43129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562600" y="41910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6248400" y="4343400"/>
            <a:ext cx="6096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114800" y="3962400"/>
            <a:ext cx="3581400" cy="8382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58000" y="5410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419600" y="5410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105400" y="5532120"/>
            <a:ext cx="4572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5562600" y="5410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Module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248400" y="5562600"/>
            <a:ext cx="6096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114800" y="5181600"/>
            <a:ext cx="3581400" cy="8382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219200" y="2895600"/>
            <a:ext cx="1219200" cy="18288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Queue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24" idx="3"/>
            <a:endCxn id="10" idx="1"/>
          </p:cNvCxnSpPr>
          <p:nvPr/>
        </p:nvCxnSpPr>
        <p:spPr>
          <a:xfrm flipV="1">
            <a:off x="2286000" y="3162300"/>
            <a:ext cx="1828800" cy="495300"/>
          </a:xfrm>
          <a:prstGeom prst="bentConnector3">
            <a:avLst>
              <a:gd name="adj1" fmla="val 50000"/>
            </a:avLst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5" idx="3"/>
            <a:endCxn id="16" idx="1"/>
          </p:cNvCxnSpPr>
          <p:nvPr/>
        </p:nvCxnSpPr>
        <p:spPr>
          <a:xfrm>
            <a:off x="2286000" y="3962400"/>
            <a:ext cx="1828800" cy="419100"/>
          </a:xfrm>
          <a:prstGeom prst="bentConnector3">
            <a:avLst>
              <a:gd name="adj1" fmla="val 50000"/>
            </a:avLst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6" idx="3"/>
            <a:endCxn id="22" idx="1"/>
          </p:cNvCxnSpPr>
          <p:nvPr/>
        </p:nvCxnSpPr>
        <p:spPr>
          <a:xfrm>
            <a:off x="2286000" y="4267200"/>
            <a:ext cx="1828800" cy="1333500"/>
          </a:xfrm>
          <a:prstGeom prst="bentConnector3">
            <a:avLst>
              <a:gd name="adj1" fmla="val 38426"/>
            </a:avLst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1371600" y="35052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 Ref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71600" y="38100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 Ref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371600" y="411480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 Ref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492125" y="1524000"/>
            <a:ext cx="8186738" cy="533400"/>
          </a:xfrm>
        </p:spPr>
        <p:txBody>
          <a:bodyPr/>
          <a:lstStyle/>
          <a:p>
            <a:r>
              <a:rPr lang="en-US" dirty="0" smtClean="0"/>
              <a:t>Execute multiple Mage pipelines in sequence in thread</a:t>
            </a:r>
          </a:p>
          <a:p>
            <a:r>
              <a:rPr lang="en-US" dirty="0" smtClean="0"/>
              <a:t>Used for complex workflows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 Queue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Methods</a:t>
            </a:r>
          </a:p>
          <a:p>
            <a:pPr lvl="1"/>
            <a:r>
              <a:rPr lang="en-US" dirty="0" smtClean="0"/>
              <a:t>Add pipelines to queue</a:t>
            </a:r>
          </a:p>
          <a:p>
            <a:pPr lvl="1"/>
            <a:r>
              <a:rPr lang="en-US" dirty="0" smtClean="0"/>
              <a:t>Run queue</a:t>
            </a:r>
          </a:p>
          <a:p>
            <a:r>
              <a:rPr lang="en-US" dirty="0" smtClean="0"/>
              <a:t>Properties:</a:t>
            </a:r>
          </a:p>
          <a:p>
            <a:pPr lvl="1"/>
            <a:r>
              <a:rPr lang="en-US" dirty="0" smtClean="0"/>
              <a:t>Is queue currently running?</a:t>
            </a:r>
          </a:p>
          <a:p>
            <a:pPr lvl="1"/>
            <a:r>
              <a:rPr lang="en-US" dirty="0" smtClean="0"/>
              <a:t>Which pipeline is currently running?</a:t>
            </a:r>
          </a:p>
          <a:p>
            <a:r>
              <a:rPr lang="en-US" dirty="0" smtClean="0"/>
              <a:t>Events:</a:t>
            </a:r>
          </a:p>
          <a:p>
            <a:pPr lvl="1"/>
            <a:r>
              <a:rPr lang="en-US" dirty="0" smtClean="0"/>
              <a:t>Next pipeline has been started</a:t>
            </a:r>
          </a:p>
          <a:p>
            <a:pPr lvl="1"/>
            <a:r>
              <a:rPr lang="en-US" dirty="0" smtClean="0"/>
              <a:t>All pipelines in queue have been run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58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905000"/>
            <a:ext cx="20097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04200" cy="987425"/>
          </a:xfrm>
        </p:spPr>
        <p:txBody>
          <a:bodyPr/>
          <a:lstStyle/>
          <a:p>
            <a:r>
              <a:rPr lang="en-US" dirty="0" smtClean="0"/>
              <a:t>Examples of Complex Pipelines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59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>
            <a:off x="838200" y="3154680"/>
            <a:ext cx="3505200" cy="304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50000"/>
                </a:schemeClr>
              </a:gs>
              <a:gs pos="64999">
                <a:schemeClr val="tx2">
                  <a:lumMod val="40000"/>
                  <a:lumOff val="60000"/>
                  <a:alpha val="50000"/>
                </a:schemeClr>
              </a:gs>
              <a:gs pos="100000">
                <a:schemeClr val="tx2">
                  <a:lumMod val="60000"/>
                  <a:lumOff val="40000"/>
                  <a:alpha val="50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838200" y="3505200"/>
            <a:ext cx="3505200" cy="304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50000"/>
                </a:schemeClr>
              </a:gs>
              <a:gs pos="64999">
                <a:schemeClr val="tx2">
                  <a:lumMod val="40000"/>
                  <a:lumOff val="60000"/>
                  <a:alpha val="50000"/>
                </a:schemeClr>
              </a:gs>
              <a:gs pos="100000">
                <a:schemeClr val="tx2">
                  <a:lumMod val="60000"/>
                  <a:lumOff val="40000"/>
                  <a:alpha val="50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/>
          <p:cNvSpPr/>
          <p:nvPr/>
        </p:nvSpPr>
        <p:spPr>
          <a:xfrm>
            <a:off x="838200" y="4206240"/>
            <a:ext cx="2819400" cy="304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50000"/>
                </a:schemeClr>
              </a:gs>
              <a:gs pos="64999">
                <a:schemeClr val="tx2">
                  <a:lumMod val="40000"/>
                  <a:lumOff val="60000"/>
                  <a:alpha val="50000"/>
                </a:schemeClr>
              </a:gs>
              <a:gs pos="100000">
                <a:schemeClr val="tx2">
                  <a:lumMod val="60000"/>
                  <a:lumOff val="40000"/>
                  <a:alpha val="50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ounded Rectangle 25"/>
          <p:cNvSpPr/>
          <p:nvPr/>
        </p:nvSpPr>
        <p:spPr>
          <a:xfrm>
            <a:off x="838200" y="4572000"/>
            <a:ext cx="3276600" cy="304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50000"/>
                </a:schemeClr>
              </a:gs>
              <a:gs pos="64999">
                <a:schemeClr val="tx2">
                  <a:lumMod val="40000"/>
                  <a:lumOff val="60000"/>
                  <a:alpha val="50000"/>
                </a:schemeClr>
              </a:gs>
              <a:gs pos="100000">
                <a:schemeClr val="tx2">
                  <a:lumMod val="60000"/>
                  <a:lumOff val="40000"/>
                  <a:alpha val="50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838200" y="4919472"/>
            <a:ext cx="3505200" cy="304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50000"/>
                </a:schemeClr>
              </a:gs>
              <a:gs pos="64999">
                <a:schemeClr val="tx2">
                  <a:lumMod val="40000"/>
                  <a:lumOff val="60000"/>
                  <a:alpha val="50000"/>
                </a:schemeClr>
              </a:gs>
              <a:gs pos="100000">
                <a:schemeClr val="tx2">
                  <a:lumMod val="60000"/>
                  <a:lumOff val="40000"/>
                  <a:alpha val="50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838200" y="3840480"/>
            <a:ext cx="2819400" cy="304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50000"/>
                </a:schemeClr>
              </a:gs>
              <a:gs pos="64999">
                <a:schemeClr val="tx2">
                  <a:lumMod val="40000"/>
                  <a:lumOff val="60000"/>
                  <a:alpha val="50000"/>
                </a:schemeClr>
              </a:gs>
              <a:gs pos="100000">
                <a:schemeClr val="tx2">
                  <a:lumMod val="60000"/>
                  <a:lumOff val="40000"/>
                  <a:alpha val="50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914400" y="2029968"/>
            <a:ext cx="2819400" cy="304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50000"/>
                </a:schemeClr>
              </a:gs>
              <a:gs pos="64999">
                <a:schemeClr val="tx2">
                  <a:lumMod val="40000"/>
                  <a:lumOff val="60000"/>
                  <a:alpha val="50000"/>
                </a:schemeClr>
              </a:gs>
              <a:gs pos="100000">
                <a:schemeClr val="tx2">
                  <a:lumMod val="60000"/>
                  <a:lumOff val="40000"/>
                  <a:alpha val="50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/>
          <p:nvPr/>
        </p:nvSpPr>
        <p:spPr>
          <a:xfrm>
            <a:off x="914400" y="2377440"/>
            <a:ext cx="2819400" cy="304800"/>
          </a:xfrm>
          <a:prstGeom prst="roundRect">
            <a:avLst/>
          </a:prstGeom>
          <a:gradFill flip="none" rotWithShape="1">
            <a:gsLst>
              <a:gs pos="0">
                <a:schemeClr val="tx2">
                  <a:lumMod val="20000"/>
                  <a:lumOff val="80000"/>
                  <a:alpha val="50000"/>
                </a:schemeClr>
              </a:gs>
              <a:gs pos="64999">
                <a:schemeClr val="tx2">
                  <a:lumMod val="40000"/>
                  <a:lumOff val="60000"/>
                  <a:alpha val="50000"/>
                </a:schemeClr>
              </a:gs>
              <a:gs pos="100000">
                <a:schemeClr val="tx2">
                  <a:lumMod val="60000"/>
                  <a:lumOff val="40000"/>
                  <a:alpha val="50000"/>
                </a:schemeClr>
              </a:gs>
            </a:gsLst>
            <a:lin ang="5400000" scaled="1"/>
            <a:tileRect/>
          </a:gra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</a:t>
            </a:fld>
            <a:r>
              <a:rPr lang="en-US" dirty="0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ight Arrow 5"/>
          <p:cNvSpPr/>
          <p:nvPr/>
        </p:nvSpPr>
        <p:spPr>
          <a:xfrm>
            <a:off x="4191000" y="2328446"/>
            <a:ext cx="1066800" cy="9144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Tabular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858000" y="4396026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File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Database</a:t>
            </a:r>
            <a:endParaRPr lang="en-US" sz="1400" dirty="0"/>
          </a:p>
        </p:txBody>
      </p:sp>
      <p:sp>
        <p:nvSpPr>
          <p:cNvPr id="16" name="Right Arrow 15"/>
          <p:cNvSpPr/>
          <p:nvPr/>
        </p:nvSpPr>
        <p:spPr>
          <a:xfrm>
            <a:off x="7467600" y="2328446"/>
            <a:ext cx="1066800" cy="91440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Tabular Data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81600" y="2057400"/>
            <a:ext cx="2350008" cy="1447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Module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5" idx="2"/>
            <a:endCxn id="13" idx="0"/>
          </p:cNvCxnSpPr>
          <p:nvPr/>
        </p:nvCxnSpPr>
        <p:spPr>
          <a:xfrm rot="16200000" flipH="1">
            <a:off x="6033629" y="3828175"/>
            <a:ext cx="652046" cy="6096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  <a:endCxn id="13" idx="0"/>
          </p:cNvCxnSpPr>
          <p:nvPr/>
        </p:nvCxnSpPr>
        <p:spPr>
          <a:xfrm rot="16200000" flipH="1">
            <a:off x="6033629" y="3828175"/>
            <a:ext cx="652046" cy="6096"/>
          </a:xfrm>
          <a:prstGeom prst="straightConnector1">
            <a:avLst/>
          </a:prstGeom>
          <a:ln w="762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867400" y="4157246"/>
            <a:ext cx="990600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Store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676400"/>
            <a:ext cx="8186738" cy="609600"/>
          </a:xfrm>
        </p:spPr>
        <p:txBody>
          <a:bodyPr/>
          <a:lstStyle/>
          <a:p>
            <a:r>
              <a:rPr lang="en-US" dirty="0" smtClean="0"/>
              <a:t>Modules handle tabular data</a:t>
            </a:r>
          </a:p>
          <a:p>
            <a:pPr lvl="1"/>
            <a:r>
              <a:rPr lang="en-US" dirty="0" smtClean="0"/>
              <a:t>Tabular Data Input</a:t>
            </a:r>
          </a:p>
          <a:p>
            <a:pPr lvl="1"/>
            <a:r>
              <a:rPr lang="en-US" dirty="0" smtClean="0"/>
              <a:t>Tabular Data Output</a:t>
            </a:r>
          </a:p>
          <a:p>
            <a:r>
              <a:rPr lang="en-US" dirty="0" smtClean="0"/>
              <a:t>Module operations</a:t>
            </a:r>
          </a:p>
          <a:p>
            <a:pPr lvl="1"/>
            <a:r>
              <a:rPr lang="en-US" dirty="0" smtClean="0"/>
              <a:t>Read metadata from DMS</a:t>
            </a:r>
          </a:p>
          <a:p>
            <a:pPr lvl="1"/>
            <a:r>
              <a:rPr lang="en-US" dirty="0" smtClean="0"/>
              <a:t>Read data from file</a:t>
            </a:r>
          </a:p>
          <a:p>
            <a:pPr lvl="1"/>
            <a:r>
              <a:rPr lang="en-US" dirty="0" smtClean="0"/>
              <a:t>Filter data</a:t>
            </a:r>
          </a:p>
          <a:p>
            <a:pPr lvl="1"/>
            <a:r>
              <a:rPr lang="en-US" dirty="0" smtClean="0"/>
              <a:t>Write data to file</a:t>
            </a:r>
          </a:p>
          <a:p>
            <a:pPr lvl="1"/>
            <a:r>
              <a:rPr lang="en-US" dirty="0" smtClean="0"/>
              <a:t>Write data to SQLite DB</a:t>
            </a:r>
          </a:p>
          <a:p>
            <a:pPr lvl="1"/>
            <a:r>
              <a:rPr lang="en-US" dirty="0" smtClean="0"/>
              <a:t>Read data from SQLite DB</a:t>
            </a:r>
          </a:p>
          <a:p>
            <a:pPr lvl="1"/>
            <a:r>
              <a:rPr lang="en-US" dirty="0" smtClean="0"/>
              <a:t>Etc.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007973" y="236220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019800" y="23738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Filter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904637" y="23622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Output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xit" presetSubtype="16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xit" presetSubtype="16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4" presetClass="exit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500"/>
                            </p:stCondLst>
                            <p:childTnLst>
                              <p:par>
                                <p:cTn id="94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" presetClass="exit" presetSubtype="16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0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500"/>
                            </p:stCondLst>
                            <p:childTnLst>
                              <p:par>
                                <p:cTn id="127" presetID="4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000"/>
                            </p:stCondLst>
                            <p:childTnLst>
                              <p:par>
                                <p:cTn id="131" presetID="4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6" grpId="0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6" grpId="0" animBg="1"/>
      <p:bldP spid="6" grpId="1" animBg="1"/>
      <p:bldP spid="6" grpId="2" animBg="1"/>
      <p:bldP spid="15" grpId="0"/>
      <p:bldP spid="15" grpId="1"/>
      <p:bldP spid="15" grpId="2"/>
      <p:bldP spid="16" grpId="0" animBg="1"/>
      <p:bldP spid="16" grpId="1" animBg="1"/>
      <p:bldP spid="16" grpId="2" animBg="1"/>
      <p:bldP spid="16" grpId="3" animBg="1"/>
      <p:bldP spid="16" grpId="4" animBg="1"/>
      <p:bldP spid="16" grpId="5" animBg="1"/>
      <p:bldP spid="13" grpId="0" animBg="1"/>
      <p:bldP spid="13" grpId="1" animBg="1"/>
      <p:bldP spid="13" grpId="2" animBg="1"/>
      <p:bldP spid="20" grpId="0"/>
      <p:bldP spid="20" grpId="1"/>
      <p:bldP spid="21" grpId="0"/>
      <p:bldP spid="21" grpId="1"/>
      <p:bldP spid="22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204200" cy="987425"/>
          </a:xfrm>
        </p:spPr>
        <p:txBody>
          <a:bodyPr/>
          <a:lstStyle/>
          <a:p>
            <a:r>
              <a:rPr lang="en-US" dirty="0" err="1" smtClean="0"/>
              <a:t>MageExtractor</a:t>
            </a:r>
            <a:r>
              <a:rPr lang="en-US" dirty="0" smtClean="0"/>
              <a:t> Pipelines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60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14400" y="1600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MSSQL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1600200" y="1722120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981200" y="16002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GridView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Display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1295400"/>
            <a:ext cx="2133600" cy="9144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“Get Jobs” 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6600" y="22098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 smtClean="0">
                <a:solidFill>
                  <a:schemeClr val="tx1"/>
                </a:solidFill>
              </a:rPr>
              <a:t>GVPipeline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Source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4114800" y="2362200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495800" y="2209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List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124200" y="1905000"/>
            <a:ext cx="4495800" cy="9144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dirty="0" smtClean="0">
                <a:solidFill>
                  <a:schemeClr val="tx1"/>
                </a:solidFill>
              </a:rPr>
              <a:t>“Search For Files” 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124200" y="3200400"/>
            <a:ext cx="2286000" cy="9144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r>
              <a:rPr lang="en-US" sz="1000" dirty="0" smtClean="0">
                <a:solidFill>
                  <a:schemeClr val="tx1"/>
                </a:solidFill>
              </a:rPr>
              <a:t>“Process Files” 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62000" y="2724150"/>
            <a:ext cx="1219200" cy="10668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 Queue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914400" y="302895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 Ref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3333750"/>
            <a:ext cx="9144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Pipeline Ref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28" name="Elbow Connector 27"/>
          <p:cNvCxnSpPr>
            <a:stCxn id="25" idx="3"/>
            <a:endCxn id="16" idx="1"/>
          </p:cNvCxnSpPr>
          <p:nvPr/>
        </p:nvCxnSpPr>
        <p:spPr>
          <a:xfrm flipV="1">
            <a:off x="1828800" y="2362200"/>
            <a:ext cx="1295400" cy="819150"/>
          </a:xfrm>
          <a:prstGeom prst="bentConnector3">
            <a:avLst>
              <a:gd name="adj1" fmla="val 50000"/>
            </a:avLst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26" idx="3"/>
            <a:endCxn id="22" idx="1"/>
          </p:cNvCxnSpPr>
          <p:nvPr/>
        </p:nvCxnSpPr>
        <p:spPr>
          <a:xfrm>
            <a:off x="1828800" y="3486150"/>
            <a:ext cx="1295400" cy="171450"/>
          </a:xfrm>
          <a:prstGeom prst="bentConnector3">
            <a:avLst>
              <a:gd name="adj1" fmla="val 50000"/>
            </a:avLst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ight Arrow 36"/>
          <p:cNvSpPr/>
          <p:nvPr/>
        </p:nvSpPr>
        <p:spPr>
          <a:xfrm>
            <a:off x="5181600" y="2362200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5562600" y="22098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Add Assoc.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9" name="Right Arrow 38"/>
          <p:cNvSpPr/>
          <p:nvPr/>
        </p:nvSpPr>
        <p:spPr>
          <a:xfrm>
            <a:off x="6400800" y="2362200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781800" y="22098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Simple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Sink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42" name="Elbow Connector 41"/>
          <p:cNvCxnSpPr>
            <a:stCxn id="8" idx="3"/>
            <a:endCxn id="12" idx="0"/>
          </p:cNvCxnSpPr>
          <p:nvPr/>
        </p:nvCxnSpPr>
        <p:spPr>
          <a:xfrm>
            <a:off x="2743200" y="1828800"/>
            <a:ext cx="952500" cy="381000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3276600" y="3505200"/>
            <a:ext cx="685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Sink Wrapper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3962400" y="3657600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4343400" y="3505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Content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Extractor</a:t>
            </a:r>
            <a:endParaRPr lang="en-US" sz="1000" dirty="0">
              <a:solidFill>
                <a:schemeClr val="tx1"/>
              </a:solidFill>
            </a:endParaRPr>
          </a:p>
        </p:txBody>
      </p:sp>
      <p:cxnSp>
        <p:nvCxnSpPr>
          <p:cNvPr id="52" name="Elbow Connector 51"/>
          <p:cNvCxnSpPr>
            <a:stCxn id="40" idx="2"/>
            <a:endCxn id="45" idx="0"/>
          </p:cNvCxnSpPr>
          <p:nvPr/>
        </p:nvCxnSpPr>
        <p:spPr>
          <a:xfrm rot="5400000">
            <a:off x="4953000" y="1333500"/>
            <a:ext cx="838200" cy="3505200"/>
          </a:xfrm>
          <a:prstGeom prst="bentConnector3">
            <a:avLst>
              <a:gd name="adj1" fmla="val 36364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752600" y="4753124"/>
            <a:ext cx="4800600" cy="9144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“Extract File Contents” Sub-Pipeline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905000" y="5057924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Delimited File Reader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9" name="Right Arrow 68"/>
          <p:cNvSpPr/>
          <p:nvPr/>
        </p:nvSpPr>
        <p:spPr>
          <a:xfrm>
            <a:off x="2743200" y="5210324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343400" y="5057924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Extraction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Filter</a:t>
            </a:r>
          </a:p>
        </p:txBody>
      </p:sp>
      <p:sp>
        <p:nvSpPr>
          <p:cNvPr id="71" name="Right Arrow 70"/>
          <p:cNvSpPr/>
          <p:nvPr/>
        </p:nvSpPr>
        <p:spPr>
          <a:xfrm>
            <a:off x="5257800" y="5210324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5638800" y="5057924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*Writer</a:t>
            </a:r>
          </a:p>
        </p:txBody>
      </p:sp>
      <p:cxnSp>
        <p:nvCxnSpPr>
          <p:cNvPr id="73" name="Elbow Connector 72"/>
          <p:cNvCxnSpPr>
            <a:stCxn id="47" idx="2"/>
            <a:endCxn id="67" idx="0"/>
          </p:cNvCxnSpPr>
          <p:nvPr/>
        </p:nvCxnSpPr>
        <p:spPr>
          <a:xfrm rot="5400000">
            <a:off x="4081388" y="4033912"/>
            <a:ext cx="790724" cy="647700"/>
          </a:xfrm>
          <a:prstGeom prst="bentConnector3">
            <a:avLst>
              <a:gd name="adj1" fmla="val 50000"/>
            </a:avLst>
          </a:prstGeom>
          <a:ln w="34925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41"/>
          <p:cNvCxnSpPr>
            <a:stCxn id="83" idx="0"/>
            <a:endCxn id="70" idx="2"/>
          </p:cNvCxnSpPr>
          <p:nvPr/>
        </p:nvCxnSpPr>
        <p:spPr>
          <a:xfrm rot="16200000" flipV="1">
            <a:off x="4642229" y="5673495"/>
            <a:ext cx="319266" cy="252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57776" y="1219200"/>
            <a:ext cx="435769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399" y="5834390"/>
            <a:ext cx="535400" cy="4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5834390"/>
            <a:ext cx="535400" cy="4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" name="TextBox 96"/>
          <p:cNvSpPr txBox="1"/>
          <p:nvPr/>
        </p:nvSpPr>
        <p:spPr>
          <a:xfrm>
            <a:off x="2895600" y="6215390"/>
            <a:ext cx="1066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MSGF File</a:t>
            </a:r>
            <a:endParaRPr lang="en-US" sz="1100" dirty="0"/>
          </a:p>
        </p:txBody>
      </p:sp>
      <p:sp>
        <p:nvSpPr>
          <p:cNvPr id="102" name="TextBox 101"/>
          <p:cNvSpPr txBox="1"/>
          <p:nvPr/>
        </p:nvSpPr>
        <p:spPr>
          <a:xfrm>
            <a:off x="5410200" y="1143000"/>
            <a:ext cx="152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Job Results Folder</a:t>
            </a:r>
            <a:endParaRPr lang="en-US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1676400" y="6215390"/>
            <a:ext cx="1143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Results  File</a:t>
            </a:r>
            <a:endParaRPr lang="en-US" sz="1100" dirty="0"/>
          </a:p>
        </p:txBody>
      </p:sp>
      <p:cxnSp>
        <p:nvCxnSpPr>
          <p:cNvPr id="104" name="Elbow Connector 41"/>
          <p:cNvCxnSpPr>
            <a:stCxn id="93" idx="1"/>
            <a:endCxn id="14" idx="0"/>
          </p:cNvCxnSpPr>
          <p:nvPr/>
        </p:nvCxnSpPr>
        <p:spPr>
          <a:xfrm rot="10800000" flipV="1">
            <a:off x="4838700" y="1504950"/>
            <a:ext cx="219076" cy="704850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Elbow Connector 41"/>
          <p:cNvCxnSpPr>
            <a:stCxn id="93" idx="3"/>
            <a:endCxn id="38" idx="0"/>
          </p:cNvCxnSpPr>
          <p:nvPr/>
        </p:nvCxnSpPr>
        <p:spPr>
          <a:xfrm>
            <a:off x="5493545" y="1504950"/>
            <a:ext cx="488155" cy="704850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41"/>
          <p:cNvCxnSpPr>
            <a:stCxn id="95" idx="0"/>
            <a:endCxn id="76" idx="2"/>
          </p:cNvCxnSpPr>
          <p:nvPr/>
        </p:nvCxnSpPr>
        <p:spPr>
          <a:xfrm rot="16200000" flipV="1">
            <a:off x="3380357" y="5670447"/>
            <a:ext cx="326886" cy="1000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41"/>
          <p:cNvCxnSpPr>
            <a:stCxn id="94" idx="0"/>
            <a:endCxn id="68" idx="2"/>
          </p:cNvCxnSpPr>
          <p:nvPr/>
        </p:nvCxnSpPr>
        <p:spPr>
          <a:xfrm rot="16200000" flipV="1">
            <a:off x="2164967" y="5674257"/>
            <a:ext cx="319266" cy="999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Hexagon 130"/>
          <p:cNvSpPr/>
          <p:nvPr/>
        </p:nvSpPr>
        <p:spPr>
          <a:xfrm>
            <a:off x="4191000" y="220980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2" name="Hexagon 131"/>
          <p:cNvSpPr/>
          <p:nvPr/>
        </p:nvSpPr>
        <p:spPr>
          <a:xfrm>
            <a:off x="5257800" y="220980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3" name="Hexagon 132"/>
          <p:cNvSpPr/>
          <p:nvPr/>
        </p:nvSpPr>
        <p:spPr>
          <a:xfrm>
            <a:off x="6477000" y="220980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3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4" name="Hexagon 133"/>
          <p:cNvSpPr/>
          <p:nvPr/>
        </p:nvSpPr>
        <p:spPr>
          <a:xfrm>
            <a:off x="5563200" y="315468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1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5" name="Hexagon 134"/>
          <p:cNvSpPr/>
          <p:nvPr/>
        </p:nvSpPr>
        <p:spPr>
          <a:xfrm>
            <a:off x="5563200" y="338328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2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6" name="Hexagon 135"/>
          <p:cNvSpPr/>
          <p:nvPr/>
        </p:nvSpPr>
        <p:spPr>
          <a:xfrm>
            <a:off x="5563200" y="361188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3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37" name="TextBox 136"/>
          <p:cNvSpPr txBox="1"/>
          <p:nvPr/>
        </p:nvSpPr>
        <p:spPr>
          <a:xfrm>
            <a:off x="5724442" y="3124200"/>
            <a:ext cx="1447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Job, Results Folder Path</a:t>
            </a:r>
            <a:endParaRPr lang="en-US" sz="900" dirty="0"/>
          </a:p>
        </p:txBody>
      </p:sp>
      <p:sp>
        <p:nvSpPr>
          <p:cNvPr id="138" name="TextBox 137"/>
          <p:cNvSpPr txBox="1"/>
          <p:nvPr/>
        </p:nvSpPr>
        <p:spPr>
          <a:xfrm>
            <a:off x="5715600" y="3352800"/>
            <a:ext cx="239681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Job, Results Folder Path, Result File Name</a:t>
            </a:r>
            <a:endParaRPr lang="en-US" sz="900" dirty="0"/>
          </a:p>
        </p:txBody>
      </p:sp>
      <p:sp>
        <p:nvSpPr>
          <p:cNvPr id="139" name="TextBox 138"/>
          <p:cNvSpPr txBox="1"/>
          <p:nvPr/>
        </p:nvSpPr>
        <p:spPr>
          <a:xfrm>
            <a:off x="5715600" y="3581400"/>
            <a:ext cx="33522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Job, Results Folder Path, Result File Name, MSGF File Name</a:t>
            </a:r>
            <a:endParaRPr lang="en-US" sz="900" dirty="0"/>
          </a:p>
        </p:txBody>
      </p:sp>
      <p:sp>
        <p:nvSpPr>
          <p:cNvPr id="141" name="Hexagon 140"/>
          <p:cNvSpPr/>
          <p:nvPr/>
        </p:nvSpPr>
        <p:spPr>
          <a:xfrm>
            <a:off x="2819400" y="5057924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2" name="Hexagon 141"/>
          <p:cNvSpPr/>
          <p:nvPr/>
        </p:nvSpPr>
        <p:spPr>
          <a:xfrm>
            <a:off x="5334000" y="5057924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4" name="Hexagon 143"/>
          <p:cNvSpPr/>
          <p:nvPr/>
        </p:nvSpPr>
        <p:spPr>
          <a:xfrm>
            <a:off x="5562600" y="384048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5" name="Hexagon 144"/>
          <p:cNvSpPr/>
          <p:nvPr/>
        </p:nvSpPr>
        <p:spPr>
          <a:xfrm>
            <a:off x="5562600" y="406908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5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6" name="Hexagon 145"/>
          <p:cNvSpPr/>
          <p:nvPr/>
        </p:nvSpPr>
        <p:spPr>
          <a:xfrm>
            <a:off x="5562600" y="429768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6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5723842" y="3810000"/>
            <a:ext cx="81945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Job, Results</a:t>
            </a:r>
            <a:endParaRPr lang="en-US" sz="900" dirty="0"/>
          </a:p>
        </p:txBody>
      </p:sp>
      <p:sp>
        <p:nvSpPr>
          <p:cNvPr id="148" name="TextBox 147"/>
          <p:cNvSpPr txBox="1"/>
          <p:nvPr/>
        </p:nvSpPr>
        <p:spPr>
          <a:xfrm>
            <a:off x="5715000" y="4038600"/>
            <a:ext cx="121700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Job, Results, MSGF</a:t>
            </a:r>
            <a:endParaRPr lang="en-US" sz="900" dirty="0"/>
          </a:p>
        </p:txBody>
      </p:sp>
      <p:sp>
        <p:nvSpPr>
          <p:cNvPr id="149" name="TextBox 148"/>
          <p:cNvSpPr txBox="1"/>
          <p:nvPr/>
        </p:nvSpPr>
        <p:spPr>
          <a:xfrm>
            <a:off x="5715000" y="4267200"/>
            <a:ext cx="196079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/>
              <a:t>Job, Results, MSGF, Proteins (XT)</a:t>
            </a:r>
            <a:endParaRPr lang="en-US" sz="900" dirty="0"/>
          </a:p>
        </p:txBody>
      </p:sp>
      <p:pic>
        <p:nvPicPr>
          <p:cNvPr id="15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76288" y="4681252"/>
            <a:ext cx="535400" cy="4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55" name="Elbow Connector 41"/>
          <p:cNvCxnSpPr>
            <a:stCxn id="72" idx="3"/>
            <a:endCxn id="5122" idx="0"/>
          </p:cNvCxnSpPr>
          <p:nvPr/>
        </p:nvCxnSpPr>
        <p:spPr>
          <a:xfrm>
            <a:off x="6400800" y="5286524"/>
            <a:ext cx="745570" cy="123676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41"/>
          <p:cNvCxnSpPr>
            <a:stCxn id="72" idx="3"/>
            <a:endCxn id="154" idx="2"/>
          </p:cNvCxnSpPr>
          <p:nvPr/>
        </p:nvCxnSpPr>
        <p:spPr>
          <a:xfrm flipV="1">
            <a:off x="6400800" y="5105400"/>
            <a:ext cx="743188" cy="181124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5410200"/>
            <a:ext cx="424339" cy="424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00" y="2228850"/>
            <a:ext cx="7143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62000" y="3857625"/>
            <a:ext cx="175260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62000" y="4095750"/>
            <a:ext cx="17621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9" name="Rectangle 88"/>
          <p:cNvSpPr/>
          <p:nvPr/>
        </p:nvSpPr>
        <p:spPr>
          <a:xfrm>
            <a:off x="5486400" y="5692914"/>
            <a:ext cx="1371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ExtractionFilter</a:t>
            </a: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SequestExtractionFilter</a:t>
            </a: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XTandemExtractionFilter</a:t>
            </a: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FilterXTResults</a:t>
            </a: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FilterSequestResults</a:t>
            </a:r>
            <a:endParaRPr lang="en-US" sz="800" dirty="0"/>
          </a:p>
        </p:txBody>
      </p:sp>
      <p:sp>
        <p:nvSpPr>
          <p:cNvPr id="76" name="Rectangle 75"/>
          <p:cNvSpPr/>
          <p:nvPr/>
        </p:nvSpPr>
        <p:spPr>
          <a:xfrm>
            <a:off x="3124200" y="5050304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MSGF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Filter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8" name="Right Arrow 77"/>
          <p:cNvSpPr/>
          <p:nvPr/>
        </p:nvSpPr>
        <p:spPr>
          <a:xfrm>
            <a:off x="3962400" y="5202704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Hexagon 78"/>
          <p:cNvSpPr/>
          <p:nvPr/>
        </p:nvSpPr>
        <p:spPr>
          <a:xfrm>
            <a:off x="4038600" y="5050304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5</a:t>
            </a:r>
            <a:endParaRPr lang="en-US" sz="900" dirty="0">
              <a:solidFill>
                <a:srgbClr val="FF0000"/>
              </a:solidFill>
            </a:endParaRPr>
          </a:p>
        </p:txBody>
      </p:sp>
      <p:pic>
        <p:nvPicPr>
          <p:cNvPr id="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35424" y="5834390"/>
            <a:ext cx="535400" cy="424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4" name="TextBox 83"/>
          <p:cNvSpPr txBox="1"/>
          <p:nvPr/>
        </p:nvSpPr>
        <p:spPr>
          <a:xfrm>
            <a:off x="4038600" y="6215390"/>
            <a:ext cx="144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/>
              <a:t>XT “Merge” Files</a:t>
            </a:r>
            <a:endParaRPr lang="en-US" sz="1100" dirty="0"/>
          </a:p>
        </p:txBody>
      </p:sp>
      <p:sp>
        <p:nvSpPr>
          <p:cNvPr id="90" name="Hexagon 89"/>
          <p:cNvSpPr/>
          <p:nvPr/>
        </p:nvSpPr>
        <p:spPr>
          <a:xfrm>
            <a:off x="4038600" y="350520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3</a:t>
            </a:r>
            <a:endParaRPr lang="en-US" sz="9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MageExtractor</a:t>
            </a:r>
            <a:r>
              <a:rPr lang="en-US" dirty="0" smtClean="0"/>
              <a:t> Pipelines (Continued)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61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447800" y="2743200"/>
            <a:ext cx="2438400" cy="9144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“Load MSGF Lookup” Sub-Pipeline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676400" y="3048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Delimited File Reader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514600" y="3200400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895600" y="30480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Key/</a:t>
            </a:r>
            <a:r>
              <a:rPr lang="en-US" sz="1000" dirty="0" err="1" smtClean="0">
                <a:solidFill>
                  <a:schemeClr val="tx1"/>
                </a:solidFill>
              </a:rPr>
              <a:t>ValueSink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2735580"/>
            <a:ext cx="5867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Elbow Connector 41"/>
          <p:cNvCxnSpPr>
            <a:stCxn id="9" idx="2"/>
            <a:endCxn id="6" idx="1"/>
          </p:cNvCxnSpPr>
          <p:nvPr/>
        </p:nvCxnSpPr>
        <p:spPr>
          <a:xfrm rot="16200000" flipH="1">
            <a:off x="1327785" y="2927985"/>
            <a:ext cx="76200" cy="621030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exagon 11"/>
          <p:cNvSpPr/>
          <p:nvPr/>
        </p:nvSpPr>
        <p:spPr>
          <a:xfrm>
            <a:off x="2590800" y="304800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505200" y="1219200"/>
            <a:ext cx="20574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Dataset_xt.txt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09600" y="2438400"/>
            <a:ext cx="140455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srgbClr val="000000"/>
                </a:solidFill>
              </a:rPr>
              <a:t>Dataset_xt_MSGF.txt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447800" y="4114800"/>
            <a:ext cx="2438400" cy="9144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“Load Map Lookup” Sub-Pipeline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676400" y="44196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Delimited File Reader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>
            <a:off x="2514600" y="4572000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2895600" y="44196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Key/</a:t>
            </a:r>
            <a:r>
              <a:rPr lang="en-US" sz="1000" dirty="0" err="1" smtClean="0">
                <a:solidFill>
                  <a:schemeClr val="tx1"/>
                </a:solidFill>
              </a:rPr>
              <a:t>ValueSink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4107180"/>
            <a:ext cx="5867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Elbow Connector 41"/>
          <p:cNvCxnSpPr>
            <a:stCxn id="22" idx="2"/>
            <a:endCxn id="19" idx="1"/>
          </p:cNvCxnSpPr>
          <p:nvPr/>
        </p:nvCxnSpPr>
        <p:spPr>
          <a:xfrm rot="16200000" flipH="1">
            <a:off x="1327785" y="4299585"/>
            <a:ext cx="76200" cy="621030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Hexagon 23"/>
          <p:cNvSpPr/>
          <p:nvPr/>
        </p:nvSpPr>
        <p:spPr>
          <a:xfrm>
            <a:off x="2590800" y="441960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85800" y="3861515"/>
            <a:ext cx="20201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srgbClr val="000000"/>
                </a:solidFill>
              </a:rPr>
              <a:t>Dataset_xt_ResultToSeqMap.txt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447800" y="5511085"/>
            <a:ext cx="2438400" cy="9144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“Load Map Lookup” Sub-Pipeline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676400" y="5815885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Delimited File Reader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8" name="Right Arrow 27"/>
          <p:cNvSpPr/>
          <p:nvPr/>
        </p:nvSpPr>
        <p:spPr>
          <a:xfrm>
            <a:off x="2514600" y="5968285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895600" y="5815885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Keyed </a:t>
            </a:r>
            <a:r>
              <a:rPr lang="en-US" sz="1000" dirty="0" err="1" smtClean="0">
                <a:solidFill>
                  <a:schemeClr val="tx1"/>
                </a:solidFill>
              </a:rPr>
              <a:t>CollectionSink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5503465"/>
            <a:ext cx="5867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1" name="Elbow Connector 41"/>
          <p:cNvCxnSpPr>
            <a:stCxn id="30" idx="2"/>
            <a:endCxn id="27" idx="1"/>
          </p:cNvCxnSpPr>
          <p:nvPr/>
        </p:nvCxnSpPr>
        <p:spPr>
          <a:xfrm rot="16200000" flipH="1">
            <a:off x="1327785" y="5695870"/>
            <a:ext cx="76200" cy="621030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Hexagon 31"/>
          <p:cNvSpPr/>
          <p:nvPr/>
        </p:nvSpPr>
        <p:spPr>
          <a:xfrm>
            <a:off x="2590800" y="5815885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x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685800" y="5244227"/>
            <a:ext cx="20617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000" dirty="0" smtClean="0">
                <a:solidFill>
                  <a:srgbClr val="000000"/>
                </a:solidFill>
              </a:rPr>
              <a:t>Dataset_xt_SeqToProteinMap.txt</a:t>
            </a:r>
          </a:p>
        </p:txBody>
      </p:sp>
      <p:sp>
        <p:nvSpPr>
          <p:cNvPr id="50" name="Rectangle 49"/>
          <p:cNvSpPr/>
          <p:nvPr/>
        </p:nvSpPr>
        <p:spPr>
          <a:xfrm>
            <a:off x="4419600" y="1981200"/>
            <a:ext cx="3505200" cy="914400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“Extract File Contents” Sub-Pipeline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4572000" y="2286000"/>
            <a:ext cx="838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Delimited File Reader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2" name="Right Arrow 51"/>
          <p:cNvSpPr/>
          <p:nvPr/>
        </p:nvSpPr>
        <p:spPr>
          <a:xfrm>
            <a:off x="5410200" y="2438400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5791200" y="22860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File Content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Extractor</a:t>
            </a:r>
          </a:p>
        </p:txBody>
      </p:sp>
      <p:sp>
        <p:nvSpPr>
          <p:cNvPr id="54" name="Right Arrow 53"/>
          <p:cNvSpPr/>
          <p:nvPr/>
        </p:nvSpPr>
        <p:spPr>
          <a:xfrm>
            <a:off x="6705600" y="2438400"/>
            <a:ext cx="381000" cy="182880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7086600" y="22860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*Writer</a:t>
            </a:r>
          </a:p>
        </p:txBody>
      </p:sp>
      <p:pic>
        <p:nvPicPr>
          <p:cNvPr id="5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897380"/>
            <a:ext cx="5867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7" name="Elbow Connector 41"/>
          <p:cNvCxnSpPr>
            <a:stCxn id="56" idx="2"/>
            <a:endCxn id="51" idx="1"/>
          </p:cNvCxnSpPr>
          <p:nvPr/>
        </p:nvCxnSpPr>
        <p:spPr>
          <a:xfrm rot="16200000" flipH="1">
            <a:off x="4223385" y="2165985"/>
            <a:ext cx="152400" cy="544830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Hexagon 57"/>
          <p:cNvSpPr/>
          <p:nvPr/>
        </p:nvSpPr>
        <p:spPr>
          <a:xfrm>
            <a:off x="5486400" y="228600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4</a:t>
            </a:r>
            <a:endParaRPr lang="en-US" sz="900" dirty="0">
              <a:solidFill>
                <a:srgbClr val="FF0000"/>
              </a:solidFill>
            </a:endParaRPr>
          </a:p>
        </p:txBody>
      </p:sp>
      <p:sp>
        <p:nvSpPr>
          <p:cNvPr id="59" name="Hexagon 58"/>
          <p:cNvSpPr/>
          <p:nvPr/>
        </p:nvSpPr>
        <p:spPr>
          <a:xfrm>
            <a:off x="6781800" y="2286000"/>
            <a:ext cx="152400" cy="152400"/>
          </a:xfrm>
          <a:prstGeom prst="hexag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rgbClr val="FF0000"/>
                </a:solidFill>
              </a:rPr>
              <a:t>6</a:t>
            </a:r>
            <a:endParaRPr lang="en-US" sz="900" dirty="0">
              <a:solidFill>
                <a:srgbClr val="FF0000"/>
              </a:solidFill>
            </a:endParaRPr>
          </a:p>
        </p:txBody>
      </p:sp>
      <p:pic>
        <p:nvPicPr>
          <p:cNvPr id="60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924800" y="1363980"/>
            <a:ext cx="5867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1" name="Elbow Connector 41"/>
          <p:cNvCxnSpPr>
            <a:stCxn id="55" idx="3"/>
            <a:endCxn id="63" idx="2"/>
          </p:cNvCxnSpPr>
          <p:nvPr/>
        </p:nvCxnSpPr>
        <p:spPr>
          <a:xfrm flipV="1">
            <a:off x="7848600" y="2300288"/>
            <a:ext cx="692944" cy="214312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41"/>
          <p:cNvCxnSpPr>
            <a:stCxn id="55" idx="3"/>
            <a:endCxn id="60" idx="2"/>
          </p:cNvCxnSpPr>
          <p:nvPr/>
        </p:nvCxnSpPr>
        <p:spPr>
          <a:xfrm flipV="1">
            <a:off x="7848600" y="1828800"/>
            <a:ext cx="369570" cy="685800"/>
          </a:xfrm>
          <a:prstGeom prst="bentConnector2">
            <a:avLst/>
          </a:prstGeom>
          <a:ln w="28575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05800" y="1828800"/>
            <a:ext cx="471488" cy="47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4" name="Rectangle 63"/>
          <p:cNvSpPr/>
          <p:nvPr/>
        </p:nvSpPr>
        <p:spPr>
          <a:xfrm>
            <a:off x="6324600" y="2887980"/>
            <a:ext cx="2362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ExtractionFilter</a:t>
            </a: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SequestExtractionFilter</a:t>
            </a: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XTandemExtractionFilter</a:t>
            </a: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FilterXTResults</a:t>
            </a:r>
            <a:endParaRPr lang="en-US" sz="800" dirty="0" smtClean="0"/>
          </a:p>
          <a:p>
            <a:pPr>
              <a:buFont typeface="Arial" pitchFamily="34" charset="0"/>
              <a:buChar char="•"/>
            </a:pPr>
            <a:r>
              <a:rPr lang="en-US" sz="800" dirty="0" err="1" smtClean="0"/>
              <a:t>FilterSequestResults</a:t>
            </a:r>
            <a:endParaRPr lang="en-US" sz="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04200" cy="987425"/>
          </a:xfrm>
        </p:spPr>
        <p:txBody>
          <a:bodyPr/>
          <a:lstStyle/>
          <a:p>
            <a:r>
              <a:rPr lang="en-US" dirty="0" smtClean="0"/>
              <a:t>Advanced SQL Features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62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SQLBuilder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125" y="1377950"/>
            <a:ext cx="8186738" cy="3575050"/>
          </a:xfrm>
        </p:spPr>
        <p:txBody>
          <a:bodyPr/>
          <a:lstStyle/>
          <a:p>
            <a:r>
              <a:rPr lang="en-US" dirty="0" smtClean="0"/>
              <a:t>Helper class for building SQL queries from templates and runtime parameters.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63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2019300"/>
            <a:ext cx="475297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Template Definition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64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" y="1911489"/>
            <a:ext cx="8229600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&lt;?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xml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version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="1.0"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encoding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="utf-8" ?&gt;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queries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Mage_Analysis_Jobs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&gt;Get selected list of analysis jobs&lt;/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gigasax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='DMS5'/&gt;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table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V_Mage_Analysis_Jobs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cols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='*'/&gt;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predicate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='AND'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='Job'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='Equals'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=''&gt;Descriptive text for Job&lt;/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predicate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predicate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rel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='AND'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='Dataset'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cmp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ContainsText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=''&gt;Descriptive text for Dataset&lt;/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predicate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sort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col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='Job'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dir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='ASC'/&gt;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GetMassTagsPlusPepProphetStats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&gt;Get mass tags for given MT database&lt;/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description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connection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server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elmer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database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='MT_Human_Sarcopenia_QC_P584'/&gt;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sproc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='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GetMassTagsPlusPepProphetStats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'/&gt;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MassCorrectionIDFilterList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="" &gt;Descriptive text for 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MassCorrectionIDFilterList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ConfirmedOnly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="0" &gt;Descriptive text for 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ConfirmedOnly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MinimumHighNormalizedScore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="0" &gt;Descriptive text for 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MinimumHighNormalizedScore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MinimumPMTQualityScore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="9" &gt;Descriptive text for 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MinimumPMTQualityScore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NETValueType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="0" &gt;Descriptive text for 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NETValueType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pt-BR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pt-BR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="@MinimumHighDiscriminantScore" </a:t>
            </a:r>
            <a:r>
              <a:rPr lang="pt-BR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pt-BR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="0" /&gt;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ExperimentFilter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="" &gt;Descriptive text for 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ExperimentFilter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pt-BR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pt-BR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pt-BR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pt-BR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="@ExperimentExclusionFilter" </a:t>
            </a:r>
            <a:r>
              <a:rPr lang="pt-BR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pt-BR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="" &gt;Descriptive text for ExperimentExclusionFilter&lt;/</a:t>
            </a:r>
            <a:r>
              <a:rPr lang="pt-BR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pt-BR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&lt;!--</a:t>
            </a:r>
            <a:r>
              <a:rPr lang="en-US" sz="1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if "</a:t>
            </a:r>
            <a:r>
              <a:rPr lang="en-US" sz="10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val</a:t>
            </a:r>
            <a:r>
              <a:rPr lang="en-US" sz="1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" attribute is missing, parameter definition not automatically included in </a:t>
            </a:r>
            <a:r>
              <a:rPr lang="en-US" sz="1000" dirty="0" err="1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sproc</a:t>
            </a:r>
            <a:r>
              <a:rPr lang="en-US" sz="10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call 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--&gt;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JobToFilterOnByDataset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&gt;Descriptive text for 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JobToFilterOnByDataset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 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&lt;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0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="@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MinimumPeptideProphetProbability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" &gt;Descriptive text for </a:t>
            </a:r>
            <a:r>
              <a:rPr lang="en-US" sz="1000" dirty="0" err="1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MinimumPeptideProphetProbability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param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&lt;/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query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&lt;/</a:t>
            </a:r>
            <a:r>
              <a:rPr lang="en-US" sz="10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queries</a:t>
            </a:r>
            <a:r>
              <a:rPr lang="en-US" sz="1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&gt;</a:t>
            </a:r>
            <a:endParaRPr lang="en-US" sz="1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1524000"/>
            <a:ext cx="23134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QueryDefinitions.xml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SQLBuilder</a:t>
            </a:r>
            <a:r>
              <a:rPr lang="en-US" dirty="0" smtClean="0"/>
              <a:t> Class – Example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65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1973282"/>
            <a:ext cx="7086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 smtClean="0">
                <a:solidFill>
                  <a:srgbClr val="2179FB"/>
                </a:solidFill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target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target.Server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gigasax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target.Database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DMS5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string[]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colList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new string[] { "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Dataset_ID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Factor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Value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 };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colNames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string.Join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colList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SQLBuilder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builder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SQLBuilder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builder.Table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"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V_Custom_Factors_List_Report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builder.Columns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colNames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builder.AddPredicateItem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Dataset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", "</a:t>
            </a:r>
            <a:r>
              <a:rPr lang="en-US" sz="1200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sarc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target.SQLText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builder.BuildQuerySQL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();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target.Run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(null);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MSSQLReader</a:t>
            </a:r>
            <a:r>
              <a:rPr lang="en-US" dirty="0" smtClean="0"/>
              <a:t> – Example Code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66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2512874"/>
            <a:ext cx="8001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// runtime parameters for query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Dictionary&lt;string, string&gt;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runtimeParameters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new Dictionary&lt;string, string&gt;();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runtimeParameters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["@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ExperimentFilter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"] = 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sarc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// get XML query definition by name</a:t>
            </a: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queryDefXML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ModuleDiscovery.GetQueryXMLDef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GetMassTagsPlusPepProphetStats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");</a:t>
            </a:r>
          </a:p>
          <a:p>
            <a:endParaRPr lang="en-US" sz="12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200" dirty="0" smtClean="0">
                <a:latin typeface="Consolas" pitchFamily="49" charset="0"/>
                <a:cs typeface="Consolas" pitchFamily="49" charset="0"/>
              </a:rPr>
              <a:t>// create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module initialized from XML definition</a:t>
            </a:r>
          </a:p>
          <a:p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 target = new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queryDefXML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, </a:t>
            </a:r>
            <a:r>
              <a:rPr lang="en-US" sz="1200" dirty="0" err="1" smtClean="0">
                <a:latin typeface="Consolas" pitchFamily="49" charset="0"/>
                <a:cs typeface="Consolas" pitchFamily="49" charset="0"/>
              </a:rPr>
              <a:t>runtimeParameters</a:t>
            </a:r>
            <a:r>
              <a:rPr lang="en-US" sz="12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2057400"/>
            <a:ext cx="7648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server, database, and query from query template and runtime values: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04200" cy="987425"/>
          </a:xfrm>
        </p:spPr>
        <p:txBody>
          <a:bodyPr/>
          <a:lstStyle/>
          <a:p>
            <a:r>
              <a:rPr lang="en-US" dirty="0" smtClean="0"/>
              <a:t>Module Loading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67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ModuleDiscovery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Provides methods for dynamic creation of Mage modules and discovery of Mage components in DLLs.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68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95600" y="2657475"/>
            <a:ext cx="3838575" cy="336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Module Dynamically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Module can be created from class name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can be in Mage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Class can be in external DLLs</a:t>
            </a:r>
          </a:p>
          <a:p>
            <a:pPr lvl="1"/>
            <a:r>
              <a:rPr lang="en-US" dirty="0" smtClean="0"/>
              <a:t>DLLs must follow naming convention (“</a:t>
            </a:r>
            <a:r>
              <a:rPr lang="en-US" dirty="0" err="1" smtClean="0"/>
              <a:t>MageExt</a:t>
            </a:r>
            <a:r>
              <a:rPr lang="en-US" dirty="0" smtClean="0"/>
              <a:t>_*.</a:t>
            </a:r>
            <a:r>
              <a:rPr lang="en-US" dirty="0" err="1" smtClean="0"/>
              <a:t>dll</a:t>
            </a:r>
            <a:r>
              <a:rPr lang="en-US" dirty="0" smtClean="0"/>
              <a:t>”)</a:t>
            </a:r>
          </a:p>
          <a:p>
            <a:pPr lvl="1"/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69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3392269"/>
            <a:ext cx="74676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IBaseModule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mod =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ProcessingPipeline.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MakeModule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DelimitedFileReader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IBaseModule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mod =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ProcessingPipeline.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MakeModule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MSSQLReader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IBaseModule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mod =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ProcessingPipeline.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MakeModule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SQLiteReader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2133600"/>
            <a:ext cx="7848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IBaseModule</a:t>
            </a:r>
            <a:r>
              <a:rPr lang="en-US" sz="14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mod = </a:t>
            </a:r>
            <a:r>
              <a:rPr lang="en-US" sz="14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ProcessingPipeline.MakeModule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“</a:t>
            </a:r>
            <a:r>
              <a:rPr lang="en-US" sz="1400" dirty="0" err="1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Name_of_class</a:t>
            </a:r>
            <a:r>
              <a:rPr lang="en-US" sz="1400" dirty="0" smtClean="0">
                <a:solidFill>
                  <a:srgbClr val="A31515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“Standard Tabular </a:t>
            </a:r>
            <a:r>
              <a:rPr lang="en-US" dirty="0" err="1" smtClean="0"/>
              <a:t>Input/Output</a:t>
            </a:r>
            <a:r>
              <a:rPr lang="en-US" dirty="0" smtClean="0"/>
              <a:t>”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92125" y="1606550"/>
            <a:ext cx="8347075" cy="3575050"/>
          </a:xfrm>
        </p:spPr>
        <p:txBody>
          <a:bodyPr/>
          <a:lstStyle/>
          <a:p>
            <a:r>
              <a:rPr lang="en-US" dirty="0" smtClean="0"/>
              <a:t>Column definition</a:t>
            </a:r>
          </a:p>
          <a:p>
            <a:pPr lvl="1"/>
            <a:r>
              <a:rPr lang="en-US" dirty="0" smtClean="0"/>
              <a:t>One event per pipeline run</a:t>
            </a:r>
          </a:p>
          <a:p>
            <a:r>
              <a:rPr lang="en-US" dirty="0" smtClean="0"/>
              <a:t>Row data</a:t>
            </a:r>
          </a:p>
          <a:p>
            <a:pPr lvl="1"/>
            <a:r>
              <a:rPr lang="en-US" dirty="0" smtClean="0"/>
              <a:t>One event for each data row</a:t>
            </a:r>
          </a:p>
        </p:txBody>
      </p:sp>
      <p:sp>
        <p:nvSpPr>
          <p:cNvPr id="1434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37268F21-8BA0-4140-BB18-52BE178FA04A}" type="slidenum">
              <a:rPr lang="en-US" smtClean="0"/>
              <a:pPr/>
              <a:t>7</a:t>
            </a:fld>
            <a:r>
              <a:rPr lang="en-US" smtClean="0">
                <a:latin typeface="Times New Roman" pitchFamily="18" charset="0"/>
              </a:rPr>
              <a:t> </a:t>
            </a:r>
          </a:p>
        </p:txBody>
      </p:sp>
      <p:sp>
        <p:nvSpPr>
          <p:cNvPr id="14342" name="TextBox 7"/>
          <p:cNvSpPr txBox="1">
            <a:spLocks noChangeArrowheads="1"/>
          </p:cNvSpPr>
          <p:nvPr/>
        </p:nvSpPr>
        <p:spPr bwMode="auto">
          <a:xfrm>
            <a:off x="838200" y="4711700"/>
            <a:ext cx="22860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/>
              <a:t>Module receives row events from upstream module, one event per row.  Data is an array of objects, previously received column definitions are used to understand fields in row data.</a:t>
            </a:r>
          </a:p>
        </p:txBody>
      </p:sp>
      <p:sp>
        <p:nvSpPr>
          <p:cNvPr id="14343" name="TextBox 8"/>
          <p:cNvSpPr txBox="1">
            <a:spLocks noChangeArrowheads="1"/>
          </p:cNvSpPr>
          <p:nvPr/>
        </p:nvSpPr>
        <p:spPr bwMode="auto">
          <a:xfrm>
            <a:off x="6172200" y="3817203"/>
            <a:ext cx="228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Module fires column definition </a:t>
            </a:r>
            <a:r>
              <a:rPr lang="en-US" sz="1200" dirty="0" smtClean="0"/>
              <a:t>event </a:t>
            </a:r>
            <a:r>
              <a:rPr lang="en-US" sz="1200" dirty="0"/>
              <a:t>to inform downstream modules of what it will be sending </a:t>
            </a:r>
            <a:r>
              <a:rPr lang="en-US" sz="1200" dirty="0" smtClean="0"/>
              <a:t>them.</a:t>
            </a:r>
            <a:endParaRPr lang="en-US" sz="1200" dirty="0"/>
          </a:p>
        </p:txBody>
      </p:sp>
      <p:sp>
        <p:nvSpPr>
          <p:cNvPr id="14344" name="TextBox 9"/>
          <p:cNvSpPr txBox="1">
            <a:spLocks noChangeArrowheads="1"/>
          </p:cNvSpPr>
          <p:nvPr/>
        </p:nvSpPr>
        <p:spPr bwMode="auto">
          <a:xfrm>
            <a:off x="6172200" y="4787900"/>
            <a:ext cx="2286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200" dirty="0"/>
              <a:t>Module fires row data events to deliver data to downstream modules, one event per row, terminated by event </a:t>
            </a:r>
            <a:r>
              <a:rPr lang="en-US" sz="1200" dirty="0" smtClean="0"/>
              <a:t>with “</a:t>
            </a:r>
            <a:r>
              <a:rPr lang="en-US" sz="1200" dirty="0" err="1" smtClean="0"/>
              <a:t>DataAvailable</a:t>
            </a:r>
            <a:r>
              <a:rPr lang="en-US" sz="1200" dirty="0" smtClean="0"/>
              <a:t>” set false</a:t>
            </a:r>
            <a:endParaRPr lang="en-US" sz="1200" dirty="0"/>
          </a:p>
        </p:txBody>
      </p:sp>
      <p:pic>
        <p:nvPicPr>
          <p:cNvPr id="14345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5600" y="3797300"/>
            <a:ext cx="32194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TextBox 6"/>
          <p:cNvSpPr txBox="1">
            <a:spLocks noChangeArrowheads="1"/>
          </p:cNvSpPr>
          <p:nvPr/>
        </p:nvSpPr>
        <p:spPr bwMode="auto">
          <a:xfrm>
            <a:off x="838200" y="3849469"/>
            <a:ext cx="23622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200" dirty="0"/>
              <a:t>Module receives column definition </a:t>
            </a:r>
            <a:r>
              <a:rPr lang="en-US" sz="1200" dirty="0" smtClean="0"/>
              <a:t>event </a:t>
            </a:r>
            <a:r>
              <a:rPr lang="en-US" sz="1200" dirty="0"/>
              <a:t>from upstream </a:t>
            </a:r>
            <a:r>
              <a:rPr lang="en-US" sz="1200" dirty="0" smtClean="0"/>
              <a:t>module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00400"/>
            <a:ext cx="8204200" cy="987425"/>
          </a:xfrm>
        </p:spPr>
        <p:txBody>
          <a:bodyPr/>
          <a:lstStyle/>
          <a:p>
            <a:r>
              <a:rPr lang="en-US" dirty="0" smtClean="0"/>
              <a:t>Creating Your Own Mage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70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Your Own Mage Module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71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1000" y="1847939"/>
            <a:ext cx="8610600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using Mage;</a:t>
            </a:r>
          </a:p>
          <a:p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namespace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MyStuff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en-US" sz="11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class</a:t>
            </a:r>
            <a:r>
              <a:rPr lang="en-US" sz="11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MyMageModule</a:t>
            </a:r>
            <a:r>
              <a:rPr lang="en-US" sz="11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: </a:t>
            </a:r>
            <a:r>
              <a:rPr lang="en-US" sz="1100" dirty="0" err="1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BaseModule</a:t>
            </a:r>
            <a:r>
              <a:rPr lang="en-US" sz="11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endParaRPr lang="en-US" sz="1100" dirty="0" smtClean="0">
              <a:solidFill>
                <a:srgbClr val="2B91A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public override void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HandleColumnDef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(object sender,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MageColumnEventArgs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    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base.HandleColumnDef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(sender,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);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// need to call base functionality</a:t>
            </a:r>
            <a:endParaRPr lang="en-US" sz="1100" dirty="0" smtClean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endParaRPr lang="en-US" sz="11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	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OnColumnDefAvailable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pass it along to our standard tabular output</a:t>
            </a:r>
          </a:p>
          <a:p>
            <a:endParaRPr lang="en-US" sz="11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// do something with column definitions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//...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endParaRPr lang="en-US" sz="1100" dirty="0" smtClean="0">
              <a:solidFill>
                <a:srgbClr val="008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       public override void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HandleDataRow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(object sender,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MageDataEventArgs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100" dirty="0" smtClean="0">
                <a:latin typeface="Consolas" pitchFamily="49" charset="0"/>
                <a:cs typeface="Consolas" pitchFamily="49" charset="0"/>
              </a:rPr>
              <a:t>	if (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args.DataAvailable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 {</a:t>
            </a:r>
          </a:p>
          <a:p>
            <a:r>
              <a:rPr lang="en-US" sz="1100" dirty="0" smtClean="0">
                <a:solidFill>
                  <a:srgbClr val="2B91AF"/>
                </a:solidFill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do something with data row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    //...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1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	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OnDataRowAvailable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100" dirty="0" err="1" smtClean="0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100" dirty="0" smtClean="0">
                <a:latin typeface="Consolas" pitchFamily="49" charset="0"/>
                <a:cs typeface="Consolas" pitchFamily="49" charset="0"/>
              </a:rPr>
              <a:t>); </a:t>
            </a:r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// pass it along to our standard tabular output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    }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en-US" sz="11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81000" y="1828800"/>
            <a:ext cx="1066800" cy="304800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2286000" y="2514600"/>
            <a:ext cx="914400" cy="304800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524000" y="2895600"/>
            <a:ext cx="731520" cy="182880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1600200" y="4572000"/>
            <a:ext cx="731520" cy="182880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590800" y="2895600"/>
            <a:ext cx="1325880" cy="182880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2667000" y="4572000"/>
            <a:ext cx="1143000" cy="182880"/>
          </a:xfrm>
          <a:prstGeom prst="roundRect">
            <a:avLst/>
          </a:prstGeom>
          <a:noFill/>
          <a:ln>
            <a:solidFill>
              <a:srgbClr val="FF000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Module Interfaces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common connections for all Mage modules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72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10025" y="2181225"/>
            <a:ext cx="406717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685800" y="2209800"/>
            <a:ext cx="3124200" cy="2133600"/>
          </a:xfrm>
          <a:prstGeom prst="wedgeRoundRectCallout">
            <a:avLst>
              <a:gd name="adj1" fmla="val 59041"/>
              <a:gd name="adj2" fmla="val -22552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Implementing </a:t>
            </a:r>
            <a:r>
              <a:rPr lang="en-US" dirty="0" err="1" smtClean="0">
                <a:solidFill>
                  <a:schemeClr val="tx1"/>
                </a:solidFill>
              </a:rPr>
              <a:t>ISinkModule</a:t>
            </a:r>
            <a:r>
              <a:rPr lang="en-US" dirty="0" smtClean="0">
                <a:solidFill>
                  <a:schemeClr val="tx1"/>
                </a:solidFill>
              </a:rPr>
              <a:t>  allows module to receive standard tabular input and be recognized by Assemble method, however, it cannot provide standard tabular output.</a:t>
            </a:r>
          </a:p>
        </p:txBody>
      </p:sp>
      <p:sp>
        <p:nvSpPr>
          <p:cNvPr id="8" name="Rounded Rectangular Callout 7"/>
          <p:cNvSpPr/>
          <p:nvPr/>
        </p:nvSpPr>
        <p:spPr>
          <a:xfrm>
            <a:off x="685800" y="4495800"/>
            <a:ext cx="4572000" cy="1600200"/>
          </a:xfrm>
          <a:prstGeom prst="wedgeRoundRectCallout">
            <a:avLst>
              <a:gd name="adj1" fmla="val 67930"/>
              <a:gd name="adj2" fmla="val -23610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Implementing </a:t>
            </a:r>
            <a:r>
              <a:rPr lang="en-US" dirty="0" err="1" smtClean="0">
                <a:solidFill>
                  <a:schemeClr val="tx1"/>
                </a:solidFill>
              </a:rPr>
              <a:t>IBaseModule</a:t>
            </a:r>
            <a:r>
              <a:rPr lang="en-US" dirty="0" smtClean="0">
                <a:solidFill>
                  <a:schemeClr val="tx1"/>
                </a:solidFill>
              </a:rPr>
              <a:t> allows module to provide all module functions and be recognized by Assemble method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BaseModule</a:t>
            </a:r>
            <a:r>
              <a:rPr lang="en-US" dirty="0" smtClean="0"/>
              <a:t> 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5525" y="1295400"/>
            <a:ext cx="3927475" cy="1066800"/>
          </a:xfrm>
        </p:spPr>
        <p:txBody>
          <a:bodyPr/>
          <a:lstStyle/>
          <a:p>
            <a:r>
              <a:rPr lang="en-US" dirty="0" smtClean="0"/>
              <a:t>Base class for all Mage modules in library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73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1" y="1052512"/>
            <a:ext cx="4079081" cy="5500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ounded Rectangular Callout 5"/>
          <p:cNvSpPr/>
          <p:nvPr/>
        </p:nvSpPr>
        <p:spPr>
          <a:xfrm>
            <a:off x="5029200" y="2286000"/>
            <a:ext cx="3124200" cy="1600200"/>
          </a:xfrm>
          <a:prstGeom prst="wedgeRoundRectCallout">
            <a:avLst>
              <a:gd name="adj1" fmla="val -59658"/>
              <a:gd name="adj2" fmla="val -20436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Implements functions defined in </a:t>
            </a:r>
            <a:r>
              <a:rPr lang="en-US" dirty="0" err="1" smtClean="0">
                <a:solidFill>
                  <a:schemeClr val="tx1"/>
                </a:solidFill>
              </a:rPr>
              <a:t>IBaseModule</a:t>
            </a:r>
            <a:r>
              <a:rPr lang="en-US" dirty="0" smtClean="0">
                <a:solidFill>
                  <a:schemeClr val="tx1"/>
                </a:solidFill>
              </a:rPr>
              <a:t> interface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029200" y="4191000"/>
            <a:ext cx="3124200" cy="1600200"/>
          </a:xfrm>
          <a:prstGeom prst="wedgeRoundRectCallout">
            <a:avLst>
              <a:gd name="adj1" fmla="val -59658"/>
              <a:gd name="adj2" fmla="val -20436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Implements necessary or convenient functions that subclasses can use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Root Module is first module in pipeline</a:t>
            </a:r>
          </a:p>
          <a:p>
            <a:r>
              <a:rPr lang="en-US" dirty="0" smtClean="0"/>
              <a:t>There is no standard tabular input to give it</a:t>
            </a:r>
          </a:p>
          <a:p>
            <a:r>
              <a:rPr lang="en-US" dirty="0" smtClean="0"/>
              <a:t>Starts data stream on standard tabular output when Run() is called.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fld id="{AAF4DFC5-3B19-45C1-8F2B-174F4C736BBE}" type="slidenum">
              <a:rPr lang="en-US" smtClean="0"/>
              <a:pPr>
                <a:defRPr/>
              </a:pPr>
              <a:t>8</a:t>
            </a:fld>
            <a:r>
              <a:rPr lang="en-US" smtClean="0">
                <a:latin typeface="Times New Roman" pitchFamily="-80" charset="0"/>
              </a:rPr>
              <a:t> </a:t>
            </a:r>
            <a:endParaRPr lang="en-US" dirty="0">
              <a:latin typeface="Times New Roman" pitchFamily="-80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88" y="3224628"/>
            <a:ext cx="30956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029200" y="5496580"/>
            <a:ext cx="129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smtClean="0"/>
              <a:t>File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Database</a:t>
            </a:r>
            <a:endParaRPr lang="en-US" sz="1400" dirty="0"/>
          </a:p>
        </p:txBody>
      </p:sp>
      <p:cxnSp>
        <p:nvCxnSpPr>
          <p:cNvPr id="7" name="Straight Arrow Connector 6"/>
          <p:cNvCxnSpPr>
            <a:endCxn id="9" idx="0"/>
          </p:cNvCxnSpPr>
          <p:nvPr/>
        </p:nvCxnSpPr>
        <p:spPr>
          <a:xfrm rot="16200000" flipH="1">
            <a:off x="4204829" y="4928729"/>
            <a:ext cx="652046" cy="6096"/>
          </a:xfrm>
          <a:prstGeom prst="straightConnector1">
            <a:avLst/>
          </a:prstGeom>
          <a:ln w="762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038600" y="5257800"/>
            <a:ext cx="990600" cy="9906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Store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" y="1362075"/>
            <a:ext cx="6650831" cy="511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Mage Pipeline Object</a:t>
            </a:r>
            <a:endParaRPr lang="en-US" sz="2400" dirty="0" smtClean="0"/>
          </a:p>
        </p:txBody>
      </p:sp>
      <p:sp>
        <p:nvSpPr>
          <p:cNvPr id="2150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fld id="{CB6E1299-AD4D-4C36-9702-FE1923F50267}" type="slidenum">
              <a:rPr lang="en-US" smtClean="0"/>
              <a:pPr/>
              <a:t>9</a:t>
            </a:fld>
            <a:r>
              <a:rPr lang="en-US" smtClean="0">
                <a:latin typeface="Times New Roman" pitchFamily="18" charset="0"/>
              </a:rPr>
              <a:t> </a:t>
            </a:r>
          </a:p>
        </p:txBody>
      </p:sp>
      <p:pic>
        <p:nvPicPr>
          <p:cNvPr id="2151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1143000"/>
            <a:ext cx="5977890" cy="11772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ounded Rectangular Callout 6"/>
          <p:cNvSpPr/>
          <p:nvPr/>
        </p:nvSpPr>
        <p:spPr>
          <a:xfrm>
            <a:off x="5943600" y="2362200"/>
            <a:ext cx="2438400" cy="1752600"/>
          </a:xfrm>
          <a:prstGeom prst="wedgeRoundRectCallout">
            <a:avLst>
              <a:gd name="adj1" fmla="val -81520"/>
              <a:gd name="adj2" fmla="val -64712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Downstream modules register their input handlers for upstream module’s output events</a:t>
            </a:r>
          </a:p>
        </p:txBody>
      </p:sp>
      <p:sp>
        <p:nvSpPr>
          <p:cNvPr id="9" name="Rounded Rectangular Callout 8"/>
          <p:cNvSpPr/>
          <p:nvPr/>
        </p:nvSpPr>
        <p:spPr>
          <a:xfrm>
            <a:off x="5029200" y="4419600"/>
            <a:ext cx="2438400" cy="1752600"/>
          </a:xfrm>
          <a:prstGeom prst="wedgeRoundRectCallout">
            <a:avLst>
              <a:gd name="adj1" fmla="val -80131"/>
              <a:gd name="adj2" fmla="val -185968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First module in chain is “Root Module”. Pipeline will call its “Run” method.</a:t>
            </a:r>
          </a:p>
        </p:txBody>
      </p:sp>
      <p:sp>
        <p:nvSpPr>
          <p:cNvPr id="10" name="Rounded Rectangular Callout 9"/>
          <p:cNvSpPr/>
          <p:nvPr/>
        </p:nvSpPr>
        <p:spPr>
          <a:xfrm>
            <a:off x="5029200" y="457200"/>
            <a:ext cx="2971800" cy="533400"/>
          </a:xfrm>
          <a:prstGeom prst="wedgeRoundRectCallout">
            <a:avLst>
              <a:gd name="adj1" fmla="val -18672"/>
              <a:gd name="adj2" fmla="val 77800"/>
              <a:gd name="adj3" fmla="val 16667"/>
            </a:avLst>
          </a:prstGeom>
          <a:solidFill>
            <a:srgbClr val="F7E2D1">
              <a:alpha val="6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Pipeline Contains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1_PNNL_PowerPoint_Template">
  <a:themeElements>
    <a:clrScheme name="1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1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NNL_PowerPoint_Template">
  <a:themeElements>
    <a:clrScheme name="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NNL_PowerPoint_Template">
  <a:themeElements>
    <a:clrScheme name="2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2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PNNL_PowerPoint_Template">
  <a:themeElements>
    <a:clrScheme name="3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3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PNNL_PowerPoint_Template">
  <a:themeElements>
    <a:clrScheme name="4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4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PNNL_PowerPoint_Template">
  <a:themeElements>
    <a:clrScheme name="5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5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5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5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5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PNNL_PowerPoint_Template">
  <a:themeElements>
    <a:clrScheme name="6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6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6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6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6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PNNL_PowerPoint_Template">
  <a:themeElements>
    <a:clrScheme name="7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7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7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7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7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PNNL_PowerPoint_Template">
  <a:themeElements>
    <a:clrScheme name="8_PNNL_PowerPoint_Template 11">
      <a:dk1>
        <a:srgbClr val="000000"/>
      </a:dk1>
      <a:lt1>
        <a:srgbClr val="FFFFFF"/>
      </a:lt1>
      <a:dk2>
        <a:srgbClr val="CB7023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8_PNNL_PowerPoint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PNNL_PowerPoint_Template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8_PNNL_PowerPoint_Template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8">
        <a:dk1>
          <a:srgbClr val="000000"/>
        </a:dk1>
        <a:lt1>
          <a:srgbClr val="FFFFFF"/>
        </a:lt1>
        <a:dk2>
          <a:srgbClr val="000000"/>
        </a:dk2>
        <a:lt2>
          <a:srgbClr val="000000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CC3300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9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0000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AAACA"/>
        </a:accent5>
        <a:accent6>
          <a:srgbClr val="E7B900"/>
        </a:accent6>
        <a:hlink>
          <a:srgbClr val="006600"/>
        </a:hlink>
        <a:folHlink>
          <a:srgbClr val="CC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0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336699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ADB8CA"/>
        </a:accent5>
        <a:accent6>
          <a:srgbClr val="E7B900"/>
        </a:accent6>
        <a:hlink>
          <a:srgbClr val="008080"/>
        </a:hlink>
        <a:folHlink>
          <a:srgbClr val="9900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8_PNNL_PowerPoint_Template 11">
        <a:dk1>
          <a:srgbClr val="000000"/>
        </a:dk1>
        <a:lt1>
          <a:srgbClr val="FFFFFF"/>
        </a:lt1>
        <a:dk2>
          <a:srgbClr val="CB7023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PNNL_Presentation</Template>
  <TotalTime>0</TotalTime>
  <Words>3781</Words>
  <Application>Microsoft Office PowerPoint</Application>
  <PresentationFormat>On-screen Show (4:3)</PresentationFormat>
  <Paragraphs>833</Paragraphs>
  <Slides>73</Slides>
  <Notes>8</Notes>
  <HiddenSlides>2</HiddenSlides>
  <MMClips>0</MMClips>
  <ScaleCrop>false</ScaleCrop>
  <HeadingPairs>
    <vt:vector size="6" baseType="variant">
      <vt:variant>
        <vt:lpstr>Theme</vt:lpstr>
      </vt:variant>
      <vt:variant>
        <vt:i4>9</vt:i4>
      </vt:variant>
      <vt:variant>
        <vt:lpstr>Slide Titles</vt:lpstr>
      </vt:variant>
      <vt:variant>
        <vt:i4>73</vt:i4>
      </vt:variant>
      <vt:variant>
        <vt:lpstr>Custom Shows</vt:lpstr>
      </vt:variant>
      <vt:variant>
        <vt:i4>1</vt:i4>
      </vt:variant>
    </vt:vector>
  </HeadingPairs>
  <TitlesOfParts>
    <vt:vector size="83" baseType="lpstr">
      <vt:lpstr>1_PNNL_PowerPoint_Template</vt:lpstr>
      <vt:lpstr>PNNL_PowerPoint_Template</vt:lpstr>
      <vt:lpstr>2_PNNL_PowerPoint_Template</vt:lpstr>
      <vt:lpstr>3_PNNL_PowerPoint_Template</vt:lpstr>
      <vt:lpstr>4_PNNL_PowerPoint_Template</vt:lpstr>
      <vt:lpstr>5_PNNL_PowerPoint_Template</vt:lpstr>
      <vt:lpstr>6_PNNL_PowerPoint_Template</vt:lpstr>
      <vt:lpstr>7_PNNL_PowerPoint_Template</vt:lpstr>
      <vt:lpstr>8_PNNL_PowerPoint_Template</vt:lpstr>
      <vt:lpstr>Mage Application  Using the Mage Library from Applications </vt:lpstr>
      <vt:lpstr>Available:</vt:lpstr>
      <vt:lpstr>Getting Started</vt:lpstr>
      <vt:lpstr>Design Concept: Modular Pipelines</vt:lpstr>
      <vt:lpstr>Complex Pipelines Made of Simple Modules</vt:lpstr>
      <vt:lpstr>Modules</vt:lpstr>
      <vt:lpstr>“Standard Tabular Input/Output”</vt:lpstr>
      <vt:lpstr>Root Module</vt:lpstr>
      <vt:lpstr>Mage Pipeline Object</vt:lpstr>
      <vt:lpstr>Example Pipeline Code</vt:lpstr>
      <vt:lpstr>Running The Pipeline</vt:lpstr>
      <vt:lpstr>Caveat:</vt:lpstr>
      <vt:lpstr>Mage Module And Pipeline Classes</vt:lpstr>
      <vt:lpstr>Mage Input and Output Modules</vt:lpstr>
      <vt:lpstr>MSSQLReader Module</vt:lpstr>
      <vt:lpstr>MSSQLReader – Usage</vt:lpstr>
      <vt:lpstr>SQLiteReader Module</vt:lpstr>
      <vt:lpstr>SQLiteReader - Usage</vt:lpstr>
      <vt:lpstr>SQLiteWriter Module</vt:lpstr>
      <vt:lpstr>SQLiteWriter - Usage</vt:lpstr>
      <vt:lpstr>DelimitedFileReader Module</vt:lpstr>
      <vt:lpstr>DelimitedFileReader - Usage</vt:lpstr>
      <vt:lpstr>DelimitedFileWriter Module</vt:lpstr>
      <vt:lpstr>DelimitedFileWriter - Usage</vt:lpstr>
      <vt:lpstr>SimpleSink Module</vt:lpstr>
      <vt:lpstr>Sink Wrapper Module</vt:lpstr>
      <vt:lpstr>Mage Filter Modules</vt:lpstr>
      <vt:lpstr>Filter Modules</vt:lpstr>
      <vt:lpstr>Column Mapping</vt:lpstr>
      <vt:lpstr>Column Mapping - Example</vt:lpstr>
      <vt:lpstr>Column Mapping - OutputColumnList</vt:lpstr>
      <vt:lpstr>NullFilter</vt:lpstr>
      <vt:lpstr>FileListFilter Module</vt:lpstr>
      <vt:lpstr>FileListFilter - Input</vt:lpstr>
      <vt:lpstr>FileListFilter - Output</vt:lpstr>
      <vt:lpstr>FileListFilter - Search</vt:lpstr>
      <vt:lpstr>FileListFilter – Column  Mapping</vt:lpstr>
      <vt:lpstr>FileListFilter – Root Mode</vt:lpstr>
      <vt:lpstr>FileCopy Module</vt:lpstr>
      <vt:lpstr>FileCopy - Input</vt:lpstr>
      <vt:lpstr>FileCopy - Action</vt:lpstr>
      <vt:lpstr>FileCopy - Output</vt:lpstr>
      <vt:lpstr>FileSubPipelineBroker Module</vt:lpstr>
      <vt:lpstr>FileSubPipelineBroker - Input</vt:lpstr>
      <vt:lpstr>FileSubPipelineBroker - Action</vt:lpstr>
      <vt:lpstr>FileSubPipelineBroker - Output</vt:lpstr>
      <vt:lpstr>DataGenerator</vt:lpstr>
      <vt:lpstr>Mage Display-Related Modules</vt:lpstr>
      <vt:lpstr>GridViewDisplayControl</vt:lpstr>
      <vt:lpstr>GVPipelineSource</vt:lpstr>
      <vt:lpstr>GridViewDisplayList Built-In UI Features</vt:lpstr>
      <vt:lpstr>Creating Filter Modules</vt:lpstr>
      <vt:lpstr>Creating New File Processing Filters</vt:lpstr>
      <vt:lpstr>Filter Modules</vt:lpstr>
      <vt:lpstr>Creating Your Own Simple Filter</vt:lpstr>
      <vt:lpstr>Pipeline Queue</vt:lpstr>
      <vt:lpstr>Pipeline Queue</vt:lpstr>
      <vt:lpstr>Pipeline Queue</vt:lpstr>
      <vt:lpstr>Examples of Complex Pipelines</vt:lpstr>
      <vt:lpstr>MageExtractor Pipelines</vt:lpstr>
      <vt:lpstr>MageExtractor Pipelines (Continued)</vt:lpstr>
      <vt:lpstr>Advanced SQL Features</vt:lpstr>
      <vt:lpstr>SQLBuilder Class</vt:lpstr>
      <vt:lpstr>Query Template Definition </vt:lpstr>
      <vt:lpstr>SQLBuilder Class – Example Code</vt:lpstr>
      <vt:lpstr>MSSQLReader – Example Code</vt:lpstr>
      <vt:lpstr>Module Loading</vt:lpstr>
      <vt:lpstr>ModuleDiscovery Class</vt:lpstr>
      <vt:lpstr>Create Module Dynamically</vt:lpstr>
      <vt:lpstr>Creating Your Own Mage Modules</vt:lpstr>
      <vt:lpstr>Creating Your Own Mage Module</vt:lpstr>
      <vt:lpstr>Module Interfaces</vt:lpstr>
      <vt:lpstr>BaseModule Class</vt:lpstr>
      <vt:lpstr>Group Meeting Slide Show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2010-10-21T22:10:43Z</dcterms:created>
  <dcterms:modified xsi:type="dcterms:W3CDTF">2012-01-12T16:06:18Z</dcterms:modified>
</cp:coreProperties>
</file>