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8.xml" ContentType="application/vnd.openxmlformats-officedocument.presentationml.slideMaster+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slides/slide49.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00.xml" ContentType="application/vnd.openxmlformats-officedocument.presentationml.slideLayout+xml"/>
  <Override PartName="/ppt/notesSlides/notesSlide9.xml" ContentType="application/vnd.openxmlformats-officedocument.presentationml.notesSlide+xml"/>
  <Override PartName="/ppt/slideMasters/slideMaster6.xml" ContentType="application/vnd.openxmlformats-officedocument.presentationml.slideMaster+xml"/>
  <Override PartName="/ppt/slideLayouts/slideLayout89.xml" ContentType="application/vnd.openxmlformats-officedocument.presentationml.slideLayout+xml"/>
  <Override PartName="/ppt/theme/theme8.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notesSlides/notesSlide11.xml" ContentType="application/vnd.openxmlformats-officedocument.presentationml.notesSlide+xml"/>
  <Override PartName="/ppt/slideMasters/slideMaster7.xml" ContentType="application/vnd.openxmlformats-officedocument.presentationml.slideMaster+xml"/>
  <Override PartName="/ppt/theme/theme9.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 id="2147483650" r:id="rId2"/>
    <p:sldMasterId id="2147483651" r:id="rId3"/>
    <p:sldMasterId id="2147483652" r:id="rId4"/>
    <p:sldMasterId id="2147483653" r:id="rId5"/>
    <p:sldMasterId id="2147483654" r:id="rId6"/>
    <p:sldMasterId id="2147483655" r:id="rId7"/>
    <p:sldMasterId id="2147483656" r:id="rId8"/>
    <p:sldMasterId id="2147483657" r:id="rId9"/>
  </p:sldMasterIdLst>
  <p:notesMasterIdLst>
    <p:notesMasterId r:id="rId74"/>
  </p:notesMasterIdLst>
  <p:sldIdLst>
    <p:sldId id="256" r:id="rId10"/>
    <p:sldId id="260" r:id="rId11"/>
    <p:sldId id="312" r:id="rId12"/>
    <p:sldId id="310" r:id="rId13"/>
    <p:sldId id="313" r:id="rId14"/>
    <p:sldId id="259" r:id="rId15"/>
    <p:sldId id="261" r:id="rId16"/>
    <p:sldId id="262" r:id="rId17"/>
    <p:sldId id="275" r:id="rId18"/>
    <p:sldId id="266" r:id="rId19"/>
    <p:sldId id="264" r:id="rId20"/>
    <p:sldId id="339" r:id="rId21"/>
    <p:sldId id="340" r:id="rId22"/>
    <p:sldId id="267" r:id="rId23"/>
    <p:sldId id="277" r:id="rId24"/>
    <p:sldId id="274" r:id="rId25"/>
    <p:sldId id="268" r:id="rId26"/>
    <p:sldId id="270" r:id="rId27"/>
    <p:sldId id="269" r:id="rId28"/>
    <p:sldId id="271" r:id="rId29"/>
    <p:sldId id="284" r:id="rId30"/>
    <p:sldId id="272" r:id="rId31"/>
    <p:sldId id="273" r:id="rId32"/>
    <p:sldId id="335" r:id="rId33"/>
    <p:sldId id="336" r:id="rId34"/>
    <p:sldId id="338" r:id="rId35"/>
    <p:sldId id="337" r:id="rId36"/>
    <p:sldId id="325" r:id="rId37"/>
    <p:sldId id="331" r:id="rId38"/>
    <p:sldId id="278" r:id="rId39"/>
    <p:sldId id="279" r:id="rId40"/>
    <p:sldId id="280" r:id="rId41"/>
    <p:sldId id="281" r:id="rId42"/>
    <p:sldId id="282" r:id="rId43"/>
    <p:sldId id="300" r:id="rId44"/>
    <p:sldId id="301" r:id="rId45"/>
    <p:sldId id="302" r:id="rId46"/>
    <p:sldId id="303" r:id="rId47"/>
    <p:sldId id="304" r:id="rId48"/>
    <p:sldId id="305" r:id="rId49"/>
    <p:sldId id="308" r:id="rId50"/>
    <p:sldId id="306" r:id="rId51"/>
    <p:sldId id="307" r:id="rId52"/>
    <p:sldId id="334" r:id="rId53"/>
    <p:sldId id="316" r:id="rId54"/>
    <p:sldId id="311" r:id="rId55"/>
    <p:sldId id="309" r:id="rId56"/>
    <p:sldId id="321" r:id="rId57"/>
    <p:sldId id="295" r:id="rId58"/>
    <p:sldId id="320" r:id="rId59"/>
    <p:sldId id="322" r:id="rId60"/>
    <p:sldId id="323" r:id="rId61"/>
    <p:sldId id="330" r:id="rId62"/>
    <p:sldId id="328" r:id="rId63"/>
    <p:sldId id="332" r:id="rId64"/>
    <p:sldId id="327" r:id="rId65"/>
    <p:sldId id="329" r:id="rId66"/>
    <p:sldId id="317" r:id="rId67"/>
    <p:sldId id="318" r:id="rId68"/>
    <p:sldId id="319" r:id="rId69"/>
    <p:sldId id="324" r:id="rId70"/>
    <p:sldId id="286" r:id="rId71"/>
    <p:sldId id="314" r:id="rId72"/>
    <p:sldId id="315" r:id="rId73"/>
  </p:sldIdLst>
  <p:sldSz cx="9144000" cy="6858000" type="screen4x3"/>
  <p:notesSz cx="6985000" cy="9283700"/>
  <p:custShowLst>
    <p:custShow name="Group Meeting Slide Show" id="0">
      <p:sldLst>
        <p:sld r:id="rId10"/>
        <p:sld r:id="rId11"/>
        <p:sld r:id="rId12"/>
        <p:sld r:id="rId14"/>
        <p:sld r:id="rId15"/>
        <p:sld r:id="rId16"/>
        <p:sld r:id="rId17"/>
        <p:sld r:id="rId18"/>
        <p:sld r:id="rId19"/>
        <p:sld r:id="rId20"/>
        <p:sld r:id="rId23"/>
        <p:sld r:id="rId24"/>
        <p:sld r:id="rId13"/>
        <p:sld r:id="rId25"/>
        <p:sld r:id="rId26"/>
        <p:sld r:id="rId27"/>
        <p:sld r:id="rId28"/>
        <p:sld r:id="rId29"/>
        <p:sld r:id="rId30"/>
        <p:sld r:id="rId31"/>
        <p:sld r:id="rId32"/>
        <p:sld r:id="rId39"/>
        <p:sld r:id="rId43"/>
        <p:sld r:id="rId44"/>
        <p:sld r:id="rId45"/>
        <p:sld r:id="rId46"/>
        <p:sld r:id="rId47"/>
        <p:sld r:id="rId48"/>
        <p:sld r:id="rId49"/>
        <p:sld r:id="rId50"/>
        <p:sld r:id="rId51"/>
        <p:sld r:id="rId52"/>
        <p:sld r:id="rId54"/>
        <p:sld r:id="rId55"/>
        <p:sld r:id="rId56"/>
        <p:sld r:id="rId57"/>
        <p:sld r:id="rId58"/>
        <p:sld r:id="rId59"/>
        <p:sld r:id="rId60"/>
        <p:sld r:id="rId61"/>
        <p:sld r:id="rId67"/>
        <p:sld r:id="rId68"/>
        <p:sld r:id="rId69"/>
        <p:sld r:id="rId70"/>
        <p:sld r:id="rId71"/>
        <p:sld r:id="rId72"/>
        <p:sld r:id="rId73"/>
      </p:sldLst>
    </p:custShow>
  </p:custShow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D3EFF9"/>
    <a:srgbClr val="F1EBC5"/>
    <a:srgbClr val="F7E2D1"/>
    <a:srgbClr val="DDDDDD"/>
    <a:srgbClr val="E1F2FF"/>
    <a:srgbClr val="A2A2A2"/>
    <a:srgbClr val="FF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203" autoAdjust="0"/>
  </p:normalViewPr>
  <p:slideViewPr>
    <p:cSldViewPr>
      <p:cViewPr>
        <p:scale>
          <a:sx n="112" d="100"/>
          <a:sy n="112" d="100"/>
        </p:scale>
        <p:origin x="-1194" y="96"/>
      </p:cViewPr>
      <p:guideLst>
        <p:guide orient="horz" pos="2160"/>
        <p:guide pos="2880"/>
      </p:guideLst>
    </p:cSldViewPr>
  </p:slideViewPr>
  <p:notesTextViewPr>
    <p:cViewPr>
      <p:scale>
        <a:sx n="100" d="100"/>
        <a:sy n="100" d="100"/>
      </p:scale>
      <p:origin x="0" y="0"/>
    </p:cViewPr>
  </p:notesTextViewPr>
  <p:sorterViewPr>
    <p:cViewPr>
      <p:scale>
        <a:sx n="80" d="100"/>
        <a:sy n="80" d="100"/>
      </p:scale>
      <p:origin x="0" y="187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slide" Target="slides/slide59.xml"/><Relationship Id="rId76"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61" Type="http://schemas.openxmlformats.org/officeDocument/2006/relationships/slide" Target="slides/slide52.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2958" tIns="46479" rIns="92958" bIns="46479" rtlCol="0"/>
          <a:lstStyle>
            <a:lvl1pPr algn="l">
              <a:defRPr sz="1200"/>
            </a:lvl1pPr>
          </a:lstStyle>
          <a:p>
            <a:pPr>
              <a:defRPr/>
            </a:pPr>
            <a:endParaRPr lang="en-US" dirty="0"/>
          </a:p>
        </p:txBody>
      </p:sp>
      <p:sp>
        <p:nvSpPr>
          <p:cNvPr id="3" name="Date Placeholder 2"/>
          <p:cNvSpPr>
            <a:spLocks noGrp="1"/>
          </p:cNvSpPr>
          <p:nvPr>
            <p:ph type="dt" idx="1"/>
          </p:nvPr>
        </p:nvSpPr>
        <p:spPr>
          <a:xfrm>
            <a:off x="3956050" y="0"/>
            <a:ext cx="3027363" cy="463550"/>
          </a:xfrm>
          <a:prstGeom prst="rect">
            <a:avLst/>
          </a:prstGeom>
        </p:spPr>
        <p:txBody>
          <a:bodyPr vert="horz" lIns="92958" tIns="46479" rIns="92958" bIns="46479" rtlCol="0"/>
          <a:lstStyle>
            <a:lvl1pPr algn="r">
              <a:defRPr sz="1200"/>
            </a:lvl1pPr>
          </a:lstStyle>
          <a:p>
            <a:pPr>
              <a:defRPr/>
            </a:pPr>
            <a:fld id="{C29EF4BB-6B42-4B86-AD89-7C0E0AD1F1D0}" type="datetimeFigureOut">
              <a:rPr lang="en-US"/>
              <a:pPr>
                <a:defRPr/>
              </a:pPr>
              <a:t>2/21/2011</a:t>
            </a:fld>
            <a:endParaRPr lang="en-US" dirty="0"/>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pPr lvl="0"/>
            <a:endParaRPr lang="en-US" noProof="0" dirty="0" smtClean="0"/>
          </a:p>
        </p:txBody>
      </p:sp>
      <p:sp>
        <p:nvSpPr>
          <p:cNvPr id="5" name="Notes Placeholder 4"/>
          <p:cNvSpPr>
            <a:spLocks noGrp="1"/>
          </p:cNvSpPr>
          <p:nvPr>
            <p:ph type="body" sz="quarter" idx="3"/>
          </p:nvPr>
        </p:nvSpPr>
        <p:spPr>
          <a:xfrm>
            <a:off x="698500" y="4410075"/>
            <a:ext cx="5588000" cy="4176713"/>
          </a:xfrm>
          <a:prstGeom prst="rect">
            <a:avLst/>
          </a:prstGeom>
        </p:spPr>
        <p:txBody>
          <a:bodyPr vert="horz" lIns="92958" tIns="46479" rIns="92958" bIns="4647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18563"/>
            <a:ext cx="3027363" cy="463550"/>
          </a:xfrm>
          <a:prstGeom prst="rect">
            <a:avLst/>
          </a:prstGeom>
        </p:spPr>
        <p:txBody>
          <a:bodyPr vert="horz" lIns="92958" tIns="46479" rIns="92958" bIns="46479"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956050" y="8818563"/>
            <a:ext cx="3027363" cy="463550"/>
          </a:xfrm>
          <a:prstGeom prst="rect">
            <a:avLst/>
          </a:prstGeom>
        </p:spPr>
        <p:txBody>
          <a:bodyPr vert="horz" lIns="92958" tIns="46479" rIns="92958" bIns="46479" rtlCol="0" anchor="b"/>
          <a:lstStyle>
            <a:lvl1pPr algn="r">
              <a:defRPr sz="1200"/>
            </a:lvl1pPr>
          </a:lstStyle>
          <a:p>
            <a:pPr>
              <a:defRPr/>
            </a:pPr>
            <a:fld id="{2979A4B3-FE83-4135-8AD3-D9DC289D5F04}"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Mage is both a software library and a small set of applications</a:t>
            </a:r>
            <a:r>
              <a:rPr lang="en-US" baseline="0" dirty="0" smtClean="0"/>
              <a:t> that improve the process of extracting database and file data out of PRISM (particularly DMS).</a:t>
            </a:r>
            <a:endParaRPr lang="en-US" dirty="0" smtClean="0"/>
          </a:p>
          <a:p>
            <a:pPr eaLnBrk="1" hangingPunct="1">
              <a:spcBef>
                <a:spcPct val="0"/>
              </a:spcBef>
            </a:pPr>
            <a:r>
              <a:rPr lang="en-US" dirty="0" smtClean="0"/>
              <a:t>I</a:t>
            </a:r>
            <a:r>
              <a:rPr lang="en-US" baseline="0" dirty="0" smtClean="0"/>
              <a:t> will talk some about the underlying structure of Mage, but mostly I will talk about one particular application program, Mage File Processor.  I will walk through its operation in some detail, but the goal will be to give everyone a feeling for what it can do rather than the specific skill to operate it.  For anyone who wishes to learn to use the program, I suggest downloading the program and going back through the presentation individually.</a:t>
            </a:r>
            <a:endParaRPr lang="en-US"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46027C2-64CA-4EC0-A2BA-413D78258B69}" type="slidenum">
              <a:rPr lang="en-US" smtClean="0"/>
              <a:pPr/>
              <a:t>1</a:t>
            </a:fld>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979A4B3-FE83-4135-8AD3-D9DC289D5F04}" type="slidenum">
              <a:rPr lang="en-US" smtClean="0"/>
              <a:pPr>
                <a:defRPr/>
              </a:pPr>
              <a:t>28</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underlying Mage modular</a:t>
            </a:r>
            <a:r>
              <a:rPr lang="en-US" baseline="0" dirty="0" smtClean="0"/>
              <a:t> pipeline infrastructures minimizes the amount of code that has to be written for a new filter.  Filters can be packaged in separate DLLs and dropped into place.</a:t>
            </a:r>
            <a:endParaRPr lang="en-US" dirty="0"/>
          </a:p>
        </p:txBody>
      </p:sp>
      <p:sp>
        <p:nvSpPr>
          <p:cNvPr id="4" name="Slide Number Placeholder 3"/>
          <p:cNvSpPr>
            <a:spLocks noGrp="1"/>
          </p:cNvSpPr>
          <p:nvPr>
            <p:ph type="sldNum" sz="quarter" idx="10"/>
          </p:nvPr>
        </p:nvSpPr>
        <p:spPr/>
        <p:txBody>
          <a:bodyPr/>
          <a:lstStyle/>
          <a:p>
            <a:pPr>
              <a:defRPr/>
            </a:pPr>
            <a:fld id="{2979A4B3-FE83-4135-8AD3-D9DC289D5F04}" type="slidenum">
              <a:rPr lang="en-US" smtClean="0"/>
              <a:pPr>
                <a:defRPr/>
              </a:pPr>
              <a:t>47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The important stuff out of the way first.</a:t>
            </a:r>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0D12692-070A-4C6C-BA9E-04146E15B0C7}" type="slidenum">
              <a:rPr lang="en-US" smtClean="0"/>
              <a:pPr/>
              <a:t>2</a:t>
            </a:fld>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clarify what data and files we are talking about.  DMS metadata is mostly centered in the main tracking entities in DMS.  Files are</a:t>
            </a:r>
            <a:r>
              <a:rPr lang="en-US" baseline="0" dirty="0" smtClean="0"/>
              <a:t> of two kinds: Dataset files and analysis results files.  Dataset files are mostly raw data files captured from an instrument run, with some additional files produced by the capture process.  Dataset files are kept in a dataset folder on the EMSL archive.  Each dataset entity in DMS tracks the location of its associated dataset folder.  Similarly, results files produced by analysis jobs in the analysis pipeline are kept in analysis results folders.  Each analysis job entity in DMS tracks the location of its associated folder. Analysis jobs belong to a particular dataset, and analysis results folders are kept in the associated dataset folders.</a:t>
            </a:r>
            <a:endParaRPr lang="en-US" dirty="0"/>
          </a:p>
        </p:txBody>
      </p:sp>
      <p:sp>
        <p:nvSpPr>
          <p:cNvPr id="4" name="Slide Number Placeholder 3"/>
          <p:cNvSpPr>
            <a:spLocks noGrp="1"/>
          </p:cNvSpPr>
          <p:nvPr>
            <p:ph type="sldNum" sz="quarter" idx="10"/>
          </p:nvPr>
        </p:nvSpPr>
        <p:spPr/>
        <p:txBody>
          <a:bodyPr/>
          <a:lstStyle/>
          <a:p>
            <a:pPr>
              <a:defRPr/>
            </a:pPr>
            <a:fld id="{2979A4B3-FE83-4135-8AD3-D9DC289D5F04}"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a couple of issues with</a:t>
            </a:r>
            <a:r>
              <a:rPr lang="en-US" baseline="0" dirty="0" smtClean="0"/>
              <a:t> how we traditionally have accessed that have become more problematic recently.  One is that the main DMS web interface only provides access to the file data for one dataset or analysis job at a time.  Another is that developers of stand alone tools need to write new code each time.</a:t>
            </a:r>
            <a:endParaRPr lang="en-US" dirty="0"/>
          </a:p>
        </p:txBody>
      </p:sp>
      <p:sp>
        <p:nvSpPr>
          <p:cNvPr id="4" name="Slide Number Placeholder 3"/>
          <p:cNvSpPr>
            <a:spLocks noGrp="1"/>
          </p:cNvSpPr>
          <p:nvPr>
            <p:ph type="sldNum" sz="quarter" idx="10"/>
          </p:nvPr>
        </p:nvSpPr>
        <p:spPr/>
        <p:txBody>
          <a:bodyPr/>
          <a:lstStyle/>
          <a:p>
            <a:pPr>
              <a:defRPr/>
            </a:pPr>
            <a:fld id="{2979A4B3-FE83-4135-8AD3-D9DC289D5F04}" type="slidenum">
              <a:rPr lang="en-US" smtClean="0"/>
              <a:pPr>
                <a:defRPr/>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presents us with an opportunity to make better use of researcher’s and developer’s time by providing</a:t>
            </a:r>
            <a:r>
              <a:rPr lang="en-US" baseline="0" dirty="0" smtClean="0"/>
              <a:t> software to streamline getting data out of DMS.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2979A4B3-FE83-4135-8AD3-D9DC289D5F04}" type="slidenum">
              <a:rPr lang="en-US" smtClean="0"/>
              <a:pPr>
                <a:defRPr/>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979A4B3-FE83-4135-8AD3-D9DC289D5F04}" type="slidenum">
              <a:rPr lang="en-US" smtClean="0"/>
              <a:pPr>
                <a:defRPr/>
              </a:pPr>
              <a:t>10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Tabular data</a:t>
            </a:r>
            <a:endParaRPr lang="en-US" dirty="0"/>
          </a:p>
        </p:txBody>
      </p:sp>
      <p:sp>
        <p:nvSpPr>
          <p:cNvPr id="4" name="Slide Number Placeholder 3"/>
          <p:cNvSpPr>
            <a:spLocks noGrp="1"/>
          </p:cNvSpPr>
          <p:nvPr>
            <p:ph type="sldNum" sz="quarter" idx="10"/>
          </p:nvPr>
        </p:nvSpPr>
        <p:spPr/>
        <p:txBody>
          <a:bodyPr/>
          <a:lstStyle/>
          <a:p>
            <a:pPr>
              <a:defRPr/>
            </a:pPr>
            <a:fld id="{2979A4B3-FE83-4135-8AD3-D9DC289D5F04}" type="slidenum">
              <a:rPr lang="en-US" smtClean="0"/>
              <a:pPr>
                <a:defRPr/>
              </a:pPr>
              <a:t>11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Instead of writing monolithic code, …</a:t>
            </a:r>
            <a:endParaRPr lang="en-US" dirty="0"/>
          </a:p>
        </p:txBody>
      </p:sp>
      <p:sp>
        <p:nvSpPr>
          <p:cNvPr id="4" name="Slide Number Placeholder 3"/>
          <p:cNvSpPr>
            <a:spLocks noGrp="1"/>
          </p:cNvSpPr>
          <p:nvPr>
            <p:ph type="sldNum" sz="quarter" idx="10"/>
          </p:nvPr>
        </p:nvSpPr>
        <p:spPr/>
        <p:txBody>
          <a:bodyPr/>
          <a:lstStyle/>
          <a:p>
            <a:pPr>
              <a:defRPr/>
            </a:pPr>
            <a:fld id="{2979A4B3-FE83-4135-8AD3-D9DC289D5F04}" type="slidenum">
              <a:rPr lang="en-US" smtClean="0"/>
              <a:pPr>
                <a:defRPr/>
              </a:pPr>
              <a:t>12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979A4B3-FE83-4135-8AD3-D9DC289D5F04}" type="slidenum">
              <a:rPr lang="en-US" smtClean="0"/>
              <a:pPr>
                <a:defRPr/>
              </a:pPr>
              <a:t>23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ln/>
        </p:spPr>
        <p:txBody>
          <a:bodyPr/>
          <a:lstStyle>
            <a:lvl1pPr>
              <a:defRPr/>
            </a:lvl1pPr>
          </a:lstStyle>
          <a:p>
            <a:pPr>
              <a:defRPr/>
            </a:pPr>
            <a:fld id="{797AC3DD-CA73-4B49-8112-DD59C7888758}" type="slidenum">
              <a:rPr lang="en-US"/>
              <a:pPr>
                <a:defRPr/>
              </a:pPr>
              <a:t>‹#›</a:t>
            </a:fld>
            <a:r>
              <a:rPr lang="en-US" dirty="0">
                <a:latin typeface="Times New Roman" pitchFamily="-80" charset="0"/>
              </a:rPr>
              <a:t> </a:t>
            </a: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460375"/>
            <a:ext cx="2051050" cy="4791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4663" y="460375"/>
            <a:ext cx="6000750" cy="4791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ln/>
        </p:spPr>
        <p:txBody>
          <a:bodyPr/>
          <a:lstStyle>
            <a:lvl1pPr>
              <a:defRPr/>
            </a:lvl1pPr>
          </a:lstStyle>
          <a:p>
            <a:pPr>
              <a:defRPr/>
            </a:pPr>
            <a:fld id="{BDFDDE54-1F3D-4AA6-82EF-F86B23B78383}" type="slidenum">
              <a:rPr lang="en-US"/>
              <a:pPr>
                <a:defRPr/>
              </a:pPr>
              <a:t>‹#›</a:t>
            </a:fld>
            <a:r>
              <a:rPr lang="en-US" dirty="0">
                <a:latin typeface="Times New Roman" pitchFamily="-80" charset="0"/>
              </a:rPr>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460375"/>
            <a:ext cx="2051050" cy="4791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4663" y="460375"/>
            <a:ext cx="6000750" cy="4791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fld id="{E93C7756-04BA-4635-A267-1FB44918B62D}" type="slidenum">
              <a:rPr lang="en-US"/>
              <a:pPr>
                <a:defRPr/>
              </a:pPr>
              <a:t>‹#›</a:t>
            </a:fld>
            <a:r>
              <a:rPr lang="en-US" dirty="0">
                <a:latin typeface="Times New Roman" pitchFamily="-80" charset="0"/>
              </a:rPr>
              <a:t>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fld id="{2F3DC6C3-FEF5-441A-A783-9D92CF373A24}" type="slidenum">
              <a:rPr lang="en-US"/>
              <a:pPr>
                <a:defRPr/>
              </a:pPr>
              <a:t>‹#›</a:t>
            </a:fld>
            <a:r>
              <a:rPr lang="en-US" dirty="0">
                <a:latin typeface="Times New Roman" pitchFamily="-80" charset="0"/>
              </a:rPr>
              <a:t> </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fld id="{2FCF234E-5E49-44BB-B365-5DEC91581EB7}" type="slidenum">
              <a:rPr lang="en-US"/>
              <a:pPr>
                <a:defRPr/>
              </a:pPr>
              <a:t>‹#›</a:t>
            </a:fld>
            <a:r>
              <a:rPr lang="en-US" dirty="0">
                <a:latin typeface="Times New Roman" pitchFamily="-80" charset="0"/>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2125" y="1676400"/>
            <a:ext cx="4016375" cy="3575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0900" y="1676400"/>
            <a:ext cx="4017963" cy="3575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fld id="{EB44B81F-9FC3-4D1F-92E5-793464029149}" type="slidenum">
              <a:rPr lang="en-US"/>
              <a:pPr>
                <a:defRPr/>
              </a:pPr>
              <a:t>‹#›</a:t>
            </a:fld>
            <a:r>
              <a:rPr lang="en-US" dirty="0">
                <a:latin typeface="Times New Roman" pitchFamily="-80" charset="0"/>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fld id="{22D835FF-8C56-47BE-99E6-68F482445BCC}" type="slidenum">
              <a:rPr lang="en-US"/>
              <a:pPr>
                <a:defRPr/>
              </a:pPr>
              <a:t>‹#›</a:t>
            </a:fld>
            <a:r>
              <a:rPr lang="en-US" dirty="0">
                <a:latin typeface="Times New Roman" pitchFamily="-80" charset="0"/>
              </a:rPr>
              <a:t> </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fld id="{BEC95C7B-0904-4CF1-869F-C74F5CF59A78}" type="slidenum">
              <a:rPr lang="en-US"/>
              <a:pPr>
                <a:defRPr/>
              </a:pPr>
              <a:t>‹#›</a:t>
            </a:fld>
            <a:r>
              <a:rPr lang="en-US" dirty="0">
                <a:latin typeface="Times New Roman" pitchFamily="-80" charset="0"/>
              </a:rPr>
              <a:t> </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86055426-E0FB-437B-92D3-905FFA23398E}" type="slidenum">
              <a:rPr lang="en-US"/>
              <a:pPr>
                <a:defRPr/>
              </a:pPr>
              <a:t>‹#›</a:t>
            </a:fld>
            <a:r>
              <a:rPr lang="en-US" dirty="0">
                <a:latin typeface="Times New Roman" pitchFamily="-80" charset="0"/>
              </a:rPr>
              <a:t> </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7ECC342F-9C51-4773-91BB-D2F7BA1EA392}" type="slidenum">
              <a:rPr lang="en-US"/>
              <a:pPr>
                <a:defRPr/>
              </a:pPr>
              <a:t>‹#›</a:t>
            </a:fld>
            <a:r>
              <a:rPr lang="en-US" dirty="0">
                <a:latin typeface="Times New Roman" pitchFamily="-80" charset="0"/>
              </a:rPr>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BDFA321E-AA45-48F9-ADF4-A07BDF0EDC88}" type="slidenum">
              <a:rPr lang="en-US"/>
              <a:pPr>
                <a:defRPr/>
              </a:pPr>
              <a:t>‹#›</a:t>
            </a:fld>
            <a:r>
              <a:rPr lang="en-US" dirty="0">
                <a:latin typeface="Times New Roman" pitchFamily="-80" charset="0"/>
              </a:rPr>
              <a:t> </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fld id="{1442580F-05D5-4538-867B-BA8F7005E682}" type="slidenum">
              <a:rPr lang="en-US"/>
              <a:pPr>
                <a:defRPr/>
              </a:pPr>
              <a:t>‹#›</a:t>
            </a:fld>
            <a:r>
              <a:rPr lang="en-US" dirty="0">
                <a:latin typeface="Times New Roman" pitchFamily="-80" charset="0"/>
              </a:rPr>
              <a:t> </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460375"/>
            <a:ext cx="2051050" cy="4791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4663" y="460375"/>
            <a:ext cx="6000750" cy="4791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fld id="{24E9462E-09F2-428E-8E7F-6347626162FB}" type="slidenum">
              <a:rPr lang="en-US"/>
              <a:pPr>
                <a:defRPr/>
              </a:pPr>
              <a:t>‹#›</a:t>
            </a:fld>
            <a:r>
              <a:rPr lang="en-US" dirty="0">
                <a:latin typeface="Times New Roman" pitchFamily="-80" charset="0"/>
              </a:rPr>
              <a:t> </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a:ln/>
        </p:spPr>
        <p:txBody>
          <a:bodyPr/>
          <a:lstStyle>
            <a:lvl1pPr>
              <a:defRPr/>
            </a:lvl1pPr>
          </a:lstStyle>
          <a:p>
            <a:pPr>
              <a:defRPr/>
            </a:pPr>
            <a:fld id="{02A19DB3-746C-4946-86E0-DB718E59DA70}" type="slidenum">
              <a:rPr lang="en-US"/>
              <a:pPr>
                <a:defRPr/>
              </a:pPr>
              <a:t>‹#›</a:t>
            </a:fld>
            <a:r>
              <a:rPr lang="en-US" dirty="0">
                <a:latin typeface="Times New Roman" pitchFamily="-80" charset="0"/>
              </a:rPr>
              <a:t> </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ln/>
        </p:spPr>
        <p:txBody>
          <a:bodyPr/>
          <a:lstStyle>
            <a:lvl1pPr>
              <a:defRPr/>
            </a:lvl1pPr>
          </a:lstStyle>
          <a:p>
            <a:pPr>
              <a:defRPr/>
            </a:pPr>
            <a:fld id="{672D5669-2B75-42A9-ACB7-3023990F5B69}" type="slidenum">
              <a:rPr lang="en-US"/>
              <a:pPr>
                <a:defRPr/>
              </a:pPr>
              <a:t>‹#›</a:t>
            </a:fld>
            <a:r>
              <a:rPr lang="en-US" dirty="0">
                <a:latin typeface="Times New Roman" pitchFamily="-80" charset="0"/>
              </a:rPr>
              <a:t>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ln/>
        </p:spPr>
        <p:txBody>
          <a:bodyPr/>
          <a:lstStyle>
            <a:lvl1pPr>
              <a:defRPr/>
            </a:lvl1pPr>
          </a:lstStyle>
          <a:p>
            <a:pPr>
              <a:defRPr/>
            </a:pPr>
            <a:fld id="{AF0FDB85-D43D-4987-99B6-6EC02E2A2C6C}" type="slidenum">
              <a:rPr lang="en-US"/>
              <a:pPr>
                <a:defRPr/>
              </a:pPr>
              <a:t>‹#›</a:t>
            </a:fld>
            <a:r>
              <a:rPr lang="en-US" dirty="0">
                <a:latin typeface="Times New Roman" pitchFamily="-80" charset="0"/>
              </a:rPr>
              <a:t> </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2125" y="1676400"/>
            <a:ext cx="4016375" cy="3575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0900" y="1676400"/>
            <a:ext cx="4017963" cy="3575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0"/>
          </p:nvPr>
        </p:nvSpPr>
        <p:spPr>
          <a:ln/>
        </p:spPr>
        <p:txBody>
          <a:bodyPr/>
          <a:lstStyle>
            <a:lvl1pPr>
              <a:defRPr/>
            </a:lvl1pPr>
          </a:lstStyle>
          <a:p>
            <a:pPr>
              <a:defRPr/>
            </a:pPr>
            <a:fld id="{B798B670-9547-4E67-BF4A-91793AE78120}" type="slidenum">
              <a:rPr lang="en-US"/>
              <a:pPr>
                <a:defRPr/>
              </a:pPr>
              <a:t>‹#›</a:t>
            </a:fld>
            <a:r>
              <a:rPr lang="en-US" dirty="0">
                <a:latin typeface="Times New Roman" pitchFamily="-80" charset="0"/>
              </a:rPr>
              <a:t> </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a:ln/>
        </p:spPr>
        <p:txBody>
          <a:bodyPr/>
          <a:lstStyle>
            <a:lvl1pPr>
              <a:defRPr/>
            </a:lvl1pPr>
          </a:lstStyle>
          <a:p>
            <a:pPr>
              <a:defRPr/>
            </a:pPr>
            <a:fld id="{CC502F8E-C464-49B5-BCFB-C351A3A102CF}" type="slidenum">
              <a:rPr lang="en-US"/>
              <a:pPr>
                <a:defRPr/>
              </a:pPr>
              <a:t>‹#›</a:t>
            </a:fld>
            <a:r>
              <a:rPr lang="en-US" dirty="0">
                <a:latin typeface="Times New Roman" pitchFamily="-80" charset="0"/>
              </a:rPr>
              <a:t> </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3"/>
          <p:cNvSpPr>
            <a:spLocks noGrp="1"/>
          </p:cNvSpPr>
          <p:nvPr>
            <p:ph type="ftr" sz="quarter" idx="10"/>
          </p:nvPr>
        </p:nvSpPr>
        <p:spPr>
          <a:ln/>
        </p:spPr>
        <p:txBody>
          <a:bodyPr/>
          <a:lstStyle>
            <a:lvl1pPr>
              <a:defRPr/>
            </a:lvl1pPr>
          </a:lstStyle>
          <a:p>
            <a:pPr>
              <a:defRPr/>
            </a:pPr>
            <a:fld id="{4285CC7C-A970-4088-8E9F-A15D01AEA45F}" type="slidenum">
              <a:rPr lang="en-US"/>
              <a:pPr>
                <a:defRPr/>
              </a:pPr>
              <a:t>‹#›</a:t>
            </a:fld>
            <a:r>
              <a:rPr lang="en-US" dirty="0">
                <a:latin typeface="Times New Roman" pitchFamily="-80" charset="0"/>
              </a:rPr>
              <a:t> </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3"/>
          <p:cNvSpPr>
            <a:spLocks noGrp="1"/>
          </p:cNvSpPr>
          <p:nvPr>
            <p:ph type="ftr" sz="quarter" idx="10"/>
          </p:nvPr>
        </p:nvSpPr>
        <p:spPr>
          <a:ln/>
        </p:spPr>
        <p:txBody>
          <a:bodyPr/>
          <a:lstStyle>
            <a:lvl1pPr>
              <a:defRPr/>
            </a:lvl1pPr>
          </a:lstStyle>
          <a:p>
            <a:pPr>
              <a:defRPr/>
            </a:pPr>
            <a:fld id="{4ACCB939-0F2E-4CCD-AD02-5F07F1222B33}" type="slidenum">
              <a:rPr lang="en-US"/>
              <a:pPr>
                <a:defRPr/>
              </a:pPr>
              <a:t>‹#›</a:t>
            </a:fld>
            <a:r>
              <a:rPr lang="en-US" dirty="0">
                <a:latin typeface="Times New Roman" pitchFamily="-80" charset="0"/>
              </a:rPr>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3"/>
          <p:cNvSpPr>
            <a:spLocks noGrp="1"/>
          </p:cNvSpPr>
          <p:nvPr>
            <p:ph type="ftr" sz="quarter" idx="10"/>
          </p:nvPr>
        </p:nvSpPr>
        <p:spPr>
          <a:ln/>
        </p:spPr>
        <p:txBody>
          <a:bodyPr/>
          <a:lstStyle>
            <a:lvl1pPr>
              <a:defRPr/>
            </a:lvl1pPr>
          </a:lstStyle>
          <a:p>
            <a:pPr>
              <a:defRPr/>
            </a:pPr>
            <a:fld id="{3113D815-5DEE-439B-9C07-7CA0AEAA5174}" type="slidenum">
              <a:rPr lang="en-US"/>
              <a:pPr>
                <a:defRPr/>
              </a:pPr>
              <a:t>‹#›</a:t>
            </a:fld>
            <a:r>
              <a:rPr lang="en-US" dirty="0">
                <a:latin typeface="Times New Roman" pitchFamily="-80" charset="0"/>
              </a:rPr>
              <a:t>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3"/>
          <p:cNvSpPr>
            <a:spLocks noGrp="1"/>
          </p:cNvSpPr>
          <p:nvPr>
            <p:ph type="ftr" sz="quarter" idx="10"/>
          </p:nvPr>
        </p:nvSpPr>
        <p:spPr>
          <a:ln/>
        </p:spPr>
        <p:txBody>
          <a:bodyPr/>
          <a:lstStyle>
            <a:lvl1pPr>
              <a:defRPr/>
            </a:lvl1pPr>
          </a:lstStyle>
          <a:p>
            <a:pPr>
              <a:defRPr/>
            </a:pPr>
            <a:fld id="{DE76A3D4-6050-4FC6-9784-DDE91FB14D39}" type="slidenum">
              <a:rPr lang="en-US"/>
              <a:pPr>
                <a:defRPr/>
              </a:pPr>
              <a:t>‹#›</a:t>
            </a:fld>
            <a:r>
              <a:rPr lang="en-US" dirty="0">
                <a:latin typeface="Times New Roman" pitchFamily="-80" charset="0"/>
              </a:rPr>
              <a:t> </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ln/>
        </p:spPr>
        <p:txBody>
          <a:bodyPr/>
          <a:lstStyle>
            <a:lvl1pPr>
              <a:defRPr/>
            </a:lvl1pPr>
          </a:lstStyle>
          <a:p>
            <a:pPr>
              <a:defRPr/>
            </a:pPr>
            <a:fld id="{509DAF33-4476-45DB-B18A-C4C772E29916}" type="slidenum">
              <a:rPr lang="en-US"/>
              <a:pPr>
                <a:defRPr/>
              </a:pPr>
              <a:t>‹#›</a:t>
            </a:fld>
            <a:r>
              <a:rPr lang="en-US" dirty="0">
                <a:latin typeface="Times New Roman" pitchFamily="-80" charset="0"/>
              </a:rPr>
              <a:t> </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460375"/>
            <a:ext cx="2051050" cy="4791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4663" y="460375"/>
            <a:ext cx="6000750" cy="4791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ln/>
        </p:spPr>
        <p:txBody>
          <a:bodyPr/>
          <a:lstStyle>
            <a:lvl1pPr>
              <a:defRPr/>
            </a:lvl1pPr>
          </a:lstStyle>
          <a:p>
            <a:pPr>
              <a:defRPr/>
            </a:pPr>
            <a:fld id="{10FF7732-44BE-4526-B7A5-D8D74F495AA2}" type="slidenum">
              <a:rPr lang="en-US"/>
              <a:pPr>
                <a:defRPr/>
              </a:pPr>
              <a:t>‹#›</a:t>
            </a:fld>
            <a:r>
              <a:rPr lang="en-US" dirty="0">
                <a:latin typeface="Times New Roman" pitchFamily="-80" charset="0"/>
              </a:rPr>
              <a:t> </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a:ln/>
        </p:spPr>
        <p:txBody>
          <a:bodyPr/>
          <a:lstStyle>
            <a:lvl1pPr>
              <a:defRPr/>
            </a:lvl1pPr>
          </a:lstStyle>
          <a:p>
            <a:pPr>
              <a:defRPr/>
            </a:pPr>
            <a:fld id="{C1DBD6D3-9A94-469F-A37F-42D1B4163982}" type="slidenum">
              <a:rPr lang="en-US"/>
              <a:pPr>
                <a:defRPr/>
              </a:pPr>
              <a:t>‹#›</a:t>
            </a:fld>
            <a:r>
              <a:rPr lang="en-US" dirty="0">
                <a:latin typeface="Times New Roman" pitchFamily="-80" charset="0"/>
              </a:rPr>
              <a:t> </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ln/>
        </p:spPr>
        <p:txBody>
          <a:bodyPr/>
          <a:lstStyle>
            <a:lvl1pPr>
              <a:defRPr/>
            </a:lvl1pPr>
          </a:lstStyle>
          <a:p>
            <a:pPr>
              <a:defRPr/>
            </a:pPr>
            <a:fld id="{722E1D8D-05D7-45D6-8E9F-9A12BA6D68DA}" type="slidenum">
              <a:rPr lang="en-US"/>
              <a:pPr>
                <a:defRPr/>
              </a:pPr>
              <a:t>‹#›</a:t>
            </a:fld>
            <a:r>
              <a:rPr lang="en-US" dirty="0">
                <a:latin typeface="Times New Roman" pitchFamily="-80" charset="0"/>
              </a:rPr>
              <a:t> </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ln/>
        </p:spPr>
        <p:txBody>
          <a:bodyPr/>
          <a:lstStyle>
            <a:lvl1pPr>
              <a:defRPr/>
            </a:lvl1pPr>
          </a:lstStyle>
          <a:p>
            <a:pPr>
              <a:defRPr/>
            </a:pPr>
            <a:fld id="{DA1951B6-6ED1-4DF6-8CD9-1A40EA8E4E72}" type="slidenum">
              <a:rPr lang="en-US"/>
              <a:pPr>
                <a:defRPr/>
              </a:pPr>
              <a:t>‹#›</a:t>
            </a:fld>
            <a:r>
              <a:rPr lang="en-US" dirty="0">
                <a:latin typeface="Times New Roman" pitchFamily="-80" charset="0"/>
              </a:rPr>
              <a:t> </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2125" y="1676400"/>
            <a:ext cx="4016375" cy="3575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0900" y="1676400"/>
            <a:ext cx="4017963" cy="3575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0"/>
          </p:nvPr>
        </p:nvSpPr>
        <p:spPr>
          <a:ln/>
        </p:spPr>
        <p:txBody>
          <a:bodyPr/>
          <a:lstStyle>
            <a:lvl1pPr>
              <a:defRPr/>
            </a:lvl1pPr>
          </a:lstStyle>
          <a:p>
            <a:pPr>
              <a:defRPr/>
            </a:pPr>
            <a:fld id="{1F2797F9-00E1-4E51-851E-F0056CF6E613}" type="slidenum">
              <a:rPr lang="en-US"/>
              <a:pPr>
                <a:defRPr/>
              </a:pPr>
              <a:t>‹#›</a:t>
            </a:fld>
            <a:r>
              <a:rPr lang="en-US" dirty="0">
                <a:latin typeface="Times New Roman" pitchFamily="-80" charset="0"/>
              </a:rPr>
              <a:t> </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a:ln/>
        </p:spPr>
        <p:txBody>
          <a:bodyPr/>
          <a:lstStyle>
            <a:lvl1pPr>
              <a:defRPr/>
            </a:lvl1pPr>
          </a:lstStyle>
          <a:p>
            <a:pPr>
              <a:defRPr/>
            </a:pPr>
            <a:fld id="{248A22D3-E1B3-4B04-A127-139E5EE812D4}" type="slidenum">
              <a:rPr lang="en-US"/>
              <a:pPr>
                <a:defRPr/>
              </a:pPr>
              <a:t>‹#›</a:t>
            </a:fld>
            <a:r>
              <a:rPr lang="en-US" dirty="0">
                <a:latin typeface="Times New Roman" pitchFamily="-80" charset="0"/>
              </a:rPr>
              <a:t> </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3"/>
          <p:cNvSpPr>
            <a:spLocks noGrp="1"/>
          </p:cNvSpPr>
          <p:nvPr>
            <p:ph type="ftr" sz="quarter" idx="10"/>
          </p:nvPr>
        </p:nvSpPr>
        <p:spPr>
          <a:ln/>
        </p:spPr>
        <p:txBody>
          <a:bodyPr/>
          <a:lstStyle>
            <a:lvl1pPr>
              <a:defRPr/>
            </a:lvl1pPr>
          </a:lstStyle>
          <a:p>
            <a:pPr>
              <a:defRPr/>
            </a:pPr>
            <a:fld id="{36498DD3-DD9D-48AA-829F-C79A6BE515EE}" type="slidenum">
              <a:rPr lang="en-US"/>
              <a:pPr>
                <a:defRPr/>
              </a:pPr>
              <a:t>‹#›</a:t>
            </a:fld>
            <a:r>
              <a:rPr lang="en-US" dirty="0">
                <a:latin typeface="Times New Roman" pitchFamily="-80" charset="0"/>
              </a:rPr>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2125" y="1676400"/>
            <a:ext cx="4016375" cy="3575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0900" y="1676400"/>
            <a:ext cx="4017963" cy="3575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3"/>
          <p:cNvSpPr>
            <a:spLocks noGrp="1"/>
          </p:cNvSpPr>
          <p:nvPr>
            <p:ph type="ftr" sz="quarter" idx="10"/>
          </p:nvPr>
        </p:nvSpPr>
        <p:spPr>
          <a:ln/>
        </p:spPr>
        <p:txBody>
          <a:bodyPr/>
          <a:lstStyle>
            <a:lvl1pPr>
              <a:defRPr/>
            </a:lvl1pPr>
          </a:lstStyle>
          <a:p>
            <a:pPr>
              <a:defRPr/>
            </a:pPr>
            <a:fld id="{B3A43C32-C446-41F3-9AEC-0A466E8B2598}" type="slidenum">
              <a:rPr lang="en-US"/>
              <a:pPr>
                <a:defRPr/>
              </a:pPr>
              <a:t>‹#›</a:t>
            </a:fld>
            <a:r>
              <a:rPr lang="en-US" dirty="0">
                <a:latin typeface="Times New Roman" pitchFamily="-80" charset="0"/>
              </a:rPr>
              <a:t> </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3"/>
          <p:cNvSpPr>
            <a:spLocks noGrp="1"/>
          </p:cNvSpPr>
          <p:nvPr>
            <p:ph type="ftr" sz="quarter" idx="10"/>
          </p:nvPr>
        </p:nvSpPr>
        <p:spPr>
          <a:ln/>
        </p:spPr>
        <p:txBody>
          <a:bodyPr/>
          <a:lstStyle>
            <a:lvl1pPr>
              <a:defRPr/>
            </a:lvl1pPr>
          </a:lstStyle>
          <a:p>
            <a:pPr>
              <a:defRPr/>
            </a:pPr>
            <a:fld id="{4B42B944-B831-4A21-8930-B3AB0705B704}" type="slidenum">
              <a:rPr lang="en-US"/>
              <a:pPr>
                <a:defRPr/>
              </a:pPr>
              <a:t>‹#›</a:t>
            </a:fld>
            <a:r>
              <a:rPr lang="en-US" dirty="0">
                <a:latin typeface="Times New Roman" pitchFamily="-80" charset="0"/>
              </a:rPr>
              <a:t> </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3"/>
          <p:cNvSpPr>
            <a:spLocks noGrp="1"/>
          </p:cNvSpPr>
          <p:nvPr>
            <p:ph type="ftr" sz="quarter" idx="10"/>
          </p:nvPr>
        </p:nvSpPr>
        <p:spPr>
          <a:ln/>
        </p:spPr>
        <p:txBody>
          <a:bodyPr/>
          <a:lstStyle>
            <a:lvl1pPr>
              <a:defRPr/>
            </a:lvl1pPr>
          </a:lstStyle>
          <a:p>
            <a:pPr>
              <a:defRPr/>
            </a:pPr>
            <a:fld id="{2DEE7E4D-446F-40C6-94D9-9241F0BED22D}" type="slidenum">
              <a:rPr lang="en-US"/>
              <a:pPr>
                <a:defRPr/>
              </a:pPr>
              <a:t>‹#›</a:t>
            </a:fld>
            <a:r>
              <a:rPr lang="en-US" dirty="0">
                <a:latin typeface="Times New Roman" pitchFamily="-80" charset="0"/>
              </a:rPr>
              <a:t> </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ln/>
        </p:spPr>
        <p:txBody>
          <a:bodyPr/>
          <a:lstStyle>
            <a:lvl1pPr>
              <a:defRPr/>
            </a:lvl1pPr>
          </a:lstStyle>
          <a:p>
            <a:pPr>
              <a:defRPr/>
            </a:pPr>
            <a:fld id="{B72396FD-F54E-4534-A995-DCAE704E67E8}" type="slidenum">
              <a:rPr lang="en-US"/>
              <a:pPr>
                <a:defRPr/>
              </a:pPr>
              <a:t>‹#›</a:t>
            </a:fld>
            <a:r>
              <a:rPr lang="en-US" dirty="0">
                <a:latin typeface="Times New Roman" pitchFamily="-80" charset="0"/>
              </a:rPr>
              <a:t> </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460375"/>
            <a:ext cx="2051050" cy="4791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4663" y="460375"/>
            <a:ext cx="6000750" cy="4791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ln/>
        </p:spPr>
        <p:txBody>
          <a:bodyPr/>
          <a:lstStyle>
            <a:lvl1pPr>
              <a:defRPr/>
            </a:lvl1pPr>
          </a:lstStyle>
          <a:p>
            <a:pPr>
              <a:defRPr/>
            </a:pPr>
            <a:fld id="{780781F8-D64C-4BD2-A3A9-90A4680AF89E}" type="slidenum">
              <a:rPr lang="en-US"/>
              <a:pPr>
                <a:defRPr/>
              </a:pPr>
              <a:t>‹#›</a:t>
            </a:fld>
            <a:r>
              <a:rPr lang="en-US" dirty="0">
                <a:latin typeface="Times New Roman" pitchFamily="-80" charset="0"/>
              </a:rPr>
              <a:t> </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a:ln/>
        </p:spPr>
        <p:txBody>
          <a:bodyPr/>
          <a:lstStyle>
            <a:lvl1pPr>
              <a:defRPr/>
            </a:lvl1pPr>
          </a:lstStyle>
          <a:p>
            <a:pPr>
              <a:defRPr/>
            </a:pPr>
            <a:fld id="{A77991CA-65AB-4F47-9F21-8CFC1C485463}" type="slidenum">
              <a:rPr lang="en-US"/>
              <a:pPr>
                <a:defRPr/>
              </a:pPr>
              <a:t>‹#›</a:t>
            </a:fld>
            <a:r>
              <a:rPr lang="en-US" dirty="0">
                <a:latin typeface="Times New Roman" pitchFamily="-80" charset="0"/>
              </a:rPr>
              <a:t> </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ln/>
        </p:spPr>
        <p:txBody>
          <a:bodyPr/>
          <a:lstStyle>
            <a:lvl1pPr>
              <a:defRPr/>
            </a:lvl1pPr>
          </a:lstStyle>
          <a:p>
            <a:pPr>
              <a:defRPr/>
            </a:pPr>
            <a:fld id="{27743647-4A66-4ABB-A7A4-811C393D2DF2}" type="slidenum">
              <a:rPr lang="en-US"/>
              <a:pPr>
                <a:defRPr/>
              </a:pPr>
              <a:t>‹#›</a:t>
            </a:fld>
            <a:r>
              <a:rPr lang="en-US" dirty="0">
                <a:latin typeface="Times New Roman" pitchFamily="-80" charset="0"/>
              </a:rPr>
              <a:t> </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ln/>
        </p:spPr>
        <p:txBody>
          <a:bodyPr/>
          <a:lstStyle>
            <a:lvl1pPr>
              <a:defRPr/>
            </a:lvl1pPr>
          </a:lstStyle>
          <a:p>
            <a:pPr>
              <a:defRPr/>
            </a:pPr>
            <a:fld id="{7B5103F4-212C-40EA-9DE9-617F8E3321DE}" type="slidenum">
              <a:rPr lang="en-US"/>
              <a:pPr>
                <a:defRPr/>
              </a:pPr>
              <a:t>‹#›</a:t>
            </a:fld>
            <a:r>
              <a:rPr lang="en-US" dirty="0">
                <a:latin typeface="Times New Roman" pitchFamily="-80" charset="0"/>
              </a:rPr>
              <a:t> </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2125" y="1676400"/>
            <a:ext cx="4016375" cy="3575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0900" y="1676400"/>
            <a:ext cx="4017963" cy="3575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0"/>
          </p:nvPr>
        </p:nvSpPr>
        <p:spPr>
          <a:ln/>
        </p:spPr>
        <p:txBody>
          <a:bodyPr/>
          <a:lstStyle>
            <a:lvl1pPr>
              <a:defRPr/>
            </a:lvl1pPr>
          </a:lstStyle>
          <a:p>
            <a:pPr>
              <a:defRPr/>
            </a:pPr>
            <a:fld id="{01E2B31D-D5BB-4523-9591-715E88B3FF06}" type="slidenum">
              <a:rPr lang="en-US"/>
              <a:pPr>
                <a:defRPr/>
              </a:pPr>
              <a:t>‹#›</a:t>
            </a:fld>
            <a:r>
              <a:rPr lang="en-US" dirty="0">
                <a:latin typeface="Times New Roman" pitchFamily="-80" charset="0"/>
              </a:rPr>
              <a:t> </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a:ln/>
        </p:spPr>
        <p:txBody>
          <a:bodyPr/>
          <a:lstStyle>
            <a:lvl1pPr>
              <a:defRPr/>
            </a:lvl1pPr>
          </a:lstStyle>
          <a:p>
            <a:pPr>
              <a:defRPr/>
            </a:pPr>
            <a:fld id="{7D236E07-D71B-45A8-86A3-6452C0BDF738}" type="slidenum">
              <a:rPr lang="en-US"/>
              <a:pPr>
                <a:defRPr/>
              </a:pPr>
              <a:t>‹#›</a:t>
            </a:fld>
            <a:r>
              <a:rPr lang="en-US" dirty="0">
                <a:latin typeface="Times New Roman" pitchFamily="-80" charset="0"/>
              </a:rPr>
              <a:t>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3"/>
          <p:cNvSpPr>
            <a:spLocks noGrp="1"/>
          </p:cNvSpPr>
          <p:nvPr>
            <p:ph type="ftr" sz="quarter" idx="10"/>
          </p:nvPr>
        </p:nvSpPr>
        <p:spPr>
          <a:ln/>
        </p:spPr>
        <p:txBody>
          <a:bodyPr/>
          <a:lstStyle>
            <a:lvl1pPr>
              <a:defRPr/>
            </a:lvl1pPr>
          </a:lstStyle>
          <a:p>
            <a:pPr>
              <a:defRPr/>
            </a:pPr>
            <a:fld id="{D900E07E-2255-46FD-92F6-C379722C9B11}" type="slidenum">
              <a:rPr lang="en-US"/>
              <a:pPr>
                <a:defRPr/>
              </a:pPr>
              <a:t>‹#›</a:t>
            </a:fld>
            <a:r>
              <a:rPr lang="en-US" dirty="0">
                <a:latin typeface="Times New Roman" pitchFamily="-80" charset="0"/>
              </a:rPr>
              <a:t> </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3"/>
          <p:cNvSpPr>
            <a:spLocks noGrp="1"/>
          </p:cNvSpPr>
          <p:nvPr>
            <p:ph type="ftr" sz="quarter" idx="10"/>
          </p:nvPr>
        </p:nvSpPr>
        <p:spPr>
          <a:ln/>
        </p:spPr>
        <p:txBody>
          <a:bodyPr/>
          <a:lstStyle>
            <a:lvl1pPr>
              <a:defRPr/>
            </a:lvl1pPr>
          </a:lstStyle>
          <a:p>
            <a:pPr>
              <a:defRPr/>
            </a:pPr>
            <a:fld id="{30AFB5E5-27FC-471D-8A09-7C354412B345}" type="slidenum">
              <a:rPr lang="en-US"/>
              <a:pPr>
                <a:defRPr/>
              </a:pPr>
              <a:t>‹#›</a:t>
            </a:fld>
            <a:r>
              <a:rPr lang="en-US" dirty="0">
                <a:latin typeface="Times New Roman" pitchFamily="-80" charset="0"/>
              </a:rPr>
              <a:t> </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3"/>
          <p:cNvSpPr>
            <a:spLocks noGrp="1"/>
          </p:cNvSpPr>
          <p:nvPr>
            <p:ph type="ftr" sz="quarter" idx="10"/>
          </p:nvPr>
        </p:nvSpPr>
        <p:spPr>
          <a:ln/>
        </p:spPr>
        <p:txBody>
          <a:bodyPr/>
          <a:lstStyle>
            <a:lvl1pPr>
              <a:defRPr/>
            </a:lvl1pPr>
          </a:lstStyle>
          <a:p>
            <a:pPr>
              <a:defRPr/>
            </a:pPr>
            <a:fld id="{DDC56581-F894-4EE8-9094-7F5BC1B95EE8}" type="slidenum">
              <a:rPr lang="en-US"/>
              <a:pPr>
                <a:defRPr/>
              </a:pPr>
              <a:t>‹#›</a:t>
            </a:fld>
            <a:r>
              <a:rPr lang="en-US" dirty="0">
                <a:latin typeface="Times New Roman" pitchFamily="-80" charset="0"/>
              </a:rPr>
              <a:t> </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3"/>
          <p:cNvSpPr>
            <a:spLocks noGrp="1"/>
          </p:cNvSpPr>
          <p:nvPr>
            <p:ph type="ftr" sz="quarter" idx="10"/>
          </p:nvPr>
        </p:nvSpPr>
        <p:spPr>
          <a:ln/>
        </p:spPr>
        <p:txBody>
          <a:bodyPr/>
          <a:lstStyle>
            <a:lvl1pPr>
              <a:defRPr/>
            </a:lvl1pPr>
          </a:lstStyle>
          <a:p>
            <a:pPr>
              <a:defRPr/>
            </a:pPr>
            <a:fld id="{DF8960B4-EF9B-47CC-A01B-D84F9740C7FB}" type="slidenum">
              <a:rPr lang="en-US"/>
              <a:pPr>
                <a:defRPr/>
              </a:pPr>
              <a:t>‹#›</a:t>
            </a:fld>
            <a:r>
              <a:rPr lang="en-US" dirty="0">
                <a:latin typeface="Times New Roman" pitchFamily="-80" charset="0"/>
              </a:rPr>
              <a:t> </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ln/>
        </p:spPr>
        <p:txBody>
          <a:bodyPr/>
          <a:lstStyle>
            <a:lvl1pPr>
              <a:defRPr/>
            </a:lvl1pPr>
          </a:lstStyle>
          <a:p>
            <a:pPr>
              <a:defRPr/>
            </a:pPr>
            <a:fld id="{1AF3451C-8464-4921-9B53-E82A2217833B}" type="slidenum">
              <a:rPr lang="en-US"/>
              <a:pPr>
                <a:defRPr/>
              </a:pPr>
              <a:t>‹#›</a:t>
            </a:fld>
            <a:r>
              <a:rPr lang="en-US" dirty="0">
                <a:latin typeface="Times New Roman" pitchFamily="-80" charset="0"/>
              </a:rPr>
              <a:t> </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460375"/>
            <a:ext cx="2051050" cy="4791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4663" y="460375"/>
            <a:ext cx="6000750" cy="4791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ln/>
        </p:spPr>
        <p:txBody>
          <a:bodyPr/>
          <a:lstStyle>
            <a:lvl1pPr>
              <a:defRPr/>
            </a:lvl1pPr>
          </a:lstStyle>
          <a:p>
            <a:pPr>
              <a:defRPr/>
            </a:pPr>
            <a:fld id="{97825574-A2F2-4B8F-AF0C-895BF5E4CD96}" type="slidenum">
              <a:rPr lang="en-US"/>
              <a:pPr>
                <a:defRPr/>
              </a:pPr>
              <a:t>‹#›</a:t>
            </a:fld>
            <a:r>
              <a:rPr lang="en-US" dirty="0">
                <a:latin typeface="Times New Roman" pitchFamily="-80" charset="0"/>
              </a:rPr>
              <a:t> </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a:ln/>
        </p:spPr>
        <p:txBody>
          <a:bodyPr/>
          <a:lstStyle>
            <a:lvl1pPr>
              <a:defRPr/>
            </a:lvl1pPr>
          </a:lstStyle>
          <a:p>
            <a:pPr>
              <a:defRPr/>
            </a:pPr>
            <a:fld id="{C964C602-D825-4FD2-8676-2893AB49A576}" type="slidenum">
              <a:rPr lang="en-US"/>
              <a:pPr>
                <a:defRPr/>
              </a:pPr>
              <a:t>‹#›</a:t>
            </a:fld>
            <a:r>
              <a:rPr lang="en-US" dirty="0">
                <a:latin typeface="Times New Roman" pitchFamily="-80" charset="0"/>
              </a:rPr>
              <a:t> </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ln/>
        </p:spPr>
        <p:txBody>
          <a:bodyPr/>
          <a:lstStyle>
            <a:lvl1pPr>
              <a:defRPr/>
            </a:lvl1pPr>
          </a:lstStyle>
          <a:p>
            <a:pPr>
              <a:defRPr/>
            </a:pPr>
            <a:fld id="{096AC461-B8C4-4218-8462-9F5F356C02D9}" type="slidenum">
              <a:rPr lang="en-US"/>
              <a:pPr>
                <a:defRPr/>
              </a:pPr>
              <a:t>‹#›</a:t>
            </a:fld>
            <a:r>
              <a:rPr lang="en-US" dirty="0">
                <a:latin typeface="Times New Roman" pitchFamily="-80" charset="0"/>
              </a:rPr>
              <a:t> </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ln/>
        </p:spPr>
        <p:txBody>
          <a:bodyPr/>
          <a:lstStyle>
            <a:lvl1pPr>
              <a:defRPr/>
            </a:lvl1pPr>
          </a:lstStyle>
          <a:p>
            <a:pPr>
              <a:defRPr/>
            </a:pPr>
            <a:fld id="{38E5A838-A6D7-48C0-BC28-9161DE8AD032}" type="slidenum">
              <a:rPr lang="en-US"/>
              <a:pPr>
                <a:defRPr/>
              </a:pPr>
              <a:t>‹#›</a:t>
            </a:fld>
            <a:r>
              <a:rPr lang="en-US" dirty="0">
                <a:latin typeface="Times New Roman" pitchFamily="-80" charset="0"/>
              </a:rPr>
              <a:t> </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2125" y="1676400"/>
            <a:ext cx="4016375" cy="3575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0900" y="1676400"/>
            <a:ext cx="4017963" cy="3575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0"/>
          </p:nvPr>
        </p:nvSpPr>
        <p:spPr>
          <a:ln/>
        </p:spPr>
        <p:txBody>
          <a:bodyPr/>
          <a:lstStyle>
            <a:lvl1pPr>
              <a:defRPr/>
            </a:lvl1pPr>
          </a:lstStyle>
          <a:p>
            <a:pPr>
              <a:defRPr/>
            </a:pPr>
            <a:fld id="{C8E4D0C9-7EDB-416A-B7C7-DAB63F790952}" type="slidenum">
              <a:rPr lang="en-US"/>
              <a:pPr>
                <a:defRPr/>
              </a:pPr>
              <a:t>‹#›</a:t>
            </a:fld>
            <a:r>
              <a:rPr lang="en-US" dirty="0">
                <a:latin typeface="Times New Roman" pitchFamily="-80" charset="0"/>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a:ln/>
        </p:spPr>
        <p:txBody>
          <a:bodyPr/>
          <a:lstStyle>
            <a:lvl1pPr>
              <a:defRPr/>
            </a:lvl1pPr>
          </a:lstStyle>
          <a:p>
            <a:pPr>
              <a:defRPr/>
            </a:pPr>
            <a:fld id="{5E33B66D-454F-466B-8E7E-A19AAB286956}" type="slidenum">
              <a:rPr lang="en-US"/>
              <a:pPr>
                <a:defRPr/>
              </a:pPr>
              <a:t>‹#›</a:t>
            </a:fld>
            <a:r>
              <a:rPr lang="en-US" dirty="0">
                <a:latin typeface="Times New Roman" pitchFamily="-80" charset="0"/>
              </a:rPr>
              <a:t> </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3"/>
          <p:cNvSpPr>
            <a:spLocks noGrp="1"/>
          </p:cNvSpPr>
          <p:nvPr>
            <p:ph type="ftr" sz="quarter" idx="10"/>
          </p:nvPr>
        </p:nvSpPr>
        <p:spPr>
          <a:ln/>
        </p:spPr>
        <p:txBody>
          <a:bodyPr/>
          <a:lstStyle>
            <a:lvl1pPr>
              <a:defRPr/>
            </a:lvl1pPr>
          </a:lstStyle>
          <a:p>
            <a:pPr>
              <a:defRPr/>
            </a:pPr>
            <a:fld id="{58836F38-7EF0-4056-92F6-00559CBCD533}" type="slidenum">
              <a:rPr lang="en-US"/>
              <a:pPr>
                <a:defRPr/>
              </a:pPr>
              <a:t>‹#›</a:t>
            </a:fld>
            <a:r>
              <a:rPr lang="en-US" dirty="0">
                <a:latin typeface="Times New Roman" pitchFamily="-80" charset="0"/>
              </a:rPr>
              <a:t> </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3"/>
          <p:cNvSpPr>
            <a:spLocks noGrp="1"/>
          </p:cNvSpPr>
          <p:nvPr>
            <p:ph type="ftr" sz="quarter" idx="10"/>
          </p:nvPr>
        </p:nvSpPr>
        <p:spPr>
          <a:ln/>
        </p:spPr>
        <p:txBody>
          <a:bodyPr/>
          <a:lstStyle>
            <a:lvl1pPr>
              <a:defRPr/>
            </a:lvl1pPr>
          </a:lstStyle>
          <a:p>
            <a:pPr>
              <a:defRPr/>
            </a:pPr>
            <a:fld id="{0B836B2C-CAF6-4D07-A7B4-2A87E42E6489}" type="slidenum">
              <a:rPr lang="en-US"/>
              <a:pPr>
                <a:defRPr/>
              </a:pPr>
              <a:t>‹#›</a:t>
            </a:fld>
            <a:r>
              <a:rPr lang="en-US" dirty="0">
                <a:latin typeface="Times New Roman" pitchFamily="-80" charset="0"/>
              </a:rPr>
              <a:t> </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3"/>
          <p:cNvSpPr>
            <a:spLocks noGrp="1"/>
          </p:cNvSpPr>
          <p:nvPr>
            <p:ph type="ftr" sz="quarter" idx="10"/>
          </p:nvPr>
        </p:nvSpPr>
        <p:spPr>
          <a:ln/>
        </p:spPr>
        <p:txBody>
          <a:bodyPr/>
          <a:lstStyle>
            <a:lvl1pPr>
              <a:defRPr/>
            </a:lvl1pPr>
          </a:lstStyle>
          <a:p>
            <a:pPr>
              <a:defRPr/>
            </a:pPr>
            <a:fld id="{7ED440F4-8CF5-4D87-A1E3-0E858E57EEE6}" type="slidenum">
              <a:rPr lang="en-US"/>
              <a:pPr>
                <a:defRPr/>
              </a:pPr>
              <a:t>‹#›</a:t>
            </a:fld>
            <a:r>
              <a:rPr lang="en-US" dirty="0">
                <a:latin typeface="Times New Roman" pitchFamily="-80" charset="0"/>
              </a:rPr>
              <a:t> </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3"/>
          <p:cNvSpPr>
            <a:spLocks noGrp="1"/>
          </p:cNvSpPr>
          <p:nvPr>
            <p:ph type="ftr" sz="quarter" idx="10"/>
          </p:nvPr>
        </p:nvSpPr>
        <p:spPr>
          <a:ln/>
        </p:spPr>
        <p:txBody>
          <a:bodyPr/>
          <a:lstStyle>
            <a:lvl1pPr>
              <a:defRPr/>
            </a:lvl1pPr>
          </a:lstStyle>
          <a:p>
            <a:pPr>
              <a:defRPr/>
            </a:pPr>
            <a:fld id="{DE4FE66A-BAAD-4D0A-8B37-90FEDAC9E933}" type="slidenum">
              <a:rPr lang="en-US"/>
              <a:pPr>
                <a:defRPr/>
              </a:pPr>
              <a:t>‹#›</a:t>
            </a:fld>
            <a:r>
              <a:rPr lang="en-US" dirty="0">
                <a:latin typeface="Times New Roman" pitchFamily="-80" charset="0"/>
              </a:rPr>
              <a:t> </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ln/>
        </p:spPr>
        <p:txBody>
          <a:bodyPr/>
          <a:lstStyle>
            <a:lvl1pPr>
              <a:defRPr/>
            </a:lvl1pPr>
          </a:lstStyle>
          <a:p>
            <a:pPr>
              <a:defRPr/>
            </a:pPr>
            <a:fld id="{13AC2111-3F40-4A59-B0E6-B5D7FB813EA5}" type="slidenum">
              <a:rPr lang="en-US"/>
              <a:pPr>
                <a:defRPr/>
              </a:pPr>
              <a:t>‹#›</a:t>
            </a:fld>
            <a:r>
              <a:rPr lang="en-US" dirty="0">
                <a:latin typeface="Times New Roman" pitchFamily="-80" charset="0"/>
              </a:rPr>
              <a:t> </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460375"/>
            <a:ext cx="2051050" cy="4791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4663" y="460375"/>
            <a:ext cx="6000750" cy="4791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ln/>
        </p:spPr>
        <p:txBody>
          <a:bodyPr/>
          <a:lstStyle>
            <a:lvl1pPr>
              <a:defRPr/>
            </a:lvl1pPr>
          </a:lstStyle>
          <a:p>
            <a:pPr>
              <a:defRPr/>
            </a:pPr>
            <a:fld id="{5771E286-E363-47A8-8A38-01B65CA733A0}" type="slidenum">
              <a:rPr lang="en-US"/>
              <a:pPr>
                <a:defRPr/>
              </a:pPr>
              <a:t>‹#›</a:t>
            </a:fld>
            <a:r>
              <a:rPr lang="en-US" dirty="0">
                <a:latin typeface="Times New Roman" pitchFamily="-80" charset="0"/>
              </a:rPr>
              <a:t> </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a:ln/>
        </p:spPr>
        <p:txBody>
          <a:bodyPr/>
          <a:lstStyle>
            <a:lvl1pPr>
              <a:defRPr/>
            </a:lvl1pPr>
          </a:lstStyle>
          <a:p>
            <a:pPr>
              <a:defRPr/>
            </a:pPr>
            <a:fld id="{D2691552-A1A4-4357-830B-78E47092E75C}" type="slidenum">
              <a:rPr lang="en-US"/>
              <a:pPr>
                <a:defRPr/>
              </a:pPr>
              <a:t>‹#›</a:t>
            </a:fld>
            <a:r>
              <a:rPr lang="en-US" dirty="0">
                <a:latin typeface="Times New Roman" pitchFamily="-80" charset="0"/>
              </a:rPr>
              <a:t> </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ln/>
        </p:spPr>
        <p:txBody>
          <a:bodyPr/>
          <a:lstStyle>
            <a:lvl1pPr>
              <a:defRPr/>
            </a:lvl1pPr>
          </a:lstStyle>
          <a:p>
            <a:pPr>
              <a:defRPr/>
            </a:pPr>
            <a:fld id="{AAF4DFC5-3B19-45C1-8F2B-174F4C736BBE}" type="slidenum">
              <a:rPr lang="en-US"/>
              <a:pPr>
                <a:defRPr/>
              </a:pPr>
              <a:t>‹#›</a:t>
            </a:fld>
            <a:r>
              <a:rPr lang="en-US" dirty="0">
                <a:latin typeface="Times New Roman" pitchFamily="-80" charset="0"/>
              </a:rPr>
              <a:t> </a:t>
            </a:r>
          </a:p>
        </p:txBody>
      </p:sp>
    </p:spTree>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ln/>
        </p:spPr>
        <p:txBody>
          <a:bodyPr/>
          <a:lstStyle>
            <a:lvl1pPr>
              <a:defRPr/>
            </a:lvl1pPr>
          </a:lstStyle>
          <a:p>
            <a:pPr>
              <a:defRPr/>
            </a:pPr>
            <a:fld id="{C4A24589-9A1C-4CBB-968E-8D101CE902D4}" type="slidenum">
              <a:rPr lang="en-US"/>
              <a:pPr>
                <a:defRPr/>
              </a:pPr>
              <a:t>‹#›</a:t>
            </a:fld>
            <a:r>
              <a:rPr lang="en-US" dirty="0">
                <a:latin typeface="Times New Roman" pitchFamily="-80" charset="0"/>
              </a:rPr>
              <a:t>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2125" y="1676400"/>
            <a:ext cx="4016375" cy="3575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0900" y="1676400"/>
            <a:ext cx="4017963" cy="3575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0"/>
          </p:nvPr>
        </p:nvSpPr>
        <p:spPr>
          <a:ln/>
        </p:spPr>
        <p:txBody>
          <a:bodyPr/>
          <a:lstStyle>
            <a:lvl1pPr>
              <a:defRPr/>
            </a:lvl1pPr>
          </a:lstStyle>
          <a:p>
            <a:pPr>
              <a:defRPr/>
            </a:pPr>
            <a:fld id="{02906F3E-B521-4973-B7F3-02E89532F2D1}" type="slidenum">
              <a:rPr lang="en-US"/>
              <a:pPr>
                <a:defRPr/>
              </a:pPr>
              <a:t>‹#›</a:t>
            </a:fld>
            <a:r>
              <a:rPr lang="en-US" dirty="0">
                <a:latin typeface="Times New Roman" pitchFamily="-80" charset="0"/>
              </a:rPr>
              <a:t> </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a:ln/>
        </p:spPr>
        <p:txBody>
          <a:bodyPr/>
          <a:lstStyle>
            <a:lvl1pPr>
              <a:defRPr/>
            </a:lvl1pPr>
          </a:lstStyle>
          <a:p>
            <a:pPr>
              <a:defRPr/>
            </a:pPr>
            <a:fld id="{6A15E9D8-E378-494F-B831-E0D2C7C288D1}" type="slidenum">
              <a:rPr lang="en-US"/>
              <a:pPr>
                <a:defRPr/>
              </a:pPr>
              <a:t>‹#›</a:t>
            </a:fld>
            <a:r>
              <a:rPr lang="en-US" dirty="0">
                <a:latin typeface="Times New Roman" pitchFamily="-80" charset="0"/>
              </a:rPr>
              <a:t> </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3"/>
          <p:cNvSpPr>
            <a:spLocks noGrp="1"/>
          </p:cNvSpPr>
          <p:nvPr>
            <p:ph type="ftr" sz="quarter" idx="10"/>
          </p:nvPr>
        </p:nvSpPr>
        <p:spPr>
          <a:ln/>
        </p:spPr>
        <p:txBody>
          <a:bodyPr/>
          <a:lstStyle>
            <a:lvl1pPr>
              <a:defRPr/>
            </a:lvl1pPr>
          </a:lstStyle>
          <a:p>
            <a:pPr>
              <a:defRPr/>
            </a:pPr>
            <a:fld id="{9B5F1D49-741D-4016-B4B5-12E76A32A59B}" type="slidenum">
              <a:rPr lang="en-US"/>
              <a:pPr>
                <a:defRPr/>
              </a:pPr>
              <a:t>‹#›</a:t>
            </a:fld>
            <a:r>
              <a:rPr lang="en-US" dirty="0">
                <a:latin typeface="Times New Roman" pitchFamily="-80" charset="0"/>
              </a:rPr>
              <a:t> </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3"/>
          <p:cNvSpPr>
            <a:spLocks noGrp="1"/>
          </p:cNvSpPr>
          <p:nvPr>
            <p:ph type="ftr" sz="quarter" idx="10"/>
          </p:nvPr>
        </p:nvSpPr>
        <p:spPr>
          <a:ln/>
        </p:spPr>
        <p:txBody>
          <a:bodyPr/>
          <a:lstStyle>
            <a:lvl1pPr>
              <a:defRPr/>
            </a:lvl1pPr>
          </a:lstStyle>
          <a:p>
            <a:pPr>
              <a:defRPr/>
            </a:pPr>
            <a:fld id="{E9B09461-9C3C-4142-BB9C-8EFA65DC0999}" type="slidenum">
              <a:rPr lang="en-US"/>
              <a:pPr>
                <a:defRPr/>
              </a:pPr>
              <a:t>‹#›</a:t>
            </a:fld>
            <a:r>
              <a:rPr lang="en-US" dirty="0">
                <a:latin typeface="Times New Roman" pitchFamily="-80" charset="0"/>
              </a:rPr>
              <a:t> </a:t>
            </a: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3"/>
          <p:cNvSpPr>
            <a:spLocks noGrp="1"/>
          </p:cNvSpPr>
          <p:nvPr>
            <p:ph type="ftr" sz="quarter" idx="10"/>
          </p:nvPr>
        </p:nvSpPr>
        <p:spPr>
          <a:ln/>
        </p:spPr>
        <p:txBody>
          <a:bodyPr/>
          <a:lstStyle>
            <a:lvl1pPr>
              <a:defRPr/>
            </a:lvl1pPr>
          </a:lstStyle>
          <a:p>
            <a:pPr>
              <a:defRPr/>
            </a:pPr>
            <a:fld id="{80A0614C-991E-4FF5-9CFE-85315EF24D53}" type="slidenum">
              <a:rPr lang="en-US"/>
              <a:pPr>
                <a:defRPr/>
              </a:pPr>
              <a:t>‹#›</a:t>
            </a:fld>
            <a:r>
              <a:rPr lang="en-US" dirty="0">
                <a:latin typeface="Times New Roman" pitchFamily="-80" charset="0"/>
              </a:rPr>
              <a:t> </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3"/>
          <p:cNvSpPr>
            <a:spLocks noGrp="1"/>
          </p:cNvSpPr>
          <p:nvPr>
            <p:ph type="ftr" sz="quarter" idx="10"/>
          </p:nvPr>
        </p:nvSpPr>
        <p:spPr>
          <a:ln/>
        </p:spPr>
        <p:txBody>
          <a:bodyPr/>
          <a:lstStyle>
            <a:lvl1pPr>
              <a:defRPr/>
            </a:lvl1pPr>
          </a:lstStyle>
          <a:p>
            <a:pPr>
              <a:defRPr/>
            </a:pPr>
            <a:fld id="{2E8C4F3E-D49E-42DD-B9B9-501839654455}" type="slidenum">
              <a:rPr lang="en-US"/>
              <a:pPr>
                <a:defRPr/>
              </a:pPr>
              <a:t>‹#›</a:t>
            </a:fld>
            <a:r>
              <a:rPr lang="en-US" dirty="0">
                <a:latin typeface="Times New Roman" pitchFamily="-80" charset="0"/>
              </a:rPr>
              <a:t> </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ln/>
        </p:spPr>
        <p:txBody>
          <a:bodyPr/>
          <a:lstStyle>
            <a:lvl1pPr>
              <a:defRPr/>
            </a:lvl1pPr>
          </a:lstStyle>
          <a:p>
            <a:pPr>
              <a:defRPr/>
            </a:pPr>
            <a:fld id="{25400D62-5FBA-4566-A1C9-0AE65536B82B}" type="slidenum">
              <a:rPr lang="en-US"/>
              <a:pPr>
                <a:defRPr/>
              </a:pPr>
              <a:t>‹#›</a:t>
            </a:fld>
            <a:r>
              <a:rPr lang="en-US" dirty="0">
                <a:latin typeface="Times New Roman" pitchFamily="-80" charset="0"/>
              </a:rPr>
              <a:t> </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460375"/>
            <a:ext cx="2051050" cy="4791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4663" y="460375"/>
            <a:ext cx="6000750" cy="4791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ln/>
        </p:spPr>
        <p:txBody>
          <a:bodyPr/>
          <a:lstStyle>
            <a:lvl1pPr>
              <a:defRPr/>
            </a:lvl1pPr>
          </a:lstStyle>
          <a:p>
            <a:pPr>
              <a:defRPr/>
            </a:pPr>
            <a:fld id="{25722B42-FA90-4445-889E-A7997A719E6E}" type="slidenum">
              <a:rPr lang="en-US"/>
              <a:pPr>
                <a:defRPr/>
              </a:pPr>
              <a:t>‹#›</a:t>
            </a:fld>
            <a:r>
              <a:rPr lang="en-US" dirty="0">
                <a:latin typeface="Times New Roman" pitchFamily="-80" charset="0"/>
              </a:rPr>
              <a:t> </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4663" y="460375"/>
            <a:ext cx="8204200" cy="9874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92125" y="1676400"/>
            <a:ext cx="4016375" cy="3575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0900" y="1676400"/>
            <a:ext cx="4017963" cy="3575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0"/>
          </p:nvPr>
        </p:nvSpPr>
        <p:spPr>
          <a:ln/>
        </p:spPr>
        <p:txBody>
          <a:bodyPr/>
          <a:lstStyle>
            <a:lvl1pPr>
              <a:defRPr/>
            </a:lvl1pPr>
          </a:lstStyle>
          <a:p>
            <a:pPr>
              <a:defRPr/>
            </a:pPr>
            <a:fld id="{E0B8E9F2-6BF1-4F78-ADC7-1E956B40822B}" type="slidenum">
              <a:rPr lang="en-US"/>
              <a:pPr>
                <a:defRPr/>
              </a:pPr>
              <a:t>‹#›</a:t>
            </a:fld>
            <a:r>
              <a:rPr lang="en-US" dirty="0">
                <a:latin typeface="Times New Roman" pitchFamily="-80" charset="0"/>
              </a:rPr>
              <a:t> </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74663" y="460375"/>
            <a:ext cx="8204200" cy="9874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92125" y="1676400"/>
            <a:ext cx="8186738" cy="3575050"/>
          </a:xfrm>
        </p:spPr>
        <p:txBody>
          <a:bodyPr/>
          <a:lstStyle/>
          <a:p>
            <a:pPr lvl="0"/>
            <a:endParaRPr lang="en-US" noProof="0" dirty="0" smtClean="0"/>
          </a:p>
        </p:txBody>
      </p:sp>
      <p:sp>
        <p:nvSpPr>
          <p:cNvPr id="4" name="Footer Placeholder 3"/>
          <p:cNvSpPr>
            <a:spLocks noGrp="1"/>
          </p:cNvSpPr>
          <p:nvPr>
            <p:ph type="ftr" sz="quarter" idx="10"/>
          </p:nvPr>
        </p:nvSpPr>
        <p:spPr>
          <a:ln/>
        </p:spPr>
        <p:txBody>
          <a:bodyPr/>
          <a:lstStyle>
            <a:lvl1pPr>
              <a:defRPr/>
            </a:lvl1pPr>
          </a:lstStyle>
          <a:p>
            <a:pPr>
              <a:defRPr/>
            </a:pPr>
            <a:fld id="{40B79778-E204-4D9C-9A8C-D97F59D429C1}" type="slidenum">
              <a:rPr lang="en-US"/>
              <a:pPr>
                <a:defRPr/>
              </a:pPr>
              <a:t>‹#›</a:t>
            </a:fld>
            <a:r>
              <a:rPr lang="en-US" dirty="0">
                <a:latin typeface="Times New Roman" pitchFamily="-80" charset="0"/>
              </a:rPr>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a:ln/>
        </p:spPr>
        <p:txBody>
          <a:bodyPr/>
          <a:lstStyle>
            <a:lvl1pPr>
              <a:defRPr/>
            </a:lvl1pPr>
          </a:lstStyle>
          <a:p>
            <a:pPr>
              <a:defRPr/>
            </a:pPr>
            <a:fld id="{E7B8CDB1-EDB2-4E27-9DEA-5A3B99BF50EE}" type="slidenum">
              <a:rPr lang="en-US"/>
              <a:pPr>
                <a:defRPr/>
              </a:pPr>
              <a:t>‹#›</a:t>
            </a:fld>
            <a:r>
              <a:rPr lang="en-US" dirty="0">
                <a:latin typeface="Times New Roman" pitchFamily="-80" charset="0"/>
              </a:rPr>
              <a:t> </a:t>
            </a: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ln/>
        </p:spPr>
        <p:txBody>
          <a:bodyPr/>
          <a:lstStyle>
            <a:lvl1pPr>
              <a:defRPr/>
            </a:lvl1pPr>
          </a:lstStyle>
          <a:p>
            <a:pPr>
              <a:defRPr/>
            </a:pPr>
            <a:fld id="{25E922C5-27BC-4D9C-B3DB-F64CE8FDFD67}" type="slidenum">
              <a:rPr lang="en-US"/>
              <a:pPr>
                <a:defRPr/>
              </a:pPr>
              <a:t>‹#›</a:t>
            </a:fld>
            <a:r>
              <a:rPr lang="en-US" dirty="0">
                <a:latin typeface="Times New Roman" pitchFamily="-80" charset="0"/>
              </a:rPr>
              <a:t> </a:t>
            </a: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ln/>
        </p:spPr>
        <p:txBody>
          <a:bodyPr/>
          <a:lstStyle>
            <a:lvl1pPr>
              <a:defRPr/>
            </a:lvl1pPr>
          </a:lstStyle>
          <a:p>
            <a:pPr>
              <a:defRPr/>
            </a:pPr>
            <a:fld id="{88F554B0-CAA6-47FC-9CA3-0AE3B8D95986}" type="slidenum">
              <a:rPr lang="en-US"/>
              <a:pPr>
                <a:defRPr/>
              </a:pPr>
              <a:t>‹#›</a:t>
            </a:fld>
            <a:r>
              <a:rPr lang="en-US" dirty="0">
                <a:latin typeface="Times New Roman" pitchFamily="-80" charset="0"/>
              </a:rPr>
              <a:t> </a:t>
            </a: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2125" y="1676400"/>
            <a:ext cx="4016375" cy="3575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0900" y="1676400"/>
            <a:ext cx="4017963" cy="3575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0"/>
          </p:nvPr>
        </p:nvSpPr>
        <p:spPr>
          <a:ln/>
        </p:spPr>
        <p:txBody>
          <a:bodyPr/>
          <a:lstStyle>
            <a:lvl1pPr>
              <a:defRPr/>
            </a:lvl1pPr>
          </a:lstStyle>
          <a:p>
            <a:pPr>
              <a:defRPr/>
            </a:pPr>
            <a:fld id="{4C599948-A7C4-4EA6-9C4A-690A369A6BD8}" type="slidenum">
              <a:rPr lang="en-US"/>
              <a:pPr>
                <a:defRPr/>
              </a:pPr>
              <a:t>‹#›</a:t>
            </a:fld>
            <a:r>
              <a:rPr lang="en-US" dirty="0">
                <a:latin typeface="Times New Roman" pitchFamily="-80" charset="0"/>
              </a:rPr>
              <a:t> </a:t>
            </a: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a:ln/>
        </p:spPr>
        <p:txBody>
          <a:bodyPr/>
          <a:lstStyle>
            <a:lvl1pPr>
              <a:defRPr/>
            </a:lvl1pPr>
          </a:lstStyle>
          <a:p>
            <a:pPr>
              <a:defRPr/>
            </a:pPr>
            <a:fld id="{F9C80842-C104-40AE-84D5-C5771CE47431}" type="slidenum">
              <a:rPr lang="en-US"/>
              <a:pPr>
                <a:defRPr/>
              </a:pPr>
              <a:t>‹#›</a:t>
            </a:fld>
            <a:r>
              <a:rPr lang="en-US" dirty="0">
                <a:latin typeface="Times New Roman" pitchFamily="-80" charset="0"/>
              </a:rPr>
              <a:t> </a:t>
            </a: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3"/>
          <p:cNvSpPr>
            <a:spLocks noGrp="1"/>
          </p:cNvSpPr>
          <p:nvPr>
            <p:ph type="ftr" sz="quarter" idx="10"/>
          </p:nvPr>
        </p:nvSpPr>
        <p:spPr>
          <a:ln/>
        </p:spPr>
        <p:txBody>
          <a:bodyPr/>
          <a:lstStyle>
            <a:lvl1pPr>
              <a:defRPr/>
            </a:lvl1pPr>
          </a:lstStyle>
          <a:p>
            <a:pPr>
              <a:defRPr/>
            </a:pPr>
            <a:fld id="{D357556C-3881-417A-B8EC-5DEB436B0533}" type="slidenum">
              <a:rPr lang="en-US"/>
              <a:pPr>
                <a:defRPr/>
              </a:pPr>
              <a:t>‹#›</a:t>
            </a:fld>
            <a:r>
              <a:rPr lang="en-US" dirty="0">
                <a:latin typeface="Times New Roman" pitchFamily="-80" charset="0"/>
              </a:rPr>
              <a:t> </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3"/>
          <p:cNvSpPr>
            <a:spLocks noGrp="1"/>
          </p:cNvSpPr>
          <p:nvPr>
            <p:ph type="ftr" sz="quarter" idx="10"/>
          </p:nvPr>
        </p:nvSpPr>
        <p:spPr>
          <a:ln/>
        </p:spPr>
        <p:txBody>
          <a:bodyPr/>
          <a:lstStyle>
            <a:lvl1pPr>
              <a:defRPr/>
            </a:lvl1pPr>
          </a:lstStyle>
          <a:p>
            <a:pPr>
              <a:defRPr/>
            </a:pPr>
            <a:fld id="{6F3ACC8B-C9C3-443F-B0C3-A372A080F7C6}" type="slidenum">
              <a:rPr lang="en-US"/>
              <a:pPr>
                <a:defRPr/>
              </a:pPr>
              <a:t>‹#›</a:t>
            </a:fld>
            <a:r>
              <a:rPr lang="en-US" dirty="0">
                <a:latin typeface="Times New Roman" pitchFamily="-80" charset="0"/>
              </a:rPr>
              <a:t> </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3"/>
          <p:cNvSpPr>
            <a:spLocks noGrp="1"/>
          </p:cNvSpPr>
          <p:nvPr>
            <p:ph type="ftr" sz="quarter" idx="10"/>
          </p:nvPr>
        </p:nvSpPr>
        <p:spPr>
          <a:ln/>
        </p:spPr>
        <p:txBody>
          <a:bodyPr/>
          <a:lstStyle>
            <a:lvl1pPr>
              <a:defRPr/>
            </a:lvl1pPr>
          </a:lstStyle>
          <a:p>
            <a:pPr>
              <a:defRPr/>
            </a:pPr>
            <a:fld id="{57FD893D-A691-4D23-B043-90EA133E1224}" type="slidenum">
              <a:rPr lang="en-US"/>
              <a:pPr>
                <a:defRPr/>
              </a:pPr>
              <a:t>‹#›</a:t>
            </a:fld>
            <a:r>
              <a:rPr lang="en-US" dirty="0">
                <a:latin typeface="Times New Roman" pitchFamily="-80" charset="0"/>
              </a:rPr>
              <a:t> </a:t>
            </a: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3"/>
          <p:cNvSpPr>
            <a:spLocks noGrp="1"/>
          </p:cNvSpPr>
          <p:nvPr>
            <p:ph type="ftr" sz="quarter" idx="10"/>
          </p:nvPr>
        </p:nvSpPr>
        <p:spPr>
          <a:ln/>
        </p:spPr>
        <p:txBody>
          <a:bodyPr/>
          <a:lstStyle>
            <a:lvl1pPr>
              <a:defRPr/>
            </a:lvl1pPr>
          </a:lstStyle>
          <a:p>
            <a:pPr>
              <a:defRPr/>
            </a:pPr>
            <a:fld id="{191E7D9B-DCFB-46A9-93A8-E1C8A965C4B7}" type="slidenum">
              <a:rPr lang="en-US"/>
              <a:pPr>
                <a:defRPr/>
              </a:pPr>
              <a:t>‹#›</a:t>
            </a:fld>
            <a:r>
              <a:rPr lang="en-US" dirty="0">
                <a:latin typeface="Times New Roman" pitchFamily="-80" charset="0"/>
              </a:rPr>
              <a:t> </a:t>
            </a: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ln/>
        </p:spPr>
        <p:txBody>
          <a:bodyPr/>
          <a:lstStyle>
            <a:lvl1pPr>
              <a:defRPr/>
            </a:lvl1pPr>
          </a:lstStyle>
          <a:p>
            <a:pPr>
              <a:defRPr/>
            </a:pPr>
            <a:fld id="{B87F8921-2F22-492C-A13D-8760391112AF}" type="slidenum">
              <a:rPr lang="en-US"/>
              <a:pPr>
                <a:defRPr/>
              </a:pPr>
              <a:t>‹#›</a:t>
            </a:fld>
            <a:r>
              <a:rPr lang="en-US" dirty="0">
                <a:latin typeface="Times New Roman" pitchFamily="-80" charset="0"/>
              </a:rPr>
              <a:t>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460375"/>
            <a:ext cx="2051050" cy="4791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4663" y="460375"/>
            <a:ext cx="6000750" cy="4791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ln/>
        </p:spPr>
        <p:txBody>
          <a:bodyPr/>
          <a:lstStyle>
            <a:lvl1pPr>
              <a:defRPr/>
            </a:lvl1pPr>
          </a:lstStyle>
          <a:p>
            <a:pPr>
              <a:defRPr/>
            </a:pPr>
            <a:fld id="{40DB66C2-35DA-4957-A958-D2E7D5B0D20E}" type="slidenum">
              <a:rPr lang="en-US"/>
              <a:pPr>
                <a:defRPr/>
              </a:pPr>
              <a:t>‹#›</a:t>
            </a:fld>
            <a:r>
              <a:rPr lang="en-US" dirty="0">
                <a:latin typeface="Times New Roman" pitchFamily="-80" charset="0"/>
              </a:rPr>
              <a:t> </a:t>
            </a: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a:ln/>
        </p:spPr>
        <p:txBody>
          <a:bodyPr/>
          <a:lstStyle>
            <a:lvl1pPr>
              <a:defRPr/>
            </a:lvl1pPr>
          </a:lstStyle>
          <a:p>
            <a:pPr>
              <a:defRPr/>
            </a:pPr>
            <a:fld id="{525A3161-7D20-4778-9665-414055FF9875}" type="slidenum">
              <a:rPr lang="en-US"/>
              <a:pPr>
                <a:defRPr/>
              </a:pPr>
              <a:t>‹#›</a:t>
            </a:fld>
            <a:r>
              <a:rPr lang="en-US" dirty="0">
                <a:latin typeface="Times New Roman" pitchFamily="-80" charset="0"/>
              </a:rPr>
              <a:t> </a:t>
            </a: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ln/>
        </p:spPr>
        <p:txBody>
          <a:bodyPr/>
          <a:lstStyle>
            <a:lvl1pPr>
              <a:defRPr/>
            </a:lvl1pPr>
          </a:lstStyle>
          <a:p>
            <a:pPr>
              <a:defRPr/>
            </a:pPr>
            <a:fld id="{AB0FECD9-6FF3-4CEA-AEA2-2CD424C201EF}" type="slidenum">
              <a:rPr lang="en-US"/>
              <a:pPr>
                <a:defRPr/>
              </a:pPr>
              <a:t>‹#›</a:t>
            </a:fld>
            <a:r>
              <a:rPr lang="en-US" dirty="0">
                <a:latin typeface="Times New Roman" pitchFamily="-80" charset="0"/>
              </a:rPr>
              <a:t> </a:t>
            </a: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ln/>
        </p:spPr>
        <p:txBody>
          <a:bodyPr/>
          <a:lstStyle>
            <a:lvl1pPr>
              <a:defRPr/>
            </a:lvl1pPr>
          </a:lstStyle>
          <a:p>
            <a:pPr>
              <a:defRPr/>
            </a:pPr>
            <a:fld id="{B6CEB2E2-C9F5-464E-9A5E-B846ECAFC681}" type="slidenum">
              <a:rPr lang="en-US"/>
              <a:pPr>
                <a:defRPr/>
              </a:pPr>
              <a:t>‹#›</a:t>
            </a:fld>
            <a:r>
              <a:rPr lang="en-US" dirty="0">
                <a:latin typeface="Times New Roman" pitchFamily="-80" charset="0"/>
              </a:rPr>
              <a:t> </a:t>
            </a: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2125" y="1676400"/>
            <a:ext cx="4016375" cy="3575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0900" y="1676400"/>
            <a:ext cx="4017963" cy="3575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0"/>
          </p:nvPr>
        </p:nvSpPr>
        <p:spPr>
          <a:ln/>
        </p:spPr>
        <p:txBody>
          <a:bodyPr/>
          <a:lstStyle>
            <a:lvl1pPr>
              <a:defRPr/>
            </a:lvl1pPr>
          </a:lstStyle>
          <a:p>
            <a:pPr>
              <a:defRPr/>
            </a:pPr>
            <a:fld id="{5ABFF401-BAB3-467A-BFA9-9C9FDE15A2AE}" type="slidenum">
              <a:rPr lang="en-US"/>
              <a:pPr>
                <a:defRPr/>
              </a:pPr>
              <a:t>‹#›</a:t>
            </a:fld>
            <a:r>
              <a:rPr lang="en-US" dirty="0">
                <a:latin typeface="Times New Roman" pitchFamily="-80" charset="0"/>
              </a:rPr>
              <a:t> </a:t>
            </a: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a:ln/>
        </p:spPr>
        <p:txBody>
          <a:bodyPr/>
          <a:lstStyle>
            <a:lvl1pPr>
              <a:defRPr/>
            </a:lvl1pPr>
          </a:lstStyle>
          <a:p>
            <a:pPr>
              <a:defRPr/>
            </a:pPr>
            <a:fld id="{C91925C4-78C9-407A-BC99-4AD93FDA1F7E}" type="slidenum">
              <a:rPr lang="en-US"/>
              <a:pPr>
                <a:defRPr/>
              </a:pPr>
              <a:t>‹#›</a:t>
            </a:fld>
            <a:r>
              <a:rPr lang="en-US" dirty="0">
                <a:latin typeface="Times New Roman" pitchFamily="-80" charset="0"/>
              </a:rPr>
              <a:t> </a:t>
            </a: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3"/>
          <p:cNvSpPr>
            <a:spLocks noGrp="1"/>
          </p:cNvSpPr>
          <p:nvPr>
            <p:ph type="ftr" sz="quarter" idx="10"/>
          </p:nvPr>
        </p:nvSpPr>
        <p:spPr>
          <a:ln/>
        </p:spPr>
        <p:txBody>
          <a:bodyPr/>
          <a:lstStyle>
            <a:lvl1pPr>
              <a:defRPr/>
            </a:lvl1pPr>
          </a:lstStyle>
          <a:p>
            <a:pPr>
              <a:defRPr/>
            </a:pPr>
            <a:fld id="{C0380B66-4309-49B9-99A9-F6F322896B87}" type="slidenum">
              <a:rPr lang="en-US"/>
              <a:pPr>
                <a:defRPr/>
              </a:pPr>
              <a:t>‹#›</a:t>
            </a:fld>
            <a:r>
              <a:rPr lang="en-US" dirty="0">
                <a:latin typeface="Times New Roman" pitchFamily="-80" charset="0"/>
              </a:rPr>
              <a:t> </a:t>
            </a: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3"/>
          <p:cNvSpPr>
            <a:spLocks noGrp="1"/>
          </p:cNvSpPr>
          <p:nvPr>
            <p:ph type="ftr" sz="quarter" idx="10"/>
          </p:nvPr>
        </p:nvSpPr>
        <p:spPr>
          <a:ln/>
        </p:spPr>
        <p:txBody>
          <a:bodyPr/>
          <a:lstStyle>
            <a:lvl1pPr>
              <a:defRPr/>
            </a:lvl1pPr>
          </a:lstStyle>
          <a:p>
            <a:pPr>
              <a:defRPr/>
            </a:pPr>
            <a:fld id="{5423238D-0960-4DE9-9F09-75EA46EDCE08}" type="slidenum">
              <a:rPr lang="en-US"/>
              <a:pPr>
                <a:defRPr/>
              </a:pPr>
              <a:t>‹#›</a:t>
            </a:fld>
            <a:r>
              <a:rPr lang="en-US" dirty="0">
                <a:latin typeface="Times New Roman" pitchFamily="-80" charset="0"/>
              </a:rPr>
              <a:t> </a:t>
            </a: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3"/>
          <p:cNvSpPr>
            <a:spLocks noGrp="1"/>
          </p:cNvSpPr>
          <p:nvPr>
            <p:ph type="ftr" sz="quarter" idx="10"/>
          </p:nvPr>
        </p:nvSpPr>
        <p:spPr>
          <a:ln/>
        </p:spPr>
        <p:txBody>
          <a:bodyPr/>
          <a:lstStyle>
            <a:lvl1pPr>
              <a:defRPr/>
            </a:lvl1pPr>
          </a:lstStyle>
          <a:p>
            <a:pPr>
              <a:defRPr/>
            </a:pPr>
            <a:fld id="{4A63A133-2396-4A28-9D67-F1FF66482462}" type="slidenum">
              <a:rPr lang="en-US"/>
              <a:pPr>
                <a:defRPr/>
              </a:pPr>
              <a:t>‹#›</a:t>
            </a:fld>
            <a:r>
              <a:rPr lang="en-US" dirty="0">
                <a:latin typeface="Times New Roman" pitchFamily="-80" charset="0"/>
              </a:rPr>
              <a:t> </a:t>
            </a: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3"/>
          <p:cNvSpPr>
            <a:spLocks noGrp="1"/>
          </p:cNvSpPr>
          <p:nvPr>
            <p:ph type="ftr" sz="quarter" idx="10"/>
          </p:nvPr>
        </p:nvSpPr>
        <p:spPr>
          <a:ln/>
        </p:spPr>
        <p:txBody>
          <a:bodyPr/>
          <a:lstStyle>
            <a:lvl1pPr>
              <a:defRPr/>
            </a:lvl1pPr>
          </a:lstStyle>
          <a:p>
            <a:pPr>
              <a:defRPr/>
            </a:pPr>
            <a:fld id="{11B98AA7-0DDF-4337-AE6A-96C04631F42F}" type="slidenum">
              <a:rPr lang="en-US"/>
              <a:pPr>
                <a:defRPr/>
              </a:pPr>
              <a:t>‹#›</a:t>
            </a:fld>
            <a:r>
              <a:rPr lang="en-US" dirty="0">
                <a:latin typeface="Times New Roman" pitchFamily="-80" charset="0"/>
              </a:rPr>
              <a:t>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6.png"/><Relationship Id="rId18" Type="http://schemas.openxmlformats.org/officeDocument/2006/relationships/image" Target="../media/image5.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image" Target="../media/image4.png"/><Relationship Id="rId2" Type="http://schemas.openxmlformats.org/officeDocument/2006/relationships/slideLayout" Target="../slideLayouts/slideLayout24.xml"/><Relationship Id="rId16" Type="http://schemas.openxmlformats.org/officeDocument/2006/relationships/image" Target="../media/image3.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7.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6.png"/><Relationship Id="rId18" Type="http://schemas.openxmlformats.org/officeDocument/2006/relationships/image" Target="../media/image5.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17" Type="http://schemas.openxmlformats.org/officeDocument/2006/relationships/image" Target="../media/image4.png"/><Relationship Id="rId2" Type="http://schemas.openxmlformats.org/officeDocument/2006/relationships/slideLayout" Target="../slideLayouts/slideLayout35.xml"/><Relationship Id="rId16" Type="http://schemas.openxmlformats.org/officeDocument/2006/relationships/image" Target="../media/image3.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2.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7.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17" Type="http://schemas.openxmlformats.org/officeDocument/2006/relationships/image" Target="../media/image5.png"/><Relationship Id="rId2" Type="http://schemas.openxmlformats.org/officeDocument/2006/relationships/slideLayout" Target="../slideLayouts/slideLayout46.xml"/><Relationship Id="rId16" Type="http://schemas.openxmlformats.org/officeDocument/2006/relationships/image" Target="../media/image4.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3.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7.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17" Type="http://schemas.openxmlformats.org/officeDocument/2006/relationships/image" Target="../media/image5.png"/><Relationship Id="rId2" Type="http://schemas.openxmlformats.org/officeDocument/2006/relationships/slideLayout" Target="../slideLayouts/slideLayout57.xml"/><Relationship Id="rId16" Type="http://schemas.openxmlformats.org/officeDocument/2006/relationships/image" Target="../media/image4.pn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3.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image" Target="../media/image4.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image" Target="../media/image3.png"/><Relationship Id="rId2" Type="http://schemas.openxmlformats.org/officeDocument/2006/relationships/slideLayout" Target="../slideLayouts/slideLayout68.xml"/><Relationship Id="rId16" Type="http://schemas.openxmlformats.org/officeDocument/2006/relationships/image" Target="../media/image2.png"/><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7.png"/><Relationship Id="rId10" Type="http://schemas.openxmlformats.org/officeDocument/2006/relationships/slideLayout" Target="../slideLayouts/slideLayout76.xml"/><Relationship Id="rId19" Type="http://schemas.openxmlformats.org/officeDocument/2006/relationships/image" Target="../media/image5.png"/><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image" Target="../media/image8.png"/><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8.xml"/><Relationship Id="rId17" Type="http://schemas.openxmlformats.org/officeDocument/2006/relationships/image" Target="../media/image5.png"/><Relationship Id="rId2" Type="http://schemas.openxmlformats.org/officeDocument/2006/relationships/slideLayout" Target="../slideLayouts/slideLayout81.xml"/><Relationship Id="rId16" Type="http://schemas.openxmlformats.org/officeDocument/2006/relationships/image" Target="../media/image4.png"/><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image" Target="../media/image3.png"/><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image" Target="../media/image8.png"/><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heme" Target="../theme/theme9.xml"/><Relationship Id="rId17" Type="http://schemas.openxmlformats.org/officeDocument/2006/relationships/image" Target="../media/image5.png"/><Relationship Id="rId2" Type="http://schemas.openxmlformats.org/officeDocument/2006/relationships/slideLayout" Target="../slideLayouts/slideLayout92.xml"/><Relationship Id="rId16" Type="http://schemas.openxmlformats.org/officeDocument/2006/relationships/image" Target="../media/image4.png"/><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image" Target="../media/image3.png"/><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74663" y="460375"/>
            <a:ext cx="8204200" cy="9874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92125" y="1676400"/>
            <a:ext cx="8186738" cy="35750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sldNum="0" hdr="0" dt="0"/>
  <p:txStyles>
    <p:titleStyle>
      <a:lvl1pPr algn="l" rtl="0" eaLnBrk="0" fontAlgn="base" hangingPunct="0">
        <a:lnSpc>
          <a:spcPct val="85000"/>
        </a:lnSpc>
        <a:spcBef>
          <a:spcPct val="0"/>
        </a:spcBef>
        <a:spcAft>
          <a:spcPct val="0"/>
        </a:spcAft>
        <a:defRPr sz="3000" b="1">
          <a:solidFill>
            <a:srgbClr val="CB7023"/>
          </a:solidFill>
          <a:latin typeface="+mj-lt"/>
          <a:ea typeface="+mj-ea"/>
          <a:cs typeface="+mj-cs"/>
        </a:defRPr>
      </a:lvl1pPr>
      <a:lvl2pPr algn="l" rtl="0" eaLnBrk="0" fontAlgn="base" hangingPunct="0">
        <a:lnSpc>
          <a:spcPct val="85000"/>
        </a:lnSpc>
        <a:spcBef>
          <a:spcPct val="0"/>
        </a:spcBef>
        <a:spcAft>
          <a:spcPct val="0"/>
        </a:spcAft>
        <a:defRPr sz="3000" b="1">
          <a:solidFill>
            <a:srgbClr val="CB7023"/>
          </a:solidFill>
          <a:latin typeface="Arial" charset="0"/>
        </a:defRPr>
      </a:lvl2pPr>
      <a:lvl3pPr algn="l" rtl="0" eaLnBrk="0" fontAlgn="base" hangingPunct="0">
        <a:lnSpc>
          <a:spcPct val="85000"/>
        </a:lnSpc>
        <a:spcBef>
          <a:spcPct val="0"/>
        </a:spcBef>
        <a:spcAft>
          <a:spcPct val="0"/>
        </a:spcAft>
        <a:defRPr sz="3000" b="1">
          <a:solidFill>
            <a:srgbClr val="CB7023"/>
          </a:solidFill>
          <a:latin typeface="Arial" charset="0"/>
        </a:defRPr>
      </a:lvl3pPr>
      <a:lvl4pPr algn="l" rtl="0" eaLnBrk="0" fontAlgn="base" hangingPunct="0">
        <a:lnSpc>
          <a:spcPct val="85000"/>
        </a:lnSpc>
        <a:spcBef>
          <a:spcPct val="0"/>
        </a:spcBef>
        <a:spcAft>
          <a:spcPct val="0"/>
        </a:spcAft>
        <a:defRPr sz="3000" b="1">
          <a:solidFill>
            <a:srgbClr val="CB7023"/>
          </a:solidFill>
          <a:latin typeface="Arial" charset="0"/>
        </a:defRPr>
      </a:lvl4pPr>
      <a:lvl5pPr algn="l" rtl="0" eaLnBrk="0" fontAlgn="base" hangingPunct="0">
        <a:lnSpc>
          <a:spcPct val="85000"/>
        </a:lnSpc>
        <a:spcBef>
          <a:spcPct val="0"/>
        </a:spcBef>
        <a:spcAft>
          <a:spcPct val="0"/>
        </a:spcAft>
        <a:defRPr sz="3000" b="1">
          <a:solidFill>
            <a:srgbClr val="CB7023"/>
          </a:solidFill>
          <a:latin typeface="Arial" charset="0"/>
        </a:defRPr>
      </a:lvl5pPr>
      <a:lvl6pPr marL="457200" algn="l" rtl="0" eaLnBrk="0" fontAlgn="base" hangingPunct="0">
        <a:lnSpc>
          <a:spcPct val="85000"/>
        </a:lnSpc>
        <a:spcBef>
          <a:spcPct val="0"/>
        </a:spcBef>
        <a:spcAft>
          <a:spcPct val="0"/>
        </a:spcAft>
        <a:defRPr sz="3000" b="1">
          <a:solidFill>
            <a:srgbClr val="CB7023"/>
          </a:solidFill>
          <a:latin typeface="Arial" charset="0"/>
        </a:defRPr>
      </a:lvl6pPr>
      <a:lvl7pPr marL="914400" algn="l" rtl="0" eaLnBrk="0" fontAlgn="base" hangingPunct="0">
        <a:lnSpc>
          <a:spcPct val="85000"/>
        </a:lnSpc>
        <a:spcBef>
          <a:spcPct val="0"/>
        </a:spcBef>
        <a:spcAft>
          <a:spcPct val="0"/>
        </a:spcAft>
        <a:defRPr sz="3000" b="1">
          <a:solidFill>
            <a:srgbClr val="CB7023"/>
          </a:solidFill>
          <a:latin typeface="Arial" charset="0"/>
        </a:defRPr>
      </a:lvl7pPr>
      <a:lvl8pPr marL="1371600" algn="l" rtl="0" eaLnBrk="0" fontAlgn="base" hangingPunct="0">
        <a:lnSpc>
          <a:spcPct val="85000"/>
        </a:lnSpc>
        <a:spcBef>
          <a:spcPct val="0"/>
        </a:spcBef>
        <a:spcAft>
          <a:spcPct val="0"/>
        </a:spcAft>
        <a:defRPr sz="3000" b="1">
          <a:solidFill>
            <a:srgbClr val="CB7023"/>
          </a:solidFill>
          <a:latin typeface="Arial" charset="0"/>
        </a:defRPr>
      </a:lvl8pPr>
      <a:lvl9pPr marL="1828800" algn="l" rtl="0" eaLnBrk="0" fontAlgn="base" hangingPunct="0">
        <a:lnSpc>
          <a:spcPct val="85000"/>
        </a:lnSpc>
        <a:spcBef>
          <a:spcPct val="0"/>
        </a:spcBef>
        <a:spcAft>
          <a:spcPct val="0"/>
        </a:spcAft>
        <a:defRPr sz="3000" b="1">
          <a:solidFill>
            <a:srgbClr val="CB7023"/>
          </a:solidFill>
          <a:latin typeface="Arial" charset="0"/>
        </a:defRPr>
      </a:lvl9pPr>
    </p:titleStyle>
    <p:bodyStyle>
      <a:lvl1pPr marL="342900" indent="-342900" algn="l" rtl="0" eaLnBrk="0" fontAlgn="base" hangingPunct="0">
        <a:lnSpc>
          <a:spcPct val="85000"/>
        </a:lnSpc>
        <a:spcBef>
          <a:spcPct val="30000"/>
        </a:spcBef>
        <a:spcAft>
          <a:spcPct val="0"/>
        </a:spcAft>
        <a:buClr>
          <a:schemeClr val="folHlink"/>
        </a:buClr>
        <a:buBlip>
          <a:blip r:embed="rId14"/>
        </a:buBlip>
        <a:defRPr sz="2400">
          <a:solidFill>
            <a:schemeClr val="tx1"/>
          </a:solidFill>
          <a:latin typeface="+mn-lt"/>
          <a:ea typeface="+mn-ea"/>
          <a:cs typeface="+mn-cs"/>
        </a:defRPr>
      </a:lvl1pPr>
      <a:lvl2pPr marL="742950" indent="-285750" algn="l" rtl="0" eaLnBrk="0" fontAlgn="base" hangingPunct="0">
        <a:lnSpc>
          <a:spcPct val="85000"/>
        </a:lnSpc>
        <a:spcBef>
          <a:spcPct val="30000"/>
        </a:spcBef>
        <a:spcAft>
          <a:spcPct val="0"/>
        </a:spcAft>
        <a:buClr>
          <a:schemeClr val="tx2"/>
        </a:buClr>
        <a:buSzPct val="80000"/>
        <a:buBlip>
          <a:blip r:embed="rId15"/>
        </a:buBlip>
        <a:defRPr sz="2000">
          <a:solidFill>
            <a:schemeClr val="tx1"/>
          </a:solidFill>
          <a:latin typeface="+mn-lt"/>
        </a:defRPr>
      </a:lvl2pPr>
      <a:lvl3pPr marL="1143000" indent="-228600" algn="l" rtl="0" eaLnBrk="0" fontAlgn="base" hangingPunct="0">
        <a:lnSpc>
          <a:spcPct val="85000"/>
        </a:lnSpc>
        <a:spcBef>
          <a:spcPct val="30000"/>
        </a:spcBef>
        <a:spcAft>
          <a:spcPct val="0"/>
        </a:spcAft>
        <a:buClr>
          <a:srgbClr val="737373"/>
        </a:buClr>
        <a:buSzPct val="60000"/>
        <a:buBlip>
          <a:blip r:embed="rId16"/>
        </a:buBlip>
        <a:defRPr sz="2000">
          <a:solidFill>
            <a:schemeClr val="tx1"/>
          </a:solidFill>
          <a:latin typeface="+mn-lt"/>
        </a:defRPr>
      </a:lvl3pPr>
      <a:lvl4pPr marL="1600200" indent="-228600" algn="l" rtl="0" eaLnBrk="0" fontAlgn="base" hangingPunct="0">
        <a:lnSpc>
          <a:spcPct val="85000"/>
        </a:lnSpc>
        <a:spcBef>
          <a:spcPct val="30000"/>
        </a:spcBef>
        <a:spcAft>
          <a:spcPct val="0"/>
        </a:spcAft>
        <a:buBlip>
          <a:blip r:embed="rId17"/>
        </a:buBlip>
        <a:defRPr sz="1600">
          <a:solidFill>
            <a:schemeClr val="tx1"/>
          </a:solidFill>
          <a:latin typeface="+mn-lt"/>
        </a:defRPr>
      </a:lvl4pPr>
      <a:lvl5pPr marL="2057400" indent="-228600" algn="l" rtl="0" eaLnBrk="0" fontAlgn="base" hangingPunct="0">
        <a:spcBef>
          <a:spcPct val="20000"/>
        </a:spcBef>
        <a:spcAft>
          <a:spcPct val="0"/>
        </a:spcAft>
        <a:buBlip>
          <a:blip r:embed="rId14"/>
        </a:buBlip>
        <a:defRPr sz="1400">
          <a:solidFill>
            <a:schemeClr val="tx1"/>
          </a:solidFill>
          <a:latin typeface="+mn-lt"/>
        </a:defRPr>
      </a:lvl5pPr>
      <a:lvl6pPr marL="2514600" indent="-228600" algn="l" rtl="0" eaLnBrk="0" fontAlgn="base" hangingPunct="0">
        <a:spcBef>
          <a:spcPct val="20000"/>
        </a:spcBef>
        <a:spcAft>
          <a:spcPct val="0"/>
        </a:spcAft>
        <a:buBlip>
          <a:blip r:embed="rId14"/>
        </a:buBlip>
        <a:defRPr sz="1400">
          <a:solidFill>
            <a:schemeClr val="tx1"/>
          </a:solidFill>
          <a:latin typeface="+mn-lt"/>
        </a:defRPr>
      </a:lvl6pPr>
      <a:lvl7pPr marL="2971800" indent="-228600" algn="l" rtl="0" eaLnBrk="0" fontAlgn="base" hangingPunct="0">
        <a:spcBef>
          <a:spcPct val="20000"/>
        </a:spcBef>
        <a:spcAft>
          <a:spcPct val="0"/>
        </a:spcAft>
        <a:buBlip>
          <a:blip r:embed="rId14"/>
        </a:buBlip>
        <a:defRPr sz="1400">
          <a:solidFill>
            <a:schemeClr val="tx1"/>
          </a:solidFill>
          <a:latin typeface="+mn-lt"/>
        </a:defRPr>
      </a:lvl7pPr>
      <a:lvl8pPr marL="3429000" indent="-228600" algn="l" rtl="0" eaLnBrk="0" fontAlgn="base" hangingPunct="0">
        <a:spcBef>
          <a:spcPct val="20000"/>
        </a:spcBef>
        <a:spcAft>
          <a:spcPct val="0"/>
        </a:spcAft>
        <a:buBlip>
          <a:blip r:embed="rId14"/>
        </a:buBlip>
        <a:defRPr sz="1400">
          <a:solidFill>
            <a:schemeClr val="tx1"/>
          </a:solidFill>
          <a:latin typeface="+mn-lt"/>
        </a:defRPr>
      </a:lvl8pPr>
      <a:lvl9pPr marL="3886200" indent="-228600" algn="l" rtl="0" eaLnBrk="0" fontAlgn="base" hangingPunct="0">
        <a:spcBef>
          <a:spcPct val="20000"/>
        </a:spcBef>
        <a:spcAft>
          <a:spcPct val="0"/>
        </a:spcAft>
        <a:buBlip>
          <a:blip r:embed="rId14"/>
        </a:buBlip>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74663" y="460375"/>
            <a:ext cx="8204200" cy="9874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92125" y="1676400"/>
            <a:ext cx="8186738" cy="35750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180975" y="6424613"/>
            <a:ext cx="609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tabLst>
                <a:tab pos="457200" algn="l"/>
                <a:tab pos="800100" algn="l"/>
                <a:tab pos="1257300" algn="l"/>
              </a:tabLst>
              <a:defRPr sz="900">
                <a:solidFill>
                  <a:srgbClr val="777777"/>
                </a:solidFill>
              </a:defRPr>
            </a:lvl1pPr>
          </a:lstStyle>
          <a:p>
            <a:pPr>
              <a:defRPr/>
            </a:pPr>
            <a:fld id="{BB54B76D-59C4-4D58-87AC-3822E3A9AB7D}" type="slidenum">
              <a:rPr lang="en-US"/>
              <a:pPr>
                <a:defRPr/>
              </a:pPr>
              <a:t>‹#›</a:t>
            </a:fld>
            <a:r>
              <a:rPr lang="en-US" dirty="0">
                <a:latin typeface="Times New Roman" pitchFamily="-80" charset="0"/>
              </a:rPr>
              <a:t> </a:t>
            </a: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sldNum="0" hdr="0" dt="0"/>
  <p:txStyles>
    <p:titleStyle>
      <a:lvl1pPr algn="l" rtl="0" eaLnBrk="0" fontAlgn="base" hangingPunct="0">
        <a:lnSpc>
          <a:spcPct val="85000"/>
        </a:lnSpc>
        <a:spcBef>
          <a:spcPct val="0"/>
        </a:spcBef>
        <a:spcAft>
          <a:spcPct val="0"/>
        </a:spcAft>
        <a:defRPr sz="3000" b="1">
          <a:solidFill>
            <a:srgbClr val="CB7023"/>
          </a:solidFill>
          <a:latin typeface="+mj-lt"/>
          <a:ea typeface="+mj-ea"/>
          <a:cs typeface="+mj-cs"/>
        </a:defRPr>
      </a:lvl1pPr>
      <a:lvl2pPr algn="l" rtl="0" eaLnBrk="0" fontAlgn="base" hangingPunct="0">
        <a:lnSpc>
          <a:spcPct val="85000"/>
        </a:lnSpc>
        <a:spcBef>
          <a:spcPct val="0"/>
        </a:spcBef>
        <a:spcAft>
          <a:spcPct val="0"/>
        </a:spcAft>
        <a:defRPr sz="3000" b="1">
          <a:solidFill>
            <a:srgbClr val="CB7023"/>
          </a:solidFill>
          <a:latin typeface="Arial" charset="0"/>
        </a:defRPr>
      </a:lvl2pPr>
      <a:lvl3pPr algn="l" rtl="0" eaLnBrk="0" fontAlgn="base" hangingPunct="0">
        <a:lnSpc>
          <a:spcPct val="85000"/>
        </a:lnSpc>
        <a:spcBef>
          <a:spcPct val="0"/>
        </a:spcBef>
        <a:spcAft>
          <a:spcPct val="0"/>
        </a:spcAft>
        <a:defRPr sz="3000" b="1">
          <a:solidFill>
            <a:srgbClr val="CB7023"/>
          </a:solidFill>
          <a:latin typeface="Arial" charset="0"/>
        </a:defRPr>
      </a:lvl3pPr>
      <a:lvl4pPr algn="l" rtl="0" eaLnBrk="0" fontAlgn="base" hangingPunct="0">
        <a:lnSpc>
          <a:spcPct val="85000"/>
        </a:lnSpc>
        <a:spcBef>
          <a:spcPct val="0"/>
        </a:spcBef>
        <a:spcAft>
          <a:spcPct val="0"/>
        </a:spcAft>
        <a:defRPr sz="3000" b="1">
          <a:solidFill>
            <a:srgbClr val="CB7023"/>
          </a:solidFill>
          <a:latin typeface="Arial" charset="0"/>
        </a:defRPr>
      </a:lvl4pPr>
      <a:lvl5pPr algn="l" rtl="0" eaLnBrk="0" fontAlgn="base" hangingPunct="0">
        <a:lnSpc>
          <a:spcPct val="85000"/>
        </a:lnSpc>
        <a:spcBef>
          <a:spcPct val="0"/>
        </a:spcBef>
        <a:spcAft>
          <a:spcPct val="0"/>
        </a:spcAft>
        <a:defRPr sz="3000" b="1">
          <a:solidFill>
            <a:srgbClr val="CB7023"/>
          </a:solidFill>
          <a:latin typeface="Arial" charset="0"/>
        </a:defRPr>
      </a:lvl5pPr>
      <a:lvl6pPr marL="457200" algn="l" rtl="0" eaLnBrk="0" fontAlgn="base" hangingPunct="0">
        <a:lnSpc>
          <a:spcPct val="85000"/>
        </a:lnSpc>
        <a:spcBef>
          <a:spcPct val="0"/>
        </a:spcBef>
        <a:spcAft>
          <a:spcPct val="0"/>
        </a:spcAft>
        <a:defRPr sz="3000" b="1">
          <a:solidFill>
            <a:srgbClr val="CB7023"/>
          </a:solidFill>
          <a:latin typeface="Arial" charset="0"/>
        </a:defRPr>
      </a:lvl6pPr>
      <a:lvl7pPr marL="914400" algn="l" rtl="0" eaLnBrk="0" fontAlgn="base" hangingPunct="0">
        <a:lnSpc>
          <a:spcPct val="85000"/>
        </a:lnSpc>
        <a:spcBef>
          <a:spcPct val="0"/>
        </a:spcBef>
        <a:spcAft>
          <a:spcPct val="0"/>
        </a:spcAft>
        <a:defRPr sz="3000" b="1">
          <a:solidFill>
            <a:srgbClr val="CB7023"/>
          </a:solidFill>
          <a:latin typeface="Arial" charset="0"/>
        </a:defRPr>
      </a:lvl7pPr>
      <a:lvl8pPr marL="1371600" algn="l" rtl="0" eaLnBrk="0" fontAlgn="base" hangingPunct="0">
        <a:lnSpc>
          <a:spcPct val="85000"/>
        </a:lnSpc>
        <a:spcBef>
          <a:spcPct val="0"/>
        </a:spcBef>
        <a:spcAft>
          <a:spcPct val="0"/>
        </a:spcAft>
        <a:defRPr sz="3000" b="1">
          <a:solidFill>
            <a:srgbClr val="CB7023"/>
          </a:solidFill>
          <a:latin typeface="Arial" charset="0"/>
        </a:defRPr>
      </a:lvl8pPr>
      <a:lvl9pPr marL="1828800" algn="l" rtl="0" eaLnBrk="0" fontAlgn="base" hangingPunct="0">
        <a:lnSpc>
          <a:spcPct val="85000"/>
        </a:lnSpc>
        <a:spcBef>
          <a:spcPct val="0"/>
        </a:spcBef>
        <a:spcAft>
          <a:spcPct val="0"/>
        </a:spcAft>
        <a:defRPr sz="3000" b="1">
          <a:solidFill>
            <a:srgbClr val="CB7023"/>
          </a:solidFill>
          <a:latin typeface="Arial" charset="0"/>
        </a:defRPr>
      </a:lvl9pPr>
    </p:titleStyle>
    <p:bodyStyle>
      <a:lvl1pPr marL="342900" indent="-342900" algn="l" rtl="0" eaLnBrk="0" fontAlgn="base" hangingPunct="0">
        <a:lnSpc>
          <a:spcPct val="85000"/>
        </a:lnSpc>
        <a:spcBef>
          <a:spcPct val="30000"/>
        </a:spcBef>
        <a:spcAft>
          <a:spcPct val="0"/>
        </a:spcAft>
        <a:buClr>
          <a:schemeClr val="folHlink"/>
        </a:buClr>
        <a:buBlip>
          <a:blip r:embed="rId13"/>
        </a:buBlip>
        <a:defRPr sz="2400">
          <a:solidFill>
            <a:schemeClr val="tx1"/>
          </a:solidFill>
          <a:latin typeface="+mn-lt"/>
          <a:ea typeface="+mn-ea"/>
          <a:cs typeface="+mn-cs"/>
        </a:defRPr>
      </a:lvl1pPr>
      <a:lvl2pPr marL="742950" indent="-285750" algn="l" rtl="0" eaLnBrk="0" fontAlgn="base" hangingPunct="0">
        <a:lnSpc>
          <a:spcPct val="85000"/>
        </a:lnSpc>
        <a:spcBef>
          <a:spcPct val="30000"/>
        </a:spcBef>
        <a:spcAft>
          <a:spcPct val="0"/>
        </a:spcAft>
        <a:buClr>
          <a:schemeClr val="tx2"/>
        </a:buClr>
        <a:buSzPct val="80000"/>
        <a:buBlip>
          <a:blip r:embed="rId14"/>
        </a:buBlip>
        <a:defRPr sz="2000">
          <a:solidFill>
            <a:schemeClr val="tx1"/>
          </a:solidFill>
          <a:latin typeface="+mn-lt"/>
        </a:defRPr>
      </a:lvl2pPr>
      <a:lvl3pPr marL="1143000" indent="-228600" algn="l" rtl="0" eaLnBrk="0" fontAlgn="base" hangingPunct="0">
        <a:lnSpc>
          <a:spcPct val="85000"/>
        </a:lnSpc>
        <a:spcBef>
          <a:spcPct val="30000"/>
        </a:spcBef>
        <a:spcAft>
          <a:spcPct val="0"/>
        </a:spcAft>
        <a:buClr>
          <a:srgbClr val="737373"/>
        </a:buClr>
        <a:buSzPct val="60000"/>
        <a:buBlip>
          <a:blip r:embed="rId15"/>
        </a:buBlip>
        <a:defRPr sz="2000">
          <a:solidFill>
            <a:schemeClr val="tx1"/>
          </a:solidFill>
          <a:latin typeface="+mn-lt"/>
        </a:defRPr>
      </a:lvl3pPr>
      <a:lvl4pPr marL="1600200" indent="-228600" algn="l" rtl="0" eaLnBrk="0" fontAlgn="base" hangingPunct="0">
        <a:lnSpc>
          <a:spcPct val="85000"/>
        </a:lnSpc>
        <a:spcBef>
          <a:spcPct val="30000"/>
        </a:spcBef>
        <a:spcAft>
          <a:spcPct val="0"/>
        </a:spcAft>
        <a:buBlip>
          <a:blip r:embed="rId16"/>
        </a:buBlip>
        <a:defRPr sz="1600">
          <a:solidFill>
            <a:schemeClr val="tx1"/>
          </a:solidFill>
          <a:latin typeface="+mn-lt"/>
        </a:defRPr>
      </a:lvl4pPr>
      <a:lvl5pPr marL="2057400" indent="-228600" algn="l" rtl="0" eaLnBrk="0" fontAlgn="base" hangingPunct="0">
        <a:spcBef>
          <a:spcPct val="20000"/>
        </a:spcBef>
        <a:spcAft>
          <a:spcPct val="0"/>
        </a:spcAft>
        <a:buBlip>
          <a:blip r:embed="rId13"/>
        </a:buBlip>
        <a:defRPr sz="1400">
          <a:solidFill>
            <a:schemeClr val="tx1"/>
          </a:solidFill>
          <a:latin typeface="+mn-lt"/>
        </a:defRPr>
      </a:lvl5pPr>
      <a:lvl6pPr marL="2514600" indent="-228600" algn="l" rtl="0" eaLnBrk="0" fontAlgn="base" hangingPunct="0">
        <a:spcBef>
          <a:spcPct val="20000"/>
        </a:spcBef>
        <a:spcAft>
          <a:spcPct val="0"/>
        </a:spcAft>
        <a:buBlip>
          <a:blip r:embed="rId13"/>
        </a:buBlip>
        <a:defRPr sz="1400">
          <a:solidFill>
            <a:schemeClr val="tx1"/>
          </a:solidFill>
          <a:latin typeface="+mn-lt"/>
        </a:defRPr>
      </a:lvl6pPr>
      <a:lvl7pPr marL="2971800" indent="-228600" algn="l" rtl="0" eaLnBrk="0" fontAlgn="base" hangingPunct="0">
        <a:spcBef>
          <a:spcPct val="20000"/>
        </a:spcBef>
        <a:spcAft>
          <a:spcPct val="0"/>
        </a:spcAft>
        <a:buBlip>
          <a:blip r:embed="rId13"/>
        </a:buBlip>
        <a:defRPr sz="1400">
          <a:solidFill>
            <a:schemeClr val="tx1"/>
          </a:solidFill>
          <a:latin typeface="+mn-lt"/>
        </a:defRPr>
      </a:lvl7pPr>
      <a:lvl8pPr marL="3429000" indent="-228600" algn="l" rtl="0" eaLnBrk="0" fontAlgn="base" hangingPunct="0">
        <a:spcBef>
          <a:spcPct val="20000"/>
        </a:spcBef>
        <a:spcAft>
          <a:spcPct val="0"/>
        </a:spcAft>
        <a:buBlip>
          <a:blip r:embed="rId13"/>
        </a:buBlip>
        <a:defRPr sz="1400">
          <a:solidFill>
            <a:schemeClr val="tx1"/>
          </a:solidFill>
          <a:latin typeface="+mn-lt"/>
        </a:defRPr>
      </a:lvl8pPr>
      <a:lvl9pPr marL="3886200" indent="-228600" algn="l" rtl="0" eaLnBrk="0" fontAlgn="base" hangingPunct="0">
        <a:spcBef>
          <a:spcPct val="20000"/>
        </a:spcBef>
        <a:spcAft>
          <a:spcPct val="0"/>
        </a:spcAft>
        <a:buBlip>
          <a:blip r:embed="rId13"/>
        </a:buBlip>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0" descr="PowerPoint_Path_Footer"/>
          <p:cNvPicPr>
            <a:picLocks noChangeAspect="1" noChangeArrowheads="1"/>
          </p:cNvPicPr>
          <p:nvPr/>
        </p:nvPicPr>
        <p:blipFill>
          <a:blip r:embed="rId13" cstate="print"/>
          <a:srcRect/>
          <a:stretch>
            <a:fillRect/>
          </a:stretch>
        </p:blipFill>
        <p:spPr bwMode="auto">
          <a:xfrm>
            <a:off x="3175" y="5487988"/>
            <a:ext cx="9140825" cy="1370012"/>
          </a:xfrm>
          <a:prstGeom prst="rect">
            <a:avLst/>
          </a:prstGeom>
          <a:noFill/>
          <a:ln w="9525">
            <a:noFill/>
            <a:miter lim="800000"/>
            <a:headEnd/>
            <a:tailEnd/>
          </a:ln>
        </p:spPr>
      </p:pic>
      <p:pic>
        <p:nvPicPr>
          <p:cNvPr id="3075" name="Picture 7" descr="PNNL_Logo_2-Color_v2"/>
          <p:cNvPicPr>
            <a:picLocks noChangeAspect="1" noChangeArrowheads="1"/>
          </p:cNvPicPr>
          <p:nvPr/>
        </p:nvPicPr>
        <p:blipFill>
          <a:blip r:embed="rId14" cstate="print"/>
          <a:srcRect/>
          <a:stretch>
            <a:fillRect/>
          </a:stretch>
        </p:blipFill>
        <p:spPr bwMode="auto">
          <a:xfrm>
            <a:off x="7129463" y="5849938"/>
            <a:ext cx="1828800" cy="798512"/>
          </a:xfrm>
          <a:prstGeom prst="rect">
            <a:avLst/>
          </a:prstGeom>
          <a:noFill/>
          <a:ln w="9525">
            <a:noFill/>
            <a:miter lim="800000"/>
            <a:headEnd/>
            <a:tailEnd/>
          </a:ln>
        </p:spPr>
      </p:pic>
      <p:sp>
        <p:nvSpPr>
          <p:cNvPr id="3076" name="Rectangle 2"/>
          <p:cNvSpPr>
            <a:spLocks noGrp="1" noChangeArrowheads="1"/>
          </p:cNvSpPr>
          <p:nvPr>
            <p:ph type="title"/>
          </p:nvPr>
        </p:nvSpPr>
        <p:spPr bwMode="auto">
          <a:xfrm>
            <a:off x="474663" y="460375"/>
            <a:ext cx="8204200" cy="9874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3077" name="Rectangle 3"/>
          <p:cNvSpPr>
            <a:spLocks noGrp="1" noChangeArrowheads="1"/>
          </p:cNvSpPr>
          <p:nvPr>
            <p:ph type="body" idx="1"/>
          </p:nvPr>
        </p:nvSpPr>
        <p:spPr bwMode="auto">
          <a:xfrm>
            <a:off x="492125" y="1676400"/>
            <a:ext cx="8186738" cy="35750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Footer Placeholder 3"/>
          <p:cNvSpPr>
            <a:spLocks noGrp="1"/>
          </p:cNvSpPr>
          <p:nvPr>
            <p:ph type="ftr" sz="quarter" idx="3"/>
          </p:nvPr>
        </p:nvSpPr>
        <p:spPr bwMode="auto">
          <a:xfrm>
            <a:off x="180975" y="6424613"/>
            <a:ext cx="6096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tabLst>
                <a:tab pos="457200" algn="l"/>
                <a:tab pos="800100" algn="l"/>
                <a:tab pos="1257300" algn="l"/>
              </a:tabLst>
              <a:defRPr sz="900">
                <a:solidFill>
                  <a:srgbClr val="777777"/>
                </a:solidFill>
              </a:defRPr>
            </a:lvl1pPr>
          </a:lstStyle>
          <a:p>
            <a:pPr>
              <a:defRPr/>
            </a:pPr>
            <a:fld id="{2DDE9998-D0A7-4BC0-87D5-53040E7699C1}" type="slidenum">
              <a:rPr lang="en-US"/>
              <a:pPr>
                <a:defRPr/>
              </a:pPr>
              <a:t>‹#›</a:t>
            </a:fld>
            <a:r>
              <a:rPr lang="en-US" dirty="0">
                <a:latin typeface="Times New Roman" pitchFamily="-80" charset="0"/>
              </a:rPr>
              <a:t> </a:t>
            </a: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sldNum="0" hdr="0" dt="0"/>
  <p:txStyles>
    <p:titleStyle>
      <a:lvl1pPr algn="l" rtl="0" eaLnBrk="0" fontAlgn="base" hangingPunct="0">
        <a:lnSpc>
          <a:spcPct val="85000"/>
        </a:lnSpc>
        <a:spcBef>
          <a:spcPct val="0"/>
        </a:spcBef>
        <a:spcAft>
          <a:spcPct val="0"/>
        </a:spcAft>
        <a:defRPr sz="3000" b="1">
          <a:solidFill>
            <a:srgbClr val="CB7023"/>
          </a:solidFill>
          <a:latin typeface="+mj-lt"/>
          <a:ea typeface="+mj-ea"/>
          <a:cs typeface="+mj-cs"/>
        </a:defRPr>
      </a:lvl1pPr>
      <a:lvl2pPr algn="l" rtl="0" eaLnBrk="0" fontAlgn="base" hangingPunct="0">
        <a:lnSpc>
          <a:spcPct val="85000"/>
        </a:lnSpc>
        <a:spcBef>
          <a:spcPct val="0"/>
        </a:spcBef>
        <a:spcAft>
          <a:spcPct val="0"/>
        </a:spcAft>
        <a:defRPr sz="3000" b="1">
          <a:solidFill>
            <a:srgbClr val="CB7023"/>
          </a:solidFill>
          <a:latin typeface="Arial" charset="0"/>
        </a:defRPr>
      </a:lvl2pPr>
      <a:lvl3pPr algn="l" rtl="0" eaLnBrk="0" fontAlgn="base" hangingPunct="0">
        <a:lnSpc>
          <a:spcPct val="85000"/>
        </a:lnSpc>
        <a:spcBef>
          <a:spcPct val="0"/>
        </a:spcBef>
        <a:spcAft>
          <a:spcPct val="0"/>
        </a:spcAft>
        <a:defRPr sz="3000" b="1">
          <a:solidFill>
            <a:srgbClr val="CB7023"/>
          </a:solidFill>
          <a:latin typeface="Arial" charset="0"/>
        </a:defRPr>
      </a:lvl3pPr>
      <a:lvl4pPr algn="l" rtl="0" eaLnBrk="0" fontAlgn="base" hangingPunct="0">
        <a:lnSpc>
          <a:spcPct val="85000"/>
        </a:lnSpc>
        <a:spcBef>
          <a:spcPct val="0"/>
        </a:spcBef>
        <a:spcAft>
          <a:spcPct val="0"/>
        </a:spcAft>
        <a:defRPr sz="3000" b="1">
          <a:solidFill>
            <a:srgbClr val="CB7023"/>
          </a:solidFill>
          <a:latin typeface="Arial" charset="0"/>
        </a:defRPr>
      </a:lvl4pPr>
      <a:lvl5pPr algn="l" rtl="0" eaLnBrk="0" fontAlgn="base" hangingPunct="0">
        <a:lnSpc>
          <a:spcPct val="85000"/>
        </a:lnSpc>
        <a:spcBef>
          <a:spcPct val="0"/>
        </a:spcBef>
        <a:spcAft>
          <a:spcPct val="0"/>
        </a:spcAft>
        <a:defRPr sz="3000" b="1">
          <a:solidFill>
            <a:srgbClr val="CB7023"/>
          </a:solidFill>
          <a:latin typeface="Arial" charset="0"/>
        </a:defRPr>
      </a:lvl5pPr>
      <a:lvl6pPr marL="457200" algn="l" rtl="0" eaLnBrk="0" fontAlgn="base" hangingPunct="0">
        <a:lnSpc>
          <a:spcPct val="85000"/>
        </a:lnSpc>
        <a:spcBef>
          <a:spcPct val="0"/>
        </a:spcBef>
        <a:spcAft>
          <a:spcPct val="0"/>
        </a:spcAft>
        <a:defRPr sz="3000" b="1">
          <a:solidFill>
            <a:srgbClr val="CB7023"/>
          </a:solidFill>
          <a:latin typeface="Arial" charset="0"/>
        </a:defRPr>
      </a:lvl6pPr>
      <a:lvl7pPr marL="914400" algn="l" rtl="0" eaLnBrk="0" fontAlgn="base" hangingPunct="0">
        <a:lnSpc>
          <a:spcPct val="85000"/>
        </a:lnSpc>
        <a:spcBef>
          <a:spcPct val="0"/>
        </a:spcBef>
        <a:spcAft>
          <a:spcPct val="0"/>
        </a:spcAft>
        <a:defRPr sz="3000" b="1">
          <a:solidFill>
            <a:srgbClr val="CB7023"/>
          </a:solidFill>
          <a:latin typeface="Arial" charset="0"/>
        </a:defRPr>
      </a:lvl7pPr>
      <a:lvl8pPr marL="1371600" algn="l" rtl="0" eaLnBrk="0" fontAlgn="base" hangingPunct="0">
        <a:lnSpc>
          <a:spcPct val="85000"/>
        </a:lnSpc>
        <a:spcBef>
          <a:spcPct val="0"/>
        </a:spcBef>
        <a:spcAft>
          <a:spcPct val="0"/>
        </a:spcAft>
        <a:defRPr sz="3000" b="1">
          <a:solidFill>
            <a:srgbClr val="CB7023"/>
          </a:solidFill>
          <a:latin typeface="Arial" charset="0"/>
        </a:defRPr>
      </a:lvl8pPr>
      <a:lvl9pPr marL="1828800" algn="l" rtl="0" eaLnBrk="0" fontAlgn="base" hangingPunct="0">
        <a:lnSpc>
          <a:spcPct val="85000"/>
        </a:lnSpc>
        <a:spcBef>
          <a:spcPct val="0"/>
        </a:spcBef>
        <a:spcAft>
          <a:spcPct val="0"/>
        </a:spcAft>
        <a:defRPr sz="3000" b="1">
          <a:solidFill>
            <a:srgbClr val="CB7023"/>
          </a:solidFill>
          <a:latin typeface="Arial" charset="0"/>
        </a:defRPr>
      </a:lvl9pPr>
    </p:titleStyle>
    <p:bodyStyle>
      <a:lvl1pPr marL="342900" indent="-342900" algn="l" rtl="0" eaLnBrk="0" fontAlgn="base" hangingPunct="0">
        <a:lnSpc>
          <a:spcPct val="85000"/>
        </a:lnSpc>
        <a:spcBef>
          <a:spcPct val="30000"/>
        </a:spcBef>
        <a:spcAft>
          <a:spcPct val="0"/>
        </a:spcAft>
        <a:buClr>
          <a:schemeClr val="folHlink"/>
        </a:buClr>
        <a:buBlip>
          <a:blip r:embed="rId15"/>
        </a:buBlip>
        <a:defRPr sz="2400">
          <a:solidFill>
            <a:schemeClr val="tx1"/>
          </a:solidFill>
          <a:latin typeface="+mn-lt"/>
          <a:ea typeface="+mn-ea"/>
          <a:cs typeface="+mn-cs"/>
        </a:defRPr>
      </a:lvl1pPr>
      <a:lvl2pPr marL="742950" indent="-285750" algn="l" rtl="0" eaLnBrk="0" fontAlgn="base" hangingPunct="0">
        <a:lnSpc>
          <a:spcPct val="85000"/>
        </a:lnSpc>
        <a:spcBef>
          <a:spcPct val="30000"/>
        </a:spcBef>
        <a:spcAft>
          <a:spcPct val="0"/>
        </a:spcAft>
        <a:buClr>
          <a:schemeClr val="tx2"/>
        </a:buClr>
        <a:buSzPct val="80000"/>
        <a:buBlip>
          <a:blip r:embed="rId16"/>
        </a:buBlip>
        <a:defRPr sz="2000">
          <a:solidFill>
            <a:schemeClr val="tx1"/>
          </a:solidFill>
          <a:latin typeface="+mn-lt"/>
        </a:defRPr>
      </a:lvl2pPr>
      <a:lvl3pPr marL="1143000" indent="-228600" algn="l" rtl="0" eaLnBrk="0" fontAlgn="base" hangingPunct="0">
        <a:lnSpc>
          <a:spcPct val="85000"/>
        </a:lnSpc>
        <a:spcBef>
          <a:spcPct val="30000"/>
        </a:spcBef>
        <a:spcAft>
          <a:spcPct val="0"/>
        </a:spcAft>
        <a:buClr>
          <a:srgbClr val="737373"/>
        </a:buClr>
        <a:buSzPct val="60000"/>
        <a:buBlip>
          <a:blip r:embed="rId17"/>
        </a:buBlip>
        <a:defRPr sz="2000">
          <a:solidFill>
            <a:schemeClr val="tx1"/>
          </a:solidFill>
          <a:latin typeface="+mn-lt"/>
        </a:defRPr>
      </a:lvl3pPr>
      <a:lvl4pPr marL="1600200" indent="-228600" algn="l" rtl="0" eaLnBrk="0" fontAlgn="base" hangingPunct="0">
        <a:lnSpc>
          <a:spcPct val="85000"/>
        </a:lnSpc>
        <a:spcBef>
          <a:spcPct val="30000"/>
        </a:spcBef>
        <a:spcAft>
          <a:spcPct val="0"/>
        </a:spcAft>
        <a:buBlip>
          <a:blip r:embed="rId18"/>
        </a:buBlip>
        <a:defRPr sz="1600">
          <a:solidFill>
            <a:schemeClr val="tx1"/>
          </a:solidFill>
          <a:latin typeface="+mn-lt"/>
        </a:defRPr>
      </a:lvl4pPr>
      <a:lvl5pPr marL="2057400" indent="-228600" algn="l" rtl="0" eaLnBrk="0" fontAlgn="base" hangingPunct="0">
        <a:spcBef>
          <a:spcPct val="20000"/>
        </a:spcBef>
        <a:spcAft>
          <a:spcPct val="0"/>
        </a:spcAft>
        <a:buBlip>
          <a:blip r:embed="rId15"/>
        </a:buBlip>
        <a:defRPr sz="1400">
          <a:solidFill>
            <a:schemeClr val="tx1"/>
          </a:solidFill>
          <a:latin typeface="+mn-lt"/>
        </a:defRPr>
      </a:lvl5pPr>
      <a:lvl6pPr marL="2514600" indent="-228600" algn="l" rtl="0" eaLnBrk="0" fontAlgn="base" hangingPunct="0">
        <a:spcBef>
          <a:spcPct val="20000"/>
        </a:spcBef>
        <a:spcAft>
          <a:spcPct val="0"/>
        </a:spcAft>
        <a:buBlip>
          <a:blip r:embed="rId15"/>
        </a:buBlip>
        <a:defRPr sz="1400">
          <a:solidFill>
            <a:schemeClr val="tx1"/>
          </a:solidFill>
          <a:latin typeface="+mn-lt"/>
        </a:defRPr>
      </a:lvl6pPr>
      <a:lvl7pPr marL="2971800" indent="-228600" algn="l" rtl="0" eaLnBrk="0" fontAlgn="base" hangingPunct="0">
        <a:spcBef>
          <a:spcPct val="20000"/>
        </a:spcBef>
        <a:spcAft>
          <a:spcPct val="0"/>
        </a:spcAft>
        <a:buBlip>
          <a:blip r:embed="rId15"/>
        </a:buBlip>
        <a:defRPr sz="1400">
          <a:solidFill>
            <a:schemeClr val="tx1"/>
          </a:solidFill>
          <a:latin typeface="+mn-lt"/>
        </a:defRPr>
      </a:lvl7pPr>
      <a:lvl8pPr marL="3429000" indent="-228600" algn="l" rtl="0" eaLnBrk="0" fontAlgn="base" hangingPunct="0">
        <a:spcBef>
          <a:spcPct val="20000"/>
        </a:spcBef>
        <a:spcAft>
          <a:spcPct val="0"/>
        </a:spcAft>
        <a:buBlip>
          <a:blip r:embed="rId15"/>
        </a:buBlip>
        <a:defRPr sz="1400">
          <a:solidFill>
            <a:schemeClr val="tx1"/>
          </a:solidFill>
          <a:latin typeface="+mn-lt"/>
        </a:defRPr>
      </a:lvl8pPr>
      <a:lvl9pPr marL="3886200" indent="-228600" algn="l" rtl="0" eaLnBrk="0" fontAlgn="base" hangingPunct="0">
        <a:spcBef>
          <a:spcPct val="20000"/>
        </a:spcBef>
        <a:spcAft>
          <a:spcPct val="0"/>
        </a:spcAft>
        <a:buBlip>
          <a:blip r:embed="rId15"/>
        </a:buBlip>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9" descr="PowerPoint_Path_Footer"/>
          <p:cNvPicPr>
            <a:picLocks noChangeAspect="1" noChangeArrowheads="1"/>
          </p:cNvPicPr>
          <p:nvPr/>
        </p:nvPicPr>
        <p:blipFill>
          <a:blip r:embed="rId13" cstate="print"/>
          <a:srcRect/>
          <a:stretch>
            <a:fillRect/>
          </a:stretch>
        </p:blipFill>
        <p:spPr bwMode="auto">
          <a:xfrm>
            <a:off x="0" y="5487988"/>
            <a:ext cx="9140825" cy="1370012"/>
          </a:xfrm>
          <a:prstGeom prst="rect">
            <a:avLst/>
          </a:prstGeom>
          <a:noFill/>
          <a:ln w="9525">
            <a:noFill/>
            <a:miter lim="800000"/>
            <a:headEnd/>
            <a:tailEnd/>
          </a:ln>
        </p:spPr>
      </p:pic>
      <p:pic>
        <p:nvPicPr>
          <p:cNvPr id="4099" name="Picture 7" descr="PNNL_Logo_2-Color_v2"/>
          <p:cNvPicPr>
            <a:picLocks noChangeAspect="1" noChangeArrowheads="1"/>
          </p:cNvPicPr>
          <p:nvPr/>
        </p:nvPicPr>
        <p:blipFill>
          <a:blip r:embed="rId14" cstate="print"/>
          <a:srcRect/>
          <a:stretch>
            <a:fillRect/>
          </a:stretch>
        </p:blipFill>
        <p:spPr bwMode="auto">
          <a:xfrm>
            <a:off x="7129463" y="5849938"/>
            <a:ext cx="1828800" cy="798512"/>
          </a:xfrm>
          <a:prstGeom prst="rect">
            <a:avLst/>
          </a:prstGeom>
          <a:noFill/>
          <a:ln w="9525">
            <a:noFill/>
            <a:miter lim="800000"/>
            <a:headEnd/>
            <a:tailEnd/>
          </a:ln>
        </p:spPr>
      </p:pic>
      <p:sp>
        <p:nvSpPr>
          <p:cNvPr id="7" name="Rectangle 6"/>
          <p:cNvSpPr>
            <a:spLocks noChangeArrowheads="1"/>
          </p:cNvSpPr>
          <p:nvPr/>
        </p:nvSpPr>
        <p:spPr bwMode="auto">
          <a:xfrm>
            <a:off x="0" y="0"/>
            <a:ext cx="9144000" cy="914400"/>
          </a:xfrm>
          <a:prstGeom prst="rect">
            <a:avLst/>
          </a:prstGeom>
          <a:solidFill>
            <a:srgbClr val="D57500"/>
          </a:solidFill>
          <a:ln w="9525">
            <a:noFill/>
            <a:miter lim="800000"/>
            <a:headEnd/>
            <a:tailEnd/>
          </a:ln>
        </p:spPr>
        <p:txBody>
          <a:bodyPr wrap="none" anchor="ctr"/>
          <a:lstStyle/>
          <a:p>
            <a:pPr>
              <a:defRPr/>
            </a:pPr>
            <a:endParaRPr lang="en-US" dirty="0"/>
          </a:p>
        </p:txBody>
      </p:sp>
      <p:sp>
        <p:nvSpPr>
          <p:cNvPr id="4101" name="Rectangle 2"/>
          <p:cNvSpPr>
            <a:spLocks noGrp="1" noChangeArrowheads="1"/>
          </p:cNvSpPr>
          <p:nvPr>
            <p:ph type="title"/>
          </p:nvPr>
        </p:nvSpPr>
        <p:spPr bwMode="auto">
          <a:xfrm>
            <a:off x="474663" y="460375"/>
            <a:ext cx="8204200" cy="9874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4102" name="Rectangle 3"/>
          <p:cNvSpPr>
            <a:spLocks noGrp="1" noChangeArrowheads="1"/>
          </p:cNvSpPr>
          <p:nvPr>
            <p:ph type="body" idx="1"/>
          </p:nvPr>
        </p:nvSpPr>
        <p:spPr bwMode="auto">
          <a:xfrm>
            <a:off x="492125" y="1676400"/>
            <a:ext cx="8186738" cy="35750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Footer Placeholder 3"/>
          <p:cNvSpPr>
            <a:spLocks noGrp="1"/>
          </p:cNvSpPr>
          <p:nvPr>
            <p:ph type="ftr" sz="quarter" idx="3"/>
          </p:nvPr>
        </p:nvSpPr>
        <p:spPr bwMode="auto">
          <a:xfrm>
            <a:off x="180975" y="6424613"/>
            <a:ext cx="6096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tabLst>
                <a:tab pos="457200" algn="l"/>
                <a:tab pos="800100" algn="l"/>
                <a:tab pos="1257300" algn="l"/>
              </a:tabLst>
              <a:defRPr sz="900">
                <a:solidFill>
                  <a:srgbClr val="777777"/>
                </a:solidFill>
              </a:defRPr>
            </a:lvl1pPr>
          </a:lstStyle>
          <a:p>
            <a:pPr>
              <a:defRPr/>
            </a:pPr>
            <a:fld id="{01F60BEF-14ED-4453-BF48-B29C05E2AF87}" type="slidenum">
              <a:rPr lang="en-US"/>
              <a:pPr>
                <a:defRPr/>
              </a:pPr>
              <a:t>‹#›</a:t>
            </a:fld>
            <a:r>
              <a:rPr lang="en-US" dirty="0">
                <a:latin typeface="Times New Roman" pitchFamily="-80" charset="0"/>
              </a:rPr>
              <a:t> </a:t>
            </a:r>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dt="0"/>
  <p:txStyles>
    <p:titleStyle>
      <a:lvl1pPr algn="l" rtl="0" eaLnBrk="0" fontAlgn="base" hangingPunct="0">
        <a:lnSpc>
          <a:spcPct val="85000"/>
        </a:lnSpc>
        <a:spcBef>
          <a:spcPct val="0"/>
        </a:spcBef>
        <a:spcAft>
          <a:spcPct val="0"/>
        </a:spcAft>
        <a:defRPr sz="3000" b="1">
          <a:solidFill>
            <a:srgbClr val="CB7023"/>
          </a:solidFill>
          <a:latin typeface="+mj-lt"/>
          <a:ea typeface="+mj-ea"/>
          <a:cs typeface="+mj-cs"/>
        </a:defRPr>
      </a:lvl1pPr>
      <a:lvl2pPr algn="l" rtl="0" eaLnBrk="0" fontAlgn="base" hangingPunct="0">
        <a:lnSpc>
          <a:spcPct val="85000"/>
        </a:lnSpc>
        <a:spcBef>
          <a:spcPct val="0"/>
        </a:spcBef>
        <a:spcAft>
          <a:spcPct val="0"/>
        </a:spcAft>
        <a:defRPr sz="3000" b="1">
          <a:solidFill>
            <a:srgbClr val="CB7023"/>
          </a:solidFill>
          <a:latin typeface="Arial" charset="0"/>
        </a:defRPr>
      </a:lvl2pPr>
      <a:lvl3pPr algn="l" rtl="0" eaLnBrk="0" fontAlgn="base" hangingPunct="0">
        <a:lnSpc>
          <a:spcPct val="85000"/>
        </a:lnSpc>
        <a:spcBef>
          <a:spcPct val="0"/>
        </a:spcBef>
        <a:spcAft>
          <a:spcPct val="0"/>
        </a:spcAft>
        <a:defRPr sz="3000" b="1">
          <a:solidFill>
            <a:srgbClr val="CB7023"/>
          </a:solidFill>
          <a:latin typeface="Arial" charset="0"/>
        </a:defRPr>
      </a:lvl3pPr>
      <a:lvl4pPr algn="l" rtl="0" eaLnBrk="0" fontAlgn="base" hangingPunct="0">
        <a:lnSpc>
          <a:spcPct val="85000"/>
        </a:lnSpc>
        <a:spcBef>
          <a:spcPct val="0"/>
        </a:spcBef>
        <a:spcAft>
          <a:spcPct val="0"/>
        </a:spcAft>
        <a:defRPr sz="3000" b="1">
          <a:solidFill>
            <a:srgbClr val="CB7023"/>
          </a:solidFill>
          <a:latin typeface="Arial" charset="0"/>
        </a:defRPr>
      </a:lvl4pPr>
      <a:lvl5pPr algn="l" rtl="0" eaLnBrk="0" fontAlgn="base" hangingPunct="0">
        <a:lnSpc>
          <a:spcPct val="85000"/>
        </a:lnSpc>
        <a:spcBef>
          <a:spcPct val="0"/>
        </a:spcBef>
        <a:spcAft>
          <a:spcPct val="0"/>
        </a:spcAft>
        <a:defRPr sz="3000" b="1">
          <a:solidFill>
            <a:srgbClr val="CB7023"/>
          </a:solidFill>
          <a:latin typeface="Arial" charset="0"/>
        </a:defRPr>
      </a:lvl5pPr>
      <a:lvl6pPr marL="457200" algn="l" rtl="0" eaLnBrk="0" fontAlgn="base" hangingPunct="0">
        <a:lnSpc>
          <a:spcPct val="85000"/>
        </a:lnSpc>
        <a:spcBef>
          <a:spcPct val="0"/>
        </a:spcBef>
        <a:spcAft>
          <a:spcPct val="0"/>
        </a:spcAft>
        <a:defRPr sz="3000" b="1">
          <a:solidFill>
            <a:srgbClr val="CB7023"/>
          </a:solidFill>
          <a:latin typeface="Arial" charset="0"/>
        </a:defRPr>
      </a:lvl6pPr>
      <a:lvl7pPr marL="914400" algn="l" rtl="0" eaLnBrk="0" fontAlgn="base" hangingPunct="0">
        <a:lnSpc>
          <a:spcPct val="85000"/>
        </a:lnSpc>
        <a:spcBef>
          <a:spcPct val="0"/>
        </a:spcBef>
        <a:spcAft>
          <a:spcPct val="0"/>
        </a:spcAft>
        <a:defRPr sz="3000" b="1">
          <a:solidFill>
            <a:srgbClr val="CB7023"/>
          </a:solidFill>
          <a:latin typeface="Arial" charset="0"/>
        </a:defRPr>
      </a:lvl7pPr>
      <a:lvl8pPr marL="1371600" algn="l" rtl="0" eaLnBrk="0" fontAlgn="base" hangingPunct="0">
        <a:lnSpc>
          <a:spcPct val="85000"/>
        </a:lnSpc>
        <a:spcBef>
          <a:spcPct val="0"/>
        </a:spcBef>
        <a:spcAft>
          <a:spcPct val="0"/>
        </a:spcAft>
        <a:defRPr sz="3000" b="1">
          <a:solidFill>
            <a:srgbClr val="CB7023"/>
          </a:solidFill>
          <a:latin typeface="Arial" charset="0"/>
        </a:defRPr>
      </a:lvl8pPr>
      <a:lvl9pPr marL="1828800" algn="l" rtl="0" eaLnBrk="0" fontAlgn="base" hangingPunct="0">
        <a:lnSpc>
          <a:spcPct val="85000"/>
        </a:lnSpc>
        <a:spcBef>
          <a:spcPct val="0"/>
        </a:spcBef>
        <a:spcAft>
          <a:spcPct val="0"/>
        </a:spcAft>
        <a:defRPr sz="3000" b="1">
          <a:solidFill>
            <a:srgbClr val="CB7023"/>
          </a:solidFill>
          <a:latin typeface="Arial" charset="0"/>
        </a:defRPr>
      </a:lvl9pPr>
    </p:titleStyle>
    <p:bodyStyle>
      <a:lvl1pPr marL="342900" indent="-342900" algn="l" rtl="0" eaLnBrk="0" fontAlgn="base" hangingPunct="0">
        <a:lnSpc>
          <a:spcPct val="85000"/>
        </a:lnSpc>
        <a:spcBef>
          <a:spcPct val="30000"/>
        </a:spcBef>
        <a:spcAft>
          <a:spcPct val="0"/>
        </a:spcAft>
        <a:buClr>
          <a:schemeClr val="folHlink"/>
        </a:buClr>
        <a:buBlip>
          <a:blip r:embed="rId15"/>
        </a:buBlip>
        <a:defRPr sz="2400">
          <a:solidFill>
            <a:schemeClr val="tx1"/>
          </a:solidFill>
          <a:latin typeface="+mn-lt"/>
          <a:ea typeface="+mn-ea"/>
          <a:cs typeface="+mn-cs"/>
        </a:defRPr>
      </a:lvl1pPr>
      <a:lvl2pPr marL="742950" indent="-285750" algn="l" rtl="0" eaLnBrk="0" fontAlgn="base" hangingPunct="0">
        <a:lnSpc>
          <a:spcPct val="85000"/>
        </a:lnSpc>
        <a:spcBef>
          <a:spcPct val="30000"/>
        </a:spcBef>
        <a:spcAft>
          <a:spcPct val="0"/>
        </a:spcAft>
        <a:buClr>
          <a:schemeClr val="tx2"/>
        </a:buClr>
        <a:buSzPct val="80000"/>
        <a:buBlip>
          <a:blip r:embed="rId16"/>
        </a:buBlip>
        <a:defRPr sz="2000">
          <a:solidFill>
            <a:schemeClr val="tx1"/>
          </a:solidFill>
          <a:latin typeface="+mn-lt"/>
        </a:defRPr>
      </a:lvl2pPr>
      <a:lvl3pPr marL="1143000" indent="-228600" algn="l" rtl="0" eaLnBrk="0" fontAlgn="base" hangingPunct="0">
        <a:lnSpc>
          <a:spcPct val="85000"/>
        </a:lnSpc>
        <a:spcBef>
          <a:spcPct val="30000"/>
        </a:spcBef>
        <a:spcAft>
          <a:spcPct val="0"/>
        </a:spcAft>
        <a:buClr>
          <a:srgbClr val="737373"/>
        </a:buClr>
        <a:buSzPct val="60000"/>
        <a:buBlip>
          <a:blip r:embed="rId17"/>
        </a:buBlip>
        <a:defRPr sz="2000">
          <a:solidFill>
            <a:schemeClr val="tx1"/>
          </a:solidFill>
          <a:latin typeface="+mn-lt"/>
        </a:defRPr>
      </a:lvl3pPr>
      <a:lvl4pPr marL="1600200" indent="-228600" algn="l" rtl="0" eaLnBrk="0" fontAlgn="base" hangingPunct="0">
        <a:lnSpc>
          <a:spcPct val="85000"/>
        </a:lnSpc>
        <a:spcBef>
          <a:spcPct val="30000"/>
        </a:spcBef>
        <a:spcAft>
          <a:spcPct val="0"/>
        </a:spcAft>
        <a:buBlip>
          <a:blip r:embed="rId18"/>
        </a:buBlip>
        <a:defRPr sz="1600">
          <a:solidFill>
            <a:schemeClr val="tx1"/>
          </a:solidFill>
          <a:latin typeface="+mn-lt"/>
        </a:defRPr>
      </a:lvl4pPr>
      <a:lvl5pPr marL="2057400" indent="-228600" algn="l" rtl="0" eaLnBrk="0" fontAlgn="base" hangingPunct="0">
        <a:spcBef>
          <a:spcPct val="20000"/>
        </a:spcBef>
        <a:spcAft>
          <a:spcPct val="0"/>
        </a:spcAft>
        <a:buBlip>
          <a:blip r:embed="rId15"/>
        </a:buBlip>
        <a:defRPr sz="1400">
          <a:solidFill>
            <a:schemeClr val="tx1"/>
          </a:solidFill>
          <a:latin typeface="+mn-lt"/>
        </a:defRPr>
      </a:lvl5pPr>
      <a:lvl6pPr marL="2514600" indent="-228600" algn="l" rtl="0" eaLnBrk="0" fontAlgn="base" hangingPunct="0">
        <a:spcBef>
          <a:spcPct val="20000"/>
        </a:spcBef>
        <a:spcAft>
          <a:spcPct val="0"/>
        </a:spcAft>
        <a:buBlip>
          <a:blip r:embed="rId15"/>
        </a:buBlip>
        <a:defRPr sz="1400">
          <a:solidFill>
            <a:schemeClr val="tx1"/>
          </a:solidFill>
          <a:latin typeface="+mn-lt"/>
        </a:defRPr>
      </a:lvl6pPr>
      <a:lvl7pPr marL="2971800" indent="-228600" algn="l" rtl="0" eaLnBrk="0" fontAlgn="base" hangingPunct="0">
        <a:spcBef>
          <a:spcPct val="20000"/>
        </a:spcBef>
        <a:spcAft>
          <a:spcPct val="0"/>
        </a:spcAft>
        <a:buBlip>
          <a:blip r:embed="rId15"/>
        </a:buBlip>
        <a:defRPr sz="1400">
          <a:solidFill>
            <a:schemeClr val="tx1"/>
          </a:solidFill>
          <a:latin typeface="+mn-lt"/>
        </a:defRPr>
      </a:lvl7pPr>
      <a:lvl8pPr marL="3429000" indent="-228600" algn="l" rtl="0" eaLnBrk="0" fontAlgn="base" hangingPunct="0">
        <a:spcBef>
          <a:spcPct val="20000"/>
        </a:spcBef>
        <a:spcAft>
          <a:spcPct val="0"/>
        </a:spcAft>
        <a:buBlip>
          <a:blip r:embed="rId15"/>
        </a:buBlip>
        <a:defRPr sz="1400">
          <a:solidFill>
            <a:schemeClr val="tx1"/>
          </a:solidFill>
          <a:latin typeface="+mn-lt"/>
        </a:defRPr>
      </a:lvl8pPr>
      <a:lvl9pPr marL="3886200" indent="-228600" algn="l" rtl="0" eaLnBrk="0" fontAlgn="base" hangingPunct="0">
        <a:spcBef>
          <a:spcPct val="20000"/>
        </a:spcBef>
        <a:spcAft>
          <a:spcPct val="0"/>
        </a:spcAft>
        <a:buBlip>
          <a:blip r:embed="rId15"/>
        </a:buBlip>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5"/>
          <p:cNvSpPr>
            <a:spLocks noChangeArrowheads="1"/>
          </p:cNvSpPr>
          <p:nvPr/>
        </p:nvSpPr>
        <p:spPr bwMode="auto">
          <a:xfrm>
            <a:off x="1588" y="0"/>
            <a:ext cx="9144000" cy="914400"/>
          </a:xfrm>
          <a:prstGeom prst="rect">
            <a:avLst/>
          </a:prstGeom>
          <a:solidFill>
            <a:srgbClr val="D57500"/>
          </a:solidFill>
          <a:ln w="9525">
            <a:noFill/>
            <a:miter lim="800000"/>
            <a:headEnd/>
            <a:tailEnd/>
          </a:ln>
        </p:spPr>
        <p:txBody>
          <a:bodyPr wrap="none" anchor="ctr"/>
          <a:lstStyle/>
          <a:p>
            <a:pPr>
              <a:defRPr/>
            </a:pPr>
            <a:endParaRPr lang="en-US" dirty="0"/>
          </a:p>
        </p:txBody>
      </p:sp>
      <p:pic>
        <p:nvPicPr>
          <p:cNvPr id="5123" name="Picture 6" descr="PNNL_Logo_2-Color_v2"/>
          <p:cNvPicPr>
            <a:picLocks noChangeAspect="1" noChangeArrowheads="1"/>
          </p:cNvPicPr>
          <p:nvPr/>
        </p:nvPicPr>
        <p:blipFill>
          <a:blip r:embed="rId13" cstate="print"/>
          <a:srcRect/>
          <a:stretch>
            <a:fillRect/>
          </a:stretch>
        </p:blipFill>
        <p:spPr bwMode="auto">
          <a:xfrm>
            <a:off x="7129463" y="5849938"/>
            <a:ext cx="1828800" cy="798512"/>
          </a:xfrm>
          <a:prstGeom prst="rect">
            <a:avLst/>
          </a:prstGeom>
          <a:noFill/>
          <a:ln w="9525">
            <a:noFill/>
            <a:miter lim="800000"/>
            <a:headEnd/>
            <a:tailEnd/>
          </a:ln>
        </p:spPr>
      </p:pic>
      <p:sp>
        <p:nvSpPr>
          <p:cNvPr id="5124" name="Rectangle 2"/>
          <p:cNvSpPr>
            <a:spLocks noGrp="1" noChangeArrowheads="1"/>
          </p:cNvSpPr>
          <p:nvPr>
            <p:ph type="title"/>
          </p:nvPr>
        </p:nvSpPr>
        <p:spPr bwMode="auto">
          <a:xfrm>
            <a:off x="474663" y="460375"/>
            <a:ext cx="8204200" cy="9874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5125" name="Rectangle 3"/>
          <p:cNvSpPr>
            <a:spLocks noGrp="1" noChangeArrowheads="1"/>
          </p:cNvSpPr>
          <p:nvPr>
            <p:ph type="body" idx="1"/>
          </p:nvPr>
        </p:nvSpPr>
        <p:spPr bwMode="auto">
          <a:xfrm>
            <a:off x="492125" y="1676400"/>
            <a:ext cx="8186738" cy="35750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Footer Placeholder 3"/>
          <p:cNvSpPr>
            <a:spLocks noGrp="1"/>
          </p:cNvSpPr>
          <p:nvPr>
            <p:ph type="ftr" sz="quarter" idx="3"/>
          </p:nvPr>
        </p:nvSpPr>
        <p:spPr bwMode="auto">
          <a:xfrm>
            <a:off x="180975" y="6424613"/>
            <a:ext cx="6096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tabLst>
                <a:tab pos="457200" algn="l"/>
                <a:tab pos="800100" algn="l"/>
                <a:tab pos="1257300" algn="l"/>
              </a:tabLst>
              <a:defRPr sz="900">
                <a:solidFill>
                  <a:srgbClr val="777777"/>
                </a:solidFill>
              </a:defRPr>
            </a:lvl1pPr>
          </a:lstStyle>
          <a:p>
            <a:pPr>
              <a:defRPr/>
            </a:pPr>
            <a:fld id="{36CC7B42-4042-4492-8AEE-6E1FE5EDDAC5}" type="slidenum">
              <a:rPr lang="en-US"/>
              <a:pPr>
                <a:defRPr/>
              </a:pPr>
              <a:t>‹#›</a:t>
            </a:fld>
            <a:r>
              <a:rPr lang="en-US" dirty="0">
                <a:latin typeface="Times New Roman" pitchFamily="-80" charset="0"/>
              </a:rPr>
              <a:t> </a:t>
            </a: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hdr="0" dt="0"/>
  <p:txStyles>
    <p:titleStyle>
      <a:lvl1pPr algn="l" rtl="0" eaLnBrk="0" fontAlgn="base" hangingPunct="0">
        <a:lnSpc>
          <a:spcPct val="85000"/>
        </a:lnSpc>
        <a:spcBef>
          <a:spcPct val="0"/>
        </a:spcBef>
        <a:spcAft>
          <a:spcPct val="0"/>
        </a:spcAft>
        <a:defRPr sz="3000" b="1">
          <a:solidFill>
            <a:srgbClr val="CB7023"/>
          </a:solidFill>
          <a:latin typeface="+mj-lt"/>
          <a:ea typeface="+mj-ea"/>
          <a:cs typeface="+mj-cs"/>
        </a:defRPr>
      </a:lvl1pPr>
      <a:lvl2pPr algn="l" rtl="0" eaLnBrk="0" fontAlgn="base" hangingPunct="0">
        <a:lnSpc>
          <a:spcPct val="85000"/>
        </a:lnSpc>
        <a:spcBef>
          <a:spcPct val="0"/>
        </a:spcBef>
        <a:spcAft>
          <a:spcPct val="0"/>
        </a:spcAft>
        <a:defRPr sz="3000" b="1">
          <a:solidFill>
            <a:srgbClr val="CB7023"/>
          </a:solidFill>
          <a:latin typeface="Arial" charset="0"/>
        </a:defRPr>
      </a:lvl2pPr>
      <a:lvl3pPr algn="l" rtl="0" eaLnBrk="0" fontAlgn="base" hangingPunct="0">
        <a:lnSpc>
          <a:spcPct val="85000"/>
        </a:lnSpc>
        <a:spcBef>
          <a:spcPct val="0"/>
        </a:spcBef>
        <a:spcAft>
          <a:spcPct val="0"/>
        </a:spcAft>
        <a:defRPr sz="3000" b="1">
          <a:solidFill>
            <a:srgbClr val="CB7023"/>
          </a:solidFill>
          <a:latin typeface="Arial" charset="0"/>
        </a:defRPr>
      </a:lvl3pPr>
      <a:lvl4pPr algn="l" rtl="0" eaLnBrk="0" fontAlgn="base" hangingPunct="0">
        <a:lnSpc>
          <a:spcPct val="85000"/>
        </a:lnSpc>
        <a:spcBef>
          <a:spcPct val="0"/>
        </a:spcBef>
        <a:spcAft>
          <a:spcPct val="0"/>
        </a:spcAft>
        <a:defRPr sz="3000" b="1">
          <a:solidFill>
            <a:srgbClr val="CB7023"/>
          </a:solidFill>
          <a:latin typeface="Arial" charset="0"/>
        </a:defRPr>
      </a:lvl4pPr>
      <a:lvl5pPr algn="l" rtl="0" eaLnBrk="0" fontAlgn="base" hangingPunct="0">
        <a:lnSpc>
          <a:spcPct val="85000"/>
        </a:lnSpc>
        <a:spcBef>
          <a:spcPct val="0"/>
        </a:spcBef>
        <a:spcAft>
          <a:spcPct val="0"/>
        </a:spcAft>
        <a:defRPr sz="3000" b="1">
          <a:solidFill>
            <a:srgbClr val="CB7023"/>
          </a:solidFill>
          <a:latin typeface="Arial" charset="0"/>
        </a:defRPr>
      </a:lvl5pPr>
      <a:lvl6pPr marL="457200" algn="l" rtl="0" eaLnBrk="0" fontAlgn="base" hangingPunct="0">
        <a:lnSpc>
          <a:spcPct val="85000"/>
        </a:lnSpc>
        <a:spcBef>
          <a:spcPct val="0"/>
        </a:spcBef>
        <a:spcAft>
          <a:spcPct val="0"/>
        </a:spcAft>
        <a:defRPr sz="3000" b="1">
          <a:solidFill>
            <a:srgbClr val="CB7023"/>
          </a:solidFill>
          <a:latin typeface="Arial" charset="0"/>
        </a:defRPr>
      </a:lvl6pPr>
      <a:lvl7pPr marL="914400" algn="l" rtl="0" eaLnBrk="0" fontAlgn="base" hangingPunct="0">
        <a:lnSpc>
          <a:spcPct val="85000"/>
        </a:lnSpc>
        <a:spcBef>
          <a:spcPct val="0"/>
        </a:spcBef>
        <a:spcAft>
          <a:spcPct val="0"/>
        </a:spcAft>
        <a:defRPr sz="3000" b="1">
          <a:solidFill>
            <a:srgbClr val="CB7023"/>
          </a:solidFill>
          <a:latin typeface="Arial" charset="0"/>
        </a:defRPr>
      </a:lvl7pPr>
      <a:lvl8pPr marL="1371600" algn="l" rtl="0" eaLnBrk="0" fontAlgn="base" hangingPunct="0">
        <a:lnSpc>
          <a:spcPct val="85000"/>
        </a:lnSpc>
        <a:spcBef>
          <a:spcPct val="0"/>
        </a:spcBef>
        <a:spcAft>
          <a:spcPct val="0"/>
        </a:spcAft>
        <a:defRPr sz="3000" b="1">
          <a:solidFill>
            <a:srgbClr val="CB7023"/>
          </a:solidFill>
          <a:latin typeface="Arial" charset="0"/>
        </a:defRPr>
      </a:lvl8pPr>
      <a:lvl9pPr marL="1828800" algn="l" rtl="0" eaLnBrk="0" fontAlgn="base" hangingPunct="0">
        <a:lnSpc>
          <a:spcPct val="85000"/>
        </a:lnSpc>
        <a:spcBef>
          <a:spcPct val="0"/>
        </a:spcBef>
        <a:spcAft>
          <a:spcPct val="0"/>
        </a:spcAft>
        <a:defRPr sz="3000" b="1">
          <a:solidFill>
            <a:srgbClr val="CB7023"/>
          </a:solidFill>
          <a:latin typeface="Arial" charset="0"/>
        </a:defRPr>
      </a:lvl9pPr>
    </p:titleStyle>
    <p:bodyStyle>
      <a:lvl1pPr marL="342900" indent="-342900" algn="l" rtl="0" eaLnBrk="0" fontAlgn="base" hangingPunct="0">
        <a:lnSpc>
          <a:spcPct val="85000"/>
        </a:lnSpc>
        <a:spcBef>
          <a:spcPct val="30000"/>
        </a:spcBef>
        <a:spcAft>
          <a:spcPct val="0"/>
        </a:spcAft>
        <a:buClr>
          <a:schemeClr val="folHlink"/>
        </a:buClr>
        <a:buBlip>
          <a:blip r:embed="rId14"/>
        </a:buBlip>
        <a:defRPr sz="2400">
          <a:solidFill>
            <a:schemeClr val="tx1"/>
          </a:solidFill>
          <a:latin typeface="+mn-lt"/>
          <a:ea typeface="+mn-ea"/>
          <a:cs typeface="+mn-cs"/>
        </a:defRPr>
      </a:lvl1pPr>
      <a:lvl2pPr marL="742950" indent="-285750" algn="l" rtl="0" eaLnBrk="0" fontAlgn="base" hangingPunct="0">
        <a:lnSpc>
          <a:spcPct val="85000"/>
        </a:lnSpc>
        <a:spcBef>
          <a:spcPct val="30000"/>
        </a:spcBef>
        <a:spcAft>
          <a:spcPct val="0"/>
        </a:spcAft>
        <a:buClr>
          <a:schemeClr val="tx2"/>
        </a:buClr>
        <a:buSzPct val="80000"/>
        <a:buBlip>
          <a:blip r:embed="rId15"/>
        </a:buBlip>
        <a:defRPr sz="2000">
          <a:solidFill>
            <a:schemeClr val="tx1"/>
          </a:solidFill>
          <a:latin typeface="+mn-lt"/>
        </a:defRPr>
      </a:lvl2pPr>
      <a:lvl3pPr marL="1143000" indent="-228600" algn="l" rtl="0" eaLnBrk="0" fontAlgn="base" hangingPunct="0">
        <a:lnSpc>
          <a:spcPct val="85000"/>
        </a:lnSpc>
        <a:spcBef>
          <a:spcPct val="30000"/>
        </a:spcBef>
        <a:spcAft>
          <a:spcPct val="0"/>
        </a:spcAft>
        <a:buClr>
          <a:srgbClr val="737373"/>
        </a:buClr>
        <a:buSzPct val="60000"/>
        <a:buBlip>
          <a:blip r:embed="rId16"/>
        </a:buBlip>
        <a:defRPr sz="2000">
          <a:solidFill>
            <a:schemeClr val="tx1"/>
          </a:solidFill>
          <a:latin typeface="+mn-lt"/>
        </a:defRPr>
      </a:lvl3pPr>
      <a:lvl4pPr marL="1600200" indent="-228600" algn="l" rtl="0" eaLnBrk="0" fontAlgn="base" hangingPunct="0">
        <a:lnSpc>
          <a:spcPct val="85000"/>
        </a:lnSpc>
        <a:spcBef>
          <a:spcPct val="30000"/>
        </a:spcBef>
        <a:spcAft>
          <a:spcPct val="0"/>
        </a:spcAft>
        <a:buBlip>
          <a:blip r:embed="rId17"/>
        </a:buBlip>
        <a:defRPr sz="1600">
          <a:solidFill>
            <a:schemeClr val="tx1"/>
          </a:solidFill>
          <a:latin typeface="+mn-lt"/>
        </a:defRPr>
      </a:lvl4pPr>
      <a:lvl5pPr marL="2057400" indent="-228600" algn="l" rtl="0" eaLnBrk="0" fontAlgn="base" hangingPunct="0">
        <a:spcBef>
          <a:spcPct val="20000"/>
        </a:spcBef>
        <a:spcAft>
          <a:spcPct val="0"/>
        </a:spcAft>
        <a:buBlip>
          <a:blip r:embed="rId14"/>
        </a:buBlip>
        <a:defRPr sz="1400">
          <a:solidFill>
            <a:schemeClr val="tx1"/>
          </a:solidFill>
          <a:latin typeface="+mn-lt"/>
        </a:defRPr>
      </a:lvl5pPr>
      <a:lvl6pPr marL="2514600" indent="-228600" algn="l" rtl="0" eaLnBrk="0" fontAlgn="base" hangingPunct="0">
        <a:spcBef>
          <a:spcPct val="20000"/>
        </a:spcBef>
        <a:spcAft>
          <a:spcPct val="0"/>
        </a:spcAft>
        <a:buBlip>
          <a:blip r:embed="rId14"/>
        </a:buBlip>
        <a:defRPr sz="1400">
          <a:solidFill>
            <a:schemeClr val="tx1"/>
          </a:solidFill>
          <a:latin typeface="+mn-lt"/>
        </a:defRPr>
      </a:lvl6pPr>
      <a:lvl7pPr marL="2971800" indent="-228600" algn="l" rtl="0" eaLnBrk="0" fontAlgn="base" hangingPunct="0">
        <a:spcBef>
          <a:spcPct val="20000"/>
        </a:spcBef>
        <a:spcAft>
          <a:spcPct val="0"/>
        </a:spcAft>
        <a:buBlip>
          <a:blip r:embed="rId14"/>
        </a:buBlip>
        <a:defRPr sz="1400">
          <a:solidFill>
            <a:schemeClr val="tx1"/>
          </a:solidFill>
          <a:latin typeface="+mn-lt"/>
        </a:defRPr>
      </a:lvl7pPr>
      <a:lvl8pPr marL="3429000" indent="-228600" algn="l" rtl="0" eaLnBrk="0" fontAlgn="base" hangingPunct="0">
        <a:spcBef>
          <a:spcPct val="20000"/>
        </a:spcBef>
        <a:spcAft>
          <a:spcPct val="0"/>
        </a:spcAft>
        <a:buBlip>
          <a:blip r:embed="rId14"/>
        </a:buBlip>
        <a:defRPr sz="1400">
          <a:solidFill>
            <a:schemeClr val="tx1"/>
          </a:solidFill>
          <a:latin typeface="+mn-lt"/>
        </a:defRPr>
      </a:lvl8pPr>
      <a:lvl9pPr marL="3886200" indent="-228600" algn="l" rtl="0" eaLnBrk="0" fontAlgn="base" hangingPunct="0">
        <a:spcBef>
          <a:spcPct val="20000"/>
        </a:spcBef>
        <a:spcAft>
          <a:spcPct val="0"/>
        </a:spcAft>
        <a:buBlip>
          <a:blip r:embed="rId14"/>
        </a:buBlip>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9144000" cy="1311275"/>
          </a:xfrm>
          <a:prstGeom prst="rect">
            <a:avLst/>
          </a:prstGeom>
          <a:solidFill>
            <a:srgbClr val="D57500"/>
          </a:solidFill>
          <a:ln w="9525">
            <a:noFill/>
            <a:miter lim="800000"/>
            <a:headEnd/>
            <a:tailEnd/>
          </a:ln>
        </p:spPr>
        <p:txBody>
          <a:bodyPr wrap="none" anchor="ctr"/>
          <a:lstStyle/>
          <a:p>
            <a:pPr>
              <a:defRPr/>
            </a:pPr>
            <a:endParaRPr lang="en-US" dirty="0"/>
          </a:p>
        </p:txBody>
      </p:sp>
      <p:pic>
        <p:nvPicPr>
          <p:cNvPr id="6147" name="Picture 6" descr="PNNL_Logo_2-Color_v2"/>
          <p:cNvPicPr>
            <a:picLocks noChangeAspect="1" noChangeArrowheads="1"/>
          </p:cNvPicPr>
          <p:nvPr/>
        </p:nvPicPr>
        <p:blipFill>
          <a:blip r:embed="rId13" cstate="print"/>
          <a:srcRect/>
          <a:stretch>
            <a:fillRect/>
          </a:stretch>
        </p:blipFill>
        <p:spPr bwMode="auto">
          <a:xfrm>
            <a:off x="7129463" y="5849938"/>
            <a:ext cx="1828800" cy="798512"/>
          </a:xfrm>
          <a:prstGeom prst="rect">
            <a:avLst/>
          </a:prstGeom>
          <a:noFill/>
          <a:ln w="9525">
            <a:noFill/>
            <a:miter lim="800000"/>
            <a:headEnd/>
            <a:tailEnd/>
          </a:ln>
        </p:spPr>
      </p:pic>
      <p:sp>
        <p:nvSpPr>
          <p:cNvPr id="6148" name="Rectangle 2"/>
          <p:cNvSpPr>
            <a:spLocks noGrp="1" noChangeArrowheads="1"/>
          </p:cNvSpPr>
          <p:nvPr>
            <p:ph type="title"/>
          </p:nvPr>
        </p:nvSpPr>
        <p:spPr bwMode="auto">
          <a:xfrm>
            <a:off x="474663" y="460375"/>
            <a:ext cx="8204200" cy="9874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6149" name="Rectangle 3"/>
          <p:cNvSpPr>
            <a:spLocks noGrp="1" noChangeArrowheads="1"/>
          </p:cNvSpPr>
          <p:nvPr>
            <p:ph type="body" idx="1"/>
          </p:nvPr>
        </p:nvSpPr>
        <p:spPr bwMode="auto">
          <a:xfrm>
            <a:off x="492125" y="1676400"/>
            <a:ext cx="8186738" cy="35750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Footer Placeholder 3"/>
          <p:cNvSpPr>
            <a:spLocks noGrp="1"/>
          </p:cNvSpPr>
          <p:nvPr>
            <p:ph type="ftr" sz="quarter" idx="3"/>
          </p:nvPr>
        </p:nvSpPr>
        <p:spPr bwMode="auto">
          <a:xfrm>
            <a:off x="180975" y="6424613"/>
            <a:ext cx="6096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tabLst>
                <a:tab pos="457200" algn="l"/>
                <a:tab pos="800100" algn="l"/>
                <a:tab pos="1257300" algn="l"/>
              </a:tabLst>
              <a:defRPr sz="900">
                <a:solidFill>
                  <a:srgbClr val="777777"/>
                </a:solidFill>
              </a:defRPr>
            </a:lvl1pPr>
          </a:lstStyle>
          <a:p>
            <a:pPr>
              <a:defRPr/>
            </a:pPr>
            <a:fld id="{2BF5FEC0-5A36-40DC-8FC7-07325D61F2AF}" type="slidenum">
              <a:rPr lang="en-US"/>
              <a:pPr>
                <a:defRPr/>
              </a:pPr>
              <a:t>‹#›</a:t>
            </a:fld>
            <a:r>
              <a:rPr lang="en-US" dirty="0">
                <a:latin typeface="Times New Roman" pitchFamily="-80" charset="0"/>
              </a:rPr>
              <a:t> </a:t>
            </a: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sldNum="0" hdr="0" dt="0"/>
  <p:txStyles>
    <p:titleStyle>
      <a:lvl1pPr algn="l" rtl="0" eaLnBrk="0" fontAlgn="base" hangingPunct="0">
        <a:lnSpc>
          <a:spcPct val="85000"/>
        </a:lnSpc>
        <a:spcBef>
          <a:spcPct val="0"/>
        </a:spcBef>
        <a:spcAft>
          <a:spcPct val="0"/>
        </a:spcAft>
        <a:defRPr sz="3000" b="1">
          <a:solidFill>
            <a:srgbClr val="CB7023"/>
          </a:solidFill>
          <a:latin typeface="+mj-lt"/>
          <a:ea typeface="+mj-ea"/>
          <a:cs typeface="+mj-cs"/>
        </a:defRPr>
      </a:lvl1pPr>
      <a:lvl2pPr algn="l" rtl="0" eaLnBrk="0" fontAlgn="base" hangingPunct="0">
        <a:lnSpc>
          <a:spcPct val="85000"/>
        </a:lnSpc>
        <a:spcBef>
          <a:spcPct val="0"/>
        </a:spcBef>
        <a:spcAft>
          <a:spcPct val="0"/>
        </a:spcAft>
        <a:defRPr sz="3000" b="1">
          <a:solidFill>
            <a:srgbClr val="CB7023"/>
          </a:solidFill>
          <a:latin typeface="Arial" charset="0"/>
        </a:defRPr>
      </a:lvl2pPr>
      <a:lvl3pPr algn="l" rtl="0" eaLnBrk="0" fontAlgn="base" hangingPunct="0">
        <a:lnSpc>
          <a:spcPct val="85000"/>
        </a:lnSpc>
        <a:spcBef>
          <a:spcPct val="0"/>
        </a:spcBef>
        <a:spcAft>
          <a:spcPct val="0"/>
        </a:spcAft>
        <a:defRPr sz="3000" b="1">
          <a:solidFill>
            <a:srgbClr val="CB7023"/>
          </a:solidFill>
          <a:latin typeface="Arial" charset="0"/>
        </a:defRPr>
      </a:lvl3pPr>
      <a:lvl4pPr algn="l" rtl="0" eaLnBrk="0" fontAlgn="base" hangingPunct="0">
        <a:lnSpc>
          <a:spcPct val="85000"/>
        </a:lnSpc>
        <a:spcBef>
          <a:spcPct val="0"/>
        </a:spcBef>
        <a:spcAft>
          <a:spcPct val="0"/>
        </a:spcAft>
        <a:defRPr sz="3000" b="1">
          <a:solidFill>
            <a:srgbClr val="CB7023"/>
          </a:solidFill>
          <a:latin typeface="Arial" charset="0"/>
        </a:defRPr>
      </a:lvl4pPr>
      <a:lvl5pPr algn="l" rtl="0" eaLnBrk="0" fontAlgn="base" hangingPunct="0">
        <a:lnSpc>
          <a:spcPct val="85000"/>
        </a:lnSpc>
        <a:spcBef>
          <a:spcPct val="0"/>
        </a:spcBef>
        <a:spcAft>
          <a:spcPct val="0"/>
        </a:spcAft>
        <a:defRPr sz="3000" b="1">
          <a:solidFill>
            <a:srgbClr val="CB7023"/>
          </a:solidFill>
          <a:latin typeface="Arial" charset="0"/>
        </a:defRPr>
      </a:lvl5pPr>
      <a:lvl6pPr marL="457200" algn="l" rtl="0" eaLnBrk="0" fontAlgn="base" hangingPunct="0">
        <a:lnSpc>
          <a:spcPct val="85000"/>
        </a:lnSpc>
        <a:spcBef>
          <a:spcPct val="0"/>
        </a:spcBef>
        <a:spcAft>
          <a:spcPct val="0"/>
        </a:spcAft>
        <a:defRPr sz="3000" b="1">
          <a:solidFill>
            <a:srgbClr val="CB7023"/>
          </a:solidFill>
          <a:latin typeface="Arial" charset="0"/>
        </a:defRPr>
      </a:lvl6pPr>
      <a:lvl7pPr marL="914400" algn="l" rtl="0" eaLnBrk="0" fontAlgn="base" hangingPunct="0">
        <a:lnSpc>
          <a:spcPct val="85000"/>
        </a:lnSpc>
        <a:spcBef>
          <a:spcPct val="0"/>
        </a:spcBef>
        <a:spcAft>
          <a:spcPct val="0"/>
        </a:spcAft>
        <a:defRPr sz="3000" b="1">
          <a:solidFill>
            <a:srgbClr val="CB7023"/>
          </a:solidFill>
          <a:latin typeface="Arial" charset="0"/>
        </a:defRPr>
      </a:lvl7pPr>
      <a:lvl8pPr marL="1371600" algn="l" rtl="0" eaLnBrk="0" fontAlgn="base" hangingPunct="0">
        <a:lnSpc>
          <a:spcPct val="85000"/>
        </a:lnSpc>
        <a:spcBef>
          <a:spcPct val="0"/>
        </a:spcBef>
        <a:spcAft>
          <a:spcPct val="0"/>
        </a:spcAft>
        <a:defRPr sz="3000" b="1">
          <a:solidFill>
            <a:srgbClr val="CB7023"/>
          </a:solidFill>
          <a:latin typeface="Arial" charset="0"/>
        </a:defRPr>
      </a:lvl8pPr>
      <a:lvl9pPr marL="1828800" algn="l" rtl="0" eaLnBrk="0" fontAlgn="base" hangingPunct="0">
        <a:lnSpc>
          <a:spcPct val="85000"/>
        </a:lnSpc>
        <a:spcBef>
          <a:spcPct val="0"/>
        </a:spcBef>
        <a:spcAft>
          <a:spcPct val="0"/>
        </a:spcAft>
        <a:defRPr sz="3000" b="1">
          <a:solidFill>
            <a:srgbClr val="CB7023"/>
          </a:solidFill>
          <a:latin typeface="Arial" charset="0"/>
        </a:defRPr>
      </a:lvl9pPr>
    </p:titleStyle>
    <p:bodyStyle>
      <a:lvl1pPr marL="342900" indent="-342900" algn="l" rtl="0" eaLnBrk="0" fontAlgn="base" hangingPunct="0">
        <a:lnSpc>
          <a:spcPct val="85000"/>
        </a:lnSpc>
        <a:spcBef>
          <a:spcPct val="30000"/>
        </a:spcBef>
        <a:spcAft>
          <a:spcPct val="0"/>
        </a:spcAft>
        <a:buClr>
          <a:schemeClr val="folHlink"/>
        </a:buClr>
        <a:buBlip>
          <a:blip r:embed="rId14"/>
        </a:buBlip>
        <a:defRPr sz="2400">
          <a:solidFill>
            <a:schemeClr val="tx1"/>
          </a:solidFill>
          <a:latin typeface="+mn-lt"/>
          <a:ea typeface="+mn-ea"/>
          <a:cs typeface="+mn-cs"/>
        </a:defRPr>
      </a:lvl1pPr>
      <a:lvl2pPr marL="742950" indent="-285750" algn="l" rtl="0" eaLnBrk="0" fontAlgn="base" hangingPunct="0">
        <a:lnSpc>
          <a:spcPct val="85000"/>
        </a:lnSpc>
        <a:spcBef>
          <a:spcPct val="30000"/>
        </a:spcBef>
        <a:spcAft>
          <a:spcPct val="0"/>
        </a:spcAft>
        <a:buClr>
          <a:schemeClr val="tx2"/>
        </a:buClr>
        <a:buSzPct val="80000"/>
        <a:buBlip>
          <a:blip r:embed="rId15"/>
        </a:buBlip>
        <a:defRPr sz="2000">
          <a:solidFill>
            <a:schemeClr val="tx1"/>
          </a:solidFill>
          <a:latin typeface="+mn-lt"/>
        </a:defRPr>
      </a:lvl2pPr>
      <a:lvl3pPr marL="1143000" indent="-228600" algn="l" rtl="0" eaLnBrk="0" fontAlgn="base" hangingPunct="0">
        <a:lnSpc>
          <a:spcPct val="85000"/>
        </a:lnSpc>
        <a:spcBef>
          <a:spcPct val="30000"/>
        </a:spcBef>
        <a:spcAft>
          <a:spcPct val="0"/>
        </a:spcAft>
        <a:buClr>
          <a:srgbClr val="737373"/>
        </a:buClr>
        <a:buSzPct val="60000"/>
        <a:buBlip>
          <a:blip r:embed="rId16"/>
        </a:buBlip>
        <a:defRPr sz="2000">
          <a:solidFill>
            <a:schemeClr val="tx1"/>
          </a:solidFill>
          <a:latin typeface="+mn-lt"/>
        </a:defRPr>
      </a:lvl3pPr>
      <a:lvl4pPr marL="1600200" indent="-228600" algn="l" rtl="0" eaLnBrk="0" fontAlgn="base" hangingPunct="0">
        <a:lnSpc>
          <a:spcPct val="85000"/>
        </a:lnSpc>
        <a:spcBef>
          <a:spcPct val="30000"/>
        </a:spcBef>
        <a:spcAft>
          <a:spcPct val="0"/>
        </a:spcAft>
        <a:buBlip>
          <a:blip r:embed="rId17"/>
        </a:buBlip>
        <a:defRPr sz="1600">
          <a:solidFill>
            <a:schemeClr val="tx1"/>
          </a:solidFill>
          <a:latin typeface="+mn-lt"/>
        </a:defRPr>
      </a:lvl4pPr>
      <a:lvl5pPr marL="2057400" indent="-228600" algn="l" rtl="0" eaLnBrk="0" fontAlgn="base" hangingPunct="0">
        <a:spcBef>
          <a:spcPct val="20000"/>
        </a:spcBef>
        <a:spcAft>
          <a:spcPct val="0"/>
        </a:spcAft>
        <a:buBlip>
          <a:blip r:embed="rId14"/>
        </a:buBlip>
        <a:defRPr sz="1400">
          <a:solidFill>
            <a:schemeClr val="tx1"/>
          </a:solidFill>
          <a:latin typeface="+mn-lt"/>
        </a:defRPr>
      </a:lvl5pPr>
      <a:lvl6pPr marL="2514600" indent="-228600" algn="l" rtl="0" eaLnBrk="0" fontAlgn="base" hangingPunct="0">
        <a:spcBef>
          <a:spcPct val="20000"/>
        </a:spcBef>
        <a:spcAft>
          <a:spcPct val="0"/>
        </a:spcAft>
        <a:buBlip>
          <a:blip r:embed="rId14"/>
        </a:buBlip>
        <a:defRPr sz="1400">
          <a:solidFill>
            <a:schemeClr val="tx1"/>
          </a:solidFill>
          <a:latin typeface="+mn-lt"/>
        </a:defRPr>
      </a:lvl6pPr>
      <a:lvl7pPr marL="2971800" indent="-228600" algn="l" rtl="0" eaLnBrk="0" fontAlgn="base" hangingPunct="0">
        <a:spcBef>
          <a:spcPct val="20000"/>
        </a:spcBef>
        <a:spcAft>
          <a:spcPct val="0"/>
        </a:spcAft>
        <a:buBlip>
          <a:blip r:embed="rId14"/>
        </a:buBlip>
        <a:defRPr sz="1400">
          <a:solidFill>
            <a:schemeClr val="tx1"/>
          </a:solidFill>
          <a:latin typeface="+mn-lt"/>
        </a:defRPr>
      </a:lvl7pPr>
      <a:lvl8pPr marL="3429000" indent="-228600" algn="l" rtl="0" eaLnBrk="0" fontAlgn="base" hangingPunct="0">
        <a:spcBef>
          <a:spcPct val="20000"/>
        </a:spcBef>
        <a:spcAft>
          <a:spcPct val="0"/>
        </a:spcAft>
        <a:buBlip>
          <a:blip r:embed="rId14"/>
        </a:buBlip>
        <a:defRPr sz="1400">
          <a:solidFill>
            <a:schemeClr val="tx1"/>
          </a:solidFill>
          <a:latin typeface="+mn-lt"/>
        </a:defRPr>
      </a:lvl8pPr>
      <a:lvl9pPr marL="3886200" indent="-228600" algn="l" rtl="0" eaLnBrk="0" fontAlgn="base" hangingPunct="0">
        <a:spcBef>
          <a:spcPct val="20000"/>
        </a:spcBef>
        <a:spcAft>
          <a:spcPct val="0"/>
        </a:spcAft>
        <a:buBlip>
          <a:blip r:embed="rId14"/>
        </a:buBlip>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5" descr="PNNL_Logo_2-Color_v2"/>
          <p:cNvPicPr>
            <a:picLocks noChangeAspect="1" noChangeArrowheads="1"/>
          </p:cNvPicPr>
          <p:nvPr/>
        </p:nvPicPr>
        <p:blipFill>
          <a:blip r:embed="rId15" cstate="print"/>
          <a:srcRect/>
          <a:stretch>
            <a:fillRect/>
          </a:stretch>
        </p:blipFill>
        <p:spPr bwMode="auto">
          <a:xfrm>
            <a:off x="7129463" y="5849938"/>
            <a:ext cx="1828800" cy="798512"/>
          </a:xfrm>
          <a:prstGeom prst="rect">
            <a:avLst/>
          </a:prstGeom>
          <a:noFill/>
          <a:ln w="9525">
            <a:noFill/>
            <a:miter lim="800000"/>
            <a:headEnd/>
            <a:tailEnd/>
          </a:ln>
        </p:spPr>
      </p:pic>
      <p:sp>
        <p:nvSpPr>
          <p:cNvPr id="7171" name="Rectangle 2"/>
          <p:cNvSpPr>
            <a:spLocks noGrp="1" noChangeArrowheads="1"/>
          </p:cNvSpPr>
          <p:nvPr>
            <p:ph type="title"/>
          </p:nvPr>
        </p:nvSpPr>
        <p:spPr bwMode="auto">
          <a:xfrm>
            <a:off x="474663" y="460375"/>
            <a:ext cx="8204200" cy="9874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7172" name="Rectangle 3"/>
          <p:cNvSpPr>
            <a:spLocks noGrp="1" noChangeArrowheads="1"/>
          </p:cNvSpPr>
          <p:nvPr>
            <p:ph type="body" idx="1"/>
          </p:nvPr>
        </p:nvSpPr>
        <p:spPr bwMode="auto">
          <a:xfrm>
            <a:off x="492125" y="1676400"/>
            <a:ext cx="8186738" cy="35750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3"/>
          <p:cNvSpPr>
            <a:spLocks noGrp="1"/>
          </p:cNvSpPr>
          <p:nvPr>
            <p:ph type="ftr" sz="quarter" idx="3"/>
          </p:nvPr>
        </p:nvSpPr>
        <p:spPr bwMode="auto">
          <a:xfrm>
            <a:off x="180975" y="6424613"/>
            <a:ext cx="6096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tabLst>
                <a:tab pos="457200" algn="l"/>
                <a:tab pos="800100" algn="l"/>
                <a:tab pos="1257300" algn="l"/>
              </a:tabLst>
              <a:defRPr sz="900">
                <a:solidFill>
                  <a:srgbClr val="777777"/>
                </a:solidFill>
              </a:defRPr>
            </a:lvl1pPr>
          </a:lstStyle>
          <a:p>
            <a:pPr>
              <a:defRPr/>
            </a:pPr>
            <a:fld id="{9B5A55B5-4025-4DCF-AFD6-A6BB2FE696FC}" type="slidenum">
              <a:rPr lang="en-US"/>
              <a:pPr>
                <a:defRPr/>
              </a:pPr>
              <a:t>‹#›</a:t>
            </a:fld>
            <a:r>
              <a:rPr lang="en-US" dirty="0">
                <a:latin typeface="Times New Roman" pitchFamily="-80" charset="0"/>
              </a:rPr>
              <a:t> </a:t>
            </a:r>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Lst>
  <p:hf sldNum="0" hdr="0" dt="0"/>
  <p:txStyles>
    <p:titleStyle>
      <a:lvl1pPr algn="l" rtl="0" eaLnBrk="0" fontAlgn="base" hangingPunct="0">
        <a:lnSpc>
          <a:spcPct val="85000"/>
        </a:lnSpc>
        <a:spcBef>
          <a:spcPct val="0"/>
        </a:spcBef>
        <a:spcAft>
          <a:spcPct val="0"/>
        </a:spcAft>
        <a:defRPr sz="3000" b="1">
          <a:solidFill>
            <a:srgbClr val="CB7023"/>
          </a:solidFill>
          <a:latin typeface="+mj-lt"/>
          <a:ea typeface="+mj-ea"/>
          <a:cs typeface="+mj-cs"/>
        </a:defRPr>
      </a:lvl1pPr>
      <a:lvl2pPr algn="l" rtl="0" eaLnBrk="0" fontAlgn="base" hangingPunct="0">
        <a:lnSpc>
          <a:spcPct val="85000"/>
        </a:lnSpc>
        <a:spcBef>
          <a:spcPct val="0"/>
        </a:spcBef>
        <a:spcAft>
          <a:spcPct val="0"/>
        </a:spcAft>
        <a:defRPr sz="3000" b="1">
          <a:solidFill>
            <a:srgbClr val="CB7023"/>
          </a:solidFill>
          <a:latin typeface="Arial" charset="0"/>
        </a:defRPr>
      </a:lvl2pPr>
      <a:lvl3pPr algn="l" rtl="0" eaLnBrk="0" fontAlgn="base" hangingPunct="0">
        <a:lnSpc>
          <a:spcPct val="85000"/>
        </a:lnSpc>
        <a:spcBef>
          <a:spcPct val="0"/>
        </a:spcBef>
        <a:spcAft>
          <a:spcPct val="0"/>
        </a:spcAft>
        <a:defRPr sz="3000" b="1">
          <a:solidFill>
            <a:srgbClr val="CB7023"/>
          </a:solidFill>
          <a:latin typeface="Arial" charset="0"/>
        </a:defRPr>
      </a:lvl3pPr>
      <a:lvl4pPr algn="l" rtl="0" eaLnBrk="0" fontAlgn="base" hangingPunct="0">
        <a:lnSpc>
          <a:spcPct val="85000"/>
        </a:lnSpc>
        <a:spcBef>
          <a:spcPct val="0"/>
        </a:spcBef>
        <a:spcAft>
          <a:spcPct val="0"/>
        </a:spcAft>
        <a:defRPr sz="3000" b="1">
          <a:solidFill>
            <a:srgbClr val="CB7023"/>
          </a:solidFill>
          <a:latin typeface="Arial" charset="0"/>
        </a:defRPr>
      </a:lvl4pPr>
      <a:lvl5pPr algn="l" rtl="0" eaLnBrk="0" fontAlgn="base" hangingPunct="0">
        <a:lnSpc>
          <a:spcPct val="85000"/>
        </a:lnSpc>
        <a:spcBef>
          <a:spcPct val="0"/>
        </a:spcBef>
        <a:spcAft>
          <a:spcPct val="0"/>
        </a:spcAft>
        <a:defRPr sz="3000" b="1">
          <a:solidFill>
            <a:srgbClr val="CB7023"/>
          </a:solidFill>
          <a:latin typeface="Arial" charset="0"/>
        </a:defRPr>
      </a:lvl5pPr>
      <a:lvl6pPr marL="457200" algn="l" rtl="0" eaLnBrk="0" fontAlgn="base" hangingPunct="0">
        <a:lnSpc>
          <a:spcPct val="85000"/>
        </a:lnSpc>
        <a:spcBef>
          <a:spcPct val="0"/>
        </a:spcBef>
        <a:spcAft>
          <a:spcPct val="0"/>
        </a:spcAft>
        <a:defRPr sz="3000" b="1">
          <a:solidFill>
            <a:srgbClr val="CB7023"/>
          </a:solidFill>
          <a:latin typeface="Arial" charset="0"/>
        </a:defRPr>
      </a:lvl6pPr>
      <a:lvl7pPr marL="914400" algn="l" rtl="0" eaLnBrk="0" fontAlgn="base" hangingPunct="0">
        <a:lnSpc>
          <a:spcPct val="85000"/>
        </a:lnSpc>
        <a:spcBef>
          <a:spcPct val="0"/>
        </a:spcBef>
        <a:spcAft>
          <a:spcPct val="0"/>
        </a:spcAft>
        <a:defRPr sz="3000" b="1">
          <a:solidFill>
            <a:srgbClr val="CB7023"/>
          </a:solidFill>
          <a:latin typeface="Arial" charset="0"/>
        </a:defRPr>
      </a:lvl7pPr>
      <a:lvl8pPr marL="1371600" algn="l" rtl="0" eaLnBrk="0" fontAlgn="base" hangingPunct="0">
        <a:lnSpc>
          <a:spcPct val="85000"/>
        </a:lnSpc>
        <a:spcBef>
          <a:spcPct val="0"/>
        </a:spcBef>
        <a:spcAft>
          <a:spcPct val="0"/>
        </a:spcAft>
        <a:defRPr sz="3000" b="1">
          <a:solidFill>
            <a:srgbClr val="CB7023"/>
          </a:solidFill>
          <a:latin typeface="Arial" charset="0"/>
        </a:defRPr>
      </a:lvl8pPr>
      <a:lvl9pPr marL="1828800" algn="l" rtl="0" eaLnBrk="0" fontAlgn="base" hangingPunct="0">
        <a:lnSpc>
          <a:spcPct val="85000"/>
        </a:lnSpc>
        <a:spcBef>
          <a:spcPct val="0"/>
        </a:spcBef>
        <a:spcAft>
          <a:spcPct val="0"/>
        </a:spcAft>
        <a:defRPr sz="3000" b="1">
          <a:solidFill>
            <a:srgbClr val="CB7023"/>
          </a:solidFill>
          <a:latin typeface="Arial" charset="0"/>
        </a:defRPr>
      </a:lvl9pPr>
    </p:titleStyle>
    <p:bodyStyle>
      <a:lvl1pPr marL="342900" indent="-342900" algn="l" rtl="0" eaLnBrk="0" fontAlgn="base" hangingPunct="0">
        <a:lnSpc>
          <a:spcPct val="85000"/>
        </a:lnSpc>
        <a:spcBef>
          <a:spcPct val="30000"/>
        </a:spcBef>
        <a:spcAft>
          <a:spcPct val="0"/>
        </a:spcAft>
        <a:buClr>
          <a:schemeClr val="folHlink"/>
        </a:buClr>
        <a:buBlip>
          <a:blip r:embed="rId16"/>
        </a:buBlip>
        <a:defRPr sz="2400">
          <a:solidFill>
            <a:schemeClr val="tx1"/>
          </a:solidFill>
          <a:latin typeface="+mn-lt"/>
          <a:ea typeface="+mn-ea"/>
          <a:cs typeface="+mn-cs"/>
        </a:defRPr>
      </a:lvl1pPr>
      <a:lvl2pPr marL="742950" indent="-285750" algn="l" rtl="0" eaLnBrk="0" fontAlgn="base" hangingPunct="0">
        <a:lnSpc>
          <a:spcPct val="85000"/>
        </a:lnSpc>
        <a:spcBef>
          <a:spcPct val="30000"/>
        </a:spcBef>
        <a:spcAft>
          <a:spcPct val="0"/>
        </a:spcAft>
        <a:buClr>
          <a:schemeClr val="tx2"/>
        </a:buClr>
        <a:buSzPct val="80000"/>
        <a:buBlip>
          <a:blip r:embed="rId17"/>
        </a:buBlip>
        <a:defRPr sz="2000">
          <a:solidFill>
            <a:schemeClr val="tx1"/>
          </a:solidFill>
          <a:latin typeface="+mn-lt"/>
        </a:defRPr>
      </a:lvl2pPr>
      <a:lvl3pPr marL="1143000" indent="-228600" algn="l" rtl="0" eaLnBrk="0" fontAlgn="base" hangingPunct="0">
        <a:lnSpc>
          <a:spcPct val="85000"/>
        </a:lnSpc>
        <a:spcBef>
          <a:spcPct val="30000"/>
        </a:spcBef>
        <a:spcAft>
          <a:spcPct val="0"/>
        </a:spcAft>
        <a:buClr>
          <a:srgbClr val="737373"/>
        </a:buClr>
        <a:buSzPct val="60000"/>
        <a:buBlip>
          <a:blip r:embed="rId18"/>
        </a:buBlip>
        <a:defRPr sz="2000">
          <a:solidFill>
            <a:schemeClr val="tx1"/>
          </a:solidFill>
          <a:latin typeface="+mn-lt"/>
        </a:defRPr>
      </a:lvl3pPr>
      <a:lvl4pPr marL="1600200" indent="-228600" algn="l" rtl="0" eaLnBrk="0" fontAlgn="base" hangingPunct="0">
        <a:lnSpc>
          <a:spcPct val="85000"/>
        </a:lnSpc>
        <a:spcBef>
          <a:spcPct val="30000"/>
        </a:spcBef>
        <a:spcAft>
          <a:spcPct val="0"/>
        </a:spcAft>
        <a:buBlip>
          <a:blip r:embed="rId19"/>
        </a:buBlip>
        <a:defRPr sz="1600">
          <a:solidFill>
            <a:schemeClr val="tx1"/>
          </a:solidFill>
          <a:latin typeface="+mn-lt"/>
        </a:defRPr>
      </a:lvl4pPr>
      <a:lvl5pPr marL="2057400" indent="-228600" algn="l" rtl="0" eaLnBrk="0" fontAlgn="base" hangingPunct="0">
        <a:spcBef>
          <a:spcPct val="20000"/>
        </a:spcBef>
        <a:spcAft>
          <a:spcPct val="0"/>
        </a:spcAft>
        <a:buBlip>
          <a:blip r:embed="rId16"/>
        </a:buBlip>
        <a:defRPr sz="1400">
          <a:solidFill>
            <a:schemeClr val="tx1"/>
          </a:solidFill>
          <a:latin typeface="+mn-lt"/>
        </a:defRPr>
      </a:lvl5pPr>
      <a:lvl6pPr marL="2514600" indent="-228600" algn="l" rtl="0" eaLnBrk="0" fontAlgn="base" hangingPunct="0">
        <a:spcBef>
          <a:spcPct val="20000"/>
        </a:spcBef>
        <a:spcAft>
          <a:spcPct val="0"/>
        </a:spcAft>
        <a:buBlip>
          <a:blip r:embed="rId16"/>
        </a:buBlip>
        <a:defRPr sz="1400">
          <a:solidFill>
            <a:schemeClr val="tx1"/>
          </a:solidFill>
          <a:latin typeface="+mn-lt"/>
        </a:defRPr>
      </a:lvl6pPr>
      <a:lvl7pPr marL="2971800" indent="-228600" algn="l" rtl="0" eaLnBrk="0" fontAlgn="base" hangingPunct="0">
        <a:spcBef>
          <a:spcPct val="20000"/>
        </a:spcBef>
        <a:spcAft>
          <a:spcPct val="0"/>
        </a:spcAft>
        <a:buBlip>
          <a:blip r:embed="rId16"/>
        </a:buBlip>
        <a:defRPr sz="1400">
          <a:solidFill>
            <a:schemeClr val="tx1"/>
          </a:solidFill>
          <a:latin typeface="+mn-lt"/>
        </a:defRPr>
      </a:lvl7pPr>
      <a:lvl8pPr marL="3429000" indent="-228600" algn="l" rtl="0" eaLnBrk="0" fontAlgn="base" hangingPunct="0">
        <a:spcBef>
          <a:spcPct val="20000"/>
        </a:spcBef>
        <a:spcAft>
          <a:spcPct val="0"/>
        </a:spcAft>
        <a:buBlip>
          <a:blip r:embed="rId16"/>
        </a:buBlip>
        <a:defRPr sz="1400">
          <a:solidFill>
            <a:schemeClr val="tx1"/>
          </a:solidFill>
          <a:latin typeface="+mn-lt"/>
        </a:defRPr>
      </a:lvl8pPr>
      <a:lvl9pPr marL="3886200" indent="-228600" algn="l" rtl="0" eaLnBrk="0" fontAlgn="base" hangingPunct="0">
        <a:spcBef>
          <a:spcPct val="20000"/>
        </a:spcBef>
        <a:spcAft>
          <a:spcPct val="0"/>
        </a:spcAft>
        <a:buBlip>
          <a:blip r:embed="rId16"/>
        </a:buBlip>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a:spLocks noChangeArrowheads="1"/>
          </p:cNvSpPr>
          <p:nvPr/>
        </p:nvSpPr>
        <p:spPr bwMode="auto">
          <a:xfrm>
            <a:off x="0" y="0"/>
            <a:ext cx="9144000" cy="6858000"/>
          </a:xfrm>
          <a:prstGeom prst="rect">
            <a:avLst/>
          </a:prstGeom>
          <a:solidFill>
            <a:srgbClr val="707276"/>
          </a:solidFill>
          <a:ln w="9525">
            <a:noFill/>
            <a:miter lim="800000"/>
            <a:headEnd/>
            <a:tailEnd/>
          </a:ln>
        </p:spPr>
        <p:txBody>
          <a:bodyPr wrap="none" anchor="ctr"/>
          <a:lstStyle/>
          <a:p>
            <a:pPr>
              <a:defRPr/>
            </a:pPr>
            <a:endParaRPr lang="en-US" dirty="0"/>
          </a:p>
        </p:txBody>
      </p:sp>
      <p:pic>
        <p:nvPicPr>
          <p:cNvPr id="8195" name="Picture 5" descr="PNNL_Logo_White"/>
          <p:cNvPicPr>
            <a:picLocks noChangeAspect="1" noChangeArrowheads="1"/>
          </p:cNvPicPr>
          <p:nvPr/>
        </p:nvPicPr>
        <p:blipFill>
          <a:blip r:embed="rId13" cstate="print"/>
          <a:srcRect/>
          <a:stretch>
            <a:fillRect/>
          </a:stretch>
        </p:blipFill>
        <p:spPr bwMode="auto">
          <a:xfrm>
            <a:off x="7129463" y="5849938"/>
            <a:ext cx="1828800" cy="798512"/>
          </a:xfrm>
          <a:prstGeom prst="rect">
            <a:avLst/>
          </a:prstGeom>
          <a:noFill/>
          <a:ln w="9525">
            <a:noFill/>
            <a:miter lim="800000"/>
            <a:headEnd/>
            <a:tailEnd/>
          </a:ln>
        </p:spPr>
      </p:pic>
      <p:sp>
        <p:nvSpPr>
          <p:cNvPr id="8196" name="Rectangle 2"/>
          <p:cNvSpPr>
            <a:spLocks noGrp="1" noChangeArrowheads="1"/>
          </p:cNvSpPr>
          <p:nvPr>
            <p:ph type="title"/>
          </p:nvPr>
        </p:nvSpPr>
        <p:spPr bwMode="auto">
          <a:xfrm>
            <a:off x="474663" y="460375"/>
            <a:ext cx="8204200" cy="9874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8197" name="Rectangle 3"/>
          <p:cNvSpPr>
            <a:spLocks noGrp="1" noChangeArrowheads="1"/>
          </p:cNvSpPr>
          <p:nvPr>
            <p:ph type="body" idx="1"/>
          </p:nvPr>
        </p:nvSpPr>
        <p:spPr bwMode="auto">
          <a:xfrm>
            <a:off x="492125" y="1676400"/>
            <a:ext cx="8186738" cy="35750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Footer Placeholder 3"/>
          <p:cNvSpPr>
            <a:spLocks noGrp="1"/>
          </p:cNvSpPr>
          <p:nvPr>
            <p:ph type="ftr" sz="quarter" idx="3"/>
          </p:nvPr>
        </p:nvSpPr>
        <p:spPr bwMode="auto">
          <a:xfrm>
            <a:off x="180975" y="6424613"/>
            <a:ext cx="6096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tabLst>
                <a:tab pos="457200" algn="l"/>
                <a:tab pos="800100" algn="l"/>
                <a:tab pos="1257300" algn="l"/>
              </a:tabLst>
              <a:defRPr sz="900">
                <a:solidFill>
                  <a:srgbClr val="777777"/>
                </a:solidFill>
              </a:defRPr>
            </a:lvl1pPr>
          </a:lstStyle>
          <a:p>
            <a:pPr>
              <a:defRPr/>
            </a:pPr>
            <a:fld id="{F3D139D5-E033-4E0E-B1E6-65A367AC6551}" type="slidenum">
              <a:rPr lang="en-US"/>
              <a:pPr>
                <a:defRPr/>
              </a:pPr>
              <a:t>‹#›</a:t>
            </a:fld>
            <a:r>
              <a:rPr lang="en-US" dirty="0">
                <a:latin typeface="Times New Roman" pitchFamily="-80" charset="0"/>
              </a:rPr>
              <a:t> </a:t>
            </a:r>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sldNum="0" hdr="0" dt="0"/>
  <p:txStyles>
    <p:titleStyle>
      <a:lvl1pPr algn="l" rtl="0" eaLnBrk="0" fontAlgn="base" hangingPunct="0">
        <a:lnSpc>
          <a:spcPct val="85000"/>
        </a:lnSpc>
        <a:spcBef>
          <a:spcPct val="0"/>
        </a:spcBef>
        <a:spcAft>
          <a:spcPct val="0"/>
        </a:spcAft>
        <a:defRPr sz="3000" b="1">
          <a:solidFill>
            <a:srgbClr val="CB7023"/>
          </a:solidFill>
          <a:latin typeface="+mj-lt"/>
          <a:ea typeface="+mj-ea"/>
          <a:cs typeface="+mj-cs"/>
        </a:defRPr>
      </a:lvl1pPr>
      <a:lvl2pPr algn="l" rtl="0" eaLnBrk="0" fontAlgn="base" hangingPunct="0">
        <a:lnSpc>
          <a:spcPct val="85000"/>
        </a:lnSpc>
        <a:spcBef>
          <a:spcPct val="0"/>
        </a:spcBef>
        <a:spcAft>
          <a:spcPct val="0"/>
        </a:spcAft>
        <a:defRPr sz="3000" b="1">
          <a:solidFill>
            <a:srgbClr val="CB7023"/>
          </a:solidFill>
          <a:latin typeface="Arial" charset="0"/>
        </a:defRPr>
      </a:lvl2pPr>
      <a:lvl3pPr algn="l" rtl="0" eaLnBrk="0" fontAlgn="base" hangingPunct="0">
        <a:lnSpc>
          <a:spcPct val="85000"/>
        </a:lnSpc>
        <a:spcBef>
          <a:spcPct val="0"/>
        </a:spcBef>
        <a:spcAft>
          <a:spcPct val="0"/>
        </a:spcAft>
        <a:defRPr sz="3000" b="1">
          <a:solidFill>
            <a:srgbClr val="CB7023"/>
          </a:solidFill>
          <a:latin typeface="Arial" charset="0"/>
        </a:defRPr>
      </a:lvl3pPr>
      <a:lvl4pPr algn="l" rtl="0" eaLnBrk="0" fontAlgn="base" hangingPunct="0">
        <a:lnSpc>
          <a:spcPct val="85000"/>
        </a:lnSpc>
        <a:spcBef>
          <a:spcPct val="0"/>
        </a:spcBef>
        <a:spcAft>
          <a:spcPct val="0"/>
        </a:spcAft>
        <a:defRPr sz="3000" b="1">
          <a:solidFill>
            <a:srgbClr val="CB7023"/>
          </a:solidFill>
          <a:latin typeface="Arial" charset="0"/>
        </a:defRPr>
      </a:lvl4pPr>
      <a:lvl5pPr algn="l" rtl="0" eaLnBrk="0" fontAlgn="base" hangingPunct="0">
        <a:lnSpc>
          <a:spcPct val="85000"/>
        </a:lnSpc>
        <a:spcBef>
          <a:spcPct val="0"/>
        </a:spcBef>
        <a:spcAft>
          <a:spcPct val="0"/>
        </a:spcAft>
        <a:defRPr sz="3000" b="1">
          <a:solidFill>
            <a:srgbClr val="CB7023"/>
          </a:solidFill>
          <a:latin typeface="Arial" charset="0"/>
        </a:defRPr>
      </a:lvl5pPr>
      <a:lvl6pPr marL="457200" algn="l" rtl="0" eaLnBrk="0" fontAlgn="base" hangingPunct="0">
        <a:lnSpc>
          <a:spcPct val="85000"/>
        </a:lnSpc>
        <a:spcBef>
          <a:spcPct val="0"/>
        </a:spcBef>
        <a:spcAft>
          <a:spcPct val="0"/>
        </a:spcAft>
        <a:defRPr sz="3000" b="1">
          <a:solidFill>
            <a:srgbClr val="CB7023"/>
          </a:solidFill>
          <a:latin typeface="Arial" charset="0"/>
        </a:defRPr>
      </a:lvl6pPr>
      <a:lvl7pPr marL="914400" algn="l" rtl="0" eaLnBrk="0" fontAlgn="base" hangingPunct="0">
        <a:lnSpc>
          <a:spcPct val="85000"/>
        </a:lnSpc>
        <a:spcBef>
          <a:spcPct val="0"/>
        </a:spcBef>
        <a:spcAft>
          <a:spcPct val="0"/>
        </a:spcAft>
        <a:defRPr sz="3000" b="1">
          <a:solidFill>
            <a:srgbClr val="CB7023"/>
          </a:solidFill>
          <a:latin typeface="Arial" charset="0"/>
        </a:defRPr>
      </a:lvl7pPr>
      <a:lvl8pPr marL="1371600" algn="l" rtl="0" eaLnBrk="0" fontAlgn="base" hangingPunct="0">
        <a:lnSpc>
          <a:spcPct val="85000"/>
        </a:lnSpc>
        <a:spcBef>
          <a:spcPct val="0"/>
        </a:spcBef>
        <a:spcAft>
          <a:spcPct val="0"/>
        </a:spcAft>
        <a:defRPr sz="3000" b="1">
          <a:solidFill>
            <a:srgbClr val="CB7023"/>
          </a:solidFill>
          <a:latin typeface="Arial" charset="0"/>
        </a:defRPr>
      </a:lvl8pPr>
      <a:lvl9pPr marL="1828800" algn="l" rtl="0" eaLnBrk="0" fontAlgn="base" hangingPunct="0">
        <a:lnSpc>
          <a:spcPct val="85000"/>
        </a:lnSpc>
        <a:spcBef>
          <a:spcPct val="0"/>
        </a:spcBef>
        <a:spcAft>
          <a:spcPct val="0"/>
        </a:spcAft>
        <a:defRPr sz="3000" b="1">
          <a:solidFill>
            <a:srgbClr val="CB7023"/>
          </a:solidFill>
          <a:latin typeface="Arial" charset="0"/>
        </a:defRPr>
      </a:lvl9pPr>
    </p:titleStyle>
    <p:bodyStyle>
      <a:lvl1pPr marL="342900" indent="-342900" algn="l" rtl="0" eaLnBrk="0" fontAlgn="base" hangingPunct="0">
        <a:lnSpc>
          <a:spcPct val="85000"/>
        </a:lnSpc>
        <a:spcBef>
          <a:spcPct val="30000"/>
        </a:spcBef>
        <a:spcAft>
          <a:spcPct val="0"/>
        </a:spcAft>
        <a:buClr>
          <a:schemeClr val="folHlink"/>
        </a:buClr>
        <a:buBlip>
          <a:blip r:embed="rId14"/>
        </a:buBlip>
        <a:defRPr sz="2400">
          <a:solidFill>
            <a:schemeClr val="tx1"/>
          </a:solidFill>
          <a:latin typeface="+mn-lt"/>
          <a:ea typeface="+mn-ea"/>
          <a:cs typeface="+mn-cs"/>
        </a:defRPr>
      </a:lvl1pPr>
      <a:lvl2pPr marL="742950" indent="-285750" algn="l" rtl="0" eaLnBrk="0" fontAlgn="base" hangingPunct="0">
        <a:lnSpc>
          <a:spcPct val="85000"/>
        </a:lnSpc>
        <a:spcBef>
          <a:spcPct val="30000"/>
        </a:spcBef>
        <a:spcAft>
          <a:spcPct val="0"/>
        </a:spcAft>
        <a:buClr>
          <a:schemeClr val="tx2"/>
        </a:buClr>
        <a:buSzPct val="80000"/>
        <a:buBlip>
          <a:blip r:embed="rId15"/>
        </a:buBlip>
        <a:defRPr sz="2000">
          <a:solidFill>
            <a:schemeClr val="tx1"/>
          </a:solidFill>
          <a:latin typeface="+mn-lt"/>
        </a:defRPr>
      </a:lvl2pPr>
      <a:lvl3pPr marL="1143000" indent="-228600" algn="l" rtl="0" eaLnBrk="0" fontAlgn="base" hangingPunct="0">
        <a:lnSpc>
          <a:spcPct val="85000"/>
        </a:lnSpc>
        <a:spcBef>
          <a:spcPct val="30000"/>
        </a:spcBef>
        <a:spcAft>
          <a:spcPct val="0"/>
        </a:spcAft>
        <a:buClr>
          <a:srgbClr val="737373"/>
        </a:buClr>
        <a:buSzPct val="60000"/>
        <a:buBlip>
          <a:blip r:embed="rId16"/>
        </a:buBlip>
        <a:defRPr sz="2000">
          <a:solidFill>
            <a:schemeClr val="tx1"/>
          </a:solidFill>
          <a:latin typeface="+mn-lt"/>
        </a:defRPr>
      </a:lvl3pPr>
      <a:lvl4pPr marL="1600200" indent="-228600" algn="l" rtl="0" eaLnBrk="0" fontAlgn="base" hangingPunct="0">
        <a:lnSpc>
          <a:spcPct val="85000"/>
        </a:lnSpc>
        <a:spcBef>
          <a:spcPct val="30000"/>
        </a:spcBef>
        <a:spcAft>
          <a:spcPct val="0"/>
        </a:spcAft>
        <a:buBlip>
          <a:blip r:embed="rId17"/>
        </a:buBlip>
        <a:defRPr sz="1600">
          <a:solidFill>
            <a:schemeClr val="tx1"/>
          </a:solidFill>
          <a:latin typeface="+mn-lt"/>
        </a:defRPr>
      </a:lvl4pPr>
      <a:lvl5pPr marL="2057400" indent="-228600" algn="l" rtl="0" eaLnBrk="0" fontAlgn="base" hangingPunct="0">
        <a:spcBef>
          <a:spcPct val="20000"/>
        </a:spcBef>
        <a:spcAft>
          <a:spcPct val="0"/>
        </a:spcAft>
        <a:buBlip>
          <a:blip r:embed="rId14"/>
        </a:buBlip>
        <a:defRPr sz="1400">
          <a:solidFill>
            <a:schemeClr val="tx1"/>
          </a:solidFill>
          <a:latin typeface="+mn-lt"/>
        </a:defRPr>
      </a:lvl5pPr>
      <a:lvl6pPr marL="2514600" indent="-228600" algn="l" rtl="0" eaLnBrk="0" fontAlgn="base" hangingPunct="0">
        <a:spcBef>
          <a:spcPct val="20000"/>
        </a:spcBef>
        <a:spcAft>
          <a:spcPct val="0"/>
        </a:spcAft>
        <a:buBlip>
          <a:blip r:embed="rId14"/>
        </a:buBlip>
        <a:defRPr sz="1400">
          <a:solidFill>
            <a:schemeClr val="tx1"/>
          </a:solidFill>
          <a:latin typeface="+mn-lt"/>
        </a:defRPr>
      </a:lvl6pPr>
      <a:lvl7pPr marL="2971800" indent="-228600" algn="l" rtl="0" eaLnBrk="0" fontAlgn="base" hangingPunct="0">
        <a:spcBef>
          <a:spcPct val="20000"/>
        </a:spcBef>
        <a:spcAft>
          <a:spcPct val="0"/>
        </a:spcAft>
        <a:buBlip>
          <a:blip r:embed="rId14"/>
        </a:buBlip>
        <a:defRPr sz="1400">
          <a:solidFill>
            <a:schemeClr val="tx1"/>
          </a:solidFill>
          <a:latin typeface="+mn-lt"/>
        </a:defRPr>
      </a:lvl7pPr>
      <a:lvl8pPr marL="3429000" indent="-228600" algn="l" rtl="0" eaLnBrk="0" fontAlgn="base" hangingPunct="0">
        <a:spcBef>
          <a:spcPct val="20000"/>
        </a:spcBef>
        <a:spcAft>
          <a:spcPct val="0"/>
        </a:spcAft>
        <a:buBlip>
          <a:blip r:embed="rId14"/>
        </a:buBlip>
        <a:defRPr sz="1400">
          <a:solidFill>
            <a:schemeClr val="tx1"/>
          </a:solidFill>
          <a:latin typeface="+mn-lt"/>
        </a:defRPr>
      </a:lvl8pPr>
      <a:lvl9pPr marL="3886200" indent="-228600" algn="l" rtl="0" eaLnBrk="0" fontAlgn="base" hangingPunct="0">
        <a:spcBef>
          <a:spcPct val="20000"/>
        </a:spcBef>
        <a:spcAft>
          <a:spcPct val="0"/>
        </a:spcAft>
        <a:buBlip>
          <a:blip r:embed="rId14"/>
        </a:buBlip>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6858000"/>
          </a:xfrm>
          <a:prstGeom prst="rect">
            <a:avLst/>
          </a:prstGeom>
          <a:solidFill>
            <a:srgbClr val="D57500"/>
          </a:solidFill>
          <a:ln w="9525">
            <a:noFill/>
            <a:miter lim="800000"/>
            <a:headEnd/>
            <a:tailEnd/>
          </a:ln>
        </p:spPr>
        <p:txBody>
          <a:bodyPr wrap="none" anchor="ctr"/>
          <a:lstStyle/>
          <a:p>
            <a:pPr>
              <a:defRPr/>
            </a:pPr>
            <a:endParaRPr lang="en-US" dirty="0"/>
          </a:p>
        </p:txBody>
      </p:sp>
      <p:pic>
        <p:nvPicPr>
          <p:cNvPr id="9219" name="Picture 3" descr="PNNL_Logo_White"/>
          <p:cNvPicPr>
            <a:picLocks noChangeAspect="1" noChangeArrowheads="1"/>
          </p:cNvPicPr>
          <p:nvPr/>
        </p:nvPicPr>
        <p:blipFill>
          <a:blip r:embed="rId13" cstate="print"/>
          <a:srcRect/>
          <a:stretch>
            <a:fillRect/>
          </a:stretch>
        </p:blipFill>
        <p:spPr bwMode="auto">
          <a:xfrm>
            <a:off x="7129463" y="5849938"/>
            <a:ext cx="1828800" cy="798512"/>
          </a:xfrm>
          <a:prstGeom prst="rect">
            <a:avLst/>
          </a:prstGeom>
          <a:noFill/>
          <a:ln w="9525">
            <a:noFill/>
            <a:miter lim="800000"/>
            <a:headEnd/>
            <a:tailEnd/>
          </a:ln>
        </p:spPr>
      </p:pic>
      <p:sp>
        <p:nvSpPr>
          <p:cNvPr id="9220" name="Rectangle 2"/>
          <p:cNvSpPr>
            <a:spLocks noGrp="1" noChangeArrowheads="1"/>
          </p:cNvSpPr>
          <p:nvPr>
            <p:ph type="title"/>
          </p:nvPr>
        </p:nvSpPr>
        <p:spPr bwMode="auto">
          <a:xfrm>
            <a:off x="474663" y="460375"/>
            <a:ext cx="8204200" cy="9874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9221" name="Rectangle 3"/>
          <p:cNvSpPr>
            <a:spLocks noGrp="1" noChangeArrowheads="1"/>
          </p:cNvSpPr>
          <p:nvPr>
            <p:ph type="body" idx="1"/>
          </p:nvPr>
        </p:nvSpPr>
        <p:spPr bwMode="auto">
          <a:xfrm>
            <a:off x="492125" y="1676400"/>
            <a:ext cx="8186738" cy="35750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Footer Placeholder 3"/>
          <p:cNvSpPr>
            <a:spLocks noGrp="1"/>
          </p:cNvSpPr>
          <p:nvPr>
            <p:ph type="ftr" sz="quarter" idx="3"/>
          </p:nvPr>
        </p:nvSpPr>
        <p:spPr bwMode="auto">
          <a:xfrm>
            <a:off x="180975" y="6424613"/>
            <a:ext cx="6096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tabLst>
                <a:tab pos="457200" algn="l"/>
                <a:tab pos="800100" algn="l"/>
                <a:tab pos="1257300" algn="l"/>
              </a:tabLst>
              <a:defRPr sz="900">
                <a:solidFill>
                  <a:srgbClr val="777777"/>
                </a:solidFill>
              </a:defRPr>
            </a:lvl1pPr>
          </a:lstStyle>
          <a:p>
            <a:pPr>
              <a:defRPr/>
            </a:pPr>
            <a:fld id="{9F6366C4-E2BB-4D13-9F33-A9234F578D2C}" type="slidenum">
              <a:rPr lang="en-US"/>
              <a:pPr>
                <a:defRPr/>
              </a:pPr>
              <a:t>‹#›</a:t>
            </a:fld>
            <a:r>
              <a:rPr lang="en-US" dirty="0">
                <a:latin typeface="Times New Roman" pitchFamily="-80" charset="0"/>
              </a:rPr>
              <a:t> </a:t>
            </a:r>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sldNum="0" hdr="0" dt="0"/>
  <p:txStyles>
    <p:titleStyle>
      <a:lvl1pPr algn="l" rtl="0" eaLnBrk="0" fontAlgn="base" hangingPunct="0">
        <a:lnSpc>
          <a:spcPct val="85000"/>
        </a:lnSpc>
        <a:spcBef>
          <a:spcPct val="0"/>
        </a:spcBef>
        <a:spcAft>
          <a:spcPct val="0"/>
        </a:spcAft>
        <a:defRPr sz="3000" b="1">
          <a:solidFill>
            <a:srgbClr val="CB7023"/>
          </a:solidFill>
          <a:latin typeface="+mj-lt"/>
          <a:ea typeface="+mj-ea"/>
          <a:cs typeface="+mj-cs"/>
        </a:defRPr>
      </a:lvl1pPr>
      <a:lvl2pPr algn="l" rtl="0" eaLnBrk="0" fontAlgn="base" hangingPunct="0">
        <a:lnSpc>
          <a:spcPct val="85000"/>
        </a:lnSpc>
        <a:spcBef>
          <a:spcPct val="0"/>
        </a:spcBef>
        <a:spcAft>
          <a:spcPct val="0"/>
        </a:spcAft>
        <a:defRPr sz="3000" b="1">
          <a:solidFill>
            <a:srgbClr val="CB7023"/>
          </a:solidFill>
          <a:latin typeface="Arial" charset="0"/>
        </a:defRPr>
      </a:lvl2pPr>
      <a:lvl3pPr algn="l" rtl="0" eaLnBrk="0" fontAlgn="base" hangingPunct="0">
        <a:lnSpc>
          <a:spcPct val="85000"/>
        </a:lnSpc>
        <a:spcBef>
          <a:spcPct val="0"/>
        </a:spcBef>
        <a:spcAft>
          <a:spcPct val="0"/>
        </a:spcAft>
        <a:defRPr sz="3000" b="1">
          <a:solidFill>
            <a:srgbClr val="CB7023"/>
          </a:solidFill>
          <a:latin typeface="Arial" charset="0"/>
        </a:defRPr>
      </a:lvl3pPr>
      <a:lvl4pPr algn="l" rtl="0" eaLnBrk="0" fontAlgn="base" hangingPunct="0">
        <a:lnSpc>
          <a:spcPct val="85000"/>
        </a:lnSpc>
        <a:spcBef>
          <a:spcPct val="0"/>
        </a:spcBef>
        <a:spcAft>
          <a:spcPct val="0"/>
        </a:spcAft>
        <a:defRPr sz="3000" b="1">
          <a:solidFill>
            <a:srgbClr val="CB7023"/>
          </a:solidFill>
          <a:latin typeface="Arial" charset="0"/>
        </a:defRPr>
      </a:lvl4pPr>
      <a:lvl5pPr algn="l" rtl="0" eaLnBrk="0" fontAlgn="base" hangingPunct="0">
        <a:lnSpc>
          <a:spcPct val="85000"/>
        </a:lnSpc>
        <a:spcBef>
          <a:spcPct val="0"/>
        </a:spcBef>
        <a:spcAft>
          <a:spcPct val="0"/>
        </a:spcAft>
        <a:defRPr sz="3000" b="1">
          <a:solidFill>
            <a:srgbClr val="CB7023"/>
          </a:solidFill>
          <a:latin typeface="Arial" charset="0"/>
        </a:defRPr>
      </a:lvl5pPr>
      <a:lvl6pPr marL="457200" algn="l" rtl="0" eaLnBrk="0" fontAlgn="base" hangingPunct="0">
        <a:lnSpc>
          <a:spcPct val="85000"/>
        </a:lnSpc>
        <a:spcBef>
          <a:spcPct val="0"/>
        </a:spcBef>
        <a:spcAft>
          <a:spcPct val="0"/>
        </a:spcAft>
        <a:defRPr sz="3000" b="1">
          <a:solidFill>
            <a:srgbClr val="CB7023"/>
          </a:solidFill>
          <a:latin typeface="Arial" charset="0"/>
        </a:defRPr>
      </a:lvl6pPr>
      <a:lvl7pPr marL="914400" algn="l" rtl="0" eaLnBrk="0" fontAlgn="base" hangingPunct="0">
        <a:lnSpc>
          <a:spcPct val="85000"/>
        </a:lnSpc>
        <a:spcBef>
          <a:spcPct val="0"/>
        </a:spcBef>
        <a:spcAft>
          <a:spcPct val="0"/>
        </a:spcAft>
        <a:defRPr sz="3000" b="1">
          <a:solidFill>
            <a:srgbClr val="CB7023"/>
          </a:solidFill>
          <a:latin typeface="Arial" charset="0"/>
        </a:defRPr>
      </a:lvl7pPr>
      <a:lvl8pPr marL="1371600" algn="l" rtl="0" eaLnBrk="0" fontAlgn="base" hangingPunct="0">
        <a:lnSpc>
          <a:spcPct val="85000"/>
        </a:lnSpc>
        <a:spcBef>
          <a:spcPct val="0"/>
        </a:spcBef>
        <a:spcAft>
          <a:spcPct val="0"/>
        </a:spcAft>
        <a:defRPr sz="3000" b="1">
          <a:solidFill>
            <a:srgbClr val="CB7023"/>
          </a:solidFill>
          <a:latin typeface="Arial" charset="0"/>
        </a:defRPr>
      </a:lvl8pPr>
      <a:lvl9pPr marL="1828800" algn="l" rtl="0" eaLnBrk="0" fontAlgn="base" hangingPunct="0">
        <a:lnSpc>
          <a:spcPct val="85000"/>
        </a:lnSpc>
        <a:spcBef>
          <a:spcPct val="0"/>
        </a:spcBef>
        <a:spcAft>
          <a:spcPct val="0"/>
        </a:spcAft>
        <a:defRPr sz="3000" b="1">
          <a:solidFill>
            <a:srgbClr val="CB7023"/>
          </a:solidFill>
          <a:latin typeface="Arial" charset="0"/>
        </a:defRPr>
      </a:lvl9pPr>
    </p:titleStyle>
    <p:bodyStyle>
      <a:lvl1pPr marL="342900" indent="-342900" algn="l" rtl="0" eaLnBrk="0" fontAlgn="base" hangingPunct="0">
        <a:lnSpc>
          <a:spcPct val="85000"/>
        </a:lnSpc>
        <a:spcBef>
          <a:spcPct val="30000"/>
        </a:spcBef>
        <a:spcAft>
          <a:spcPct val="0"/>
        </a:spcAft>
        <a:buClr>
          <a:schemeClr val="folHlink"/>
        </a:buClr>
        <a:buBlip>
          <a:blip r:embed="rId14"/>
        </a:buBlip>
        <a:defRPr sz="2400">
          <a:solidFill>
            <a:schemeClr val="tx1"/>
          </a:solidFill>
          <a:latin typeface="+mn-lt"/>
          <a:ea typeface="+mn-ea"/>
          <a:cs typeface="+mn-cs"/>
        </a:defRPr>
      </a:lvl1pPr>
      <a:lvl2pPr marL="742950" indent="-285750" algn="l" rtl="0" eaLnBrk="0" fontAlgn="base" hangingPunct="0">
        <a:lnSpc>
          <a:spcPct val="85000"/>
        </a:lnSpc>
        <a:spcBef>
          <a:spcPct val="30000"/>
        </a:spcBef>
        <a:spcAft>
          <a:spcPct val="0"/>
        </a:spcAft>
        <a:buClr>
          <a:schemeClr val="tx2"/>
        </a:buClr>
        <a:buSzPct val="80000"/>
        <a:buBlip>
          <a:blip r:embed="rId15"/>
        </a:buBlip>
        <a:defRPr sz="2000">
          <a:solidFill>
            <a:schemeClr val="tx1"/>
          </a:solidFill>
          <a:latin typeface="+mn-lt"/>
        </a:defRPr>
      </a:lvl2pPr>
      <a:lvl3pPr marL="1143000" indent="-228600" algn="l" rtl="0" eaLnBrk="0" fontAlgn="base" hangingPunct="0">
        <a:lnSpc>
          <a:spcPct val="85000"/>
        </a:lnSpc>
        <a:spcBef>
          <a:spcPct val="30000"/>
        </a:spcBef>
        <a:spcAft>
          <a:spcPct val="0"/>
        </a:spcAft>
        <a:buClr>
          <a:srgbClr val="737373"/>
        </a:buClr>
        <a:buSzPct val="60000"/>
        <a:buBlip>
          <a:blip r:embed="rId16"/>
        </a:buBlip>
        <a:defRPr sz="2000">
          <a:solidFill>
            <a:schemeClr val="tx1"/>
          </a:solidFill>
          <a:latin typeface="+mn-lt"/>
        </a:defRPr>
      </a:lvl3pPr>
      <a:lvl4pPr marL="1600200" indent="-228600" algn="l" rtl="0" eaLnBrk="0" fontAlgn="base" hangingPunct="0">
        <a:lnSpc>
          <a:spcPct val="85000"/>
        </a:lnSpc>
        <a:spcBef>
          <a:spcPct val="30000"/>
        </a:spcBef>
        <a:spcAft>
          <a:spcPct val="0"/>
        </a:spcAft>
        <a:buBlip>
          <a:blip r:embed="rId17"/>
        </a:buBlip>
        <a:defRPr sz="1600">
          <a:solidFill>
            <a:schemeClr val="tx1"/>
          </a:solidFill>
          <a:latin typeface="+mn-lt"/>
        </a:defRPr>
      </a:lvl4pPr>
      <a:lvl5pPr marL="2057400" indent="-228600" algn="l" rtl="0" eaLnBrk="0" fontAlgn="base" hangingPunct="0">
        <a:spcBef>
          <a:spcPct val="20000"/>
        </a:spcBef>
        <a:spcAft>
          <a:spcPct val="0"/>
        </a:spcAft>
        <a:buBlip>
          <a:blip r:embed="rId14"/>
        </a:buBlip>
        <a:defRPr sz="1400">
          <a:solidFill>
            <a:schemeClr val="tx1"/>
          </a:solidFill>
          <a:latin typeface="+mn-lt"/>
        </a:defRPr>
      </a:lvl5pPr>
      <a:lvl6pPr marL="2514600" indent="-228600" algn="l" rtl="0" eaLnBrk="0" fontAlgn="base" hangingPunct="0">
        <a:spcBef>
          <a:spcPct val="20000"/>
        </a:spcBef>
        <a:spcAft>
          <a:spcPct val="0"/>
        </a:spcAft>
        <a:buBlip>
          <a:blip r:embed="rId14"/>
        </a:buBlip>
        <a:defRPr sz="1400">
          <a:solidFill>
            <a:schemeClr val="tx1"/>
          </a:solidFill>
          <a:latin typeface="+mn-lt"/>
        </a:defRPr>
      </a:lvl6pPr>
      <a:lvl7pPr marL="2971800" indent="-228600" algn="l" rtl="0" eaLnBrk="0" fontAlgn="base" hangingPunct="0">
        <a:spcBef>
          <a:spcPct val="20000"/>
        </a:spcBef>
        <a:spcAft>
          <a:spcPct val="0"/>
        </a:spcAft>
        <a:buBlip>
          <a:blip r:embed="rId14"/>
        </a:buBlip>
        <a:defRPr sz="1400">
          <a:solidFill>
            <a:schemeClr val="tx1"/>
          </a:solidFill>
          <a:latin typeface="+mn-lt"/>
        </a:defRPr>
      </a:lvl7pPr>
      <a:lvl8pPr marL="3429000" indent="-228600" algn="l" rtl="0" eaLnBrk="0" fontAlgn="base" hangingPunct="0">
        <a:spcBef>
          <a:spcPct val="20000"/>
        </a:spcBef>
        <a:spcAft>
          <a:spcPct val="0"/>
        </a:spcAft>
        <a:buBlip>
          <a:blip r:embed="rId14"/>
        </a:buBlip>
        <a:defRPr sz="1400">
          <a:solidFill>
            <a:schemeClr val="tx1"/>
          </a:solidFill>
          <a:latin typeface="+mn-lt"/>
        </a:defRPr>
      </a:lvl8pPr>
      <a:lvl9pPr marL="3886200" indent="-228600" algn="l" rtl="0" eaLnBrk="0" fontAlgn="base" hangingPunct="0">
        <a:spcBef>
          <a:spcPct val="20000"/>
        </a:spcBef>
        <a:spcAft>
          <a:spcPct val="0"/>
        </a:spcAft>
        <a:buBlip>
          <a:blip r:embed="rId14"/>
        </a:buBlip>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8.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8.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8.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8.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68.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8.xml"/><Relationship Id="rId5" Type="http://schemas.openxmlformats.org/officeDocument/2006/relationships/image" Target="../media/image2.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8.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8.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8.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68.xml"/><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8.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8.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8.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8.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8.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8.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8.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8.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8.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8.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8.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8.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8.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8.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6.png"/><Relationship Id="rId1" Type="http://schemas.openxmlformats.org/officeDocument/2006/relationships/slideLayout" Target="../slideLayouts/slideLayout6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8.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8.xml"/><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8.xml"/><Relationship Id="rId4" Type="http://schemas.openxmlformats.org/officeDocument/2006/relationships/image" Target="../media/image53.png"/></Relationships>
</file>

<file path=ppt/slides/_rels/slide5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2.png"/><Relationship Id="rId1" Type="http://schemas.openxmlformats.org/officeDocument/2006/relationships/slideLayout" Target="../slideLayouts/slideLayout68.xml"/></Relationships>
</file>

<file path=ppt/slides/_rels/slide5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8.xml"/></Relationships>
</file>

<file path=ppt/slides/_rels/slide5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8.xml"/></Relationships>
</file>

<file path=ppt/slides/_rels/slide5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8.xml"/></Relationships>
</file>

<file path=ppt/slides/_rels/slide5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8.xml"/></Relationships>
</file>

<file path=ppt/slides/_rels/slide5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8.xml"/></Relationships>
</file>

<file path=ppt/slides/_rels/slide5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8.xml"/></Relationships>
</file>

<file path=ppt/slides/_rels/slide5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8.xml"/></Relationships>
</file>

<file path=ppt/slides/_rels/slide5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8.xml"/></Relationships>
</file>

<file path=ppt/slides/_rels/slide6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68.xml"/></Relationships>
</file>

<file path=ppt/slides/_rels/slide6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3.xml.rels><?xml version="1.0" encoding="UTF-8" standalone="yes"?>
<Relationships xmlns="http://schemas.openxmlformats.org/package/2006/relationships"><Relationship Id="rId2" Type="http://schemas.openxmlformats.org/officeDocument/2006/relationships/hyperlink" Target="file:///\\floyd\software\Mage" TargetMode="External"/><Relationship Id="rId1" Type="http://schemas.openxmlformats.org/officeDocument/2006/relationships/slideLayout" Target="../slideLayouts/slideLayout6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fld id="{3BC60CFE-516F-4788-BD7E-A4635BCF47E1}" type="slidenum">
              <a:rPr lang="en-US" smtClean="0"/>
              <a:pPr/>
              <a:t>1</a:t>
            </a:fld>
            <a:r>
              <a:rPr lang="en-US" dirty="0" smtClean="0">
                <a:latin typeface="Times New Roman" pitchFamily="18" charset="0"/>
              </a:rPr>
              <a:t> </a:t>
            </a:r>
          </a:p>
        </p:txBody>
      </p:sp>
      <p:sp>
        <p:nvSpPr>
          <p:cNvPr id="10243" name="Rectangle 2"/>
          <p:cNvSpPr>
            <a:spLocks noGrp="1" noChangeArrowheads="1"/>
          </p:cNvSpPr>
          <p:nvPr>
            <p:ph type="ctrTitle"/>
          </p:nvPr>
        </p:nvSpPr>
        <p:spPr/>
        <p:txBody>
          <a:bodyPr/>
          <a:lstStyle/>
          <a:p>
            <a:pPr algn="ctr"/>
            <a:r>
              <a:rPr lang="en-US" sz="4400" dirty="0" smtClean="0"/>
              <a:t>Mage</a:t>
            </a:r>
            <a:br>
              <a:rPr lang="en-US" sz="4400" dirty="0" smtClean="0"/>
            </a:br>
            <a:r>
              <a:rPr lang="en-US" dirty="0" smtClean="0"/>
              <a:t/>
            </a:r>
            <a:br>
              <a:rPr lang="en-US" dirty="0" smtClean="0"/>
            </a:br>
            <a:r>
              <a:rPr lang="en-US" sz="2800" dirty="0" smtClean="0"/>
              <a:t>Swiss Army Knife™ </a:t>
            </a:r>
            <a:br>
              <a:rPr lang="en-US" sz="2800" dirty="0" smtClean="0"/>
            </a:br>
            <a:r>
              <a:rPr lang="en-US" sz="2800" dirty="0" smtClean="0"/>
              <a:t>for </a:t>
            </a:r>
            <a:br>
              <a:rPr lang="en-US" sz="2800" dirty="0" smtClean="0"/>
            </a:br>
            <a:r>
              <a:rPr lang="en-US" sz="2800" dirty="0" smtClean="0"/>
              <a:t>PRISM Data Extraction</a:t>
            </a:r>
            <a:r>
              <a:rPr lang="en-US" dirty="0" smtClean="0"/>
              <a:t/>
            </a:r>
            <a:br>
              <a:rPr lang="en-US" dirty="0" smtClean="0"/>
            </a:br>
            <a:endParaRPr lang="en-US" sz="2400" i="1" dirty="0" smtClean="0"/>
          </a:p>
        </p:txBody>
      </p:sp>
      <p:sp>
        <p:nvSpPr>
          <p:cNvPr id="10244" name="Rectangle 3"/>
          <p:cNvSpPr>
            <a:spLocks noGrp="1" noChangeArrowheads="1"/>
          </p:cNvSpPr>
          <p:nvPr>
            <p:ph type="subTitle" idx="1"/>
          </p:nvPr>
        </p:nvSpPr>
        <p:spPr>
          <a:xfrm>
            <a:off x="1371600" y="4572000"/>
            <a:ext cx="6400800" cy="1295400"/>
          </a:xfrm>
        </p:spPr>
        <p:txBody>
          <a:bodyPr/>
          <a:lstStyle/>
          <a:p>
            <a:r>
              <a:rPr lang="en-US" dirty="0" smtClean="0"/>
              <a:t>G. R. Kiebel</a:t>
            </a:r>
          </a:p>
          <a:p>
            <a:r>
              <a:rPr lang="en-US" dirty="0" smtClean="0"/>
              <a:t>February 11, 2011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Concept: Modular Pipelines</a:t>
            </a:r>
            <a:endParaRPr lang="en-US" dirty="0"/>
          </a:p>
        </p:txBody>
      </p:sp>
      <p:sp>
        <p:nvSpPr>
          <p:cNvPr id="4" name="Footer Placeholder 3"/>
          <p:cNvSpPr>
            <a:spLocks noGrp="1"/>
          </p:cNvSpPr>
          <p:nvPr>
            <p:ph type="ftr" sz="quarter" idx="10"/>
          </p:nvPr>
        </p:nvSpPr>
        <p:spPr>
          <a:xfrm>
            <a:off x="180975" y="6553200"/>
            <a:ext cx="609600" cy="228600"/>
          </a:xfrm>
        </p:spPr>
        <p:txBody>
          <a:bodyPr/>
          <a:lstStyle/>
          <a:p>
            <a:pPr>
              <a:defRPr/>
            </a:pPr>
            <a:fld id="{AAF4DFC5-3B19-45C1-8F2B-174F4C736BBE}" type="slidenum">
              <a:rPr lang="en-US" smtClean="0"/>
              <a:pPr>
                <a:defRPr/>
              </a:pPr>
              <a:t>10</a:t>
            </a:fld>
            <a:r>
              <a:rPr lang="en-US" dirty="0" smtClean="0">
                <a:latin typeface="Times New Roman" pitchFamily="-80" charset="0"/>
              </a:rPr>
              <a:t> </a:t>
            </a:r>
            <a:endParaRPr lang="en-US" dirty="0">
              <a:latin typeface="Times New Roman" pitchFamily="-80" charset="0"/>
            </a:endParaRPr>
          </a:p>
        </p:txBody>
      </p:sp>
      <p:sp>
        <p:nvSpPr>
          <p:cNvPr id="45" name="Oval 44"/>
          <p:cNvSpPr/>
          <p:nvPr/>
        </p:nvSpPr>
        <p:spPr>
          <a:xfrm>
            <a:off x="1752600" y="3505200"/>
            <a:ext cx="457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6" name="Right Arrow 45"/>
          <p:cNvSpPr/>
          <p:nvPr/>
        </p:nvSpPr>
        <p:spPr>
          <a:xfrm>
            <a:off x="3276600" y="3627120"/>
            <a:ext cx="457200" cy="182880"/>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7" name="Straight Arrow Connector 46"/>
          <p:cNvCxnSpPr>
            <a:stCxn id="45" idx="6"/>
            <a:endCxn id="44" idx="1"/>
          </p:cNvCxnSpPr>
          <p:nvPr/>
        </p:nvCxnSpPr>
        <p:spPr>
          <a:xfrm>
            <a:off x="2209800" y="3733800"/>
            <a:ext cx="381000" cy="1588"/>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5943600" y="3505200"/>
            <a:ext cx="457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50" name="Right Arrow 49"/>
          <p:cNvSpPr/>
          <p:nvPr/>
        </p:nvSpPr>
        <p:spPr>
          <a:xfrm>
            <a:off x="4419600" y="3627120"/>
            <a:ext cx="457200" cy="182880"/>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1" name="Straight Arrow Connector 50"/>
          <p:cNvCxnSpPr>
            <a:stCxn id="48" idx="3"/>
            <a:endCxn id="49" idx="2"/>
          </p:cNvCxnSpPr>
          <p:nvPr/>
        </p:nvCxnSpPr>
        <p:spPr>
          <a:xfrm>
            <a:off x="5562600" y="3733800"/>
            <a:ext cx="381000" cy="1588"/>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6400800" y="3581400"/>
            <a:ext cx="838200" cy="246221"/>
          </a:xfrm>
          <a:prstGeom prst="rect">
            <a:avLst/>
          </a:prstGeom>
          <a:noFill/>
        </p:spPr>
        <p:txBody>
          <a:bodyPr wrap="square" rtlCol="0">
            <a:spAutoFit/>
          </a:bodyPr>
          <a:lstStyle/>
          <a:p>
            <a:r>
              <a:rPr lang="en-US" sz="1000" dirty="0" smtClean="0"/>
              <a:t>Data Store</a:t>
            </a:r>
            <a:endParaRPr lang="en-US" sz="1000" dirty="0"/>
          </a:p>
        </p:txBody>
      </p:sp>
      <p:sp>
        <p:nvSpPr>
          <p:cNvPr id="74" name="Content Placeholder 2"/>
          <p:cNvSpPr>
            <a:spLocks noGrp="1"/>
          </p:cNvSpPr>
          <p:nvPr>
            <p:ph idx="1"/>
          </p:nvPr>
        </p:nvSpPr>
        <p:spPr>
          <a:xfrm>
            <a:off x="492125" y="2286000"/>
            <a:ext cx="7966075" cy="609600"/>
          </a:xfrm>
        </p:spPr>
        <p:txBody>
          <a:bodyPr/>
          <a:lstStyle/>
          <a:p>
            <a:r>
              <a:rPr lang="en-US" dirty="0" smtClean="0"/>
              <a:t>Reusable modules that do simple jobs</a:t>
            </a:r>
          </a:p>
          <a:p>
            <a:r>
              <a:rPr lang="en-US" dirty="0" smtClean="0"/>
              <a:t>Formed into pipelines to perform data access tasks</a:t>
            </a:r>
          </a:p>
        </p:txBody>
      </p:sp>
      <p:sp>
        <p:nvSpPr>
          <p:cNvPr id="43" name="Rectangle 42"/>
          <p:cNvSpPr/>
          <p:nvPr/>
        </p:nvSpPr>
        <p:spPr>
          <a:xfrm>
            <a:off x="3733800" y="35052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Module</a:t>
            </a:r>
            <a:endParaRPr lang="en-US" sz="1000" dirty="0">
              <a:solidFill>
                <a:schemeClr val="tx1"/>
              </a:solidFill>
            </a:endParaRPr>
          </a:p>
        </p:txBody>
      </p:sp>
      <p:sp>
        <p:nvSpPr>
          <p:cNvPr id="44" name="Rectangle 43"/>
          <p:cNvSpPr/>
          <p:nvPr/>
        </p:nvSpPr>
        <p:spPr>
          <a:xfrm>
            <a:off x="2590800" y="35052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Module</a:t>
            </a:r>
            <a:endParaRPr lang="en-US" sz="1000" dirty="0">
              <a:solidFill>
                <a:schemeClr val="tx1"/>
              </a:solidFill>
            </a:endParaRPr>
          </a:p>
        </p:txBody>
      </p:sp>
      <p:sp>
        <p:nvSpPr>
          <p:cNvPr id="48" name="Rectangle 47"/>
          <p:cNvSpPr/>
          <p:nvPr/>
        </p:nvSpPr>
        <p:spPr>
          <a:xfrm>
            <a:off x="4876800" y="35052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Module</a:t>
            </a:r>
            <a:endParaRPr lang="en-US" sz="1000" dirty="0">
              <a:solidFill>
                <a:schemeClr val="tx1"/>
              </a:solidFill>
            </a:endParaRPr>
          </a:p>
        </p:txBody>
      </p:sp>
      <p:sp>
        <p:nvSpPr>
          <p:cNvPr id="75" name="TextBox 74"/>
          <p:cNvSpPr txBox="1"/>
          <p:nvPr/>
        </p:nvSpPr>
        <p:spPr>
          <a:xfrm>
            <a:off x="914400" y="3611405"/>
            <a:ext cx="838200" cy="246221"/>
          </a:xfrm>
          <a:prstGeom prst="rect">
            <a:avLst/>
          </a:prstGeom>
          <a:noFill/>
        </p:spPr>
        <p:txBody>
          <a:bodyPr wrap="square" rtlCol="0">
            <a:spAutoFit/>
          </a:bodyPr>
          <a:lstStyle/>
          <a:p>
            <a:pPr algn="r"/>
            <a:r>
              <a:rPr lang="en-US" sz="1000" dirty="0" smtClean="0"/>
              <a:t>Data Store</a:t>
            </a:r>
            <a:endParaRPr lang="en-US" sz="1000" dirty="0"/>
          </a:p>
        </p:txBody>
      </p:sp>
      <p:sp>
        <p:nvSpPr>
          <p:cNvPr id="76" name="Content Placeholder 2"/>
          <p:cNvSpPr txBox="1">
            <a:spLocks/>
          </p:cNvSpPr>
          <p:nvPr/>
        </p:nvSpPr>
        <p:spPr bwMode="auto">
          <a:xfrm>
            <a:off x="457200" y="4572000"/>
            <a:ext cx="7966075" cy="60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42900" marR="0" lvl="0" indent="-342900" algn="l" defTabSz="914400" rtl="0" eaLnBrk="0" fontAlgn="base" latinLnBrk="0" hangingPunct="0">
              <a:lnSpc>
                <a:spcPct val="85000"/>
              </a:lnSpc>
              <a:spcBef>
                <a:spcPct val="30000"/>
              </a:spcBef>
              <a:spcAft>
                <a:spcPct val="0"/>
              </a:spcAft>
              <a:buClr>
                <a:schemeClr val="folHlink"/>
              </a:buClr>
              <a:buSzTx/>
              <a:buFontTx/>
              <a:buBlip>
                <a:blip r:embed="rId3"/>
              </a:buBlip>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Easier</a:t>
            </a:r>
            <a:r>
              <a:rPr kumimoji="0" lang="en-US" sz="2400" b="0" i="0" u="none" strike="noStrike" kern="0" cap="none" spc="0" normalizeH="0" noProof="0" dirty="0" smtClean="0">
                <a:ln>
                  <a:noFill/>
                </a:ln>
                <a:solidFill>
                  <a:schemeClr val="tx1"/>
                </a:solidFill>
                <a:effectLst/>
                <a:uLnTx/>
                <a:uFillTx/>
                <a:latin typeface="+mn-lt"/>
                <a:ea typeface="+mn-ea"/>
                <a:cs typeface="+mn-cs"/>
              </a:rPr>
              <a:t> to configure for multiple use cases</a:t>
            </a:r>
          </a:p>
          <a:p>
            <a:pPr marL="342900" marR="0" lvl="0" indent="-342900" algn="l" defTabSz="914400" rtl="0" eaLnBrk="0" fontAlgn="base" latinLnBrk="0" hangingPunct="0">
              <a:lnSpc>
                <a:spcPct val="85000"/>
              </a:lnSpc>
              <a:spcBef>
                <a:spcPct val="30000"/>
              </a:spcBef>
              <a:spcAft>
                <a:spcPct val="0"/>
              </a:spcAft>
              <a:buClr>
                <a:schemeClr val="folHlink"/>
              </a:buClr>
              <a:buSzTx/>
              <a:buFontTx/>
              <a:buBlip>
                <a:blip r:embed="rId3"/>
              </a:buBlip>
              <a:tabLst/>
              <a:defRPr/>
            </a:pPr>
            <a:r>
              <a:rPr lang="en-US" sz="2400" kern="0" baseline="0" dirty="0" smtClean="0">
                <a:latin typeface="+mn-lt"/>
              </a:rPr>
              <a:t>Easier</a:t>
            </a:r>
            <a:r>
              <a:rPr lang="en-US" sz="2400" kern="0" dirty="0" smtClean="0">
                <a:latin typeface="+mn-lt"/>
              </a:rPr>
              <a:t> to adapt to future needs</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838200" y="3154680"/>
            <a:ext cx="3505200" cy="304800"/>
          </a:xfrm>
          <a:prstGeom prst="roundRect">
            <a:avLst/>
          </a:prstGeom>
          <a:gradFill flip="none" rotWithShape="1">
            <a:gsLst>
              <a:gs pos="0">
                <a:schemeClr val="tx2">
                  <a:lumMod val="20000"/>
                  <a:lumOff val="80000"/>
                  <a:alpha val="50000"/>
                </a:schemeClr>
              </a:gs>
              <a:gs pos="64999">
                <a:schemeClr val="tx2">
                  <a:lumMod val="40000"/>
                  <a:lumOff val="60000"/>
                  <a:alpha val="50000"/>
                </a:schemeClr>
              </a:gs>
              <a:gs pos="100000">
                <a:schemeClr val="tx2">
                  <a:lumMod val="60000"/>
                  <a:lumOff val="40000"/>
                  <a:alpha val="50000"/>
                </a:schemeClr>
              </a:gs>
            </a:gsLst>
            <a:lin ang="5400000" scaled="1"/>
            <a:tileRect/>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ed Rectangle 23"/>
          <p:cNvSpPr/>
          <p:nvPr/>
        </p:nvSpPr>
        <p:spPr>
          <a:xfrm>
            <a:off x="838200" y="3505200"/>
            <a:ext cx="3505200" cy="304800"/>
          </a:xfrm>
          <a:prstGeom prst="roundRect">
            <a:avLst/>
          </a:prstGeom>
          <a:gradFill flip="none" rotWithShape="1">
            <a:gsLst>
              <a:gs pos="0">
                <a:schemeClr val="tx2">
                  <a:lumMod val="20000"/>
                  <a:lumOff val="80000"/>
                  <a:alpha val="50000"/>
                </a:schemeClr>
              </a:gs>
              <a:gs pos="64999">
                <a:schemeClr val="tx2">
                  <a:lumMod val="40000"/>
                  <a:lumOff val="60000"/>
                  <a:alpha val="50000"/>
                </a:schemeClr>
              </a:gs>
              <a:gs pos="100000">
                <a:schemeClr val="tx2">
                  <a:lumMod val="60000"/>
                  <a:lumOff val="40000"/>
                  <a:alpha val="50000"/>
                </a:schemeClr>
              </a:gs>
            </a:gsLst>
            <a:lin ang="5400000" scaled="1"/>
            <a:tileRect/>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ed Rectangle 24"/>
          <p:cNvSpPr/>
          <p:nvPr/>
        </p:nvSpPr>
        <p:spPr>
          <a:xfrm>
            <a:off x="838200" y="4206240"/>
            <a:ext cx="2819400" cy="304800"/>
          </a:xfrm>
          <a:prstGeom prst="roundRect">
            <a:avLst/>
          </a:prstGeom>
          <a:gradFill flip="none" rotWithShape="1">
            <a:gsLst>
              <a:gs pos="0">
                <a:schemeClr val="tx2">
                  <a:lumMod val="20000"/>
                  <a:lumOff val="80000"/>
                  <a:alpha val="50000"/>
                </a:schemeClr>
              </a:gs>
              <a:gs pos="64999">
                <a:schemeClr val="tx2">
                  <a:lumMod val="40000"/>
                  <a:lumOff val="60000"/>
                  <a:alpha val="50000"/>
                </a:schemeClr>
              </a:gs>
              <a:gs pos="100000">
                <a:schemeClr val="tx2">
                  <a:lumMod val="60000"/>
                  <a:lumOff val="40000"/>
                  <a:alpha val="50000"/>
                </a:schemeClr>
              </a:gs>
            </a:gsLst>
            <a:lin ang="5400000" scaled="1"/>
            <a:tileRect/>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p:nvSpPr>
        <p:spPr>
          <a:xfrm>
            <a:off x="838200" y="4572000"/>
            <a:ext cx="3276600" cy="304800"/>
          </a:xfrm>
          <a:prstGeom prst="roundRect">
            <a:avLst/>
          </a:prstGeom>
          <a:gradFill flip="none" rotWithShape="1">
            <a:gsLst>
              <a:gs pos="0">
                <a:schemeClr val="tx2">
                  <a:lumMod val="20000"/>
                  <a:lumOff val="80000"/>
                  <a:alpha val="50000"/>
                </a:schemeClr>
              </a:gs>
              <a:gs pos="64999">
                <a:schemeClr val="tx2">
                  <a:lumMod val="40000"/>
                  <a:lumOff val="60000"/>
                  <a:alpha val="50000"/>
                </a:schemeClr>
              </a:gs>
              <a:gs pos="100000">
                <a:schemeClr val="tx2">
                  <a:lumMod val="60000"/>
                  <a:lumOff val="40000"/>
                  <a:alpha val="50000"/>
                </a:schemeClr>
              </a:gs>
            </a:gsLst>
            <a:lin ang="5400000" scaled="1"/>
            <a:tileRect/>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p:cNvSpPr/>
          <p:nvPr/>
        </p:nvSpPr>
        <p:spPr>
          <a:xfrm>
            <a:off x="838200" y="4919472"/>
            <a:ext cx="3505200" cy="304800"/>
          </a:xfrm>
          <a:prstGeom prst="roundRect">
            <a:avLst/>
          </a:prstGeom>
          <a:gradFill flip="none" rotWithShape="1">
            <a:gsLst>
              <a:gs pos="0">
                <a:schemeClr val="tx2">
                  <a:lumMod val="20000"/>
                  <a:lumOff val="80000"/>
                  <a:alpha val="50000"/>
                </a:schemeClr>
              </a:gs>
              <a:gs pos="64999">
                <a:schemeClr val="tx2">
                  <a:lumMod val="40000"/>
                  <a:lumOff val="60000"/>
                  <a:alpha val="50000"/>
                </a:schemeClr>
              </a:gs>
              <a:gs pos="100000">
                <a:schemeClr val="tx2">
                  <a:lumMod val="60000"/>
                  <a:lumOff val="40000"/>
                  <a:alpha val="50000"/>
                </a:schemeClr>
              </a:gs>
            </a:gsLst>
            <a:lin ang="5400000" scaled="1"/>
            <a:tileRect/>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ed Rectangle 27"/>
          <p:cNvSpPr/>
          <p:nvPr/>
        </p:nvSpPr>
        <p:spPr>
          <a:xfrm>
            <a:off x="838200" y="3840480"/>
            <a:ext cx="2819400" cy="304800"/>
          </a:xfrm>
          <a:prstGeom prst="roundRect">
            <a:avLst/>
          </a:prstGeom>
          <a:gradFill flip="none" rotWithShape="1">
            <a:gsLst>
              <a:gs pos="0">
                <a:schemeClr val="tx2">
                  <a:lumMod val="20000"/>
                  <a:lumOff val="80000"/>
                  <a:alpha val="50000"/>
                </a:schemeClr>
              </a:gs>
              <a:gs pos="64999">
                <a:schemeClr val="tx2">
                  <a:lumMod val="40000"/>
                  <a:lumOff val="60000"/>
                  <a:alpha val="50000"/>
                </a:schemeClr>
              </a:gs>
              <a:gs pos="100000">
                <a:schemeClr val="tx2">
                  <a:lumMod val="60000"/>
                  <a:lumOff val="40000"/>
                  <a:alpha val="50000"/>
                </a:schemeClr>
              </a:gs>
            </a:gsLst>
            <a:lin ang="5400000" scaled="1"/>
            <a:tileRect/>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ounded Rectangle 28"/>
          <p:cNvSpPr/>
          <p:nvPr/>
        </p:nvSpPr>
        <p:spPr>
          <a:xfrm>
            <a:off x="914400" y="2029968"/>
            <a:ext cx="2819400" cy="304800"/>
          </a:xfrm>
          <a:prstGeom prst="roundRect">
            <a:avLst/>
          </a:prstGeom>
          <a:gradFill flip="none" rotWithShape="1">
            <a:gsLst>
              <a:gs pos="0">
                <a:schemeClr val="tx2">
                  <a:lumMod val="20000"/>
                  <a:lumOff val="80000"/>
                  <a:alpha val="50000"/>
                </a:schemeClr>
              </a:gs>
              <a:gs pos="64999">
                <a:schemeClr val="tx2">
                  <a:lumMod val="40000"/>
                  <a:lumOff val="60000"/>
                  <a:alpha val="50000"/>
                </a:schemeClr>
              </a:gs>
              <a:gs pos="100000">
                <a:schemeClr val="tx2">
                  <a:lumMod val="60000"/>
                  <a:lumOff val="40000"/>
                  <a:alpha val="50000"/>
                </a:schemeClr>
              </a:gs>
            </a:gsLst>
            <a:lin ang="5400000" scaled="1"/>
            <a:tileRect/>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29"/>
          <p:cNvSpPr/>
          <p:nvPr/>
        </p:nvSpPr>
        <p:spPr>
          <a:xfrm>
            <a:off x="914400" y="2377440"/>
            <a:ext cx="2819400" cy="304800"/>
          </a:xfrm>
          <a:prstGeom prst="roundRect">
            <a:avLst/>
          </a:prstGeom>
          <a:gradFill flip="none" rotWithShape="1">
            <a:gsLst>
              <a:gs pos="0">
                <a:schemeClr val="tx2">
                  <a:lumMod val="20000"/>
                  <a:lumOff val="80000"/>
                  <a:alpha val="50000"/>
                </a:schemeClr>
              </a:gs>
              <a:gs pos="64999">
                <a:schemeClr val="tx2">
                  <a:lumMod val="40000"/>
                  <a:lumOff val="60000"/>
                  <a:alpha val="50000"/>
                </a:schemeClr>
              </a:gs>
              <a:gs pos="100000">
                <a:schemeClr val="tx2">
                  <a:lumMod val="60000"/>
                  <a:lumOff val="40000"/>
                  <a:alpha val="50000"/>
                </a:schemeClr>
              </a:gs>
            </a:gsLst>
            <a:lin ang="5400000" scaled="1"/>
            <a:tileRect/>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Modules</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11</a:t>
            </a:fld>
            <a:r>
              <a:rPr lang="en-US" dirty="0" smtClean="0">
                <a:latin typeface="Times New Roman" pitchFamily="-80" charset="0"/>
              </a:rPr>
              <a:t> </a:t>
            </a:r>
            <a:endParaRPr lang="en-US" dirty="0">
              <a:latin typeface="Times New Roman" pitchFamily="-80" charset="0"/>
            </a:endParaRPr>
          </a:p>
        </p:txBody>
      </p:sp>
      <p:sp>
        <p:nvSpPr>
          <p:cNvPr id="6" name="Right Arrow 5"/>
          <p:cNvSpPr/>
          <p:nvPr/>
        </p:nvSpPr>
        <p:spPr>
          <a:xfrm>
            <a:off x="4191000" y="2328446"/>
            <a:ext cx="1066800" cy="914400"/>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Tabular Data</a:t>
            </a:r>
            <a:endParaRPr lang="en-US" sz="1400" dirty="0">
              <a:solidFill>
                <a:schemeClr val="tx1"/>
              </a:solidFill>
            </a:endParaRPr>
          </a:p>
        </p:txBody>
      </p:sp>
      <p:sp>
        <p:nvSpPr>
          <p:cNvPr id="15" name="TextBox 14"/>
          <p:cNvSpPr txBox="1"/>
          <p:nvPr/>
        </p:nvSpPr>
        <p:spPr>
          <a:xfrm>
            <a:off x="6858000" y="4396026"/>
            <a:ext cx="1295400" cy="523220"/>
          </a:xfrm>
          <a:prstGeom prst="rect">
            <a:avLst/>
          </a:prstGeom>
          <a:noFill/>
        </p:spPr>
        <p:txBody>
          <a:bodyPr wrap="square" rtlCol="0">
            <a:spAutoFit/>
          </a:bodyPr>
          <a:lstStyle/>
          <a:p>
            <a:pPr>
              <a:buFont typeface="Arial" pitchFamily="34" charset="0"/>
              <a:buChar char="•"/>
            </a:pPr>
            <a:r>
              <a:rPr lang="en-US" sz="1400" dirty="0" smtClean="0"/>
              <a:t>File</a:t>
            </a:r>
          </a:p>
          <a:p>
            <a:pPr>
              <a:buFont typeface="Arial" pitchFamily="34" charset="0"/>
              <a:buChar char="•"/>
            </a:pPr>
            <a:r>
              <a:rPr lang="en-US" sz="1400" dirty="0" smtClean="0"/>
              <a:t>Database</a:t>
            </a:r>
            <a:endParaRPr lang="en-US" sz="1400" dirty="0"/>
          </a:p>
        </p:txBody>
      </p:sp>
      <p:sp>
        <p:nvSpPr>
          <p:cNvPr id="16" name="Right Arrow 15"/>
          <p:cNvSpPr/>
          <p:nvPr/>
        </p:nvSpPr>
        <p:spPr>
          <a:xfrm>
            <a:off x="7467600" y="2328446"/>
            <a:ext cx="1066800" cy="914400"/>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Tabular Data</a:t>
            </a:r>
            <a:endParaRPr lang="en-US" sz="1400" dirty="0">
              <a:solidFill>
                <a:schemeClr val="tx1"/>
              </a:solidFill>
            </a:endParaRPr>
          </a:p>
        </p:txBody>
      </p:sp>
      <p:sp>
        <p:nvSpPr>
          <p:cNvPr id="5" name="Rectangle 4"/>
          <p:cNvSpPr/>
          <p:nvPr/>
        </p:nvSpPr>
        <p:spPr>
          <a:xfrm>
            <a:off x="5181600" y="2057400"/>
            <a:ext cx="2350008"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Module</a:t>
            </a:r>
            <a:endParaRPr lang="en-US" dirty="0">
              <a:solidFill>
                <a:schemeClr val="tx1"/>
              </a:solidFill>
            </a:endParaRPr>
          </a:p>
        </p:txBody>
      </p:sp>
      <p:cxnSp>
        <p:nvCxnSpPr>
          <p:cNvPr id="17" name="Straight Arrow Connector 16"/>
          <p:cNvCxnSpPr>
            <a:stCxn id="5" idx="2"/>
            <a:endCxn id="13" idx="0"/>
          </p:cNvCxnSpPr>
          <p:nvPr/>
        </p:nvCxnSpPr>
        <p:spPr>
          <a:xfrm rot="16200000" flipH="1">
            <a:off x="6033629" y="3828175"/>
            <a:ext cx="652046" cy="6096"/>
          </a:xfrm>
          <a:prstGeom prst="straightConnector1">
            <a:avLst/>
          </a:prstGeom>
          <a:ln w="762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2"/>
            <a:endCxn id="13" idx="0"/>
          </p:cNvCxnSpPr>
          <p:nvPr/>
        </p:nvCxnSpPr>
        <p:spPr>
          <a:xfrm rot="16200000" flipH="1">
            <a:off x="6033629" y="3828175"/>
            <a:ext cx="652046" cy="6096"/>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867400" y="4157246"/>
            <a:ext cx="990600" cy="990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Data</a:t>
            </a:r>
          </a:p>
          <a:p>
            <a:pPr algn="ctr"/>
            <a:r>
              <a:rPr lang="en-US" sz="1400" dirty="0" smtClean="0">
                <a:solidFill>
                  <a:schemeClr val="tx1"/>
                </a:solidFill>
              </a:rPr>
              <a:t>Store</a:t>
            </a:r>
            <a:endParaRPr lang="en-US" sz="1400" dirty="0">
              <a:solidFill>
                <a:schemeClr val="tx1"/>
              </a:solidFill>
            </a:endParaRPr>
          </a:p>
        </p:txBody>
      </p:sp>
      <p:sp>
        <p:nvSpPr>
          <p:cNvPr id="3" name="Content Placeholder 2"/>
          <p:cNvSpPr>
            <a:spLocks noGrp="1"/>
          </p:cNvSpPr>
          <p:nvPr>
            <p:ph idx="1"/>
          </p:nvPr>
        </p:nvSpPr>
        <p:spPr>
          <a:xfrm>
            <a:off x="492125" y="1676400"/>
            <a:ext cx="8186738" cy="609600"/>
          </a:xfrm>
        </p:spPr>
        <p:txBody>
          <a:bodyPr/>
          <a:lstStyle/>
          <a:p>
            <a:r>
              <a:rPr lang="en-US" dirty="0" smtClean="0"/>
              <a:t>Modules handle tabular data</a:t>
            </a:r>
          </a:p>
          <a:p>
            <a:pPr lvl="1"/>
            <a:r>
              <a:rPr lang="en-US" dirty="0" smtClean="0"/>
              <a:t>Tabular Data Input</a:t>
            </a:r>
          </a:p>
          <a:p>
            <a:pPr lvl="1"/>
            <a:r>
              <a:rPr lang="en-US" dirty="0" smtClean="0"/>
              <a:t>Tabular Data Output</a:t>
            </a:r>
          </a:p>
          <a:p>
            <a:r>
              <a:rPr lang="en-US" dirty="0" smtClean="0"/>
              <a:t>Module operations</a:t>
            </a:r>
          </a:p>
          <a:p>
            <a:pPr lvl="1"/>
            <a:r>
              <a:rPr lang="en-US" dirty="0" smtClean="0"/>
              <a:t>Read metadata from DMS</a:t>
            </a:r>
          </a:p>
          <a:p>
            <a:pPr lvl="1"/>
            <a:r>
              <a:rPr lang="en-US" dirty="0" smtClean="0"/>
              <a:t>Read data from file</a:t>
            </a:r>
          </a:p>
          <a:p>
            <a:pPr lvl="1"/>
            <a:r>
              <a:rPr lang="en-US" dirty="0" smtClean="0"/>
              <a:t>Filter data</a:t>
            </a:r>
          </a:p>
          <a:p>
            <a:pPr lvl="1"/>
            <a:r>
              <a:rPr lang="en-US" dirty="0" smtClean="0"/>
              <a:t>Write data to file</a:t>
            </a:r>
          </a:p>
          <a:p>
            <a:pPr lvl="1"/>
            <a:r>
              <a:rPr lang="en-US" dirty="0" smtClean="0"/>
              <a:t>Write data to SQLite DB</a:t>
            </a:r>
          </a:p>
          <a:p>
            <a:pPr lvl="1"/>
            <a:r>
              <a:rPr lang="en-US" dirty="0" smtClean="0"/>
              <a:t>Read data from SQLite DB</a:t>
            </a:r>
          </a:p>
          <a:p>
            <a:pPr lvl="1"/>
            <a:r>
              <a:rPr lang="en-US" dirty="0" smtClean="0"/>
              <a:t>Etc.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500"/>
                                        <p:tgtEl>
                                          <p:spTgt spid="29"/>
                                        </p:tgtEl>
                                      </p:cBhvr>
                                    </p:animEffect>
                                  </p:childTnLst>
                                </p:cTn>
                              </p:par>
                              <p:par>
                                <p:cTn id="8" presetID="4" presetClass="entr" presetSubtype="16" fill="hold" grpId="1"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xit" presetSubtype="16" fill="hold" grpId="2" nodeType="clickEffect">
                                  <p:stCondLst>
                                    <p:cond delay="0"/>
                                  </p:stCondLst>
                                  <p:childTnLst>
                                    <p:animEffect transition="out" filter="box(in)">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4" presetClass="exit" presetSubtype="16" fill="hold" grpId="1" nodeType="withEffect">
                                  <p:stCondLst>
                                    <p:cond delay="0"/>
                                  </p:stCondLst>
                                  <p:childTnLst>
                                    <p:animEffect transition="out" filter="box(in)">
                                      <p:cBhvr>
                                        <p:cTn id="17" dur="500"/>
                                        <p:tgtEl>
                                          <p:spTgt spid="29"/>
                                        </p:tgtEl>
                                      </p:cBhvr>
                                    </p:animEffect>
                                    <p:set>
                                      <p:cBhvr>
                                        <p:cTn id="18" dur="1" fill="hold">
                                          <p:stCondLst>
                                            <p:cond delay="499"/>
                                          </p:stCondLst>
                                        </p:cTn>
                                        <p:tgtEl>
                                          <p:spTgt spid="29"/>
                                        </p:tgtEl>
                                        <p:attrNameLst>
                                          <p:attrName>style.visibility</p:attrName>
                                        </p:attrNameLst>
                                      </p:cBhvr>
                                      <p:to>
                                        <p:strVal val="hidden"/>
                                      </p:to>
                                    </p:set>
                                  </p:childTnLst>
                                </p:cTn>
                              </p:par>
                              <p:par>
                                <p:cTn id="19" presetID="4" presetClass="entr" presetSubtype="16"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box(in)">
                                      <p:cBhvr>
                                        <p:cTn id="21" dur="500"/>
                                        <p:tgtEl>
                                          <p:spTgt spid="30"/>
                                        </p:tgtEl>
                                      </p:cBhvr>
                                    </p:animEffect>
                                  </p:childTnLst>
                                </p:cTn>
                              </p:par>
                              <p:par>
                                <p:cTn id="22" presetID="4" presetClass="entr" presetSubtype="16" fill="hold" grpId="4"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ox(in)">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xit" presetSubtype="16" fill="hold" grpId="5" nodeType="clickEffect">
                                  <p:stCondLst>
                                    <p:cond delay="0"/>
                                  </p:stCondLst>
                                  <p:childTnLst>
                                    <p:animEffect transition="out" filter="box(in)">
                                      <p:cBhvr>
                                        <p:cTn id="28" dur="500"/>
                                        <p:tgtEl>
                                          <p:spTgt spid="16"/>
                                        </p:tgtEl>
                                      </p:cBhvr>
                                    </p:animEffect>
                                    <p:set>
                                      <p:cBhvr>
                                        <p:cTn id="29" dur="1" fill="hold">
                                          <p:stCondLst>
                                            <p:cond delay="499"/>
                                          </p:stCondLst>
                                        </p:cTn>
                                        <p:tgtEl>
                                          <p:spTgt spid="16"/>
                                        </p:tgtEl>
                                        <p:attrNameLst>
                                          <p:attrName>style.visibility</p:attrName>
                                        </p:attrNameLst>
                                      </p:cBhvr>
                                      <p:to>
                                        <p:strVal val="hidden"/>
                                      </p:to>
                                    </p:set>
                                  </p:childTnLst>
                                </p:cTn>
                              </p:par>
                              <p:par>
                                <p:cTn id="30" presetID="4" presetClass="exit" presetSubtype="16" fill="hold" grpId="1" nodeType="withEffect">
                                  <p:stCondLst>
                                    <p:cond delay="0"/>
                                  </p:stCondLst>
                                  <p:childTnLst>
                                    <p:animEffect transition="out" filter="box(in)">
                                      <p:cBhvr>
                                        <p:cTn id="31" dur="500"/>
                                        <p:tgtEl>
                                          <p:spTgt spid="30"/>
                                        </p:tgtEl>
                                      </p:cBhvr>
                                    </p:animEffect>
                                    <p:set>
                                      <p:cBhvr>
                                        <p:cTn id="32" dur="1" fill="hold">
                                          <p:stCondLst>
                                            <p:cond delay="499"/>
                                          </p:stCondLst>
                                        </p:cTn>
                                        <p:tgtEl>
                                          <p:spTgt spid="30"/>
                                        </p:tgtEl>
                                        <p:attrNameLst>
                                          <p:attrName>style.visibility</p:attrName>
                                        </p:attrNameLst>
                                      </p:cBhvr>
                                      <p:to>
                                        <p:strVal val="hidden"/>
                                      </p:to>
                                    </p:set>
                                  </p:childTnLst>
                                </p:cTn>
                              </p:par>
                              <p:par>
                                <p:cTn id="33" presetID="4" presetClass="entr" presetSubtype="16"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box(in)">
                                      <p:cBhvr>
                                        <p:cTn id="35" dur="500"/>
                                        <p:tgtEl>
                                          <p:spTgt spid="23"/>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box(in)">
                                      <p:cBhvr>
                                        <p:cTn id="38" dur="500"/>
                                        <p:tgtEl>
                                          <p:spTgt spid="24"/>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box(in)">
                                      <p:cBhvr>
                                        <p:cTn id="41" dur="500"/>
                                        <p:tgtEl>
                                          <p:spTgt spid="27"/>
                                        </p:tgtEl>
                                      </p:cBhvr>
                                    </p:animEffect>
                                  </p:childTnLst>
                                </p:cTn>
                              </p:par>
                            </p:childTnLst>
                          </p:cTn>
                        </p:par>
                        <p:par>
                          <p:cTn id="42" fill="hold">
                            <p:stCondLst>
                              <p:cond delay="500"/>
                            </p:stCondLst>
                            <p:childTnLst>
                              <p:par>
                                <p:cTn id="43" presetID="4" presetClass="entr" presetSubtype="16"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ox(in)">
                                      <p:cBhvr>
                                        <p:cTn id="45" dur="500"/>
                                        <p:tgtEl>
                                          <p:spTgt spid="13"/>
                                        </p:tgtEl>
                                      </p:cBhvr>
                                    </p:animEffect>
                                  </p:childTnLst>
                                </p:cTn>
                              </p:par>
                              <p:par>
                                <p:cTn id="46" presetID="4" presetClass="entr" presetSubtype="16" fill="hold" grpId="2"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box(in)">
                                      <p:cBhvr>
                                        <p:cTn id="48" dur="500"/>
                                        <p:tgtEl>
                                          <p:spTgt spid="15"/>
                                        </p:tgtEl>
                                      </p:cBhvr>
                                    </p:animEffect>
                                  </p:childTnLst>
                                </p:cTn>
                              </p:par>
                              <p:par>
                                <p:cTn id="49" presetID="4" presetClass="entr" presetSubtype="16"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box(in)">
                                      <p:cBhvr>
                                        <p:cTn id="51" dur="500"/>
                                        <p:tgtEl>
                                          <p:spTgt spid="17"/>
                                        </p:tgtEl>
                                      </p:cBhvr>
                                    </p:animEffect>
                                  </p:childTnLst>
                                </p:cTn>
                              </p:par>
                            </p:childTnLst>
                          </p:cTn>
                        </p:par>
                        <p:par>
                          <p:cTn id="52" fill="hold">
                            <p:stCondLst>
                              <p:cond delay="1000"/>
                            </p:stCondLst>
                            <p:childTnLst>
                              <p:par>
                                <p:cTn id="53" presetID="4" presetClass="entr" presetSubtype="16"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box(in)">
                                      <p:cBhvr>
                                        <p:cTn id="55" dur="5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xit" presetSubtype="16" fill="hold" grpId="1" nodeType="clickEffect">
                                  <p:stCondLst>
                                    <p:cond delay="0"/>
                                  </p:stCondLst>
                                  <p:childTnLst>
                                    <p:animEffect transition="out" filter="box(in)">
                                      <p:cBhvr>
                                        <p:cTn id="59" dur="500"/>
                                        <p:tgtEl>
                                          <p:spTgt spid="23"/>
                                        </p:tgtEl>
                                      </p:cBhvr>
                                    </p:animEffect>
                                    <p:set>
                                      <p:cBhvr>
                                        <p:cTn id="60" dur="1" fill="hold">
                                          <p:stCondLst>
                                            <p:cond delay="499"/>
                                          </p:stCondLst>
                                        </p:cTn>
                                        <p:tgtEl>
                                          <p:spTgt spid="23"/>
                                        </p:tgtEl>
                                        <p:attrNameLst>
                                          <p:attrName>style.visibility</p:attrName>
                                        </p:attrNameLst>
                                      </p:cBhvr>
                                      <p:to>
                                        <p:strVal val="hidden"/>
                                      </p:to>
                                    </p:set>
                                  </p:childTnLst>
                                </p:cTn>
                              </p:par>
                              <p:par>
                                <p:cTn id="61" presetID="4" presetClass="exit" presetSubtype="16" fill="hold" grpId="1" nodeType="withEffect">
                                  <p:stCondLst>
                                    <p:cond delay="0"/>
                                  </p:stCondLst>
                                  <p:childTnLst>
                                    <p:animEffect transition="out" filter="box(in)">
                                      <p:cBhvr>
                                        <p:cTn id="62" dur="500"/>
                                        <p:tgtEl>
                                          <p:spTgt spid="24"/>
                                        </p:tgtEl>
                                      </p:cBhvr>
                                    </p:animEffect>
                                    <p:set>
                                      <p:cBhvr>
                                        <p:cTn id="63" dur="1" fill="hold">
                                          <p:stCondLst>
                                            <p:cond delay="499"/>
                                          </p:stCondLst>
                                        </p:cTn>
                                        <p:tgtEl>
                                          <p:spTgt spid="24"/>
                                        </p:tgtEl>
                                        <p:attrNameLst>
                                          <p:attrName>style.visibility</p:attrName>
                                        </p:attrNameLst>
                                      </p:cBhvr>
                                      <p:to>
                                        <p:strVal val="hidden"/>
                                      </p:to>
                                    </p:set>
                                  </p:childTnLst>
                                </p:cTn>
                              </p:par>
                              <p:par>
                                <p:cTn id="64" presetID="4" presetClass="exit" presetSubtype="16" fill="hold" grpId="1" nodeType="withEffect">
                                  <p:stCondLst>
                                    <p:cond delay="0"/>
                                  </p:stCondLst>
                                  <p:childTnLst>
                                    <p:animEffect transition="out" filter="box(in)">
                                      <p:cBhvr>
                                        <p:cTn id="65" dur="500"/>
                                        <p:tgtEl>
                                          <p:spTgt spid="27"/>
                                        </p:tgtEl>
                                      </p:cBhvr>
                                    </p:animEffect>
                                    <p:set>
                                      <p:cBhvr>
                                        <p:cTn id="66" dur="1" fill="hold">
                                          <p:stCondLst>
                                            <p:cond delay="499"/>
                                          </p:stCondLst>
                                        </p:cTn>
                                        <p:tgtEl>
                                          <p:spTgt spid="27"/>
                                        </p:tgtEl>
                                        <p:attrNameLst>
                                          <p:attrName>style.visibility</p:attrName>
                                        </p:attrNameLst>
                                      </p:cBhvr>
                                      <p:to>
                                        <p:strVal val="hidden"/>
                                      </p:to>
                                    </p:set>
                                  </p:childTnLst>
                                </p:cTn>
                              </p:par>
                              <p:par>
                                <p:cTn id="67" presetID="4" presetClass="exit" presetSubtype="16" fill="hold" grpId="1" nodeType="withEffect">
                                  <p:stCondLst>
                                    <p:cond delay="0"/>
                                  </p:stCondLst>
                                  <p:childTnLst>
                                    <p:animEffect transition="out" filter="box(in)">
                                      <p:cBhvr>
                                        <p:cTn id="68" dur="500"/>
                                        <p:tgtEl>
                                          <p:spTgt spid="16"/>
                                        </p:tgtEl>
                                      </p:cBhvr>
                                    </p:animEffect>
                                    <p:set>
                                      <p:cBhvr>
                                        <p:cTn id="69" dur="1" fill="hold">
                                          <p:stCondLst>
                                            <p:cond delay="499"/>
                                          </p:stCondLst>
                                        </p:cTn>
                                        <p:tgtEl>
                                          <p:spTgt spid="16"/>
                                        </p:tgtEl>
                                        <p:attrNameLst>
                                          <p:attrName>style.visibility</p:attrName>
                                        </p:attrNameLst>
                                      </p:cBhvr>
                                      <p:to>
                                        <p:strVal val="hidden"/>
                                      </p:to>
                                    </p:set>
                                  </p:childTnLst>
                                </p:cTn>
                              </p:par>
                              <p:par>
                                <p:cTn id="70" presetID="4" presetClass="exit" presetSubtype="16" fill="hold" grpId="0" nodeType="withEffect">
                                  <p:stCondLst>
                                    <p:cond delay="0"/>
                                  </p:stCondLst>
                                  <p:childTnLst>
                                    <p:animEffect transition="out" filter="box(in)">
                                      <p:cBhvr>
                                        <p:cTn id="71" dur="500"/>
                                        <p:tgtEl>
                                          <p:spTgt spid="15"/>
                                        </p:tgtEl>
                                      </p:cBhvr>
                                    </p:animEffect>
                                    <p:set>
                                      <p:cBhvr>
                                        <p:cTn id="72" dur="1" fill="hold">
                                          <p:stCondLst>
                                            <p:cond delay="499"/>
                                          </p:stCondLst>
                                        </p:cTn>
                                        <p:tgtEl>
                                          <p:spTgt spid="15"/>
                                        </p:tgtEl>
                                        <p:attrNameLst>
                                          <p:attrName>style.visibility</p:attrName>
                                        </p:attrNameLst>
                                      </p:cBhvr>
                                      <p:to>
                                        <p:strVal val="hidden"/>
                                      </p:to>
                                    </p:set>
                                  </p:childTnLst>
                                </p:cTn>
                              </p:par>
                              <p:par>
                                <p:cTn id="73" presetID="4" presetClass="exit" presetSubtype="16" fill="hold" grpId="1" nodeType="withEffect">
                                  <p:stCondLst>
                                    <p:cond delay="0"/>
                                  </p:stCondLst>
                                  <p:childTnLst>
                                    <p:animEffect transition="out" filter="box(in)">
                                      <p:cBhvr>
                                        <p:cTn id="74" dur="500"/>
                                        <p:tgtEl>
                                          <p:spTgt spid="13"/>
                                        </p:tgtEl>
                                      </p:cBhvr>
                                    </p:animEffect>
                                    <p:set>
                                      <p:cBhvr>
                                        <p:cTn id="75" dur="1" fill="hold">
                                          <p:stCondLst>
                                            <p:cond delay="499"/>
                                          </p:stCondLst>
                                        </p:cTn>
                                        <p:tgtEl>
                                          <p:spTgt spid="13"/>
                                        </p:tgtEl>
                                        <p:attrNameLst>
                                          <p:attrName>style.visibility</p:attrName>
                                        </p:attrNameLst>
                                      </p:cBhvr>
                                      <p:to>
                                        <p:strVal val="hidden"/>
                                      </p:to>
                                    </p:set>
                                  </p:childTnLst>
                                </p:cTn>
                              </p:par>
                              <p:par>
                                <p:cTn id="76" presetID="4" presetClass="exit" presetSubtype="16" fill="hold" nodeType="withEffect">
                                  <p:stCondLst>
                                    <p:cond delay="0"/>
                                  </p:stCondLst>
                                  <p:childTnLst>
                                    <p:animEffect transition="out" filter="box(in)">
                                      <p:cBhvr>
                                        <p:cTn id="77" dur="500"/>
                                        <p:tgtEl>
                                          <p:spTgt spid="17"/>
                                        </p:tgtEl>
                                      </p:cBhvr>
                                    </p:animEffect>
                                    <p:set>
                                      <p:cBhvr>
                                        <p:cTn id="78" dur="1" fill="hold">
                                          <p:stCondLst>
                                            <p:cond delay="499"/>
                                          </p:stCondLst>
                                        </p:cTn>
                                        <p:tgtEl>
                                          <p:spTgt spid="17"/>
                                        </p:tgtEl>
                                        <p:attrNameLst>
                                          <p:attrName>style.visibility</p:attrName>
                                        </p:attrNameLst>
                                      </p:cBhvr>
                                      <p:to>
                                        <p:strVal val="hidden"/>
                                      </p:to>
                                    </p:set>
                                  </p:childTnLst>
                                </p:cTn>
                              </p:par>
                            </p:childTnLst>
                          </p:cTn>
                        </p:par>
                        <p:par>
                          <p:cTn id="79" fill="hold">
                            <p:stCondLst>
                              <p:cond delay="500"/>
                            </p:stCondLst>
                            <p:childTnLst>
                              <p:par>
                                <p:cTn id="80" presetID="4" presetClass="entr" presetSubtype="16"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box(in)">
                                      <p:cBhvr>
                                        <p:cTn id="82" dur="500"/>
                                        <p:tgtEl>
                                          <p:spTgt spid="28"/>
                                        </p:tgtEl>
                                      </p:cBhvr>
                                    </p:animEffect>
                                  </p:childTnLst>
                                </p:cTn>
                              </p:par>
                            </p:childTnLst>
                          </p:cTn>
                        </p:par>
                        <p:par>
                          <p:cTn id="83" fill="hold">
                            <p:stCondLst>
                              <p:cond delay="1000"/>
                            </p:stCondLst>
                            <p:childTnLst>
                              <p:par>
                                <p:cTn id="84" presetID="4" presetClass="entr" presetSubtype="16" fill="hold" grpId="0" nodeType="afterEffect">
                                  <p:stCondLst>
                                    <p:cond delay="0"/>
                                  </p:stCondLst>
                                  <p:childTnLst>
                                    <p:set>
                                      <p:cBhvr>
                                        <p:cTn id="85" dur="1" fill="hold">
                                          <p:stCondLst>
                                            <p:cond delay="0"/>
                                          </p:stCondLst>
                                        </p:cTn>
                                        <p:tgtEl>
                                          <p:spTgt spid="6"/>
                                        </p:tgtEl>
                                        <p:attrNameLst>
                                          <p:attrName>style.visibility</p:attrName>
                                        </p:attrNameLst>
                                      </p:cBhvr>
                                      <p:to>
                                        <p:strVal val="visible"/>
                                      </p:to>
                                    </p:set>
                                    <p:animEffect transition="in" filter="box(in)">
                                      <p:cBhvr>
                                        <p:cTn id="86" dur="500"/>
                                        <p:tgtEl>
                                          <p:spTgt spid="6"/>
                                        </p:tgtEl>
                                      </p:cBhvr>
                                    </p:animEffect>
                                  </p:childTnLst>
                                </p:cTn>
                              </p:par>
                            </p:childTnLst>
                          </p:cTn>
                        </p:par>
                        <p:par>
                          <p:cTn id="87" fill="hold">
                            <p:stCondLst>
                              <p:cond delay="1500"/>
                            </p:stCondLst>
                            <p:childTnLst>
                              <p:par>
                                <p:cTn id="88" presetID="4" presetClass="entr" presetSubtype="16" fill="hold" grpId="2" nodeType="afterEffect">
                                  <p:stCondLst>
                                    <p:cond delay="0"/>
                                  </p:stCondLst>
                                  <p:childTnLst>
                                    <p:set>
                                      <p:cBhvr>
                                        <p:cTn id="89" dur="1" fill="hold">
                                          <p:stCondLst>
                                            <p:cond delay="0"/>
                                          </p:stCondLst>
                                        </p:cTn>
                                        <p:tgtEl>
                                          <p:spTgt spid="16"/>
                                        </p:tgtEl>
                                        <p:attrNameLst>
                                          <p:attrName>style.visibility</p:attrName>
                                        </p:attrNameLst>
                                      </p:cBhvr>
                                      <p:to>
                                        <p:strVal val="visible"/>
                                      </p:to>
                                    </p:set>
                                    <p:animEffect transition="in" filter="box(in)">
                                      <p:cBhvr>
                                        <p:cTn id="90" dur="500"/>
                                        <p:tgtEl>
                                          <p:spTgt spid="16"/>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xit" presetSubtype="16" fill="hold" grpId="3" nodeType="clickEffect">
                                  <p:stCondLst>
                                    <p:cond delay="0"/>
                                  </p:stCondLst>
                                  <p:childTnLst>
                                    <p:animEffect transition="out" filter="box(in)">
                                      <p:cBhvr>
                                        <p:cTn id="94" dur="500"/>
                                        <p:tgtEl>
                                          <p:spTgt spid="16"/>
                                        </p:tgtEl>
                                      </p:cBhvr>
                                    </p:animEffect>
                                    <p:set>
                                      <p:cBhvr>
                                        <p:cTn id="95" dur="1" fill="hold">
                                          <p:stCondLst>
                                            <p:cond delay="499"/>
                                          </p:stCondLst>
                                        </p:cTn>
                                        <p:tgtEl>
                                          <p:spTgt spid="16"/>
                                        </p:tgtEl>
                                        <p:attrNameLst>
                                          <p:attrName>style.visibility</p:attrName>
                                        </p:attrNameLst>
                                      </p:cBhvr>
                                      <p:to>
                                        <p:strVal val="hidden"/>
                                      </p:to>
                                    </p:set>
                                  </p:childTnLst>
                                </p:cTn>
                              </p:par>
                              <p:par>
                                <p:cTn id="96" presetID="4" presetClass="exit" presetSubtype="16" fill="hold" grpId="1" nodeType="withEffect">
                                  <p:stCondLst>
                                    <p:cond delay="0"/>
                                  </p:stCondLst>
                                  <p:childTnLst>
                                    <p:animEffect transition="out" filter="box(in)">
                                      <p:cBhvr>
                                        <p:cTn id="97" dur="500"/>
                                        <p:tgtEl>
                                          <p:spTgt spid="28"/>
                                        </p:tgtEl>
                                      </p:cBhvr>
                                    </p:animEffect>
                                    <p:set>
                                      <p:cBhvr>
                                        <p:cTn id="98" dur="1" fill="hold">
                                          <p:stCondLst>
                                            <p:cond delay="499"/>
                                          </p:stCondLst>
                                        </p:cTn>
                                        <p:tgtEl>
                                          <p:spTgt spid="28"/>
                                        </p:tgtEl>
                                        <p:attrNameLst>
                                          <p:attrName>style.visibility</p:attrName>
                                        </p:attrNameLst>
                                      </p:cBhvr>
                                      <p:to>
                                        <p:strVal val="hidden"/>
                                      </p:to>
                                    </p:set>
                                  </p:childTnLst>
                                </p:cTn>
                              </p:par>
                              <p:par>
                                <p:cTn id="99" presetID="4" presetClass="entr" presetSubtype="16" fill="hold" grpId="0" nodeType="with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box(in)">
                                      <p:cBhvr>
                                        <p:cTn id="101" dur="500"/>
                                        <p:tgtEl>
                                          <p:spTgt spid="25"/>
                                        </p:tgtEl>
                                      </p:cBhvr>
                                    </p:animEffect>
                                  </p:childTnLst>
                                </p:cTn>
                              </p:par>
                              <p:par>
                                <p:cTn id="102" presetID="4" presetClass="entr" presetSubtype="16" fill="hold" grpId="0" nodeType="with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box(in)">
                                      <p:cBhvr>
                                        <p:cTn id="104" dur="500"/>
                                        <p:tgtEl>
                                          <p:spTgt spid="26"/>
                                        </p:tgtEl>
                                      </p:cBhvr>
                                    </p:animEffect>
                                  </p:childTnLst>
                                </p:cTn>
                              </p:par>
                            </p:childTnLst>
                          </p:cTn>
                        </p:par>
                        <p:par>
                          <p:cTn id="105" fill="hold">
                            <p:stCondLst>
                              <p:cond delay="500"/>
                            </p:stCondLst>
                            <p:childTnLst>
                              <p:par>
                                <p:cTn id="106" presetID="4" presetClass="entr" presetSubtype="16" fill="hold" nodeType="after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box(in)">
                                      <p:cBhvr>
                                        <p:cTn id="108" dur="500"/>
                                        <p:tgtEl>
                                          <p:spTgt spid="18"/>
                                        </p:tgtEl>
                                      </p:cBhvr>
                                    </p:animEffect>
                                  </p:childTnLst>
                                </p:cTn>
                              </p:par>
                            </p:childTnLst>
                          </p:cTn>
                        </p:par>
                        <p:par>
                          <p:cTn id="109" fill="hold">
                            <p:stCondLst>
                              <p:cond delay="1000"/>
                            </p:stCondLst>
                            <p:childTnLst>
                              <p:par>
                                <p:cTn id="110" presetID="4" presetClass="entr" presetSubtype="16" fill="hold" grpId="2" nodeType="afterEffect">
                                  <p:stCondLst>
                                    <p:cond delay="0"/>
                                  </p:stCondLst>
                                  <p:childTnLst>
                                    <p:set>
                                      <p:cBhvr>
                                        <p:cTn id="111" dur="1" fill="hold">
                                          <p:stCondLst>
                                            <p:cond delay="0"/>
                                          </p:stCondLst>
                                        </p:cTn>
                                        <p:tgtEl>
                                          <p:spTgt spid="13"/>
                                        </p:tgtEl>
                                        <p:attrNameLst>
                                          <p:attrName>style.visibility</p:attrName>
                                        </p:attrNameLst>
                                      </p:cBhvr>
                                      <p:to>
                                        <p:strVal val="visible"/>
                                      </p:to>
                                    </p:set>
                                    <p:animEffect transition="in" filter="box(in)">
                                      <p:cBhvr>
                                        <p:cTn id="112" dur="500"/>
                                        <p:tgtEl>
                                          <p:spTgt spid="13"/>
                                        </p:tgtEl>
                                      </p:cBhvr>
                                    </p:animEffect>
                                  </p:childTnLst>
                                </p:cTn>
                              </p:par>
                            </p:childTnLst>
                          </p:cTn>
                        </p:par>
                        <p:par>
                          <p:cTn id="113" fill="hold">
                            <p:stCondLst>
                              <p:cond delay="1500"/>
                            </p:stCondLst>
                            <p:childTnLst>
                              <p:par>
                                <p:cTn id="114" presetID="4" presetClass="entr" presetSubtype="16" fill="hold" grpId="1" nodeType="afterEffect">
                                  <p:stCondLst>
                                    <p:cond delay="0"/>
                                  </p:stCondLst>
                                  <p:childTnLst>
                                    <p:set>
                                      <p:cBhvr>
                                        <p:cTn id="115" dur="1" fill="hold">
                                          <p:stCondLst>
                                            <p:cond delay="0"/>
                                          </p:stCondLst>
                                        </p:cTn>
                                        <p:tgtEl>
                                          <p:spTgt spid="15"/>
                                        </p:tgtEl>
                                        <p:attrNameLst>
                                          <p:attrName>style.visibility</p:attrName>
                                        </p:attrNameLst>
                                      </p:cBhvr>
                                      <p:to>
                                        <p:strVal val="visible"/>
                                      </p:to>
                                    </p:set>
                                    <p:animEffect transition="in" filter="box(in)">
                                      <p:cBhvr>
                                        <p:cTn id="1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animBg="1"/>
      <p:bldP spid="24" grpId="1" animBg="1"/>
      <p:bldP spid="25" grpId="0" animBg="1"/>
      <p:bldP spid="26" grpId="0" animBg="1"/>
      <p:bldP spid="27" grpId="0" animBg="1"/>
      <p:bldP spid="27" grpId="1" animBg="1"/>
      <p:bldP spid="28" grpId="0" animBg="1"/>
      <p:bldP spid="28" grpId="1" animBg="1"/>
      <p:bldP spid="29" grpId="0" animBg="1"/>
      <p:bldP spid="29" grpId="1" animBg="1"/>
      <p:bldP spid="30" grpId="0" animBg="1"/>
      <p:bldP spid="30" grpId="1" animBg="1"/>
      <p:bldP spid="6" grpId="0" animBg="1"/>
      <p:bldP spid="6" grpId="1" animBg="1"/>
      <p:bldP spid="6" grpId="2" animBg="1"/>
      <p:bldP spid="15" grpId="0"/>
      <p:bldP spid="15" grpId="1"/>
      <p:bldP spid="15" grpId="2"/>
      <p:bldP spid="16" grpId="0" animBg="1"/>
      <p:bldP spid="16" grpId="1" animBg="1"/>
      <p:bldP spid="16" grpId="2" animBg="1"/>
      <p:bldP spid="16" grpId="3" animBg="1"/>
      <p:bldP spid="16" grpId="4" animBg="1"/>
      <p:bldP spid="16" grpId="5" animBg="1"/>
      <p:bldP spid="13" grpId="0" animBg="1"/>
      <p:bldP spid="13" grpId="1" animBg="1"/>
      <p:bldP spid="13"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Pipelines</a:t>
            </a:r>
            <a:endParaRPr lang="en-US" dirty="0"/>
          </a:p>
        </p:txBody>
      </p:sp>
      <p:sp>
        <p:nvSpPr>
          <p:cNvPr id="4" name="Footer Placeholder 3"/>
          <p:cNvSpPr>
            <a:spLocks noGrp="1"/>
          </p:cNvSpPr>
          <p:nvPr>
            <p:ph type="ftr" sz="quarter" idx="10"/>
          </p:nvPr>
        </p:nvSpPr>
        <p:spPr>
          <a:xfrm>
            <a:off x="180975" y="6553200"/>
            <a:ext cx="609600" cy="228600"/>
          </a:xfrm>
        </p:spPr>
        <p:txBody>
          <a:bodyPr/>
          <a:lstStyle/>
          <a:p>
            <a:pPr>
              <a:defRPr/>
            </a:pPr>
            <a:fld id="{AAF4DFC5-3B19-45C1-8F2B-174F4C736BBE}" type="slidenum">
              <a:rPr lang="en-US" smtClean="0"/>
              <a:pPr>
                <a:defRPr/>
              </a:pPr>
              <a:t>12</a:t>
            </a:fld>
            <a:r>
              <a:rPr lang="en-US" dirty="0" smtClean="0">
                <a:latin typeface="Times New Roman" pitchFamily="-80" charset="0"/>
              </a:rPr>
              <a:t> </a:t>
            </a:r>
            <a:endParaRPr lang="en-US" dirty="0">
              <a:latin typeface="Times New Roman" pitchFamily="-80" charset="0"/>
            </a:endParaRPr>
          </a:p>
        </p:txBody>
      </p:sp>
      <p:sp>
        <p:nvSpPr>
          <p:cNvPr id="6" name="Oval 5"/>
          <p:cNvSpPr/>
          <p:nvPr/>
        </p:nvSpPr>
        <p:spPr>
          <a:xfrm>
            <a:off x="1752600" y="1945719"/>
            <a:ext cx="457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7" name="Right Arrow 6"/>
          <p:cNvSpPr/>
          <p:nvPr/>
        </p:nvSpPr>
        <p:spPr>
          <a:xfrm>
            <a:off x="3276600" y="2067639"/>
            <a:ext cx="457200" cy="182880"/>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p:cNvCxnSpPr>
            <a:stCxn id="6" idx="6"/>
            <a:endCxn id="5" idx="1"/>
          </p:cNvCxnSpPr>
          <p:nvPr/>
        </p:nvCxnSpPr>
        <p:spPr>
          <a:xfrm>
            <a:off x="2209800" y="2174319"/>
            <a:ext cx="381000" cy="1588"/>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800600" y="1945719"/>
            <a:ext cx="457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cxnSp>
        <p:nvCxnSpPr>
          <p:cNvPr id="24" name="Straight Arrow Connector 23"/>
          <p:cNvCxnSpPr>
            <a:stCxn id="21" idx="3"/>
            <a:endCxn id="22" idx="2"/>
          </p:cNvCxnSpPr>
          <p:nvPr/>
        </p:nvCxnSpPr>
        <p:spPr>
          <a:xfrm>
            <a:off x="4419600" y="2174319"/>
            <a:ext cx="381000" cy="1588"/>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6096000" y="4384119"/>
            <a:ext cx="457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cxnSp>
        <p:nvCxnSpPr>
          <p:cNvPr id="32" name="Straight Arrow Connector 31"/>
          <p:cNvCxnSpPr>
            <a:stCxn id="29" idx="3"/>
            <a:endCxn id="30" idx="2"/>
          </p:cNvCxnSpPr>
          <p:nvPr/>
        </p:nvCxnSpPr>
        <p:spPr>
          <a:xfrm>
            <a:off x="5715000" y="4612719"/>
            <a:ext cx="381000" cy="1588"/>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752600" y="4384119"/>
            <a:ext cx="457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5" name="Right Arrow 34"/>
          <p:cNvSpPr/>
          <p:nvPr/>
        </p:nvSpPr>
        <p:spPr>
          <a:xfrm>
            <a:off x="3276600" y="4506039"/>
            <a:ext cx="457200" cy="182880"/>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Arrow Connector 35"/>
          <p:cNvCxnSpPr>
            <a:stCxn id="34" idx="6"/>
            <a:endCxn id="33" idx="1"/>
          </p:cNvCxnSpPr>
          <p:nvPr/>
        </p:nvCxnSpPr>
        <p:spPr>
          <a:xfrm>
            <a:off x="2209800" y="4612719"/>
            <a:ext cx="381000" cy="1588"/>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1752600" y="3164919"/>
            <a:ext cx="457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6" name="Right Arrow 45"/>
          <p:cNvSpPr/>
          <p:nvPr/>
        </p:nvSpPr>
        <p:spPr>
          <a:xfrm>
            <a:off x="3276600" y="3286839"/>
            <a:ext cx="457200" cy="182880"/>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7" name="Straight Arrow Connector 46"/>
          <p:cNvCxnSpPr>
            <a:stCxn id="45" idx="6"/>
            <a:endCxn id="44" idx="1"/>
          </p:cNvCxnSpPr>
          <p:nvPr/>
        </p:nvCxnSpPr>
        <p:spPr>
          <a:xfrm>
            <a:off x="2209800" y="3393519"/>
            <a:ext cx="381000" cy="1588"/>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5943600" y="3164919"/>
            <a:ext cx="457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50" name="Right Arrow 49"/>
          <p:cNvSpPr/>
          <p:nvPr/>
        </p:nvSpPr>
        <p:spPr>
          <a:xfrm>
            <a:off x="4419600" y="3286839"/>
            <a:ext cx="457200" cy="182880"/>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1" name="Straight Arrow Connector 50"/>
          <p:cNvCxnSpPr>
            <a:stCxn id="48" idx="3"/>
            <a:endCxn id="49" idx="2"/>
          </p:cNvCxnSpPr>
          <p:nvPr/>
        </p:nvCxnSpPr>
        <p:spPr>
          <a:xfrm>
            <a:off x="5562600" y="3393519"/>
            <a:ext cx="381000" cy="1588"/>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7239000" y="5069919"/>
            <a:ext cx="457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56" name="Right Arrow 55"/>
          <p:cNvSpPr/>
          <p:nvPr/>
        </p:nvSpPr>
        <p:spPr>
          <a:xfrm>
            <a:off x="5715000" y="5222319"/>
            <a:ext cx="457200" cy="182880"/>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Arrow Connector 56"/>
          <p:cNvCxnSpPr>
            <a:stCxn id="54" idx="3"/>
            <a:endCxn id="55" idx="2"/>
          </p:cNvCxnSpPr>
          <p:nvPr/>
        </p:nvCxnSpPr>
        <p:spPr>
          <a:xfrm>
            <a:off x="6858000" y="5298519"/>
            <a:ext cx="381000" cy="1588"/>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4572000" y="4643199"/>
            <a:ext cx="91440" cy="685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ight Arrow 30"/>
          <p:cNvSpPr/>
          <p:nvPr/>
        </p:nvSpPr>
        <p:spPr>
          <a:xfrm>
            <a:off x="4419600" y="4536519"/>
            <a:ext cx="609600" cy="182880"/>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ight Arrow 60"/>
          <p:cNvSpPr/>
          <p:nvPr/>
        </p:nvSpPr>
        <p:spPr>
          <a:xfrm>
            <a:off x="4572000" y="5222319"/>
            <a:ext cx="457200" cy="182880"/>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p:cNvSpPr/>
          <p:nvPr/>
        </p:nvSpPr>
        <p:spPr>
          <a:xfrm>
            <a:off x="4584192" y="4612719"/>
            <a:ext cx="73152" cy="6858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p:cNvSpPr txBox="1"/>
          <p:nvPr/>
        </p:nvSpPr>
        <p:spPr>
          <a:xfrm>
            <a:off x="1524000" y="1447800"/>
            <a:ext cx="2514600" cy="369332"/>
          </a:xfrm>
          <a:prstGeom prst="rect">
            <a:avLst/>
          </a:prstGeom>
          <a:noFill/>
        </p:spPr>
        <p:txBody>
          <a:bodyPr wrap="square" rtlCol="0">
            <a:spAutoFit/>
          </a:bodyPr>
          <a:lstStyle/>
          <a:p>
            <a:r>
              <a:rPr lang="en-US" dirty="0" smtClean="0"/>
              <a:t>Import or Copy File</a:t>
            </a:r>
            <a:endParaRPr lang="en-US" dirty="0"/>
          </a:p>
        </p:txBody>
      </p:sp>
      <p:sp>
        <p:nvSpPr>
          <p:cNvPr id="65" name="TextBox 64"/>
          <p:cNvSpPr txBox="1"/>
          <p:nvPr/>
        </p:nvSpPr>
        <p:spPr>
          <a:xfrm>
            <a:off x="1524000" y="2631519"/>
            <a:ext cx="2514600" cy="369332"/>
          </a:xfrm>
          <a:prstGeom prst="rect">
            <a:avLst/>
          </a:prstGeom>
          <a:noFill/>
        </p:spPr>
        <p:txBody>
          <a:bodyPr wrap="square" rtlCol="0">
            <a:spAutoFit/>
          </a:bodyPr>
          <a:lstStyle/>
          <a:p>
            <a:r>
              <a:rPr lang="en-US" dirty="0" smtClean="0"/>
              <a:t>Filter Contents of File</a:t>
            </a:r>
            <a:endParaRPr lang="en-US" dirty="0"/>
          </a:p>
        </p:txBody>
      </p:sp>
      <p:sp>
        <p:nvSpPr>
          <p:cNvPr id="66" name="TextBox 65"/>
          <p:cNvSpPr txBox="1"/>
          <p:nvPr/>
        </p:nvSpPr>
        <p:spPr>
          <a:xfrm>
            <a:off x="1676400" y="3926919"/>
            <a:ext cx="5029200" cy="369332"/>
          </a:xfrm>
          <a:prstGeom prst="rect">
            <a:avLst/>
          </a:prstGeom>
          <a:noFill/>
        </p:spPr>
        <p:txBody>
          <a:bodyPr wrap="square" rtlCol="0">
            <a:spAutoFit/>
          </a:bodyPr>
          <a:lstStyle/>
          <a:p>
            <a:r>
              <a:rPr lang="en-US" dirty="0" smtClean="0"/>
              <a:t>Complex Filtering, Multiple Outputs</a:t>
            </a:r>
            <a:endParaRPr lang="en-US" dirty="0"/>
          </a:p>
        </p:txBody>
      </p:sp>
      <p:sp>
        <p:nvSpPr>
          <p:cNvPr id="52" name="TextBox 51"/>
          <p:cNvSpPr txBox="1"/>
          <p:nvPr/>
        </p:nvSpPr>
        <p:spPr>
          <a:xfrm>
            <a:off x="1219200" y="2021919"/>
            <a:ext cx="533400" cy="246221"/>
          </a:xfrm>
          <a:prstGeom prst="rect">
            <a:avLst/>
          </a:prstGeom>
          <a:noFill/>
        </p:spPr>
        <p:txBody>
          <a:bodyPr wrap="square" rtlCol="0">
            <a:spAutoFit/>
          </a:bodyPr>
          <a:lstStyle/>
          <a:p>
            <a:pPr algn="r"/>
            <a:r>
              <a:rPr lang="en-US" sz="1000" dirty="0" smtClean="0"/>
              <a:t>File</a:t>
            </a:r>
            <a:endParaRPr lang="en-US" sz="1000" dirty="0"/>
          </a:p>
        </p:txBody>
      </p:sp>
      <p:sp>
        <p:nvSpPr>
          <p:cNvPr id="53" name="TextBox 52"/>
          <p:cNvSpPr txBox="1"/>
          <p:nvPr/>
        </p:nvSpPr>
        <p:spPr>
          <a:xfrm>
            <a:off x="5257800" y="2021919"/>
            <a:ext cx="838200" cy="246221"/>
          </a:xfrm>
          <a:prstGeom prst="rect">
            <a:avLst/>
          </a:prstGeom>
          <a:noFill/>
        </p:spPr>
        <p:txBody>
          <a:bodyPr wrap="square" rtlCol="0">
            <a:spAutoFit/>
          </a:bodyPr>
          <a:lstStyle/>
          <a:p>
            <a:r>
              <a:rPr lang="en-US" sz="1000" dirty="0" smtClean="0"/>
              <a:t>SQLite DB</a:t>
            </a:r>
            <a:endParaRPr lang="en-US" sz="1000" dirty="0"/>
          </a:p>
        </p:txBody>
      </p:sp>
      <p:sp>
        <p:nvSpPr>
          <p:cNvPr id="59" name="TextBox 58"/>
          <p:cNvSpPr txBox="1"/>
          <p:nvPr/>
        </p:nvSpPr>
        <p:spPr>
          <a:xfrm>
            <a:off x="1219200" y="3223498"/>
            <a:ext cx="533400" cy="246221"/>
          </a:xfrm>
          <a:prstGeom prst="rect">
            <a:avLst/>
          </a:prstGeom>
          <a:noFill/>
        </p:spPr>
        <p:txBody>
          <a:bodyPr wrap="square" rtlCol="0">
            <a:spAutoFit/>
          </a:bodyPr>
          <a:lstStyle/>
          <a:p>
            <a:pPr algn="r"/>
            <a:r>
              <a:rPr lang="en-US" sz="1000" dirty="0" smtClean="0"/>
              <a:t>File</a:t>
            </a:r>
            <a:endParaRPr lang="en-US" sz="1000" dirty="0"/>
          </a:p>
        </p:txBody>
      </p:sp>
      <p:sp>
        <p:nvSpPr>
          <p:cNvPr id="60" name="TextBox 59"/>
          <p:cNvSpPr txBox="1"/>
          <p:nvPr/>
        </p:nvSpPr>
        <p:spPr>
          <a:xfrm>
            <a:off x="990600" y="4460319"/>
            <a:ext cx="762000" cy="246221"/>
          </a:xfrm>
          <a:prstGeom prst="rect">
            <a:avLst/>
          </a:prstGeom>
          <a:noFill/>
        </p:spPr>
        <p:txBody>
          <a:bodyPr wrap="square" rtlCol="0">
            <a:spAutoFit/>
          </a:bodyPr>
          <a:lstStyle/>
          <a:p>
            <a:pPr algn="r"/>
            <a:r>
              <a:rPr lang="en-US" sz="1000" dirty="0" smtClean="0"/>
              <a:t>Database</a:t>
            </a:r>
            <a:endParaRPr lang="en-US" sz="1000" dirty="0"/>
          </a:p>
        </p:txBody>
      </p:sp>
      <p:sp>
        <p:nvSpPr>
          <p:cNvPr id="67" name="TextBox 66"/>
          <p:cNvSpPr txBox="1"/>
          <p:nvPr/>
        </p:nvSpPr>
        <p:spPr>
          <a:xfrm>
            <a:off x="6400800" y="3241119"/>
            <a:ext cx="838200" cy="246221"/>
          </a:xfrm>
          <a:prstGeom prst="rect">
            <a:avLst/>
          </a:prstGeom>
          <a:noFill/>
        </p:spPr>
        <p:txBody>
          <a:bodyPr wrap="square" rtlCol="0">
            <a:spAutoFit/>
          </a:bodyPr>
          <a:lstStyle/>
          <a:p>
            <a:r>
              <a:rPr lang="en-US" sz="1000" dirty="0" smtClean="0"/>
              <a:t>File</a:t>
            </a:r>
            <a:endParaRPr lang="en-US" sz="1000" dirty="0"/>
          </a:p>
        </p:txBody>
      </p:sp>
      <p:sp>
        <p:nvSpPr>
          <p:cNvPr id="68" name="TextBox 67"/>
          <p:cNvSpPr txBox="1"/>
          <p:nvPr/>
        </p:nvSpPr>
        <p:spPr>
          <a:xfrm>
            <a:off x="6553200" y="4460319"/>
            <a:ext cx="838200" cy="246221"/>
          </a:xfrm>
          <a:prstGeom prst="rect">
            <a:avLst/>
          </a:prstGeom>
          <a:noFill/>
        </p:spPr>
        <p:txBody>
          <a:bodyPr wrap="square" rtlCol="0">
            <a:spAutoFit/>
          </a:bodyPr>
          <a:lstStyle/>
          <a:p>
            <a:r>
              <a:rPr lang="en-US" sz="1000" dirty="0" smtClean="0"/>
              <a:t>SQLite DB</a:t>
            </a:r>
            <a:endParaRPr lang="en-US" sz="1000" dirty="0"/>
          </a:p>
        </p:txBody>
      </p:sp>
      <p:sp>
        <p:nvSpPr>
          <p:cNvPr id="69" name="TextBox 68"/>
          <p:cNvSpPr txBox="1"/>
          <p:nvPr/>
        </p:nvSpPr>
        <p:spPr>
          <a:xfrm>
            <a:off x="7696200" y="5176124"/>
            <a:ext cx="838200" cy="246221"/>
          </a:xfrm>
          <a:prstGeom prst="rect">
            <a:avLst/>
          </a:prstGeom>
          <a:noFill/>
        </p:spPr>
        <p:txBody>
          <a:bodyPr wrap="square" rtlCol="0">
            <a:spAutoFit/>
          </a:bodyPr>
          <a:lstStyle/>
          <a:p>
            <a:r>
              <a:rPr lang="en-US" sz="1000" dirty="0" smtClean="0"/>
              <a:t>File</a:t>
            </a:r>
            <a:endParaRPr lang="en-US" sz="1000" dirty="0"/>
          </a:p>
        </p:txBody>
      </p:sp>
      <p:sp>
        <p:nvSpPr>
          <p:cNvPr id="5" name="Rectangle 4"/>
          <p:cNvSpPr/>
          <p:nvPr/>
        </p:nvSpPr>
        <p:spPr>
          <a:xfrm>
            <a:off x="2590800" y="1945719"/>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Reader (file)</a:t>
            </a:r>
            <a:endParaRPr lang="en-US" sz="1000" dirty="0">
              <a:solidFill>
                <a:schemeClr val="tx1"/>
              </a:solidFill>
            </a:endParaRPr>
          </a:p>
        </p:txBody>
      </p:sp>
      <p:sp>
        <p:nvSpPr>
          <p:cNvPr id="21" name="Rectangle 20"/>
          <p:cNvSpPr/>
          <p:nvPr/>
        </p:nvSpPr>
        <p:spPr>
          <a:xfrm>
            <a:off x="3733800" y="1945719"/>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Writer</a:t>
            </a:r>
          </a:p>
          <a:p>
            <a:pPr algn="ctr"/>
            <a:r>
              <a:rPr lang="en-US" sz="1000" dirty="0" smtClean="0">
                <a:solidFill>
                  <a:schemeClr val="tx1"/>
                </a:solidFill>
              </a:rPr>
              <a:t>(SQLite)</a:t>
            </a:r>
            <a:endParaRPr lang="en-US" sz="1000" dirty="0">
              <a:solidFill>
                <a:schemeClr val="tx1"/>
              </a:solidFill>
            </a:endParaRPr>
          </a:p>
        </p:txBody>
      </p:sp>
      <p:sp>
        <p:nvSpPr>
          <p:cNvPr id="29" name="Rectangle 28"/>
          <p:cNvSpPr/>
          <p:nvPr/>
        </p:nvSpPr>
        <p:spPr>
          <a:xfrm>
            <a:off x="5029200" y="4384119"/>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Writer</a:t>
            </a:r>
          </a:p>
          <a:p>
            <a:pPr algn="ctr"/>
            <a:r>
              <a:rPr lang="en-US" sz="1000" dirty="0" smtClean="0">
                <a:solidFill>
                  <a:schemeClr val="tx1"/>
                </a:solidFill>
              </a:rPr>
              <a:t>(SQLite)</a:t>
            </a:r>
            <a:endParaRPr lang="en-US" sz="1000" dirty="0">
              <a:solidFill>
                <a:schemeClr val="tx1"/>
              </a:solidFill>
            </a:endParaRPr>
          </a:p>
        </p:txBody>
      </p:sp>
      <p:sp>
        <p:nvSpPr>
          <p:cNvPr id="33" name="Rectangle 32"/>
          <p:cNvSpPr/>
          <p:nvPr/>
        </p:nvSpPr>
        <p:spPr>
          <a:xfrm>
            <a:off x="2590800" y="4384119"/>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Reader</a:t>
            </a:r>
          </a:p>
          <a:p>
            <a:pPr algn="ctr"/>
            <a:r>
              <a:rPr lang="en-US" sz="1000" dirty="0" smtClean="0">
                <a:solidFill>
                  <a:schemeClr val="tx1"/>
                </a:solidFill>
              </a:rPr>
              <a:t>(DMS)</a:t>
            </a:r>
            <a:endParaRPr lang="en-US" sz="1000" dirty="0">
              <a:solidFill>
                <a:schemeClr val="tx1"/>
              </a:solidFill>
            </a:endParaRPr>
          </a:p>
        </p:txBody>
      </p:sp>
      <p:sp>
        <p:nvSpPr>
          <p:cNvPr id="40" name="Rectangle 39"/>
          <p:cNvSpPr/>
          <p:nvPr/>
        </p:nvSpPr>
        <p:spPr>
          <a:xfrm>
            <a:off x="3733800" y="4384119"/>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Filter “</a:t>
            </a:r>
          </a:p>
          <a:p>
            <a:pPr algn="ctr"/>
            <a:r>
              <a:rPr lang="en-US" sz="1000" dirty="0" smtClean="0">
                <a:solidFill>
                  <a:schemeClr val="tx1"/>
                </a:solidFill>
              </a:rPr>
              <a:t>X”</a:t>
            </a:r>
            <a:endParaRPr lang="en-US" sz="1000" dirty="0">
              <a:solidFill>
                <a:schemeClr val="tx1"/>
              </a:solidFill>
            </a:endParaRPr>
          </a:p>
        </p:txBody>
      </p:sp>
      <p:sp>
        <p:nvSpPr>
          <p:cNvPr id="43" name="Rectangle 42"/>
          <p:cNvSpPr/>
          <p:nvPr/>
        </p:nvSpPr>
        <p:spPr>
          <a:xfrm>
            <a:off x="3733800" y="3164919"/>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Filter </a:t>
            </a:r>
          </a:p>
          <a:p>
            <a:pPr algn="ctr"/>
            <a:r>
              <a:rPr lang="en-US" sz="1000" dirty="0" smtClean="0">
                <a:solidFill>
                  <a:schemeClr val="tx1"/>
                </a:solidFill>
              </a:rPr>
              <a:t>“X”</a:t>
            </a:r>
            <a:endParaRPr lang="en-US" sz="1000" dirty="0">
              <a:solidFill>
                <a:schemeClr val="tx1"/>
              </a:solidFill>
            </a:endParaRPr>
          </a:p>
        </p:txBody>
      </p:sp>
      <p:sp>
        <p:nvSpPr>
          <p:cNvPr id="44" name="Rectangle 43"/>
          <p:cNvSpPr/>
          <p:nvPr/>
        </p:nvSpPr>
        <p:spPr>
          <a:xfrm>
            <a:off x="2590800" y="3164919"/>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Reader</a:t>
            </a:r>
          </a:p>
          <a:p>
            <a:pPr algn="ctr"/>
            <a:r>
              <a:rPr lang="en-US" sz="1000" dirty="0" smtClean="0">
                <a:solidFill>
                  <a:schemeClr val="tx1"/>
                </a:solidFill>
              </a:rPr>
              <a:t>(file)</a:t>
            </a:r>
            <a:endParaRPr lang="en-US" sz="1000" dirty="0">
              <a:solidFill>
                <a:schemeClr val="tx1"/>
              </a:solidFill>
            </a:endParaRPr>
          </a:p>
        </p:txBody>
      </p:sp>
      <p:sp>
        <p:nvSpPr>
          <p:cNvPr id="48" name="Rectangle 47"/>
          <p:cNvSpPr/>
          <p:nvPr/>
        </p:nvSpPr>
        <p:spPr>
          <a:xfrm>
            <a:off x="4876800" y="3164919"/>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Writer</a:t>
            </a:r>
          </a:p>
          <a:p>
            <a:pPr algn="ctr"/>
            <a:r>
              <a:rPr lang="en-US" sz="1000" dirty="0" smtClean="0">
                <a:solidFill>
                  <a:schemeClr val="tx1"/>
                </a:solidFill>
              </a:rPr>
              <a:t>(file)</a:t>
            </a:r>
            <a:endParaRPr lang="en-US" sz="1000" dirty="0">
              <a:solidFill>
                <a:schemeClr val="tx1"/>
              </a:solidFill>
            </a:endParaRPr>
          </a:p>
        </p:txBody>
      </p:sp>
      <p:sp>
        <p:nvSpPr>
          <p:cNvPr id="54" name="Rectangle 53"/>
          <p:cNvSpPr/>
          <p:nvPr/>
        </p:nvSpPr>
        <p:spPr>
          <a:xfrm>
            <a:off x="6172200" y="5069919"/>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Writer (file)</a:t>
            </a:r>
            <a:endParaRPr lang="en-US" sz="1000" dirty="0">
              <a:solidFill>
                <a:schemeClr val="tx1"/>
              </a:solidFill>
            </a:endParaRPr>
          </a:p>
        </p:txBody>
      </p:sp>
      <p:sp>
        <p:nvSpPr>
          <p:cNvPr id="58" name="Rectangle 57"/>
          <p:cNvSpPr/>
          <p:nvPr/>
        </p:nvSpPr>
        <p:spPr>
          <a:xfrm>
            <a:off x="5029200" y="5069919"/>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Filter </a:t>
            </a:r>
          </a:p>
          <a:p>
            <a:pPr algn="ctr"/>
            <a:r>
              <a:rPr lang="en-US" sz="1000" dirty="0" smtClean="0">
                <a:solidFill>
                  <a:schemeClr val="tx1"/>
                </a:solidFill>
              </a:rPr>
              <a:t>“Y”</a:t>
            </a:r>
            <a:endParaRPr lang="en-US" sz="1000" dirty="0">
              <a:solidFill>
                <a:schemeClr val="tx1"/>
              </a:solidFill>
            </a:endParaRPr>
          </a:p>
        </p:txBody>
      </p:sp>
      <p:sp>
        <p:nvSpPr>
          <p:cNvPr id="72" name="Rounded Rectangular Callout 71"/>
          <p:cNvSpPr/>
          <p:nvPr/>
        </p:nvSpPr>
        <p:spPr>
          <a:xfrm>
            <a:off x="1371600" y="5081587"/>
            <a:ext cx="2971800" cy="1166813"/>
          </a:xfrm>
          <a:prstGeom prst="wedgeRoundRectCallout">
            <a:avLst>
              <a:gd name="adj1" fmla="val 21951"/>
              <a:gd name="adj2" fmla="val -87139"/>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1" name="Rounded Rectangular Callout 70"/>
          <p:cNvSpPr/>
          <p:nvPr/>
        </p:nvSpPr>
        <p:spPr>
          <a:xfrm>
            <a:off x="1371600" y="5081587"/>
            <a:ext cx="2971800" cy="1166813"/>
          </a:xfrm>
          <a:prstGeom prst="wedgeRoundRectCallout">
            <a:avLst>
              <a:gd name="adj1" fmla="val 56188"/>
              <a:gd name="adj2" fmla="val -34482"/>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Modules chain together via their “standard” tabular inputs and outputs to make pipelines</a:t>
            </a:r>
            <a:endParaRPr lang="en-US" dirty="0">
              <a:solidFill>
                <a:schemeClr val="tx1"/>
              </a:solidFill>
            </a:endParaRPr>
          </a:p>
        </p:txBody>
      </p:sp>
      <p:sp>
        <p:nvSpPr>
          <p:cNvPr id="73" name="Rounded Rectangular Callout 72"/>
          <p:cNvSpPr/>
          <p:nvPr/>
        </p:nvSpPr>
        <p:spPr>
          <a:xfrm>
            <a:off x="6781800" y="2707719"/>
            <a:ext cx="1676400" cy="1266826"/>
          </a:xfrm>
          <a:prstGeom prst="wedgeRoundRectCallout">
            <a:avLst>
              <a:gd name="adj1" fmla="val -112625"/>
              <a:gd name="adj2" fmla="val 87034"/>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Rounded Rectangular Callout 69"/>
          <p:cNvSpPr/>
          <p:nvPr/>
        </p:nvSpPr>
        <p:spPr>
          <a:xfrm>
            <a:off x="6781800" y="2707719"/>
            <a:ext cx="1676400" cy="1266826"/>
          </a:xfrm>
          <a:prstGeom prst="wedgeRoundRectCallout">
            <a:avLst>
              <a:gd name="adj1" fmla="val -187735"/>
              <a:gd name="adj2" fmla="val -73037"/>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Modules can be reused in multiple pipelines</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box(in)">
                                      <p:cBhvr>
                                        <p:cTn id="7" dur="500"/>
                                        <p:tgtEl>
                                          <p:spTgt spid="71"/>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box(in)">
                                      <p:cBhvr>
                                        <p:cTn id="11" dur="500"/>
                                        <p:tgtEl>
                                          <p:spTgt spid="72"/>
                                        </p:tgtEl>
                                      </p:cBhvr>
                                    </p:animEffect>
                                  </p:childTnLst>
                                </p:cTn>
                              </p:par>
                              <p:par>
                                <p:cTn id="12" presetID="4" presetClass="entr" presetSubtype="16" fill="hold" grpId="0" nodeType="withEffect">
                                  <p:stCondLst>
                                    <p:cond delay="0"/>
                                  </p:stCondLst>
                                  <p:childTnLst>
                                    <p:set>
                                      <p:cBhvr>
                                        <p:cTn id="13" dur="1" fill="hold">
                                          <p:stCondLst>
                                            <p:cond delay="0"/>
                                          </p:stCondLst>
                                        </p:cTn>
                                        <p:tgtEl>
                                          <p:spTgt spid="70"/>
                                        </p:tgtEl>
                                        <p:attrNameLst>
                                          <p:attrName>style.visibility</p:attrName>
                                        </p:attrNameLst>
                                      </p:cBhvr>
                                      <p:to>
                                        <p:strVal val="visible"/>
                                      </p:to>
                                    </p:set>
                                    <p:animEffect transition="in" filter="box(in)">
                                      <p:cBhvr>
                                        <p:cTn id="14" dur="500"/>
                                        <p:tgtEl>
                                          <p:spTgt spid="70"/>
                                        </p:tgtEl>
                                      </p:cBhvr>
                                    </p:animEffect>
                                  </p:childTnLst>
                                </p:cTn>
                              </p:par>
                            </p:childTnLst>
                          </p:cTn>
                        </p:par>
                        <p:par>
                          <p:cTn id="15" fill="hold">
                            <p:stCondLst>
                              <p:cond delay="1000"/>
                            </p:stCondLst>
                            <p:childTnLst>
                              <p:par>
                                <p:cTn id="16" presetID="4" presetClass="entr" presetSubtype="16" fill="hold" grpId="0" nodeType="after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box(in)">
                                      <p:cBhvr>
                                        <p:cTn id="18"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2362200" y="3886200"/>
            <a:ext cx="3581400" cy="838200"/>
          </a:xfrm>
          <a:prstGeom prst="rect">
            <a:avLst/>
          </a:prstGeom>
          <a:noFill/>
          <a:ln w="19050">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dirty="0" smtClean="0">
                <a:solidFill>
                  <a:schemeClr val="tx1"/>
                </a:solidFill>
              </a:rPr>
              <a:t>Sub-Pipeline</a:t>
            </a:r>
            <a:endParaRPr lang="en-US" sz="1000" dirty="0">
              <a:solidFill>
                <a:schemeClr val="tx1"/>
              </a:solidFill>
            </a:endParaRPr>
          </a:p>
        </p:txBody>
      </p:sp>
      <p:sp>
        <p:nvSpPr>
          <p:cNvPr id="2" name="Title 1"/>
          <p:cNvSpPr>
            <a:spLocks noGrp="1"/>
          </p:cNvSpPr>
          <p:nvPr>
            <p:ph type="title"/>
          </p:nvPr>
        </p:nvSpPr>
        <p:spPr/>
        <p:txBody>
          <a:bodyPr/>
          <a:lstStyle/>
          <a:p>
            <a:r>
              <a:rPr lang="en-US" dirty="0" smtClean="0"/>
              <a:t>Pipelines </a:t>
            </a:r>
            <a:r>
              <a:rPr lang="en-US" sz="2400" dirty="0" smtClean="0"/>
              <a:t>(Continued)</a:t>
            </a:r>
            <a:endParaRPr lang="en-US" sz="2400"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13</a:t>
            </a:fld>
            <a:r>
              <a:rPr lang="en-US" dirty="0" smtClean="0">
                <a:latin typeface="Times New Roman" pitchFamily="-80" charset="0"/>
              </a:rPr>
              <a:t> </a:t>
            </a:r>
            <a:endParaRPr lang="en-US" dirty="0">
              <a:latin typeface="Times New Roman" pitchFamily="-80" charset="0"/>
            </a:endParaRPr>
          </a:p>
        </p:txBody>
      </p:sp>
      <p:sp>
        <p:nvSpPr>
          <p:cNvPr id="29" name="Rectangle 28"/>
          <p:cNvSpPr/>
          <p:nvPr/>
        </p:nvSpPr>
        <p:spPr>
          <a:xfrm>
            <a:off x="5105400" y="3048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Writer</a:t>
            </a:r>
          </a:p>
          <a:p>
            <a:pPr algn="ctr"/>
            <a:r>
              <a:rPr lang="en-US" sz="1000" dirty="0" smtClean="0">
                <a:solidFill>
                  <a:schemeClr val="tx1"/>
                </a:solidFill>
              </a:rPr>
              <a:t>(file)</a:t>
            </a:r>
            <a:endParaRPr lang="en-US" sz="1000" dirty="0">
              <a:solidFill>
                <a:schemeClr val="tx1"/>
              </a:solidFill>
            </a:endParaRPr>
          </a:p>
        </p:txBody>
      </p:sp>
      <p:sp>
        <p:nvSpPr>
          <p:cNvPr id="30" name="Oval 29"/>
          <p:cNvSpPr/>
          <p:nvPr/>
        </p:nvSpPr>
        <p:spPr>
          <a:xfrm>
            <a:off x="6324600" y="3048000"/>
            <a:ext cx="457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cxnSp>
        <p:nvCxnSpPr>
          <p:cNvPr id="32" name="Straight Arrow Connector 31"/>
          <p:cNvCxnSpPr>
            <a:stCxn id="29" idx="3"/>
            <a:endCxn id="30" idx="2"/>
          </p:cNvCxnSpPr>
          <p:nvPr/>
        </p:nvCxnSpPr>
        <p:spPr>
          <a:xfrm>
            <a:off x="5791200" y="3276600"/>
            <a:ext cx="533400" cy="1588"/>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667000" y="3048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Reader</a:t>
            </a:r>
          </a:p>
          <a:p>
            <a:pPr algn="ctr"/>
            <a:r>
              <a:rPr lang="en-US" sz="1000" dirty="0" smtClean="0">
                <a:solidFill>
                  <a:schemeClr val="tx1"/>
                </a:solidFill>
              </a:rPr>
              <a:t>(DMS)</a:t>
            </a:r>
            <a:endParaRPr lang="en-US" sz="1000" dirty="0">
              <a:solidFill>
                <a:schemeClr val="tx1"/>
              </a:solidFill>
            </a:endParaRPr>
          </a:p>
        </p:txBody>
      </p:sp>
      <p:sp>
        <p:nvSpPr>
          <p:cNvPr id="34" name="Oval 33"/>
          <p:cNvSpPr/>
          <p:nvPr/>
        </p:nvSpPr>
        <p:spPr>
          <a:xfrm>
            <a:off x="1752600" y="3048000"/>
            <a:ext cx="457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5" name="Right Arrow 34"/>
          <p:cNvSpPr/>
          <p:nvPr/>
        </p:nvSpPr>
        <p:spPr>
          <a:xfrm>
            <a:off x="3352800" y="3169920"/>
            <a:ext cx="457200" cy="182880"/>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Arrow Connector 35"/>
          <p:cNvCxnSpPr>
            <a:stCxn id="34" idx="6"/>
            <a:endCxn id="33" idx="1"/>
          </p:cNvCxnSpPr>
          <p:nvPr/>
        </p:nvCxnSpPr>
        <p:spPr>
          <a:xfrm>
            <a:off x="2209800" y="3276600"/>
            <a:ext cx="457200" cy="1588"/>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3810000" y="3048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Pipeline</a:t>
            </a:r>
          </a:p>
          <a:p>
            <a:pPr algn="ctr"/>
            <a:r>
              <a:rPr lang="en-US" sz="1000" dirty="0" smtClean="0">
                <a:solidFill>
                  <a:schemeClr val="tx1"/>
                </a:solidFill>
              </a:rPr>
              <a:t>Handler</a:t>
            </a:r>
            <a:endParaRPr lang="en-US" sz="1000" dirty="0">
              <a:solidFill>
                <a:schemeClr val="tx1"/>
              </a:solidFill>
            </a:endParaRPr>
          </a:p>
        </p:txBody>
      </p:sp>
      <p:sp>
        <p:nvSpPr>
          <p:cNvPr id="31" name="Right Arrow 30"/>
          <p:cNvSpPr/>
          <p:nvPr/>
        </p:nvSpPr>
        <p:spPr>
          <a:xfrm>
            <a:off x="4495800" y="3200400"/>
            <a:ext cx="609600" cy="182880"/>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p:cNvSpPr txBox="1"/>
          <p:nvPr/>
        </p:nvSpPr>
        <p:spPr>
          <a:xfrm>
            <a:off x="1752600" y="2362200"/>
            <a:ext cx="5257800" cy="369332"/>
          </a:xfrm>
          <a:prstGeom prst="rect">
            <a:avLst/>
          </a:prstGeom>
          <a:noFill/>
        </p:spPr>
        <p:txBody>
          <a:bodyPr wrap="square" rtlCol="0">
            <a:spAutoFit/>
          </a:bodyPr>
          <a:lstStyle/>
          <a:p>
            <a:r>
              <a:rPr lang="en-US" dirty="0" smtClean="0"/>
              <a:t>Filter Contents of Multiple Files</a:t>
            </a:r>
            <a:endParaRPr lang="en-US" dirty="0"/>
          </a:p>
        </p:txBody>
      </p:sp>
      <p:sp>
        <p:nvSpPr>
          <p:cNvPr id="41" name="Rectangle 40"/>
          <p:cNvSpPr/>
          <p:nvPr/>
        </p:nvSpPr>
        <p:spPr>
          <a:xfrm>
            <a:off x="5105400" y="41148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Writer</a:t>
            </a:r>
          </a:p>
          <a:p>
            <a:pPr algn="ctr"/>
            <a:r>
              <a:rPr lang="en-US" sz="1000" dirty="0" smtClean="0">
                <a:solidFill>
                  <a:schemeClr val="tx1"/>
                </a:solidFill>
              </a:rPr>
              <a:t>(file)</a:t>
            </a:r>
            <a:endParaRPr lang="en-US" sz="1000" dirty="0">
              <a:solidFill>
                <a:schemeClr val="tx1"/>
              </a:solidFill>
            </a:endParaRPr>
          </a:p>
        </p:txBody>
      </p:sp>
      <p:sp>
        <p:nvSpPr>
          <p:cNvPr id="42" name="Oval 41"/>
          <p:cNvSpPr/>
          <p:nvPr/>
        </p:nvSpPr>
        <p:spPr>
          <a:xfrm>
            <a:off x="6324600" y="4114800"/>
            <a:ext cx="457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cxnSp>
        <p:nvCxnSpPr>
          <p:cNvPr id="52" name="Straight Arrow Connector 51"/>
          <p:cNvCxnSpPr>
            <a:stCxn id="41" idx="3"/>
            <a:endCxn id="42" idx="2"/>
          </p:cNvCxnSpPr>
          <p:nvPr/>
        </p:nvCxnSpPr>
        <p:spPr>
          <a:xfrm>
            <a:off x="5791200" y="4343400"/>
            <a:ext cx="533400" cy="1588"/>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2667000" y="41148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Reader</a:t>
            </a:r>
          </a:p>
          <a:p>
            <a:pPr algn="ctr"/>
            <a:r>
              <a:rPr lang="en-US" sz="1000" dirty="0" smtClean="0">
                <a:solidFill>
                  <a:schemeClr val="tx1"/>
                </a:solidFill>
              </a:rPr>
              <a:t>(file)</a:t>
            </a:r>
            <a:endParaRPr lang="en-US" sz="1000" dirty="0">
              <a:solidFill>
                <a:schemeClr val="tx1"/>
              </a:solidFill>
            </a:endParaRPr>
          </a:p>
        </p:txBody>
      </p:sp>
      <p:sp>
        <p:nvSpPr>
          <p:cNvPr id="59" name="Oval 58"/>
          <p:cNvSpPr/>
          <p:nvPr/>
        </p:nvSpPr>
        <p:spPr>
          <a:xfrm>
            <a:off x="1752600" y="4114800"/>
            <a:ext cx="457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60" name="Right Arrow 59"/>
          <p:cNvSpPr/>
          <p:nvPr/>
        </p:nvSpPr>
        <p:spPr>
          <a:xfrm>
            <a:off x="3352800" y="4236720"/>
            <a:ext cx="457200" cy="182880"/>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Arrow Connector 66"/>
          <p:cNvCxnSpPr>
            <a:stCxn id="59" idx="6"/>
            <a:endCxn id="53" idx="1"/>
          </p:cNvCxnSpPr>
          <p:nvPr/>
        </p:nvCxnSpPr>
        <p:spPr>
          <a:xfrm>
            <a:off x="2209800" y="4343400"/>
            <a:ext cx="457200" cy="1588"/>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3810000" y="41148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Filter</a:t>
            </a:r>
          </a:p>
          <a:p>
            <a:pPr algn="ctr"/>
            <a:r>
              <a:rPr lang="en-US" sz="1000" dirty="0" smtClean="0">
                <a:solidFill>
                  <a:schemeClr val="tx1"/>
                </a:solidFill>
              </a:rPr>
              <a:t>“X”</a:t>
            </a:r>
            <a:endParaRPr lang="en-US" sz="1000" dirty="0">
              <a:solidFill>
                <a:schemeClr val="tx1"/>
              </a:solidFill>
            </a:endParaRPr>
          </a:p>
        </p:txBody>
      </p:sp>
      <p:sp>
        <p:nvSpPr>
          <p:cNvPr id="69" name="Right Arrow 68"/>
          <p:cNvSpPr/>
          <p:nvPr/>
        </p:nvSpPr>
        <p:spPr>
          <a:xfrm>
            <a:off x="4495800" y="4267200"/>
            <a:ext cx="609600" cy="182880"/>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2" name="Straight Arrow Connector 71"/>
          <p:cNvCxnSpPr>
            <a:stCxn id="40" idx="2"/>
            <a:endCxn id="71" idx="0"/>
          </p:cNvCxnSpPr>
          <p:nvPr/>
        </p:nvCxnSpPr>
        <p:spPr>
          <a:xfrm rot="5400000">
            <a:off x="3962400" y="3695700"/>
            <a:ext cx="381000" cy="1588"/>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Rounded Rectangular Callout 25"/>
          <p:cNvSpPr/>
          <p:nvPr/>
        </p:nvSpPr>
        <p:spPr>
          <a:xfrm>
            <a:off x="5715000" y="1295400"/>
            <a:ext cx="2209800" cy="1143000"/>
          </a:xfrm>
          <a:prstGeom prst="wedgeRoundRectCallout">
            <a:avLst>
              <a:gd name="adj1" fmla="val -65702"/>
              <a:gd name="adj2" fmla="val 83297"/>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“Outer” pipeline handles list of files to be processed</a:t>
            </a:r>
            <a:endParaRPr lang="en-US" dirty="0">
              <a:solidFill>
                <a:schemeClr val="tx1"/>
              </a:solidFill>
            </a:endParaRPr>
          </a:p>
        </p:txBody>
      </p:sp>
      <p:sp>
        <p:nvSpPr>
          <p:cNvPr id="27" name="Rounded Rectangular Callout 26"/>
          <p:cNvSpPr/>
          <p:nvPr/>
        </p:nvSpPr>
        <p:spPr>
          <a:xfrm>
            <a:off x="685800" y="5029200"/>
            <a:ext cx="2743200" cy="1143000"/>
          </a:xfrm>
          <a:prstGeom prst="wedgeRoundRectCallout">
            <a:avLst>
              <a:gd name="adj1" fmla="val 91460"/>
              <a:gd name="adj2" fmla="val -77412"/>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 “sub-pipeline” is created and run for each file to process its contents</a:t>
            </a:r>
            <a:endParaRPr lang="en-US" dirty="0">
              <a:solidFill>
                <a:schemeClr val="tx1"/>
              </a:solidFill>
            </a:endParaRPr>
          </a:p>
        </p:txBody>
      </p:sp>
      <p:sp>
        <p:nvSpPr>
          <p:cNvPr id="37" name="Rectangle 36"/>
          <p:cNvSpPr/>
          <p:nvPr/>
        </p:nvSpPr>
        <p:spPr>
          <a:xfrm>
            <a:off x="2362200" y="2819400"/>
            <a:ext cx="3581400" cy="838200"/>
          </a:xfrm>
          <a:prstGeom prst="rect">
            <a:avLst/>
          </a:prstGeom>
          <a:noFill/>
          <a:ln w="19050">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dirty="0" smtClean="0">
                <a:solidFill>
                  <a:schemeClr val="tx1"/>
                </a:solidFill>
              </a:rPr>
              <a:t>Outer Pipeline</a:t>
            </a:r>
            <a:endParaRPr lang="en-US" sz="1000" dirty="0">
              <a:solidFill>
                <a:schemeClr val="tx1"/>
              </a:solidFill>
            </a:endParaRPr>
          </a:p>
        </p:txBody>
      </p:sp>
      <p:sp>
        <p:nvSpPr>
          <p:cNvPr id="28" name="Content Placeholder 2"/>
          <p:cNvSpPr>
            <a:spLocks noGrp="1"/>
          </p:cNvSpPr>
          <p:nvPr>
            <p:ph idx="1"/>
          </p:nvPr>
        </p:nvSpPr>
        <p:spPr>
          <a:xfrm>
            <a:off x="492125" y="1447800"/>
            <a:ext cx="7966075" cy="609600"/>
          </a:xfrm>
        </p:spPr>
        <p:txBody>
          <a:bodyPr/>
          <a:lstStyle/>
          <a:p>
            <a:r>
              <a:rPr lang="en-US" dirty="0" smtClean="0"/>
              <a:t>Pipelines can be nested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1000"/>
                                  </p:stCondLst>
                                  <p:childTnLst>
                                    <p:set>
                                      <p:cBhvr>
                                        <p:cTn id="6" dur="1" fill="hold">
                                          <p:stCondLst>
                                            <p:cond delay="0"/>
                                          </p:stCondLst>
                                        </p:cTn>
                                        <p:tgtEl>
                                          <p:spTgt spid="26"/>
                                        </p:tgtEl>
                                        <p:attrNameLst>
                                          <p:attrName>style.visibility</p:attrName>
                                        </p:attrNameLst>
                                      </p:cBhvr>
                                      <p:to>
                                        <p:strVal val="visible"/>
                                      </p:to>
                                    </p:set>
                                    <p:animEffect transition="in" filter="box(in)">
                                      <p:cBhvr>
                                        <p:cTn id="7" dur="500"/>
                                        <p:tgtEl>
                                          <p:spTgt spid="26"/>
                                        </p:tgtEl>
                                      </p:cBhvr>
                                    </p:animEffect>
                                  </p:childTnLst>
                                </p:cTn>
                              </p:par>
                            </p:childTnLst>
                          </p:cTn>
                        </p:par>
                        <p:par>
                          <p:cTn id="8" fill="hold">
                            <p:stCondLst>
                              <p:cond delay="1500"/>
                            </p:stCondLst>
                            <p:childTnLst>
                              <p:par>
                                <p:cTn id="9" presetID="4" presetClass="entr" presetSubtype="16" fill="hold" grpId="0" nodeType="afterEffect">
                                  <p:stCondLst>
                                    <p:cond delay="1000"/>
                                  </p:stCondLst>
                                  <p:childTnLst>
                                    <p:set>
                                      <p:cBhvr>
                                        <p:cTn id="10" dur="1" fill="hold">
                                          <p:stCondLst>
                                            <p:cond delay="0"/>
                                          </p:stCondLst>
                                        </p:cTn>
                                        <p:tgtEl>
                                          <p:spTgt spid="27"/>
                                        </p:tgtEl>
                                        <p:attrNameLst>
                                          <p:attrName>style.visibility</p:attrName>
                                        </p:attrNameLst>
                                      </p:cBhvr>
                                      <p:to>
                                        <p:strVal val="visible"/>
                                      </p:to>
                                    </p:set>
                                    <p:animEffect transition="in" filter="box(in)">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Mage File Processor</a:t>
            </a:r>
            <a:endParaRPr lang="en-US" dirty="0"/>
          </a:p>
        </p:txBody>
      </p:sp>
      <p:sp>
        <p:nvSpPr>
          <p:cNvPr id="3" name="Content Placeholder 2"/>
          <p:cNvSpPr>
            <a:spLocks noGrp="1"/>
          </p:cNvSpPr>
          <p:nvPr>
            <p:ph idx="1"/>
          </p:nvPr>
        </p:nvSpPr>
        <p:spPr>
          <a:xfrm>
            <a:off x="457200" y="1371600"/>
            <a:ext cx="8186738" cy="609600"/>
          </a:xfrm>
        </p:spPr>
        <p:txBody>
          <a:bodyPr/>
          <a:lstStyle/>
          <a:p>
            <a:r>
              <a:rPr lang="en-US" dirty="0" smtClean="0"/>
              <a:t>Tool for extracting files and file contents from DMS</a:t>
            </a:r>
          </a:p>
          <a:p>
            <a:r>
              <a:rPr lang="en-US" dirty="0" smtClean="0"/>
              <a:t>Mage pipelines do the heavy lifting</a:t>
            </a:r>
          </a:p>
          <a:p>
            <a:r>
              <a:rPr lang="en-US" dirty="0" smtClean="0"/>
              <a:t>It is complicated, but you have to start somewhere…</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14</a:t>
            </a:fld>
            <a:r>
              <a:rPr lang="en-US" dirty="0" smtClean="0">
                <a:latin typeface="Times New Roman" pitchFamily="-80" charset="0"/>
              </a:rPr>
              <a:t> </a:t>
            </a:r>
            <a:endParaRPr lang="en-US" dirty="0">
              <a:latin typeface="Times New Roman" pitchFamily="-80" charset="0"/>
            </a:endParaRPr>
          </a:p>
        </p:txBody>
      </p:sp>
      <p:pic>
        <p:nvPicPr>
          <p:cNvPr id="6" name="Picture 2"/>
          <p:cNvPicPr>
            <a:picLocks noChangeAspect="1" noChangeArrowheads="1"/>
          </p:cNvPicPr>
          <p:nvPr/>
        </p:nvPicPr>
        <p:blipFill>
          <a:blip r:embed="rId2" cstate="print"/>
          <a:srcRect/>
          <a:stretch>
            <a:fillRect/>
          </a:stretch>
        </p:blipFill>
        <p:spPr bwMode="auto">
          <a:xfrm>
            <a:off x="2438400" y="2743199"/>
            <a:ext cx="3595715" cy="37542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p:cNvPicPr>
            <a:picLocks noChangeAspect="1" noChangeArrowheads="1"/>
          </p:cNvPicPr>
          <p:nvPr/>
        </p:nvPicPr>
        <p:blipFill>
          <a:blip r:embed="rId2" cstate="print"/>
          <a:srcRect/>
          <a:stretch>
            <a:fillRect/>
          </a:stretch>
        </p:blipFill>
        <p:spPr bwMode="auto">
          <a:xfrm>
            <a:off x="3015161" y="1518724"/>
            <a:ext cx="3995239" cy="4171429"/>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Strategy Of Operation</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15</a:t>
            </a:fld>
            <a:r>
              <a:rPr lang="en-US" dirty="0" smtClean="0">
                <a:latin typeface="Times New Roman" pitchFamily="-80" charset="0"/>
              </a:rPr>
              <a:t> </a:t>
            </a:r>
            <a:endParaRPr lang="en-US" dirty="0">
              <a:latin typeface="Times New Roman" pitchFamily="-80" charset="0"/>
            </a:endParaRPr>
          </a:p>
        </p:txBody>
      </p:sp>
      <p:sp>
        <p:nvSpPr>
          <p:cNvPr id="6" name="Rounded Rectangular Callout 5"/>
          <p:cNvSpPr/>
          <p:nvPr/>
        </p:nvSpPr>
        <p:spPr>
          <a:xfrm>
            <a:off x="591161" y="3352800"/>
            <a:ext cx="2209800" cy="1143000"/>
          </a:xfrm>
          <a:prstGeom prst="wedgeRoundRectCallout">
            <a:avLst>
              <a:gd name="adj1" fmla="val 80692"/>
              <a:gd name="adj2" fmla="val 17028"/>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Get a list of files to process </a:t>
            </a:r>
          </a:p>
          <a:p>
            <a:pPr algn="ctr"/>
            <a:r>
              <a:rPr lang="en-US" dirty="0" smtClean="0">
                <a:solidFill>
                  <a:schemeClr val="tx1"/>
                </a:solidFill>
              </a:rPr>
              <a:t>(display in this list)</a:t>
            </a:r>
            <a:endParaRPr lang="en-US" dirty="0">
              <a:solidFill>
                <a:schemeClr val="tx1"/>
              </a:solidFill>
            </a:endParaRPr>
          </a:p>
        </p:txBody>
      </p:sp>
      <p:sp>
        <p:nvSpPr>
          <p:cNvPr id="7" name="Rounded Rectangular Callout 6"/>
          <p:cNvSpPr/>
          <p:nvPr/>
        </p:nvSpPr>
        <p:spPr>
          <a:xfrm>
            <a:off x="591160" y="5105400"/>
            <a:ext cx="2837840" cy="1143000"/>
          </a:xfrm>
          <a:prstGeom prst="wedgeRoundRectCallout">
            <a:avLst>
              <a:gd name="adj1" fmla="val 82644"/>
              <a:gd name="adj2" fmla="val -69765"/>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Choose and apply processing to the files</a:t>
            </a:r>
          </a:p>
          <a:p>
            <a:pPr>
              <a:buFont typeface="Arial" pitchFamily="34" charset="0"/>
              <a:buChar char="•"/>
            </a:pPr>
            <a:r>
              <a:rPr lang="en-US" sz="1400" dirty="0" smtClean="0">
                <a:solidFill>
                  <a:schemeClr val="tx1"/>
                </a:solidFill>
              </a:rPr>
              <a:t>Copy to local folder</a:t>
            </a:r>
          </a:p>
          <a:p>
            <a:pPr>
              <a:buFont typeface="Arial" pitchFamily="34" charset="0"/>
              <a:buChar char="•"/>
            </a:pPr>
            <a:r>
              <a:rPr lang="en-US" sz="1400" dirty="0" smtClean="0">
                <a:solidFill>
                  <a:schemeClr val="tx1"/>
                </a:solidFill>
              </a:rPr>
              <a:t>Extract and filter contents</a:t>
            </a:r>
            <a:endParaRPr lang="en-US" sz="1400" dirty="0">
              <a:solidFill>
                <a:schemeClr val="tx1"/>
              </a:solidFill>
            </a:endParaRPr>
          </a:p>
        </p:txBody>
      </p:sp>
      <p:sp>
        <p:nvSpPr>
          <p:cNvPr id="8" name="Rounded Rectangular Callout 7"/>
          <p:cNvSpPr/>
          <p:nvPr/>
        </p:nvSpPr>
        <p:spPr>
          <a:xfrm>
            <a:off x="591160" y="1447800"/>
            <a:ext cx="2990239" cy="1371600"/>
          </a:xfrm>
          <a:prstGeom prst="wedgeRoundRectCallout">
            <a:avLst>
              <a:gd name="adj1" fmla="val 38673"/>
              <a:gd name="adj2" fmla="val 77202"/>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List of files can come from different sources:</a:t>
            </a:r>
          </a:p>
          <a:p>
            <a:pPr>
              <a:buFont typeface="Arial" pitchFamily="34" charset="0"/>
              <a:buChar char="•"/>
            </a:pPr>
            <a:r>
              <a:rPr lang="en-US" sz="1400" dirty="0" smtClean="0">
                <a:solidFill>
                  <a:schemeClr val="tx1"/>
                </a:solidFill>
              </a:rPr>
              <a:t>Query DMS And Search Folders</a:t>
            </a:r>
          </a:p>
          <a:p>
            <a:pPr>
              <a:buFont typeface="Arial" pitchFamily="34" charset="0"/>
              <a:buChar char="•"/>
            </a:pPr>
            <a:r>
              <a:rPr lang="en-US" sz="1400" dirty="0" smtClean="0">
                <a:solidFill>
                  <a:schemeClr val="tx1"/>
                </a:solidFill>
              </a:rPr>
              <a:t>Local Folder</a:t>
            </a:r>
          </a:p>
          <a:p>
            <a:pPr>
              <a:buFont typeface="Arial" pitchFamily="34" charset="0"/>
              <a:buChar char="•"/>
            </a:pPr>
            <a:r>
              <a:rPr lang="en-US" sz="1400" dirty="0" smtClean="0">
                <a:solidFill>
                  <a:schemeClr val="tx1"/>
                </a:solidFill>
              </a:rPr>
              <a:t>Local File List (Manifest)</a:t>
            </a:r>
            <a:endParaRPr lang="en-US" sz="1400" dirty="0">
              <a:solidFill>
                <a:schemeClr val="tx1"/>
              </a:solidFill>
            </a:endParaRPr>
          </a:p>
        </p:txBody>
      </p:sp>
      <p:sp>
        <p:nvSpPr>
          <p:cNvPr id="10" name="Rounded Rectangular Callout 9"/>
          <p:cNvSpPr/>
          <p:nvPr/>
        </p:nvSpPr>
        <p:spPr>
          <a:xfrm>
            <a:off x="5334000" y="838200"/>
            <a:ext cx="2971800" cy="1676400"/>
          </a:xfrm>
          <a:prstGeom prst="wedgeRoundRectCallout">
            <a:avLst>
              <a:gd name="adj1" fmla="val -74794"/>
              <a:gd name="adj2" fmla="val 21792"/>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If file source is DMS, Choose and perform DMS query to get list of DMS entities having files (Datasets and Analysis Jobs)</a:t>
            </a:r>
            <a:endParaRPr lang="en-US" sz="1600" dirty="0">
              <a:solidFill>
                <a:schemeClr val="tx1"/>
              </a:solidFill>
            </a:endParaRPr>
          </a:p>
        </p:txBody>
      </p:sp>
      <p:sp>
        <p:nvSpPr>
          <p:cNvPr id="15" name="Rounded Rectangular Callout 14"/>
          <p:cNvSpPr/>
          <p:nvPr/>
        </p:nvSpPr>
        <p:spPr>
          <a:xfrm>
            <a:off x="5410200" y="3352800"/>
            <a:ext cx="2895600" cy="685800"/>
          </a:xfrm>
          <a:prstGeom prst="wedgeRoundRectCallout">
            <a:avLst>
              <a:gd name="adj1" fmla="val -103028"/>
              <a:gd name="adj2" fmla="val 47379"/>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It will be searched for files which will display in this list.</a:t>
            </a:r>
          </a:p>
        </p:txBody>
      </p:sp>
      <p:sp>
        <p:nvSpPr>
          <p:cNvPr id="17" name="Rounded Rectangular Callout 16"/>
          <p:cNvSpPr/>
          <p:nvPr/>
        </p:nvSpPr>
        <p:spPr>
          <a:xfrm>
            <a:off x="5181600" y="3505200"/>
            <a:ext cx="3124200" cy="685800"/>
          </a:xfrm>
          <a:prstGeom prst="wedgeRoundRectCallout">
            <a:avLst>
              <a:gd name="adj1" fmla="val -95761"/>
              <a:gd name="adj2" fmla="val 39971"/>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Its contents will be read</a:t>
            </a:r>
          </a:p>
          <a:p>
            <a:r>
              <a:rPr lang="en-US" sz="1600" dirty="0" smtClean="0">
                <a:solidFill>
                  <a:schemeClr val="tx1"/>
                </a:solidFill>
              </a:rPr>
              <a:t>and displayed in this list.</a:t>
            </a:r>
            <a:endParaRPr lang="en-US" sz="1600" dirty="0">
              <a:solidFill>
                <a:schemeClr val="tx1"/>
              </a:solidFill>
            </a:endParaRPr>
          </a:p>
        </p:txBody>
      </p:sp>
      <p:sp>
        <p:nvSpPr>
          <p:cNvPr id="11" name="Rounded Rectangular Callout 10"/>
          <p:cNvSpPr/>
          <p:nvPr/>
        </p:nvSpPr>
        <p:spPr>
          <a:xfrm>
            <a:off x="5410200" y="2514600"/>
            <a:ext cx="2895600" cy="838200"/>
          </a:xfrm>
          <a:prstGeom prst="wedgeRoundRectCallout">
            <a:avLst>
              <a:gd name="adj1" fmla="val -91380"/>
              <a:gd name="adj2" fmla="val -36557"/>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List of Jobs or Datasets will display here.</a:t>
            </a:r>
            <a:endParaRPr lang="en-US" sz="1600" dirty="0">
              <a:solidFill>
                <a:schemeClr val="tx1"/>
              </a:solidFill>
            </a:endParaRPr>
          </a:p>
        </p:txBody>
      </p:sp>
      <p:sp>
        <p:nvSpPr>
          <p:cNvPr id="16" name="Rounded Rectangular Callout 15"/>
          <p:cNvSpPr/>
          <p:nvPr/>
        </p:nvSpPr>
        <p:spPr>
          <a:xfrm>
            <a:off x="5181600" y="2819400"/>
            <a:ext cx="3124200" cy="685800"/>
          </a:xfrm>
          <a:prstGeom prst="wedgeRoundRectCallout">
            <a:avLst>
              <a:gd name="adj1" fmla="val -76415"/>
              <a:gd name="adj2" fmla="val 10610"/>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If file source is local manifest…</a:t>
            </a:r>
            <a:endParaRPr lang="en-US" sz="1600" dirty="0">
              <a:solidFill>
                <a:schemeClr val="tx1"/>
              </a:solidFill>
            </a:endParaRPr>
          </a:p>
        </p:txBody>
      </p:sp>
      <p:sp>
        <p:nvSpPr>
          <p:cNvPr id="12" name="Rounded Rectangular Callout 11"/>
          <p:cNvSpPr/>
          <p:nvPr/>
        </p:nvSpPr>
        <p:spPr>
          <a:xfrm>
            <a:off x="5410200" y="2667000"/>
            <a:ext cx="2895600" cy="685800"/>
          </a:xfrm>
          <a:prstGeom prst="wedgeRoundRectCallout">
            <a:avLst>
              <a:gd name="adj1" fmla="val -99812"/>
              <a:gd name="adj2" fmla="val 32564"/>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If file source is local folder…</a:t>
            </a:r>
            <a:endParaRPr lang="en-US" sz="1600" dirty="0">
              <a:solidFill>
                <a:schemeClr val="tx1"/>
              </a:solidFill>
            </a:endParaRPr>
          </a:p>
        </p:txBody>
      </p:sp>
      <p:sp>
        <p:nvSpPr>
          <p:cNvPr id="13" name="Rounded Rectangular Callout 12"/>
          <p:cNvSpPr/>
          <p:nvPr/>
        </p:nvSpPr>
        <p:spPr>
          <a:xfrm>
            <a:off x="4876800" y="3352800"/>
            <a:ext cx="3429000" cy="914400"/>
          </a:xfrm>
          <a:prstGeom prst="wedgeRoundRectCallout">
            <a:avLst>
              <a:gd name="adj1" fmla="val -78328"/>
              <a:gd name="adj2" fmla="val 31192"/>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Job or Dataset folders will be searched for files, which will display in this list.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par>
                          <p:cTn id="8" fill="hold">
                            <p:stCondLst>
                              <p:cond delay="1000"/>
                            </p:stCondLst>
                            <p:childTnLst>
                              <p:par>
                                <p:cTn id="9" presetID="4" presetClass="entr" presetSubtype="16" fill="hold" grpId="0" nodeType="after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box(i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ox(in)">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ox(in)">
                                      <p:cBhvr>
                                        <p:cTn id="21" dur="500"/>
                                        <p:tgtEl>
                                          <p:spTgt spid="10"/>
                                        </p:tgtEl>
                                      </p:cBhvr>
                                    </p:animEffect>
                                  </p:childTnLst>
                                </p:cTn>
                              </p:par>
                            </p:childTnLst>
                          </p:cTn>
                        </p:par>
                        <p:par>
                          <p:cTn id="22" fill="hold">
                            <p:stCondLst>
                              <p:cond delay="500"/>
                            </p:stCondLst>
                            <p:childTnLst>
                              <p:par>
                                <p:cTn id="23" presetID="4" presetClass="entr" presetSubtype="16" fill="hold" grpId="0" nodeType="afterEffect">
                                  <p:stCondLst>
                                    <p:cond delay="500"/>
                                  </p:stCondLst>
                                  <p:childTnLst>
                                    <p:set>
                                      <p:cBhvr>
                                        <p:cTn id="24" dur="1" fill="hold">
                                          <p:stCondLst>
                                            <p:cond delay="0"/>
                                          </p:stCondLst>
                                        </p:cTn>
                                        <p:tgtEl>
                                          <p:spTgt spid="11"/>
                                        </p:tgtEl>
                                        <p:attrNameLst>
                                          <p:attrName>style.visibility</p:attrName>
                                        </p:attrNameLst>
                                      </p:cBhvr>
                                      <p:to>
                                        <p:strVal val="visible"/>
                                      </p:to>
                                    </p:set>
                                    <p:animEffect transition="in" filter="box(in)">
                                      <p:cBhvr>
                                        <p:cTn id="25" dur="500"/>
                                        <p:tgtEl>
                                          <p:spTgt spid="11"/>
                                        </p:tgtEl>
                                      </p:cBhvr>
                                    </p:animEffect>
                                  </p:childTnLst>
                                </p:cTn>
                              </p:par>
                            </p:childTnLst>
                          </p:cTn>
                        </p:par>
                        <p:par>
                          <p:cTn id="26" fill="hold">
                            <p:stCondLst>
                              <p:cond delay="1500"/>
                            </p:stCondLst>
                            <p:childTnLst>
                              <p:par>
                                <p:cTn id="27" presetID="4" presetClass="entr" presetSubtype="16" fill="hold" grpId="0" nodeType="afterEffect">
                                  <p:stCondLst>
                                    <p:cond delay="500"/>
                                  </p:stCondLst>
                                  <p:childTnLst>
                                    <p:set>
                                      <p:cBhvr>
                                        <p:cTn id="28" dur="1" fill="hold">
                                          <p:stCondLst>
                                            <p:cond delay="0"/>
                                          </p:stCondLst>
                                        </p:cTn>
                                        <p:tgtEl>
                                          <p:spTgt spid="13"/>
                                        </p:tgtEl>
                                        <p:attrNameLst>
                                          <p:attrName>style.visibility</p:attrName>
                                        </p:attrNameLst>
                                      </p:cBhvr>
                                      <p:to>
                                        <p:strVal val="visible"/>
                                      </p:to>
                                    </p:set>
                                    <p:animEffect transition="in" filter="box(in)">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ox(in)">
                                      <p:cBhvr>
                                        <p:cTn id="34" dur="500"/>
                                        <p:tgtEl>
                                          <p:spTgt spid="12"/>
                                        </p:tgtEl>
                                      </p:cBhvr>
                                    </p:animEffect>
                                  </p:childTnLst>
                                </p:cTn>
                              </p:par>
                              <p:par>
                                <p:cTn id="35" presetID="4" presetClass="exit" presetSubtype="16" fill="hold" grpId="1" nodeType="withEffect">
                                  <p:stCondLst>
                                    <p:cond delay="0"/>
                                  </p:stCondLst>
                                  <p:childTnLst>
                                    <p:animEffect transition="out" filter="box(in)">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par>
                                <p:cTn id="38" presetID="4" presetClass="exit" presetSubtype="16" fill="hold" grpId="1" nodeType="withEffect">
                                  <p:stCondLst>
                                    <p:cond delay="0"/>
                                  </p:stCondLst>
                                  <p:childTnLst>
                                    <p:animEffect transition="out" filter="box(in)">
                                      <p:cBhvr>
                                        <p:cTn id="39" dur="500"/>
                                        <p:tgtEl>
                                          <p:spTgt spid="11"/>
                                        </p:tgtEl>
                                      </p:cBhvr>
                                    </p:animEffect>
                                    <p:set>
                                      <p:cBhvr>
                                        <p:cTn id="40" dur="1" fill="hold">
                                          <p:stCondLst>
                                            <p:cond delay="499"/>
                                          </p:stCondLst>
                                        </p:cTn>
                                        <p:tgtEl>
                                          <p:spTgt spid="11"/>
                                        </p:tgtEl>
                                        <p:attrNameLst>
                                          <p:attrName>style.visibility</p:attrName>
                                        </p:attrNameLst>
                                      </p:cBhvr>
                                      <p:to>
                                        <p:strVal val="hidden"/>
                                      </p:to>
                                    </p:set>
                                  </p:childTnLst>
                                </p:cTn>
                              </p:par>
                              <p:par>
                                <p:cTn id="41" presetID="4" presetClass="exit" presetSubtype="16" fill="hold" grpId="1" nodeType="withEffect">
                                  <p:stCondLst>
                                    <p:cond delay="0"/>
                                  </p:stCondLst>
                                  <p:childTnLst>
                                    <p:animEffect transition="out" filter="box(in)">
                                      <p:cBhvr>
                                        <p:cTn id="42" dur="500"/>
                                        <p:tgtEl>
                                          <p:spTgt spid="13"/>
                                        </p:tgtEl>
                                      </p:cBhvr>
                                    </p:animEffect>
                                    <p:set>
                                      <p:cBhvr>
                                        <p:cTn id="43" dur="1" fill="hold">
                                          <p:stCondLst>
                                            <p:cond delay="499"/>
                                          </p:stCondLst>
                                        </p:cTn>
                                        <p:tgtEl>
                                          <p:spTgt spid="13"/>
                                        </p:tgtEl>
                                        <p:attrNameLst>
                                          <p:attrName>style.visibility</p:attrName>
                                        </p:attrNameLst>
                                      </p:cBhvr>
                                      <p:to>
                                        <p:strVal val="hidden"/>
                                      </p:to>
                                    </p:set>
                                  </p:childTnLst>
                                </p:cTn>
                              </p:par>
                            </p:childTnLst>
                          </p:cTn>
                        </p:par>
                        <p:par>
                          <p:cTn id="44" fill="hold">
                            <p:stCondLst>
                              <p:cond delay="500"/>
                            </p:stCondLst>
                            <p:childTnLst>
                              <p:par>
                                <p:cTn id="45" presetID="4" presetClass="entr" presetSubtype="16" fill="hold" grpId="0" nodeType="afterEffect">
                                  <p:stCondLst>
                                    <p:cond delay="500"/>
                                  </p:stCondLst>
                                  <p:childTnLst>
                                    <p:set>
                                      <p:cBhvr>
                                        <p:cTn id="46" dur="1" fill="hold">
                                          <p:stCondLst>
                                            <p:cond delay="0"/>
                                          </p:stCondLst>
                                        </p:cTn>
                                        <p:tgtEl>
                                          <p:spTgt spid="15"/>
                                        </p:tgtEl>
                                        <p:attrNameLst>
                                          <p:attrName>style.visibility</p:attrName>
                                        </p:attrNameLst>
                                      </p:cBhvr>
                                      <p:to>
                                        <p:strVal val="visible"/>
                                      </p:to>
                                    </p:set>
                                    <p:animEffect transition="in" filter="box(in)">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ox(in)">
                                      <p:cBhvr>
                                        <p:cTn id="52" dur="500"/>
                                        <p:tgtEl>
                                          <p:spTgt spid="16"/>
                                        </p:tgtEl>
                                      </p:cBhvr>
                                    </p:animEffect>
                                  </p:childTnLst>
                                </p:cTn>
                              </p:par>
                              <p:par>
                                <p:cTn id="53" presetID="4" presetClass="exit" presetSubtype="16" fill="hold" grpId="1" nodeType="withEffect">
                                  <p:stCondLst>
                                    <p:cond delay="0"/>
                                  </p:stCondLst>
                                  <p:childTnLst>
                                    <p:animEffect transition="out" filter="box(in)">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par>
                                <p:cTn id="56" presetID="4" presetClass="exit" presetSubtype="16" fill="hold" grpId="1" nodeType="withEffect">
                                  <p:stCondLst>
                                    <p:cond delay="0"/>
                                  </p:stCondLst>
                                  <p:childTnLst>
                                    <p:animEffect transition="out" filter="box(in)">
                                      <p:cBhvr>
                                        <p:cTn id="57" dur="500"/>
                                        <p:tgtEl>
                                          <p:spTgt spid="15"/>
                                        </p:tgtEl>
                                      </p:cBhvr>
                                    </p:animEffect>
                                    <p:set>
                                      <p:cBhvr>
                                        <p:cTn id="58" dur="1" fill="hold">
                                          <p:stCondLst>
                                            <p:cond delay="499"/>
                                          </p:stCondLst>
                                        </p:cTn>
                                        <p:tgtEl>
                                          <p:spTgt spid="15"/>
                                        </p:tgtEl>
                                        <p:attrNameLst>
                                          <p:attrName>style.visibility</p:attrName>
                                        </p:attrNameLst>
                                      </p:cBhvr>
                                      <p:to>
                                        <p:strVal val="hidden"/>
                                      </p:to>
                                    </p:set>
                                  </p:childTnLst>
                                </p:cTn>
                              </p:par>
                            </p:childTnLst>
                          </p:cTn>
                        </p:par>
                        <p:par>
                          <p:cTn id="59" fill="hold">
                            <p:stCondLst>
                              <p:cond delay="500"/>
                            </p:stCondLst>
                            <p:childTnLst>
                              <p:par>
                                <p:cTn id="60" presetID="4" presetClass="entr" presetSubtype="16" fill="hold" grpId="0" nodeType="afterEffect">
                                  <p:stCondLst>
                                    <p:cond delay="500"/>
                                  </p:stCondLst>
                                  <p:childTnLst>
                                    <p:set>
                                      <p:cBhvr>
                                        <p:cTn id="61" dur="1" fill="hold">
                                          <p:stCondLst>
                                            <p:cond delay="0"/>
                                          </p:stCondLst>
                                        </p:cTn>
                                        <p:tgtEl>
                                          <p:spTgt spid="17"/>
                                        </p:tgtEl>
                                        <p:attrNameLst>
                                          <p:attrName>style.visibility</p:attrName>
                                        </p:attrNameLst>
                                      </p:cBhvr>
                                      <p:to>
                                        <p:strVal val="visible"/>
                                      </p:to>
                                    </p:set>
                                    <p:animEffect transition="in" filter="box(in)">
                                      <p:cBhvr>
                                        <p:cTn id="6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0" grpId="1" animBg="1"/>
      <p:bldP spid="15" grpId="0" animBg="1"/>
      <p:bldP spid="15" grpId="1" animBg="1"/>
      <p:bldP spid="17" grpId="0" animBg="1"/>
      <p:bldP spid="11" grpId="0" animBg="1"/>
      <p:bldP spid="11" grpId="1" animBg="1"/>
      <p:bldP spid="16" grpId="0" animBg="1"/>
      <p:bldP spid="12" grpId="0" animBg="1"/>
      <p:bldP spid="12" grpId="1" animBg="1"/>
      <p:bldP spid="13" grpId="0" animBg="1"/>
      <p:bldP spid="13" grpId="1"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Tasks</a:t>
            </a:r>
            <a:endParaRPr lang="en-US" dirty="0"/>
          </a:p>
        </p:txBody>
      </p:sp>
      <p:sp>
        <p:nvSpPr>
          <p:cNvPr id="3" name="Content Placeholder 2"/>
          <p:cNvSpPr>
            <a:spLocks noGrp="1"/>
          </p:cNvSpPr>
          <p:nvPr>
            <p:ph idx="1"/>
          </p:nvPr>
        </p:nvSpPr>
        <p:spPr/>
        <p:txBody>
          <a:bodyPr/>
          <a:lstStyle/>
          <a:p>
            <a:r>
              <a:rPr lang="en-US" dirty="0" smtClean="0"/>
              <a:t>Copy files from DMS</a:t>
            </a:r>
          </a:p>
          <a:p>
            <a:r>
              <a:rPr lang="en-US" dirty="0" smtClean="0"/>
              <a:t>Copy folders from DMS</a:t>
            </a:r>
          </a:p>
          <a:p>
            <a:r>
              <a:rPr lang="en-US" dirty="0" smtClean="0"/>
              <a:t>Process file contents</a:t>
            </a:r>
          </a:p>
          <a:p>
            <a:pPr>
              <a:buNone/>
            </a:pPr>
            <a:endParaRPr lang="en-US" dirty="0" smtClean="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16</a:t>
            </a:fld>
            <a:r>
              <a:rPr lang="en-US" dirty="0" smtClean="0">
                <a:latin typeface="Times New Roman" pitchFamily="-80" charset="0"/>
              </a:rPr>
              <a:t> </a:t>
            </a:r>
            <a:endParaRPr lang="en-US" dirty="0">
              <a:latin typeface="Times New Roman" pitchFamily="-80" charset="0"/>
            </a:endParaRPr>
          </a:p>
        </p:txBody>
      </p:sp>
      <p:pic>
        <p:nvPicPr>
          <p:cNvPr id="6" name="Picture 2"/>
          <p:cNvPicPr>
            <a:picLocks noChangeAspect="1" noChangeArrowheads="1"/>
          </p:cNvPicPr>
          <p:nvPr/>
        </p:nvPicPr>
        <p:blipFill>
          <a:blip r:embed="rId2" cstate="print"/>
          <a:srcRect/>
          <a:stretch>
            <a:fillRect/>
          </a:stretch>
        </p:blipFill>
        <p:spPr bwMode="auto">
          <a:xfrm>
            <a:off x="4572000" y="2835057"/>
            <a:ext cx="3196191" cy="333714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Example Task</a:t>
            </a:r>
            <a:r>
              <a:rPr lang="en-US" dirty="0" smtClean="0"/>
              <a:t>: Get Files From DMS</a:t>
            </a:r>
            <a:endParaRPr lang="en-US" dirty="0"/>
          </a:p>
        </p:txBody>
      </p:sp>
      <p:sp>
        <p:nvSpPr>
          <p:cNvPr id="3" name="Content Placeholder 2"/>
          <p:cNvSpPr>
            <a:spLocks noGrp="1"/>
          </p:cNvSpPr>
          <p:nvPr>
            <p:ph idx="1"/>
          </p:nvPr>
        </p:nvSpPr>
        <p:spPr/>
        <p:txBody>
          <a:bodyPr/>
          <a:lstStyle/>
          <a:p>
            <a:r>
              <a:rPr lang="en-US" dirty="0" smtClean="0"/>
              <a:t>Get selected feature files for Sarcopenia Mini-Study</a:t>
            </a:r>
          </a:p>
          <a:p>
            <a:pPr lvl="1"/>
            <a:r>
              <a:rPr lang="en-US" dirty="0" smtClean="0"/>
              <a:t>Search DMS for pertinent analysis jobs</a:t>
            </a:r>
          </a:p>
          <a:p>
            <a:pPr lvl="1"/>
            <a:r>
              <a:rPr lang="en-US" dirty="0" smtClean="0"/>
              <a:t>Get selected list of feature finder analysis results files for jobs</a:t>
            </a:r>
          </a:p>
          <a:p>
            <a:pPr lvl="1"/>
            <a:r>
              <a:rPr lang="en-US" dirty="0" smtClean="0"/>
              <a:t>Copy files to local folder</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17</a:t>
            </a:fld>
            <a:r>
              <a:rPr lang="en-US" dirty="0" smtClean="0">
                <a:latin typeface="Times New Roman" pitchFamily="-80" charset="0"/>
              </a:rPr>
              <a:t> </a:t>
            </a:r>
            <a:endParaRPr lang="en-US" dirty="0">
              <a:latin typeface="Times New Roman" pitchFamily="-80" charset="0"/>
            </a:endParaRPr>
          </a:p>
        </p:txBody>
      </p:sp>
      <p:pic>
        <p:nvPicPr>
          <p:cNvPr id="5" name="Picture 2"/>
          <p:cNvPicPr>
            <a:picLocks noChangeAspect="1" noChangeArrowheads="1"/>
          </p:cNvPicPr>
          <p:nvPr/>
        </p:nvPicPr>
        <p:blipFill>
          <a:blip r:embed="rId2" cstate="print"/>
          <a:srcRect/>
          <a:stretch>
            <a:fillRect/>
          </a:stretch>
        </p:blipFill>
        <p:spPr bwMode="auto">
          <a:xfrm>
            <a:off x="4572000" y="2835057"/>
            <a:ext cx="3196191" cy="33371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List Of Jobs</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18</a:t>
            </a:fld>
            <a:r>
              <a:rPr lang="en-US" dirty="0" smtClean="0">
                <a:latin typeface="Times New Roman" pitchFamily="-80" charset="0"/>
              </a:rPr>
              <a:t> </a:t>
            </a:r>
            <a:endParaRPr lang="en-US" dirty="0">
              <a:latin typeface="Times New Roman" pitchFamily="-80" charset="0"/>
            </a:endParaRPr>
          </a:p>
        </p:txBody>
      </p:sp>
      <p:pic>
        <p:nvPicPr>
          <p:cNvPr id="5" name="Picture 2"/>
          <p:cNvPicPr>
            <a:picLocks noChangeAspect="1" noChangeArrowheads="1"/>
          </p:cNvPicPr>
          <p:nvPr/>
        </p:nvPicPr>
        <p:blipFill>
          <a:blip r:embed="rId2" cstate="print"/>
          <a:srcRect/>
          <a:stretch>
            <a:fillRect/>
          </a:stretch>
        </p:blipFill>
        <p:spPr bwMode="auto">
          <a:xfrm>
            <a:off x="609600" y="2362200"/>
            <a:ext cx="6466667" cy="2766667"/>
          </a:xfrm>
          <a:prstGeom prst="rect">
            <a:avLst/>
          </a:prstGeom>
          <a:noFill/>
          <a:ln w="9525">
            <a:noFill/>
            <a:miter lim="800000"/>
            <a:headEnd/>
            <a:tailEnd/>
          </a:ln>
        </p:spPr>
      </p:pic>
      <p:sp>
        <p:nvSpPr>
          <p:cNvPr id="6" name="Rounded Rectangular Callout 5"/>
          <p:cNvSpPr/>
          <p:nvPr/>
        </p:nvSpPr>
        <p:spPr>
          <a:xfrm>
            <a:off x="5334000" y="1143000"/>
            <a:ext cx="1981200" cy="1143000"/>
          </a:xfrm>
          <a:prstGeom prst="wedgeRoundRectCallout">
            <a:avLst>
              <a:gd name="adj1" fmla="val -120979"/>
              <a:gd name="adj2" fmla="val 98538"/>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Set job search criteria</a:t>
            </a:r>
            <a:endParaRPr lang="en-US" dirty="0">
              <a:solidFill>
                <a:schemeClr val="tx1"/>
              </a:solidFill>
            </a:endParaRPr>
          </a:p>
        </p:txBody>
      </p:sp>
      <p:sp>
        <p:nvSpPr>
          <p:cNvPr id="9" name="Rounded Rectangular Callout 8"/>
          <p:cNvSpPr/>
          <p:nvPr/>
        </p:nvSpPr>
        <p:spPr>
          <a:xfrm>
            <a:off x="762000" y="990600"/>
            <a:ext cx="2667000" cy="1143000"/>
          </a:xfrm>
          <a:prstGeom prst="wedgeRoundRectCallout">
            <a:avLst>
              <a:gd name="adj1" fmla="val -48265"/>
              <a:gd name="adj2" fmla="val 89482"/>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Choose how you want to search for jobs</a:t>
            </a:r>
            <a:endParaRPr lang="en-US" dirty="0">
              <a:solidFill>
                <a:schemeClr val="tx1"/>
              </a:solidFill>
            </a:endParaRPr>
          </a:p>
        </p:txBody>
      </p:sp>
      <p:sp>
        <p:nvSpPr>
          <p:cNvPr id="10" name="Rectangle 9"/>
          <p:cNvSpPr/>
          <p:nvPr/>
        </p:nvSpPr>
        <p:spPr>
          <a:xfrm>
            <a:off x="685800" y="3657600"/>
            <a:ext cx="61722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ular Callout 6"/>
          <p:cNvSpPr/>
          <p:nvPr/>
        </p:nvSpPr>
        <p:spPr>
          <a:xfrm>
            <a:off x="6858000" y="4419600"/>
            <a:ext cx="1981200" cy="1143000"/>
          </a:xfrm>
          <a:prstGeom prst="wedgeRoundRectCallout">
            <a:avLst>
              <a:gd name="adj1" fmla="val -66553"/>
              <a:gd name="adj2" fmla="val -149764"/>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Click to search DMS for jobs</a:t>
            </a:r>
            <a:endParaRPr lang="en-US" dirty="0">
              <a:solidFill>
                <a:schemeClr val="tx1"/>
              </a:solidFill>
            </a:endParaRPr>
          </a:p>
        </p:txBody>
      </p:sp>
      <p:sp>
        <p:nvSpPr>
          <p:cNvPr id="8" name="Rounded Rectangular Callout 7"/>
          <p:cNvSpPr/>
          <p:nvPr/>
        </p:nvSpPr>
        <p:spPr>
          <a:xfrm>
            <a:off x="609600" y="5334000"/>
            <a:ext cx="3048000" cy="838200"/>
          </a:xfrm>
          <a:prstGeom prst="wedgeRoundRectCallout">
            <a:avLst>
              <a:gd name="adj1" fmla="val 73874"/>
              <a:gd name="adj2" fmla="val -183620"/>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Jobs that meet search criteria are displayed in list</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par>
                          <p:cTn id="8" fill="hold">
                            <p:stCondLst>
                              <p:cond delay="1000"/>
                            </p:stCondLst>
                            <p:childTnLst>
                              <p:par>
                                <p:cTn id="9" presetID="4" presetClass="entr" presetSubtype="16" fill="hold" grpId="0"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500"/>
                                        <p:tgtEl>
                                          <p:spTgt spid="6"/>
                                        </p:tgtEl>
                                      </p:cBhvr>
                                    </p:animEffect>
                                  </p:childTnLst>
                                </p:cTn>
                              </p:par>
                            </p:childTnLst>
                          </p:cTn>
                        </p:par>
                        <p:par>
                          <p:cTn id="12" fill="hold">
                            <p:stCondLst>
                              <p:cond delay="2500"/>
                            </p:stCondLst>
                            <p:childTnLst>
                              <p:par>
                                <p:cTn id="13" presetID="4" presetClass="entr" presetSubtype="16" fill="hold" grpId="0" nodeType="afterEffect">
                                  <p:stCondLst>
                                    <p:cond delay="100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cTn>
                              </p:par>
                            </p:childTnLst>
                          </p:cTn>
                        </p:par>
                        <p:par>
                          <p:cTn id="16" fill="hold">
                            <p:stCondLst>
                              <p:cond delay="4000"/>
                            </p:stCondLst>
                            <p:childTnLst>
                              <p:par>
                                <p:cTn id="17" presetID="4" presetClass="entr" presetSubtype="16" fill="hold" grpId="0" nodeType="afterEffect">
                                  <p:stCondLst>
                                    <p:cond delay="1000"/>
                                  </p:stCondLst>
                                  <p:childTnLst>
                                    <p:set>
                                      <p:cBhvr>
                                        <p:cTn id="18" dur="1" fill="hold">
                                          <p:stCondLst>
                                            <p:cond delay="0"/>
                                          </p:stCondLst>
                                        </p:cTn>
                                        <p:tgtEl>
                                          <p:spTgt spid="8"/>
                                        </p:tgtEl>
                                        <p:attrNameLst>
                                          <p:attrName>style.visibility</p:attrName>
                                        </p:attrNameLst>
                                      </p:cBhvr>
                                      <p:to>
                                        <p:strVal val="visible"/>
                                      </p:to>
                                    </p:set>
                                    <p:animEffect transition="in" filter="box(in)">
                                      <p:cBhvr>
                                        <p:cTn id="19" dur="500"/>
                                        <p:tgtEl>
                                          <p:spTgt spid="8"/>
                                        </p:tgtEl>
                                      </p:cBhvr>
                                    </p:animEffect>
                                  </p:childTnLst>
                                </p:cTn>
                              </p:par>
                            </p:childTnLst>
                          </p:cTn>
                        </p:par>
                        <p:par>
                          <p:cTn id="20" fill="hold">
                            <p:stCondLst>
                              <p:cond delay="5500"/>
                            </p:stCondLst>
                            <p:childTnLst>
                              <p:par>
                                <p:cTn id="21" presetID="22" presetClass="exit" presetSubtype="1" fill="hold" grpId="0" nodeType="afterEffect">
                                  <p:stCondLst>
                                    <p:cond delay="0"/>
                                  </p:stCondLst>
                                  <p:childTnLst>
                                    <p:animEffect transition="out" filter="wipe(up)">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45666" y="2376866"/>
            <a:ext cx="6693334" cy="3033334"/>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Search Analysis Results Folders For Files</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19</a:t>
            </a:fld>
            <a:r>
              <a:rPr lang="en-US" dirty="0" smtClean="0">
                <a:latin typeface="Times New Roman" pitchFamily="-80" charset="0"/>
              </a:rPr>
              <a:t> </a:t>
            </a:r>
            <a:endParaRPr lang="en-US" dirty="0">
              <a:latin typeface="Times New Roman" pitchFamily="-80" charset="0"/>
            </a:endParaRPr>
          </a:p>
        </p:txBody>
      </p:sp>
      <p:sp>
        <p:nvSpPr>
          <p:cNvPr id="6" name="Rounded Rectangular Callout 5"/>
          <p:cNvSpPr/>
          <p:nvPr/>
        </p:nvSpPr>
        <p:spPr>
          <a:xfrm>
            <a:off x="5334000" y="1298800"/>
            <a:ext cx="2438400" cy="914400"/>
          </a:xfrm>
          <a:prstGeom prst="wedgeRoundRectCallout">
            <a:avLst>
              <a:gd name="adj1" fmla="val -78880"/>
              <a:gd name="adj2" fmla="val 121179"/>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Optional: Select specific jobs to search</a:t>
            </a:r>
            <a:endParaRPr lang="en-US" dirty="0">
              <a:solidFill>
                <a:schemeClr val="tx1"/>
              </a:solidFill>
            </a:endParaRPr>
          </a:p>
        </p:txBody>
      </p:sp>
      <p:sp>
        <p:nvSpPr>
          <p:cNvPr id="7" name="Rounded Rectangular Callout 6"/>
          <p:cNvSpPr/>
          <p:nvPr/>
        </p:nvSpPr>
        <p:spPr>
          <a:xfrm>
            <a:off x="4800600" y="1295400"/>
            <a:ext cx="2514600" cy="914400"/>
          </a:xfrm>
          <a:prstGeom prst="wedgeRoundRectCallout">
            <a:avLst>
              <a:gd name="adj1" fmla="val 19411"/>
              <a:gd name="adj2" fmla="val 244285"/>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Click to get list of files (all or selected)</a:t>
            </a:r>
            <a:endParaRPr lang="en-US" dirty="0">
              <a:solidFill>
                <a:schemeClr val="tx1"/>
              </a:solidFill>
            </a:endParaRPr>
          </a:p>
        </p:txBody>
      </p:sp>
      <p:sp>
        <p:nvSpPr>
          <p:cNvPr id="9" name="Rounded Rectangular Callout 8"/>
          <p:cNvSpPr/>
          <p:nvPr/>
        </p:nvSpPr>
        <p:spPr>
          <a:xfrm>
            <a:off x="1066800" y="1295400"/>
            <a:ext cx="1981200" cy="914400"/>
          </a:xfrm>
          <a:prstGeom prst="wedgeRoundRectCallout">
            <a:avLst>
              <a:gd name="adj1" fmla="val -23840"/>
              <a:gd name="adj2" fmla="val 230922"/>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Set Filtering for files / folders</a:t>
            </a:r>
            <a:endParaRPr lang="en-US" dirty="0">
              <a:solidFill>
                <a:schemeClr val="tx1"/>
              </a:solidFill>
            </a:endParaRPr>
          </a:p>
        </p:txBody>
      </p:sp>
      <p:sp>
        <p:nvSpPr>
          <p:cNvPr id="11" name="Rectangle 10"/>
          <p:cNvSpPr/>
          <p:nvPr/>
        </p:nvSpPr>
        <p:spPr>
          <a:xfrm>
            <a:off x="609600" y="4495800"/>
            <a:ext cx="6592824"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ular Callout 7"/>
          <p:cNvSpPr/>
          <p:nvPr/>
        </p:nvSpPr>
        <p:spPr>
          <a:xfrm>
            <a:off x="685800" y="5486400"/>
            <a:ext cx="6324600" cy="990600"/>
          </a:xfrm>
          <a:prstGeom prst="wedgeRoundRectCallout">
            <a:avLst>
              <a:gd name="adj1" fmla="val -21622"/>
              <a:gd name="adj2" fmla="val -99493"/>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Analysis Job results folders for Jobs in list will be searched and files that meet search criteria are displayed in list</a:t>
            </a:r>
            <a:endParaRPr lang="en-US" dirty="0">
              <a:solidFill>
                <a:schemeClr val="tx1"/>
              </a:solidFill>
            </a:endParaRPr>
          </a:p>
        </p:txBody>
      </p:sp>
      <p:sp>
        <p:nvSpPr>
          <p:cNvPr id="12" name="Rounded Rectangular Callout 11"/>
          <p:cNvSpPr/>
          <p:nvPr/>
        </p:nvSpPr>
        <p:spPr>
          <a:xfrm>
            <a:off x="990600" y="1295400"/>
            <a:ext cx="1981200" cy="914400"/>
          </a:xfrm>
          <a:prstGeom prst="wedgeRoundRectCallout">
            <a:avLst>
              <a:gd name="adj1" fmla="val 80909"/>
              <a:gd name="adj2" fmla="val 127805"/>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Starting with list of jobs from previous step…</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par>
                          <p:cTn id="8" fill="hold">
                            <p:stCondLst>
                              <p:cond delay="500"/>
                            </p:stCondLst>
                            <p:childTnLst>
                              <p:par>
                                <p:cTn id="9" presetID="4" presetClass="entr" presetSubtype="16" fill="hold" grpId="0" nodeType="afterEffect">
                                  <p:stCondLst>
                                    <p:cond delay="50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500"/>
                                        <p:tgtEl>
                                          <p:spTgt spid="6"/>
                                        </p:tgtEl>
                                      </p:cBhvr>
                                    </p:animEffect>
                                  </p:childTnLst>
                                </p:cTn>
                              </p:par>
                            </p:childTnLst>
                          </p:cTn>
                        </p:par>
                        <p:par>
                          <p:cTn id="12" fill="hold">
                            <p:stCondLst>
                              <p:cond delay="1500"/>
                            </p:stCondLst>
                            <p:childTnLst>
                              <p:par>
                                <p:cTn id="13" presetID="4" presetClass="exit" presetSubtype="16" fill="hold" grpId="1" nodeType="afterEffect">
                                  <p:stCondLst>
                                    <p:cond delay="1000"/>
                                  </p:stCondLst>
                                  <p:childTnLst>
                                    <p:animEffect transition="out" filter="box(in)">
                                      <p:cBhvr>
                                        <p:cTn id="14" dur="500"/>
                                        <p:tgtEl>
                                          <p:spTgt spid="12"/>
                                        </p:tgtEl>
                                      </p:cBhvr>
                                    </p:animEffect>
                                    <p:set>
                                      <p:cBhvr>
                                        <p:cTn id="15" dur="1" fill="hold">
                                          <p:stCondLst>
                                            <p:cond delay="499"/>
                                          </p:stCondLst>
                                        </p:cTn>
                                        <p:tgtEl>
                                          <p:spTgt spid="12"/>
                                        </p:tgtEl>
                                        <p:attrNameLst>
                                          <p:attrName>style.visibility</p:attrName>
                                        </p:attrNameLst>
                                      </p:cBhvr>
                                      <p:to>
                                        <p:strVal val="hidden"/>
                                      </p:to>
                                    </p:set>
                                  </p:childTnLst>
                                </p:cTn>
                              </p:par>
                            </p:childTnLst>
                          </p:cTn>
                        </p:par>
                        <p:par>
                          <p:cTn id="16" fill="hold">
                            <p:stCondLst>
                              <p:cond delay="3000"/>
                            </p:stCondLst>
                            <p:childTnLst>
                              <p:par>
                                <p:cTn id="17" presetID="4" presetClass="exit" presetSubtype="16" fill="hold" grpId="1" nodeType="afterEffect">
                                  <p:stCondLst>
                                    <p:cond delay="0"/>
                                  </p:stCondLst>
                                  <p:childTnLst>
                                    <p:animEffect transition="out" filter="box(in)">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childTnLst>
                          </p:cTn>
                        </p:par>
                        <p:par>
                          <p:cTn id="20" fill="hold">
                            <p:stCondLst>
                              <p:cond delay="3500"/>
                            </p:stCondLst>
                            <p:childTnLst>
                              <p:par>
                                <p:cTn id="21" presetID="4" presetClass="entr" presetSubtype="16"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ox(in)">
                                      <p:cBhvr>
                                        <p:cTn id="23" dur="500"/>
                                        <p:tgtEl>
                                          <p:spTgt spid="9"/>
                                        </p:tgtEl>
                                      </p:cBhvr>
                                    </p:animEffect>
                                  </p:childTnLst>
                                </p:cTn>
                              </p:par>
                            </p:childTnLst>
                          </p:cTn>
                        </p:par>
                        <p:par>
                          <p:cTn id="24" fill="hold">
                            <p:stCondLst>
                              <p:cond delay="4000"/>
                            </p:stCondLst>
                            <p:childTnLst>
                              <p:par>
                                <p:cTn id="25" presetID="4" presetClass="entr" presetSubtype="16" fill="hold" nodeType="afterEffect">
                                  <p:stCondLst>
                                    <p:cond delay="1000"/>
                                  </p:stCondLst>
                                  <p:childTnLst>
                                    <p:set>
                                      <p:cBhvr>
                                        <p:cTn id="26" dur="1" fill="hold">
                                          <p:stCondLst>
                                            <p:cond delay="0"/>
                                          </p:stCondLst>
                                        </p:cTn>
                                        <p:tgtEl>
                                          <p:spTgt spid="7"/>
                                        </p:tgtEl>
                                        <p:attrNameLst>
                                          <p:attrName>style.visibility</p:attrName>
                                        </p:attrNameLst>
                                      </p:cBhvr>
                                      <p:to>
                                        <p:strVal val="visible"/>
                                      </p:to>
                                    </p:set>
                                    <p:animEffect transition="in" filter="box(in)">
                                      <p:cBhvr>
                                        <p:cTn id="27" dur="500"/>
                                        <p:tgtEl>
                                          <p:spTgt spid="7"/>
                                        </p:tgtEl>
                                      </p:cBhvr>
                                    </p:animEffect>
                                  </p:childTnLst>
                                </p:cTn>
                              </p:par>
                            </p:childTnLst>
                          </p:cTn>
                        </p:par>
                        <p:par>
                          <p:cTn id="28" fill="hold">
                            <p:stCondLst>
                              <p:cond delay="5500"/>
                            </p:stCondLst>
                            <p:childTnLst>
                              <p:par>
                                <p:cTn id="29" presetID="4" presetClass="entr" presetSubtype="16" fill="hold" grpId="0" nodeType="afterEffect">
                                  <p:stCondLst>
                                    <p:cond delay="1000"/>
                                  </p:stCondLst>
                                  <p:childTnLst>
                                    <p:set>
                                      <p:cBhvr>
                                        <p:cTn id="30" dur="1" fill="hold">
                                          <p:stCondLst>
                                            <p:cond delay="0"/>
                                          </p:stCondLst>
                                        </p:cTn>
                                        <p:tgtEl>
                                          <p:spTgt spid="8"/>
                                        </p:tgtEl>
                                        <p:attrNameLst>
                                          <p:attrName>style.visibility</p:attrName>
                                        </p:attrNameLst>
                                      </p:cBhvr>
                                      <p:to>
                                        <p:strVal val="visible"/>
                                      </p:to>
                                    </p:set>
                                    <p:animEffect transition="in" filter="box(in)">
                                      <p:cBhvr>
                                        <p:cTn id="31" dur="500"/>
                                        <p:tgtEl>
                                          <p:spTgt spid="8"/>
                                        </p:tgtEl>
                                      </p:cBhvr>
                                    </p:animEffect>
                                  </p:childTnLst>
                                </p:cTn>
                              </p:par>
                            </p:childTnLst>
                          </p:cTn>
                        </p:par>
                        <p:par>
                          <p:cTn id="32" fill="hold">
                            <p:stCondLst>
                              <p:cond delay="7000"/>
                            </p:stCondLst>
                            <p:childTnLst>
                              <p:par>
                                <p:cTn id="33" presetID="22" presetClass="exit" presetSubtype="1" fill="hold" grpId="0" nodeType="afterEffect">
                                  <p:stCondLst>
                                    <p:cond delay="0"/>
                                  </p:stCondLst>
                                  <p:childTnLst>
                                    <p:animEffect transition="out" filter="wipe(up)">
                                      <p:cBhvr>
                                        <p:cTn id="34" dur="500"/>
                                        <p:tgtEl>
                                          <p:spTgt spid="11"/>
                                        </p:tgtEl>
                                      </p:cBhvr>
                                    </p:animEffect>
                                    <p:set>
                                      <p:cBhvr>
                                        <p:cTn id="35"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11" grpId="0" animBg="1"/>
      <p:bldP spid="8" grpId="0" animBg="1"/>
      <p:bldP spid="12" grpId="0" animBg="1"/>
      <p:bldP spid="1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Mage?</a:t>
            </a:r>
          </a:p>
        </p:txBody>
      </p:sp>
      <p:sp>
        <p:nvSpPr>
          <p:cNvPr id="11267" name="Content Placeholder 2"/>
          <p:cNvSpPr>
            <a:spLocks noGrp="1"/>
          </p:cNvSpPr>
          <p:nvPr>
            <p:ph idx="1"/>
          </p:nvPr>
        </p:nvSpPr>
        <p:spPr/>
        <p:txBody>
          <a:bodyPr/>
          <a:lstStyle/>
          <a:p>
            <a:r>
              <a:rPr lang="en-US" dirty="0" smtClean="0"/>
              <a:t>It’s an acronym?</a:t>
            </a:r>
          </a:p>
          <a:p>
            <a:pPr lvl="1"/>
            <a:r>
              <a:rPr lang="en-US" dirty="0" smtClean="0"/>
              <a:t>No.</a:t>
            </a:r>
          </a:p>
          <a:p>
            <a:r>
              <a:rPr lang="en-US" dirty="0" smtClean="0"/>
              <a:t>What does it mean?</a:t>
            </a:r>
          </a:p>
          <a:p>
            <a:pPr lvl="1"/>
            <a:r>
              <a:rPr lang="en-US" dirty="0" smtClean="0"/>
              <a:t>Nothing, really.</a:t>
            </a:r>
          </a:p>
          <a:p>
            <a:pPr lvl="1"/>
            <a:r>
              <a:rPr lang="en-US" dirty="0" smtClean="0"/>
              <a:t>Vaguely related to idea of data “sourcer”, which sounds kind of like “sorcerer”, which is three syllables and eight letters.  “Mage” is a way of saying “sorcerer” in four letters and one syllable.</a:t>
            </a:r>
          </a:p>
          <a:p>
            <a:r>
              <a:rPr lang="en-US" dirty="0" smtClean="0"/>
              <a:t>Seriously, there has to be an acronym – right?</a:t>
            </a:r>
          </a:p>
          <a:p>
            <a:pPr lvl="1"/>
            <a:r>
              <a:rPr lang="en-US" dirty="0" smtClean="0"/>
              <a:t>Take your pick:</a:t>
            </a:r>
          </a:p>
          <a:p>
            <a:pPr lvl="2"/>
            <a:r>
              <a:rPr lang="en-US" dirty="0" smtClean="0">
                <a:solidFill>
                  <a:srgbClr val="0070C0"/>
                </a:solidFill>
              </a:rPr>
              <a:t>M</a:t>
            </a:r>
            <a:r>
              <a:rPr lang="en-US" dirty="0" smtClean="0"/>
              <a:t>assively </a:t>
            </a:r>
            <a:r>
              <a:rPr lang="en-US" dirty="0" smtClean="0">
                <a:solidFill>
                  <a:srgbClr val="0070C0"/>
                </a:solidFill>
              </a:rPr>
              <a:t>A</a:t>
            </a:r>
            <a:r>
              <a:rPr lang="en-US" dirty="0" smtClean="0"/>
              <a:t>daptable </a:t>
            </a:r>
            <a:r>
              <a:rPr lang="en-US" dirty="0" smtClean="0">
                <a:solidFill>
                  <a:srgbClr val="0070C0"/>
                </a:solidFill>
              </a:rPr>
              <a:t>G</a:t>
            </a:r>
            <a:r>
              <a:rPr lang="en-US" dirty="0" smtClean="0"/>
              <a:t>athering </a:t>
            </a:r>
            <a:r>
              <a:rPr lang="en-US" dirty="0" smtClean="0">
                <a:solidFill>
                  <a:srgbClr val="0070C0"/>
                </a:solidFill>
              </a:rPr>
              <a:t>E</a:t>
            </a:r>
            <a:r>
              <a:rPr lang="en-US" dirty="0" smtClean="0"/>
              <a:t>ngine</a:t>
            </a:r>
          </a:p>
          <a:p>
            <a:pPr lvl="2"/>
            <a:r>
              <a:rPr lang="en-US" dirty="0" smtClean="0">
                <a:solidFill>
                  <a:srgbClr val="0070C0"/>
                </a:solidFill>
              </a:rPr>
              <a:t>M</a:t>
            </a:r>
            <a:r>
              <a:rPr lang="en-US" dirty="0" smtClean="0"/>
              <a:t>ore </a:t>
            </a:r>
            <a:r>
              <a:rPr lang="en-US" dirty="0" smtClean="0">
                <a:solidFill>
                  <a:srgbClr val="0070C0"/>
                </a:solidFill>
              </a:rPr>
              <a:t>A</a:t>
            </a:r>
            <a:r>
              <a:rPr lang="en-US" dirty="0" smtClean="0"/>
              <a:t>cceptable “</a:t>
            </a:r>
            <a:r>
              <a:rPr lang="en-US" dirty="0" smtClean="0">
                <a:solidFill>
                  <a:srgbClr val="0070C0"/>
                </a:solidFill>
              </a:rPr>
              <a:t>G</a:t>
            </a:r>
            <a:r>
              <a:rPr lang="en-US" dirty="0" smtClean="0"/>
              <a:t>rabber” </a:t>
            </a:r>
            <a:r>
              <a:rPr lang="en-US" dirty="0" smtClean="0">
                <a:solidFill>
                  <a:srgbClr val="0070C0"/>
                </a:solidFill>
              </a:rPr>
              <a:t>E</a:t>
            </a:r>
            <a:r>
              <a:rPr lang="en-US" dirty="0" smtClean="0"/>
              <a:t>pithet</a:t>
            </a:r>
          </a:p>
          <a:p>
            <a:pPr lvl="2"/>
            <a:r>
              <a:rPr lang="en-US" dirty="0" smtClean="0">
                <a:solidFill>
                  <a:srgbClr val="0070C0"/>
                </a:solidFill>
              </a:rPr>
              <a:t>M</a:t>
            </a:r>
            <a:r>
              <a:rPr lang="en-US" dirty="0" smtClean="0"/>
              <a:t>unge </a:t>
            </a:r>
            <a:r>
              <a:rPr lang="en-US" dirty="0" smtClean="0">
                <a:solidFill>
                  <a:srgbClr val="0070C0"/>
                </a:solidFill>
              </a:rPr>
              <a:t>A</a:t>
            </a:r>
            <a:r>
              <a:rPr lang="en-US" dirty="0" smtClean="0"/>
              <a:t>nd </a:t>
            </a:r>
            <a:r>
              <a:rPr lang="en-US" dirty="0" smtClean="0">
                <a:solidFill>
                  <a:srgbClr val="0070C0"/>
                </a:solidFill>
              </a:rPr>
              <a:t>G</a:t>
            </a:r>
            <a:r>
              <a:rPr lang="en-US" dirty="0" smtClean="0"/>
              <a:t>rab </a:t>
            </a:r>
            <a:r>
              <a:rPr lang="en-US" dirty="0" smtClean="0">
                <a:solidFill>
                  <a:srgbClr val="0070C0"/>
                </a:solidFill>
              </a:rPr>
              <a:t>E</a:t>
            </a:r>
            <a:r>
              <a:rPr lang="en-US" dirty="0" smtClean="0"/>
              <a:t>verything</a:t>
            </a:r>
          </a:p>
          <a:p>
            <a:pPr lvl="2"/>
            <a:r>
              <a:rPr lang="en-US" dirty="0" smtClean="0"/>
              <a:t>…</a:t>
            </a:r>
          </a:p>
        </p:txBody>
      </p:sp>
      <p:sp>
        <p:nvSpPr>
          <p:cNvPr id="11268" name="Footer Placeholder 3"/>
          <p:cNvSpPr>
            <a:spLocks noGrp="1"/>
          </p:cNvSpPr>
          <p:nvPr>
            <p:ph type="ftr" sz="quarter" idx="10"/>
          </p:nvPr>
        </p:nvSpPr>
        <p:spPr>
          <a:noFill/>
        </p:spPr>
        <p:txBody>
          <a:bodyPr/>
          <a:lstStyle/>
          <a:p>
            <a:fld id="{66C0710B-60D3-4EC2-AAE5-4C0684BBF982}" type="slidenum">
              <a:rPr lang="en-US" smtClean="0"/>
              <a:pPr/>
              <a:t>2</a:t>
            </a:fld>
            <a:r>
              <a:rPr lang="en-US" dirty="0" smtClean="0">
                <a:latin typeface="Times New Roman" pitchFamily="18" charset="0"/>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595199" y="2288200"/>
            <a:ext cx="6720001" cy="23600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Copy Files To Local Folder</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20</a:t>
            </a:fld>
            <a:r>
              <a:rPr lang="en-US" dirty="0" smtClean="0">
                <a:latin typeface="Times New Roman" pitchFamily="-80" charset="0"/>
              </a:rPr>
              <a:t> </a:t>
            </a:r>
            <a:endParaRPr lang="en-US" dirty="0">
              <a:latin typeface="Times New Roman" pitchFamily="-80" charset="0"/>
            </a:endParaRPr>
          </a:p>
        </p:txBody>
      </p:sp>
      <p:sp>
        <p:nvSpPr>
          <p:cNvPr id="7" name="Rounded Rectangular Callout 6"/>
          <p:cNvSpPr/>
          <p:nvPr/>
        </p:nvSpPr>
        <p:spPr>
          <a:xfrm>
            <a:off x="5410200" y="1295400"/>
            <a:ext cx="2590800" cy="914400"/>
          </a:xfrm>
          <a:prstGeom prst="wedgeRoundRectCallout">
            <a:avLst>
              <a:gd name="adj1" fmla="val -7874"/>
              <a:gd name="adj2" fmla="val 273820"/>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Click to copy files</a:t>
            </a:r>
          </a:p>
          <a:p>
            <a:pPr algn="ctr"/>
            <a:r>
              <a:rPr lang="en-US" dirty="0" smtClean="0">
                <a:solidFill>
                  <a:schemeClr val="tx1"/>
                </a:solidFill>
              </a:rPr>
              <a:t>(all or selected)</a:t>
            </a:r>
            <a:endParaRPr lang="en-US" dirty="0">
              <a:solidFill>
                <a:schemeClr val="tx1"/>
              </a:solidFill>
            </a:endParaRPr>
          </a:p>
        </p:txBody>
      </p:sp>
      <p:sp>
        <p:nvSpPr>
          <p:cNvPr id="8" name="Rounded Rectangular Callout 7"/>
          <p:cNvSpPr/>
          <p:nvPr/>
        </p:nvSpPr>
        <p:spPr>
          <a:xfrm>
            <a:off x="685800" y="1295400"/>
            <a:ext cx="1676400" cy="914400"/>
          </a:xfrm>
          <a:prstGeom prst="wedgeRoundRectCallout">
            <a:avLst>
              <a:gd name="adj1" fmla="val -28290"/>
              <a:gd name="adj2" fmla="val 248538"/>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Select “Copy” operation</a:t>
            </a:r>
            <a:endParaRPr lang="en-US" dirty="0">
              <a:solidFill>
                <a:schemeClr val="tx1"/>
              </a:solidFill>
            </a:endParaRPr>
          </a:p>
        </p:txBody>
      </p:sp>
      <p:sp>
        <p:nvSpPr>
          <p:cNvPr id="9" name="Rounded Rectangular Callout 8"/>
          <p:cNvSpPr/>
          <p:nvPr/>
        </p:nvSpPr>
        <p:spPr>
          <a:xfrm>
            <a:off x="4876800" y="4800600"/>
            <a:ext cx="2895600" cy="914400"/>
          </a:xfrm>
          <a:prstGeom prst="wedgeRoundRectCallout">
            <a:avLst>
              <a:gd name="adj1" fmla="val -148823"/>
              <a:gd name="adj2" fmla="val -107501"/>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Select local folder to receive copies of files</a:t>
            </a:r>
            <a:endParaRPr lang="en-US" dirty="0">
              <a:solidFill>
                <a:schemeClr val="tx1"/>
              </a:solidFill>
            </a:endParaRPr>
          </a:p>
        </p:txBody>
      </p:sp>
      <p:sp>
        <p:nvSpPr>
          <p:cNvPr id="13" name="Rounded Rectangular Callout 12"/>
          <p:cNvSpPr/>
          <p:nvPr/>
        </p:nvSpPr>
        <p:spPr>
          <a:xfrm>
            <a:off x="5029200" y="1295400"/>
            <a:ext cx="2438400" cy="914400"/>
          </a:xfrm>
          <a:prstGeom prst="wedgeRoundRectCallout">
            <a:avLst>
              <a:gd name="adj1" fmla="val -66484"/>
              <a:gd name="adj2" fmla="val 117040"/>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Optional: Select specific files to copy</a:t>
            </a:r>
            <a:endParaRPr lang="en-US" dirty="0">
              <a:solidFill>
                <a:schemeClr val="tx1"/>
              </a:solidFill>
            </a:endParaRPr>
          </a:p>
        </p:txBody>
      </p:sp>
      <p:sp>
        <p:nvSpPr>
          <p:cNvPr id="11" name="Rounded Rectangular Callout 10"/>
          <p:cNvSpPr/>
          <p:nvPr/>
        </p:nvSpPr>
        <p:spPr>
          <a:xfrm>
            <a:off x="914400" y="1295400"/>
            <a:ext cx="2133600" cy="914400"/>
          </a:xfrm>
          <a:prstGeom prst="wedgeRoundRectCallout">
            <a:avLst>
              <a:gd name="adj1" fmla="val 77084"/>
              <a:gd name="adj2" fmla="val 116573"/>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Starting with list of files from previous step…</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par>
                          <p:cTn id="8" fill="hold">
                            <p:stCondLst>
                              <p:cond delay="500"/>
                            </p:stCondLst>
                            <p:childTnLst>
                              <p:par>
                                <p:cTn id="9" presetID="4" presetClass="entr" presetSubtype="16" fill="hold" grpId="0" nodeType="afterEffect">
                                  <p:stCondLst>
                                    <p:cond delay="500"/>
                                  </p:stCondLst>
                                  <p:childTnLst>
                                    <p:set>
                                      <p:cBhvr>
                                        <p:cTn id="10" dur="1" fill="hold">
                                          <p:stCondLst>
                                            <p:cond delay="0"/>
                                          </p:stCondLst>
                                        </p:cTn>
                                        <p:tgtEl>
                                          <p:spTgt spid="13"/>
                                        </p:tgtEl>
                                        <p:attrNameLst>
                                          <p:attrName>style.visibility</p:attrName>
                                        </p:attrNameLst>
                                      </p:cBhvr>
                                      <p:to>
                                        <p:strVal val="visible"/>
                                      </p:to>
                                    </p:set>
                                    <p:animEffect transition="in" filter="box(in)">
                                      <p:cBhvr>
                                        <p:cTn id="11" dur="500"/>
                                        <p:tgtEl>
                                          <p:spTgt spid="13"/>
                                        </p:tgtEl>
                                      </p:cBhvr>
                                    </p:animEffect>
                                  </p:childTnLst>
                                </p:cTn>
                              </p:par>
                            </p:childTnLst>
                          </p:cTn>
                        </p:par>
                        <p:par>
                          <p:cTn id="12" fill="hold">
                            <p:stCondLst>
                              <p:cond delay="1500"/>
                            </p:stCondLst>
                            <p:childTnLst>
                              <p:par>
                                <p:cTn id="13" presetID="4" presetClass="exit" presetSubtype="16" fill="hold" grpId="1" nodeType="afterEffect">
                                  <p:stCondLst>
                                    <p:cond delay="1500"/>
                                  </p:stCondLst>
                                  <p:childTnLst>
                                    <p:animEffect transition="out" filter="box(in)">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childTnLst>
                          </p:cTn>
                        </p:par>
                        <p:par>
                          <p:cTn id="16" fill="hold">
                            <p:stCondLst>
                              <p:cond delay="3500"/>
                            </p:stCondLst>
                            <p:childTnLst>
                              <p:par>
                                <p:cTn id="17" presetID="4" presetClass="exit" presetSubtype="16" fill="hold" grpId="1" nodeType="afterEffect">
                                  <p:stCondLst>
                                    <p:cond delay="0"/>
                                  </p:stCondLst>
                                  <p:childTnLst>
                                    <p:animEffect transition="out" filter="box(in)">
                                      <p:cBhvr>
                                        <p:cTn id="18" dur="500"/>
                                        <p:tgtEl>
                                          <p:spTgt spid="13"/>
                                        </p:tgtEl>
                                      </p:cBhvr>
                                    </p:animEffect>
                                    <p:set>
                                      <p:cBhvr>
                                        <p:cTn id="19" dur="1" fill="hold">
                                          <p:stCondLst>
                                            <p:cond delay="499"/>
                                          </p:stCondLst>
                                        </p:cTn>
                                        <p:tgtEl>
                                          <p:spTgt spid="13"/>
                                        </p:tgtEl>
                                        <p:attrNameLst>
                                          <p:attrName>style.visibility</p:attrName>
                                        </p:attrNameLst>
                                      </p:cBhvr>
                                      <p:to>
                                        <p:strVal val="hidden"/>
                                      </p:to>
                                    </p:set>
                                  </p:childTnLst>
                                </p:cTn>
                              </p:par>
                            </p:childTnLst>
                          </p:cTn>
                        </p:par>
                        <p:par>
                          <p:cTn id="20" fill="hold">
                            <p:stCondLst>
                              <p:cond delay="4000"/>
                            </p:stCondLst>
                            <p:childTnLst>
                              <p:par>
                                <p:cTn id="21" presetID="4" presetClass="entr" presetSubtype="16"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ox(in)">
                                      <p:cBhvr>
                                        <p:cTn id="23" dur="500"/>
                                        <p:tgtEl>
                                          <p:spTgt spid="8"/>
                                        </p:tgtEl>
                                      </p:cBhvr>
                                    </p:animEffect>
                                  </p:childTnLst>
                                </p:cTn>
                              </p:par>
                            </p:childTnLst>
                          </p:cTn>
                        </p:par>
                        <p:par>
                          <p:cTn id="24" fill="hold">
                            <p:stCondLst>
                              <p:cond delay="4500"/>
                            </p:stCondLst>
                            <p:childTnLst>
                              <p:par>
                                <p:cTn id="25" presetID="4" presetClass="entr" presetSubtype="16" fill="hold" grpId="0" nodeType="afterEffect">
                                  <p:stCondLst>
                                    <p:cond delay="100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childTnLst>
                          </p:cTn>
                        </p:par>
                        <p:par>
                          <p:cTn id="28" fill="hold">
                            <p:stCondLst>
                              <p:cond delay="6000"/>
                            </p:stCondLst>
                            <p:childTnLst>
                              <p:par>
                                <p:cTn id="29" presetID="4" presetClass="entr" presetSubtype="16" fill="hold" grpId="0" nodeType="afterEffect">
                                  <p:stCondLst>
                                    <p:cond delay="1000"/>
                                  </p:stCondLst>
                                  <p:childTnLst>
                                    <p:set>
                                      <p:cBhvr>
                                        <p:cTn id="30" dur="1" fill="hold">
                                          <p:stCondLst>
                                            <p:cond delay="0"/>
                                          </p:stCondLst>
                                        </p:cTn>
                                        <p:tgtEl>
                                          <p:spTgt spid="7"/>
                                        </p:tgtEl>
                                        <p:attrNameLst>
                                          <p:attrName>style.visibility</p:attrName>
                                        </p:attrNameLst>
                                      </p:cBhvr>
                                      <p:to>
                                        <p:strVal val="visible"/>
                                      </p:to>
                                    </p:set>
                                    <p:animEffect transition="in" filter="box(in)">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3" grpId="0" animBg="1"/>
      <p:bldP spid="13" grpId="1" animBg="1"/>
      <p:bldP spid="11" grpId="0" animBg="1"/>
      <p:bldP spid="11"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p:cNvPicPr>
            <a:picLocks noChangeAspect="1" noChangeArrowheads="1"/>
          </p:cNvPicPr>
          <p:nvPr/>
        </p:nvPicPr>
        <p:blipFill>
          <a:blip r:embed="rId2" cstate="print"/>
          <a:srcRect/>
          <a:stretch>
            <a:fillRect/>
          </a:stretch>
        </p:blipFill>
        <p:spPr bwMode="auto">
          <a:xfrm>
            <a:off x="595199" y="3050200"/>
            <a:ext cx="6720001" cy="2360000"/>
          </a:xfrm>
          <a:prstGeom prst="rect">
            <a:avLst/>
          </a:prstGeom>
          <a:noFill/>
          <a:ln w="9525">
            <a:noFill/>
            <a:miter lim="800000"/>
            <a:headEnd/>
            <a:tailEnd/>
          </a:ln>
        </p:spPr>
      </p:pic>
      <p:sp>
        <p:nvSpPr>
          <p:cNvPr id="9" name="Content Placeholder 2"/>
          <p:cNvSpPr>
            <a:spLocks noGrp="1"/>
          </p:cNvSpPr>
          <p:nvPr>
            <p:ph idx="1"/>
          </p:nvPr>
        </p:nvSpPr>
        <p:spPr>
          <a:xfrm>
            <a:off x="492125" y="1600200"/>
            <a:ext cx="8186738" cy="3575050"/>
          </a:xfrm>
        </p:spPr>
        <p:txBody>
          <a:bodyPr/>
          <a:lstStyle/>
          <a:p>
            <a:r>
              <a:rPr lang="en-US" dirty="0" smtClean="0"/>
              <a:t>An automatic prefix can be optionally applied to the name of each copied file or folder</a:t>
            </a:r>
          </a:p>
          <a:p>
            <a:r>
              <a:rPr lang="en-US" dirty="0" smtClean="0"/>
              <a:t>Useful when files/folders would otherwise have the same name</a:t>
            </a:r>
            <a:endParaRPr lang="en-US" dirty="0"/>
          </a:p>
        </p:txBody>
      </p:sp>
      <p:sp>
        <p:nvSpPr>
          <p:cNvPr id="2" name="Title 1"/>
          <p:cNvSpPr>
            <a:spLocks noGrp="1"/>
          </p:cNvSpPr>
          <p:nvPr>
            <p:ph type="title"/>
          </p:nvPr>
        </p:nvSpPr>
        <p:spPr/>
        <p:txBody>
          <a:bodyPr/>
          <a:lstStyle/>
          <a:p>
            <a:r>
              <a:rPr lang="en-US" dirty="0" smtClean="0"/>
              <a:t>Automatic Prefix Function</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21</a:t>
            </a:fld>
            <a:r>
              <a:rPr lang="en-US" dirty="0" smtClean="0">
                <a:latin typeface="Times New Roman" pitchFamily="-80" charset="0"/>
              </a:rPr>
              <a:t> </a:t>
            </a:r>
            <a:endParaRPr lang="en-US" dirty="0">
              <a:latin typeface="Times New Roman" pitchFamily="-80" charset="0"/>
            </a:endParaRPr>
          </a:p>
        </p:txBody>
      </p:sp>
      <p:sp>
        <p:nvSpPr>
          <p:cNvPr id="6" name="Rounded Rectangular Callout 5"/>
          <p:cNvSpPr/>
          <p:nvPr/>
        </p:nvSpPr>
        <p:spPr>
          <a:xfrm>
            <a:off x="685800" y="5562600"/>
            <a:ext cx="2286000" cy="685800"/>
          </a:xfrm>
          <a:prstGeom prst="wedgeRoundRectCallout">
            <a:avLst>
              <a:gd name="adj1" fmla="val -21359"/>
              <a:gd name="adj2" fmla="val -93627"/>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of prefix can be turned on or off</a:t>
            </a:r>
            <a:endParaRPr lang="en-US" dirty="0">
              <a:solidFill>
                <a:schemeClr val="tx1"/>
              </a:solidFill>
            </a:endParaRPr>
          </a:p>
        </p:txBody>
      </p:sp>
      <p:sp>
        <p:nvSpPr>
          <p:cNvPr id="7" name="Rounded Rectangular Callout 6"/>
          <p:cNvSpPr/>
          <p:nvPr/>
        </p:nvSpPr>
        <p:spPr>
          <a:xfrm>
            <a:off x="3124200" y="5562600"/>
            <a:ext cx="4114800" cy="685800"/>
          </a:xfrm>
          <a:prstGeom prst="wedgeRoundRectCallout">
            <a:avLst>
              <a:gd name="adj1" fmla="val -24586"/>
              <a:gd name="adj2" fmla="val -92064"/>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The literal text in the leader field (optional) will appear at front of prefix</a:t>
            </a:r>
            <a:endParaRPr lang="en-US" dirty="0">
              <a:solidFill>
                <a:schemeClr val="tx1"/>
              </a:solidFill>
            </a:endParaRPr>
          </a:p>
        </p:txBody>
      </p:sp>
      <p:sp>
        <p:nvSpPr>
          <p:cNvPr id="11" name="Rounded Rectangular Callout 10"/>
          <p:cNvSpPr/>
          <p:nvPr/>
        </p:nvSpPr>
        <p:spPr>
          <a:xfrm>
            <a:off x="1828800" y="3048000"/>
            <a:ext cx="2438400" cy="1371600"/>
          </a:xfrm>
          <a:prstGeom prst="wedgeRoundRectCallout">
            <a:avLst>
              <a:gd name="adj1" fmla="val 82255"/>
              <a:gd name="adj2" fmla="val -28845"/>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ounded Rectangular Callout 7"/>
          <p:cNvSpPr/>
          <p:nvPr/>
        </p:nvSpPr>
        <p:spPr>
          <a:xfrm>
            <a:off x="1828800" y="3048000"/>
            <a:ext cx="2438400" cy="1371600"/>
          </a:xfrm>
          <a:prstGeom prst="wedgeRoundRectCallout">
            <a:avLst>
              <a:gd name="adj1" fmla="val -30708"/>
              <a:gd name="adj2" fmla="val 107254"/>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a:t>
            </a:r>
            <a:r>
              <a:rPr lang="en-US" u="sng" dirty="0" smtClean="0">
                <a:solidFill>
                  <a:schemeClr val="tx1"/>
                </a:solidFill>
              </a:rPr>
              <a:t>value</a:t>
            </a:r>
            <a:r>
              <a:rPr lang="en-US" dirty="0" smtClean="0">
                <a:solidFill>
                  <a:schemeClr val="tx1"/>
                </a:solidFill>
              </a:rPr>
              <a:t> contained in the specified column will be used for prefix</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par>
                          <p:cTn id="8" fill="hold">
                            <p:stCondLst>
                              <p:cond delay="1500"/>
                            </p:stCondLst>
                            <p:childTnLst>
                              <p:par>
                                <p:cTn id="9" presetID="4" presetClass="entr" presetSubtype="16" fill="hold" grpId="0" nodeType="afterEffect">
                                  <p:stCondLst>
                                    <p:cond delay="1000"/>
                                  </p:stCondLst>
                                  <p:childTnLst>
                                    <p:set>
                                      <p:cBhvr>
                                        <p:cTn id="10" dur="1" fill="hold">
                                          <p:stCondLst>
                                            <p:cond delay="0"/>
                                          </p:stCondLst>
                                        </p:cTn>
                                        <p:tgtEl>
                                          <p:spTgt spid="8"/>
                                        </p:tgtEl>
                                        <p:attrNameLst>
                                          <p:attrName>style.visibility</p:attrName>
                                        </p:attrNameLst>
                                      </p:cBhvr>
                                      <p:to>
                                        <p:strVal val="visible"/>
                                      </p:to>
                                    </p:set>
                                    <p:animEffect transition="in" filter="box(in)">
                                      <p:cBhvr>
                                        <p:cTn id="11" dur="500"/>
                                        <p:tgtEl>
                                          <p:spTgt spid="8"/>
                                        </p:tgtEl>
                                      </p:cBhvr>
                                    </p:animEffect>
                                  </p:childTnLst>
                                </p:cTn>
                              </p:par>
                            </p:childTnLst>
                          </p:cTn>
                        </p:par>
                        <p:par>
                          <p:cTn id="12" fill="hold">
                            <p:stCondLst>
                              <p:cond delay="3000"/>
                            </p:stCondLst>
                            <p:childTnLst>
                              <p:par>
                                <p:cTn id="13" presetID="4" presetClass="entr" presetSubtype="16" fill="hold" grpId="1"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ox(in)">
                                      <p:cBhvr>
                                        <p:cTn id="15" dur="500"/>
                                        <p:tgtEl>
                                          <p:spTgt spid="11"/>
                                        </p:tgtEl>
                                      </p:cBhvr>
                                    </p:animEffect>
                                  </p:childTnLst>
                                </p:cTn>
                              </p:par>
                            </p:childTnLst>
                          </p:cTn>
                        </p:par>
                        <p:par>
                          <p:cTn id="16" fill="hold">
                            <p:stCondLst>
                              <p:cond delay="3500"/>
                            </p:stCondLst>
                            <p:childTnLst>
                              <p:par>
                                <p:cTn id="17" presetID="4" presetClass="entr" presetSubtype="16" fill="hold" grpId="0" nodeType="afterEffect">
                                  <p:stCondLst>
                                    <p:cond delay="1000"/>
                                  </p:stCondLst>
                                  <p:childTnLst>
                                    <p:set>
                                      <p:cBhvr>
                                        <p:cTn id="18" dur="1" fill="hold">
                                          <p:stCondLst>
                                            <p:cond delay="0"/>
                                          </p:stCondLst>
                                        </p:cTn>
                                        <p:tgtEl>
                                          <p:spTgt spid="7"/>
                                        </p:tgtEl>
                                        <p:attrNameLst>
                                          <p:attrName>style.visibility</p:attrName>
                                        </p:attrNameLst>
                                      </p:cBhvr>
                                      <p:to>
                                        <p:strVal val="visible"/>
                                      </p:to>
                                    </p:set>
                                    <p:animEffect transition="in" filter="box(i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1"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609600" y="1981200"/>
            <a:ext cx="7443810" cy="296381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Results:</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22</a:t>
            </a:fld>
            <a:r>
              <a:rPr lang="en-US" dirty="0" smtClean="0">
                <a:latin typeface="Times New Roman" pitchFamily="-80" charset="0"/>
              </a:rPr>
              <a:t> </a:t>
            </a:r>
            <a:endParaRPr lang="en-US" dirty="0">
              <a:latin typeface="Times New Roman" pitchFamily="-80" charset="0"/>
            </a:endParaRPr>
          </a:p>
        </p:txBody>
      </p:sp>
      <p:sp>
        <p:nvSpPr>
          <p:cNvPr id="7" name="Rounded Rectangular Callout 6"/>
          <p:cNvSpPr/>
          <p:nvPr/>
        </p:nvSpPr>
        <p:spPr>
          <a:xfrm>
            <a:off x="2971800" y="762000"/>
            <a:ext cx="2133600" cy="1143000"/>
          </a:xfrm>
          <a:prstGeom prst="wedgeRoundRectCallout">
            <a:avLst>
              <a:gd name="adj1" fmla="val -82211"/>
              <a:gd name="adj2" fmla="val 142674"/>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Prefix was automatically applied to each file name</a:t>
            </a:r>
            <a:endParaRPr lang="en-US" dirty="0">
              <a:solidFill>
                <a:schemeClr val="tx1"/>
              </a:solidFill>
            </a:endParaRPr>
          </a:p>
        </p:txBody>
      </p:sp>
      <p:sp>
        <p:nvSpPr>
          <p:cNvPr id="8" name="Rounded Rectangular Callout 7"/>
          <p:cNvSpPr/>
          <p:nvPr/>
        </p:nvSpPr>
        <p:spPr>
          <a:xfrm>
            <a:off x="3200400" y="5105400"/>
            <a:ext cx="2057400" cy="1066800"/>
          </a:xfrm>
          <a:prstGeom prst="wedgeRoundRectCallout">
            <a:avLst>
              <a:gd name="adj1" fmla="val -55667"/>
              <a:gd name="adj2" fmla="val -122595"/>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Manifest file was automatically created</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par>
                          <p:cTn id="8" fill="hold">
                            <p:stCondLst>
                              <p:cond delay="1500"/>
                            </p:stCondLst>
                            <p:childTnLst>
                              <p:par>
                                <p:cTn id="9" presetID="4" presetClass="entr" presetSubtype="16" fill="hold" grpId="0" nodeType="afterEffect">
                                  <p:stCondLst>
                                    <p:cond delay="1000"/>
                                  </p:stCondLst>
                                  <p:childTnLst>
                                    <p:set>
                                      <p:cBhvr>
                                        <p:cTn id="10" dur="1" fill="hold">
                                          <p:stCondLst>
                                            <p:cond delay="0"/>
                                          </p:stCondLst>
                                        </p:cTn>
                                        <p:tgtEl>
                                          <p:spTgt spid="8"/>
                                        </p:tgtEl>
                                        <p:attrNameLst>
                                          <p:attrName>style.visibility</p:attrName>
                                        </p:attrNameLst>
                                      </p:cBhvr>
                                      <p:to>
                                        <p:strVal val="visible"/>
                                      </p:to>
                                    </p:set>
                                    <p:animEffect transition="in" filter="box(in)">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6248400" y="1394299"/>
            <a:ext cx="1632381" cy="1706667"/>
          </a:xfrm>
          <a:prstGeom prst="rect">
            <a:avLst/>
          </a:prstGeom>
          <a:noFill/>
          <a:ln w="9525">
            <a:noFill/>
            <a:miter lim="800000"/>
            <a:headEnd/>
            <a:tailEnd/>
          </a:ln>
        </p:spPr>
      </p:pic>
      <p:sp>
        <p:nvSpPr>
          <p:cNvPr id="11" name="Rounded Rectangle 10"/>
          <p:cNvSpPr/>
          <p:nvPr/>
        </p:nvSpPr>
        <p:spPr>
          <a:xfrm>
            <a:off x="6172200" y="2286000"/>
            <a:ext cx="1752600" cy="381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3" name="Picture 3"/>
          <p:cNvPicPr>
            <a:picLocks noChangeAspect="1" noChangeArrowheads="1"/>
          </p:cNvPicPr>
          <p:nvPr/>
        </p:nvPicPr>
        <p:blipFill>
          <a:blip r:embed="rId4" cstate="print"/>
          <a:srcRect/>
          <a:stretch>
            <a:fillRect/>
          </a:stretch>
        </p:blipFill>
        <p:spPr bwMode="auto">
          <a:xfrm>
            <a:off x="391542" y="3313114"/>
            <a:ext cx="8142858" cy="2554286"/>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Manifest File</a:t>
            </a:r>
            <a:endParaRPr lang="en-US" dirty="0"/>
          </a:p>
        </p:txBody>
      </p:sp>
      <p:sp>
        <p:nvSpPr>
          <p:cNvPr id="3" name="Content Placeholder 2"/>
          <p:cNvSpPr>
            <a:spLocks noGrp="1"/>
          </p:cNvSpPr>
          <p:nvPr>
            <p:ph idx="1"/>
          </p:nvPr>
        </p:nvSpPr>
        <p:spPr/>
        <p:txBody>
          <a:bodyPr/>
          <a:lstStyle/>
          <a:p>
            <a:r>
              <a:rPr lang="en-US" dirty="0" smtClean="0"/>
              <a:t>List of files/folders that were copied</a:t>
            </a:r>
          </a:p>
          <a:p>
            <a:r>
              <a:rPr lang="en-US" dirty="0" smtClean="0"/>
              <a:t>Metadata about files that were copied</a:t>
            </a:r>
          </a:p>
          <a:p>
            <a:pPr lvl="1"/>
            <a:r>
              <a:rPr lang="en-US" dirty="0" smtClean="0"/>
              <a:t>Stays with files in destination folder</a:t>
            </a:r>
          </a:p>
          <a:p>
            <a:pPr lvl="1"/>
            <a:r>
              <a:rPr lang="en-US" dirty="0" smtClean="0"/>
              <a:t>Usually same information as in file list</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23</a:t>
            </a:fld>
            <a:r>
              <a:rPr lang="en-US" dirty="0" smtClean="0">
                <a:latin typeface="Times New Roman" pitchFamily="-80" charset="0"/>
              </a:rPr>
              <a:t> </a:t>
            </a:r>
            <a:endParaRPr lang="en-US" dirty="0">
              <a:latin typeface="Times New Roman" pitchFamily="-80" charset="0"/>
            </a:endParaRPr>
          </a:p>
        </p:txBody>
      </p:sp>
      <p:sp>
        <p:nvSpPr>
          <p:cNvPr id="8" name="Notched Right Arrow 7"/>
          <p:cNvSpPr/>
          <p:nvPr/>
        </p:nvSpPr>
        <p:spPr>
          <a:xfrm rot="8299772">
            <a:off x="4384088" y="3347224"/>
            <a:ext cx="3327105" cy="533400"/>
          </a:xfrm>
          <a:prstGeom prst="notchedRightArrow">
            <a:avLst/>
          </a:prstGeom>
          <a:solidFill>
            <a:schemeClr val="tx2">
              <a:lumMod val="20000"/>
              <a:lumOff val="80000"/>
              <a:alpha val="3019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100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par>
                          <p:cTn id="8" fill="hold">
                            <p:stCondLst>
                              <p:cond delay="1500"/>
                            </p:stCondLst>
                            <p:childTnLst>
                              <p:par>
                                <p:cTn id="9" presetID="4" presetClass="entr" presetSubtype="16" fill="hold" grpId="0" nodeType="afterEffect">
                                  <p:stCondLst>
                                    <p:cond delay="1000"/>
                                  </p:stCondLst>
                                  <p:childTnLst>
                                    <p:set>
                                      <p:cBhvr>
                                        <p:cTn id="10" dur="1" fill="hold">
                                          <p:stCondLst>
                                            <p:cond delay="0"/>
                                          </p:stCondLst>
                                        </p:cTn>
                                        <p:tgtEl>
                                          <p:spTgt spid="8"/>
                                        </p:tgtEl>
                                        <p:attrNameLst>
                                          <p:attrName>style.visibility</p:attrName>
                                        </p:attrNameLst>
                                      </p:cBhvr>
                                      <p:to>
                                        <p:strVal val="visible"/>
                                      </p:to>
                                    </p:set>
                                    <p:animEffect transition="in" filter="box(in)">
                                      <p:cBhvr>
                                        <p:cTn id="11" dur="500"/>
                                        <p:tgtEl>
                                          <p:spTgt spid="8"/>
                                        </p:tgtEl>
                                      </p:cBhvr>
                                    </p:animEffect>
                                  </p:childTnLst>
                                </p:cTn>
                              </p:par>
                            </p:childTnLst>
                          </p:cTn>
                        </p:par>
                        <p:par>
                          <p:cTn id="12" fill="hold">
                            <p:stCondLst>
                              <p:cond delay="3000"/>
                            </p:stCondLst>
                            <p:childTnLst>
                              <p:par>
                                <p:cTn id="13" presetID="4" presetClass="entr" presetSubtype="16" fill="hold" nodeType="afterEffect">
                                  <p:stCondLst>
                                    <p:cond delay="1000"/>
                                  </p:stCondLst>
                                  <p:childTnLst>
                                    <p:set>
                                      <p:cBhvr>
                                        <p:cTn id="14" dur="1" fill="hold">
                                          <p:stCondLst>
                                            <p:cond delay="0"/>
                                          </p:stCondLst>
                                        </p:cTn>
                                        <p:tgtEl>
                                          <p:spTgt spid="5123"/>
                                        </p:tgtEl>
                                        <p:attrNameLst>
                                          <p:attrName>style.visibility</p:attrName>
                                        </p:attrNameLst>
                                      </p:cBhvr>
                                      <p:to>
                                        <p:strVal val="visible"/>
                                      </p:to>
                                    </p:set>
                                    <p:animEffect transition="in" filter="box(in)">
                                      <p:cBhvr>
                                        <p:cTn id="15"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Job Searches</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24</a:t>
            </a:fld>
            <a:r>
              <a:rPr lang="en-US" dirty="0" smtClean="0">
                <a:latin typeface="Times New Roman" pitchFamily="-80" charset="0"/>
              </a:rPr>
              <a:t> </a:t>
            </a:r>
            <a:endParaRPr lang="en-US" dirty="0">
              <a:latin typeface="Times New Roman" pitchFamily="-80" charset="0"/>
            </a:endParaRPr>
          </a:p>
        </p:txBody>
      </p:sp>
      <p:pic>
        <p:nvPicPr>
          <p:cNvPr id="3074" name="Picture 2"/>
          <p:cNvPicPr>
            <a:picLocks noChangeAspect="1" noChangeArrowheads="1"/>
          </p:cNvPicPr>
          <p:nvPr/>
        </p:nvPicPr>
        <p:blipFill>
          <a:blip r:embed="rId2" cstate="print"/>
          <a:srcRect/>
          <a:stretch>
            <a:fillRect/>
          </a:stretch>
        </p:blipFill>
        <p:spPr bwMode="auto">
          <a:xfrm>
            <a:off x="609600" y="1905000"/>
            <a:ext cx="7466667" cy="1153333"/>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609600" y="3597733"/>
            <a:ext cx="7480000" cy="1126667"/>
          </a:xfrm>
          <a:prstGeom prst="rect">
            <a:avLst/>
          </a:prstGeom>
          <a:noFill/>
          <a:ln w="9525">
            <a:noFill/>
            <a:miter lim="800000"/>
            <a:headEnd/>
            <a:tailEnd/>
          </a:ln>
        </p:spPr>
      </p:pic>
      <p:sp>
        <p:nvSpPr>
          <p:cNvPr id="7" name="Rounded Rectangular Callout 6"/>
          <p:cNvSpPr/>
          <p:nvPr/>
        </p:nvSpPr>
        <p:spPr>
          <a:xfrm>
            <a:off x="4114800" y="1295400"/>
            <a:ext cx="4114800" cy="914400"/>
          </a:xfrm>
          <a:prstGeom prst="wedgeRoundRectCallout">
            <a:avLst>
              <a:gd name="adj1" fmla="val -101984"/>
              <a:gd name="adj2" fmla="val 92357"/>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Paste in list of Job numbers </a:t>
            </a:r>
          </a:p>
          <a:p>
            <a:pPr algn="ctr"/>
            <a:r>
              <a:rPr lang="en-US" dirty="0" smtClean="0">
                <a:solidFill>
                  <a:schemeClr val="tx1"/>
                </a:solidFill>
              </a:rPr>
              <a:t>(for example, from a DMS list report)</a:t>
            </a:r>
            <a:endParaRPr lang="en-US" dirty="0">
              <a:solidFill>
                <a:schemeClr val="tx1"/>
              </a:solidFill>
            </a:endParaRPr>
          </a:p>
        </p:txBody>
      </p:sp>
      <p:sp>
        <p:nvSpPr>
          <p:cNvPr id="8" name="Rounded Rectangular Callout 7"/>
          <p:cNvSpPr/>
          <p:nvPr/>
        </p:nvSpPr>
        <p:spPr>
          <a:xfrm>
            <a:off x="4191000" y="2667000"/>
            <a:ext cx="4419600" cy="914400"/>
          </a:xfrm>
          <a:prstGeom prst="wedgeRoundRectCallout">
            <a:avLst>
              <a:gd name="adj1" fmla="val -104305"/>
              <a:gd name="adj2" fmla="val 111700"/>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Specify a data package </a:t>
            </a:r>
          </a:p>
          <a:p>
            <a:pPr algn="ctr"/>
            <a:r>
              <a:rPr lang="en-US" dirty="0" smtClean="0">
                <a:solidFill>
                  <a:schemeClr val="tx1"/>
                </a:solidFill>
              </a:rPr>
              <a:t>(list will show jobs in that data package)</a:t>
            </a:r>
            <a:endParaRPr lang="en-US" dirty="0">
              <a:solidFill>
                <a:schemeClr val="tx1"/>
              </a:solidFill>
            </a:endParaRPr>
          </a:p>
        </p:txBody>
      </p:sp>
      <p:pic>
        <p:nvPicPr>
          <p:cNvPr id="1027" name="Picture 3"/>
          <p:cNvPicPr>
            <a:picLocks noChangeAspect="1" noChangeArrowheads="1"/>
          </p:cNvPicPr>
          <p:nvPr/>
        </p:nvPicPr>
        <p:blipFill>
          <a:blip r:embed="rId4" cstate="print"/>
          <a:srcRect/>
          <a:stretch>
            <a:fillRect/>
          </a:stretch>
        </p:blipFill>
        <p:spPr bwMode="auto">
          <a:xfrm>
            <a:off x="609600" y="5177933"/>
            <a:ext cx="5253333" cy="1146667"/>
          </a:xfrm>
          <a:prstGeom prst="rect">
            <a:avLst/>
          </a:prstGeom>
          <a:noFill/>
          <a:ln w="9525">
            <a:noFill/>
            <a:miter lim="800000"/>
            <a:headEnd/>
            <a:tailEnd/>
          </a:ln>
        </p:spPr>
      </p:pic>
      <p:sp>
        <p:nvSpPr>
          <p:cNvPr id="11" name="Rounded Rectangular Callout 10"/>
          <p:cNvSpPr/>
          <p:nvPr/>
        </p:nvSpPr>
        <p:spPr>
          <a:xfrm>
            <a:off x="4419600" y="4111133"/>
            <a:ext cx="4191000" cy="914400"/>
          </a:xfrm>
          <a:prstGeom prst="wedgeRoundRectCallout">
            <a:avLst>
              <a:gd name="adj1" fmla="val -113008"/>
              <a:gd name="adj2" fmla="val 123840"/>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Paste in list of Dataset numbers </a:t>
            </a:r>
          </a:p>
          <a:p>
            <a:pPr algn="ctr"/>
            <a:r>
              <a:rPr lang="en-US" dirty="0" smtClean="0">
                <a:solidFill>
                  <a:schemeClr val="tx1"/>
                </a:solidFill>
              </a:rPr>
              <a:t>(for example, from a DMS list report)</a:t>
            </a:r>
            <a:endParaRPr lang="en-US" dirty="0">
              <a:solidFill>
                <a:schemeClr val="tx1"/>
              </a:solidFill>
            </a:endParaRPr>
          </a:p>
        </p:txBody>
      </p:sp>
      <p:sp>
        <p:nvSpPr>
          <p:cNvPr id="14" name="Content Placeholder 2"/>
          <p:cNvSpPr txBox="1">
            <a:spLocks/>
          </p:cNvSpPr>
          <p:nvPr/>
        </p:nvSpPr>
        <p:spPr bwMode="auto">
          <a:xfrm>
            <a:off x="457200" y="4876800"/>
            <a:ext cx="6061075" cy="1371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42900" marR="0" lvl="0" indent="-342900" algn="l" defTabSz="914400" rtl="0" eaLnBrk="0" fontAlgn="base" latinLnBrk="0" hangingPunct="0">
              <a:lnSpc>
                <a:spcPct val="85000"/>
              </a:lnSpc>
              <a:spcBef>
                <a:spcPct val="30000"/>
              </a:spcBef>
              <a:spcAft>
                <a:spcPct val="0"/>
              </a:spcAft>
              <a:buClr>
                <a:schemeClr val="folHlink"/>
              </a:buClr>
              <a:buSzTx/>
              <a:buFontTx/>
              <a:buBlip>
                <a:blip r:embed="rId5"/>
              </a:buBlip>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Jobs from list of datasets</a:t>
            </a:r>
          </a:p>
        </p:txBody>
      </p:sp>
      <p:sp>
        <p:nvSpPr>
          <p:cNvPr id="13" name="Content Placeholder 2"/>
          <p:cNvSpPr txBox="1">
            <a:spLocks/>
          </p:cNvSpPr>
          <p:nvPr/>
        </p:nvSpPr>
        <p:spPr bwMode="auto">
          <a:xfrm>
            <a:off x="492125" y="3276600"/>
            <a:ext cx="6061075" cy="1371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42900" marR="0" lvl="0" indent="-342900" algn="l" defTabSz="914400" rtl="0" eaLnBrk="0" fontAlgn="base" latinLnBrk="0" hangingPunct="0">
              <a:lnSpc>
                <a:spcPct val="85000"/>
              </a:lnSpc>
              <a:spcBef>
                <a:spcPct val="30000"/>
              </a:spcBef>
              <a:spcAft>
                <a:spcPct val="0"/>
              </a:spcAft>
              <a:buClr>
                <a:schemeClr val="folHlink"/>
              </a:buClr>
              <a:buSzTx/>
              <a:buFontTx/>
              <a:buBlip>
                <a:blip r:embed="rId5"/>
              </a:buBlip>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Jobs from data package</a:t>
            </a:r>
          </a:p>
        </p:txBody>
      </p:sp>
      <p:sp>
        <p:nvSpPr>
          <p:cNvPr id="9" name="Content Placeholder 2"/>
          <p:cNvSpPr>
            <a:spLocks noGrp="1"/>
          </p:cNvSpPr>
          <p:nvPr>
            <p:ph idx="1"/>
          </p:nvPr>
        </p:nvSpPr>
        <p:spPr>
          <a:xfrm>
            <a:off x="492125" y="1524000"/>
            <a:ext cx="6061075" cy="1371600"/>
          </a:xfrm>
        </p:spPr>
        <p:txBody>
          <a:bodyPr/>
          <a:lstStyle/>
          <a:p>
            <a:r>
              <a:rPr lang="en-US" dirty="0" smtClean="0"/>
              <a:t>Jobs from list of jobs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ox(in)">
                                      <p:cBhvr>
                                        <p:cTn id="7" dur="500"/>
                                        <p:tgtEl>
                                          <p:spTgt spid="9">
                                            <p:txEl>
                                              <p:pRg st="0" end="0"/>
                                            </p:txEl>
                                          </p:spTgt>
                                        </p:tgtEl>
                                      </p:cBhvr>
                                    </p:animEffect>
                                  </p:childTnLst>
                                </p:cTn>
                              </p:par>
                            </p:childTnLst>
                          </p:cTn>
                        </p:par>
                        <p:par>
                          <p:cTn id="8" fill="hold">
                            <p:stCondLst>
                              <p:cond delay="500"/>
                            </p:stCondLst>
                            <p:childTnLst>
                              <p:par>
                                <p:cTn id="9" presetID="4" presetClass="entr" presetSubtype="16" fill="hold" nodeType="afterEffect">
                                  <p:stCondLst>
                                    <p:cond delay="500"/>
                                  </p:stCondLst>
                                  <p:childTnLst>
                                    <p:set>
                                      <p:cBhvr>
                                        <p:cTn id="10" dur="1" fill="hold">
                                          <p:stCondLst>
                                            <p:cond delay="0"/>
                                          </p:stCondLst>
                                        </p:cTn>
                                        <p:tgtEl>
                                          <p:spTgt spid="3074"/>
                                        </p:tgtEl>
                                        <p:attrNameLst>
                                          <p:attrName>style.visibility</p:attrName>
                                        </p:attrNameLst>
                                      </p:cBhvr>
                                      <p:to>
                                        <p:strVal val="visible"/>
                                      </p:to>
                                    </p:set>
                                    <p:animEffect transition="in" filter="box(in)">
                                      <p:cBhvr>
                                        <p:cTn id="11" dur="500"/>
                                        <p:tgtEl>
                                          <p:spTgt spid="3074"/>
                                        </p:tgtEl>
                                      </p:cBhvr>
                                    </p:animEffect>
                                  </p:childTnLst>
                                </p:cTn>
                              </p:par>
                            </p:childTnLst>
                          </p:cTn>
                        </p:par>
                        <p:par>
                          <p:cTn id="12" fill="hold">
                            <p:stCondLst>
                              <p:cond delay="1500"/>
                            </p:stCondLst>
                            <p:childTnLst>
                              <p:par>
                                <p:cTn id="13" presetID="4" presetClass="entr" presetSubtype="16" fill="hold" grpId="0" nodeType="afterEffect">
                                  <p:stCondLst>
                                    <p:cond delay="50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cTn>
                              </p:par>
                            </p:childTnLst>
                          </p:cTn>
                        </p:par>
                        <p:par>
                          <p:cTn id="16" fill="hold">
                            <p:stCondLst>
                              <p:cond delay="2500"/>
                            </p:stCondLst>
                            <p:childTnLst>
                              <p:par>
                                <p:cTn id="17" presetID="4" presetClass="entr" presetSubtype="16" fill="hold" nodeType="afterEffect">
                                  <p:stCondLst>
                                    <p:cond delay="100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box(in)">
                                      <p:cBhvr>
                                        <p:cTn id="19" dur="500"/>
                                        <p:tgtEl>
                                          <p:spTgt spid="13">
                                            <p:txEl>
                                              <p:pRg st="0" end="0"/>
                                            </p:txEl>
                                          </p:spTgt>
                                        </p:tgtEl>
                                      </p:cBhvr>
                                    </p:animEffect>
                                  </p:childTnLst>
                                </p:cTn>
                              </p:par>
                            </p:childTnLst>
                          </p:cTn>
                        </p:par>
                        <p:par>
                          <p:cTn id="20" fill="hold">
                            <p:stCondLst>
                              <p:cond delay="4000"/>
                            </p:stCondLst>
                            <p:childTnLst>
                              <p:par>
                                <p:cTn id="21" presetID="4" presetClass="entr" presetSubtype="16" fill="hold" nodeType="afterEffect">
                                  <p:stCondLst>
                                    <p:cond delay="500"/>
                                  </p:stCondLst>
                                  <p:childTnLst>
                                    <p:set>
                                      <p:cBhvr>
                                        <p:cTn id="22" dur="1" fill="hold">
                                          <p:stCondLst>
                                            <p:cond delay="0"/>
                                          </p:stCondLst>
                                        </p:cTn>
                                        <p:tgtEl>
                                          <p:spTgt spid="3075"/>
                                        </p:tgtEl>
                                        <p:attrNameLst>
                                          <p:attrName>style.visibility</p:attrName>
                                        </p:attrNameLst>
                                      </p:cBhvr>
                                      <p:to>
                                        <p:strVal val="visible"/>
                                      </p:to>
                                    </p:set>
                                    <p:animEffect transition="in" filter="box(in)">
                                      <p:cBhvr>
                                        <p:cTn id="23" dur="500"/>
                                        <p:tgtEl>
                                          <p:spTgt spid="3075"/>
                                        </p:tgtEl>
                                      </p:cBhvr>
                                    </p:animEffect>
                                  </p:childTnLst>
                                </p:cTn>
                              </p:par>
                            </p:childTnLst>
                          </p:cTn>
                        </p:par>
                        <p:par>
                          <p:cTn id="24" fill="hold">
                            <p:stCondLst>
                              <p:cond delay="5000"/>
                            </p:stCondLst>
                            <p:childTnLst>
                              <p:par>
                                <p:cTn id="25" presetID="4" presetClass="entr" presetSubtype="16" fill="hold" grpId="0" nodeType="afterEffect">
                                  <p:stCondLst>
                                    <p:cond delay="500"/>
                                  </p:stCondLst>
                                  <p:childTnLst>
                                    <p:set>
                                      <p:cBhvr>
                                        <p:cTn id="26" dur="1" fill="hold">
                                          <p:stCondLst>
                                            <p:cond delay="0"/>
                                          </p:stCondLst>
                                        </p:cTn>
                                        <p:tgtEl>
                                          <p:spTgt spid="8"/>
                                        </p:tgtEl>
                                        <p:attrNameLst>
                                          <p:attrName>style.visibility</p:attrName>
                                        </p:attrNameLst>
                                      </p:cBhvr>
                                      <p:to>
                                        <p:strVal val="visible"/>
                                      </p:to>
                                    </p:set>
                                    <p:animEffect transition="in" filter="box(in)">
                                      <p:cBhvr>
                                        <p:cTn id="27" dur="500"/>
                                        <p:tgtEl>
                                          <p:spTgt spid="8"/>
                                        </p:tgtEl>
                                      </p:cBhvr>
                                    </p:animEffect>
                                  </p:childTnLst>
                                </p:cTn>
                              </p:par>
                            </p:childTnLst>
                          </p:cTn>
                        </p:par>
                        <p:par>
                          <p:cTn id="28" fill="hold">
                            <p:stCondLst>
                              <p:cond delay="6000"/>
                            </p:stCondLst>
                            <p:childTnLst>
                              <p:par>
                                <p:cTn id="29" presetID="4" presetClass="entr" presetSubtype="16" fill="hold" nodeType="afterEffect">
                                  <p:stCondLst>
                                    <p:cond delay="1000"/>
                                  </p:stCondLst>
                                  <p:childTnLst>
                                    <p:set>
                                      <p:cBhvr>
                                        <p:cTn id="30" dur="1" fill="hold">
                                          <p:stCondLst>
                                            <p:cond delay="0"/>
                                          </p:stCondLst>
                                        </p:cTn>
                                        <p:tgtEl>
                                          <p:spTgt spid="14">
                                            <p:txEl>
                                              <p:pRg st="0" end="0"/>
                                            </p:txEl>
                                          </p:spTgt>
                                        </p:tgtEl>
                                        <p:attrNameLst>
                                          <p:attrName>style.visibility</p:attrName>
                                        </p:attrNameLst>
                                      </p:cBhvr>
                                      <p:to>
                                        <p:strVal val="visible"/>
                                      </p:to>
                                    </p:set>
                                    <p:animEffect transition="in" filter="box(in)">
                                      <p:cBhvr>
                                        <p:cTn id="31" dur="500"/>
                                        <p:tgtEl>
                                          <p:spTgt spid="14">
                                            <p:txEl>
                                              <p:pRg st="0" end="0"/>
                                            </p:txEl>
                                          </p:spTgt>
                                        </p:tgtEl>
                                      </p:cBhvr>
                                    </p:animEffect>
                                  </p:childTnLst>
                                </p:cTn>
                              </p:par>
                            </p:childTnLst>
                          </p:cTn>
                        </p:par>
                        <p:par>
                          <p:cTn id="32" fill="hold">
                            <p:stCondLst>
                              <p:cond delay="7500"/>
                            </p:stCondLst>
                            <p:childTnLst>
                              <p:par>
                                <p:cTn id="33" presetID="4" presetClass="entr" presetSubtype="16" fill="hold" nodeType="afterEffect">
                                  <p:stCondLst>
                                    <p:cond delay="500"/>
                                  </p:stCondLst>
                                  <p:childTnLst>
                                    <p:set>
                                      <p:cBhvr>
                                        <p:cTn id="34" dur="1" fill="hold">
                                          <p:stCondLst>
                                            <p:cond delay="0"/>
                                          </p:stCondLst>
                                        </p:cTn>
                                        <p:tgtEl>
                                          <p:spTgt spid="1027"/>
                                        </p:tgtEl>
                                        <p:attrNameLst>
                                          <p:attrName>style.visibility</p:attrName>
                                        </p:attrNameLst>
                                      </p:cBhvr>
                                      <p:to>
                                        <p:strVal val="visible"/>
                                      </p:to>
                                    </p:set>
                                    <p:animEffect transition="in" filter="box(in)">
                                      <p:cBhvr>
                                        <p:cTn id="35" dur="500"/>
                                        <p:tgtEl>
                                          <p:spTgt spid="1027"/>
                                        </p:tgtEl>
                                      </p:cBhvr>
                                    </p:animEffect>
                                  </p:childTnLst>
                                </p:cTn>
                              </p:par>
                            </p:childTnLst>
                          </p:cTn>
                        </p:par>
                        <p:par>
                          <p:cTn id="36" fill="hold">
                            <p:stCondLst>
                              <p:cond delay="8500"/>
                            </p:stCondLst>
                            <p:childTnLst>
                              <p:par>
                                <p:cTn id="37" presetID="4" presetClass="entr" presetSubtype="16" fill="hold" grpId="0" nodeType="afterEffect">
                                  <p:stCondLst>
                                    <p:cond delay="500"/>
                                  </p:stCondLst>
                                  <p:childTnLst>
                                    <p:set>
                                      <p:cBhvr>
                                        <p:cTn id="38" dur="1" fill="hold">
                                          <p:stCondLst>
                                            <p:cond delay="0"/>
                                          </p:stCondLst>
                                        </p:cTn>
                                        <p:tgtEl>
                                          <p:spTgt spid="11"/>
                                        </p:tgtEl>
                                        <p:attrNameLst>
                                          <p:attrName>style.visibility</p:attrName>
                                        </p:attrNameLst>
                                      </p:cBhvr>
                                      <p:to>
                                        <p:strVal val="visible"/>
                                      </p:to>
                                    </p:set>
                                    <p:animEffect transition="in" filter="box(in)">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srcRect/>
          <a:stretch>
            <a:fillRect/>
          </a:stretch>
        </p:blipFill>
        <p:spPr bwMode="auto">
          <a:xfrm>
            <a:off x="815942" y="1295400"/>
            <a:ext cx="4822858" cy="4291429"/>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A Handy Technique</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25</a:t>
            </a:fld>
            <a:r>
              <a:rPr lang="en-US" dirty="0" smtClean="0">
                <a:latin typeface="Times New Roman" pitchFamily="-80" charset="0"/>
              </a:rPr>
              <a:t> </a:t>
            </a:r>
            <a:endParaRPr lang="en-US" dirty="0">
              <a:latin typeface="Times New Roman" pitchFamily="-80" charset="0"/>
            </a:endParaRPr>
          </a:p>
        </p:txBody>
      </p:sp>
      <p:pic>
        <p:nvPicPr>
          <p:cNvPr id="2051" name="Picture 3"/>
          <p:cNvPicPr>
            <a:picLocks noChangeAspect="1" noChangeArrowheads="1"/>
          </p:cNvPicPr>
          <p:nvPr/>
        </p:nvPicPr>
        <p:blipFill>
          <a:blip r:embed="rId3" cstate="print"/>
          <a:srcRect/>
          <a:stretch>
            <a:fillRect/>
          </a:stretch>
        </p:blipFill>
        <p:spPr bwMode="auto">
          <a:xfrm>
            <a:off x="798800" y="1286428"/>
            <a:ext cx="4840000" cy="4428572"/>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1752600" y="3585514"/>
            <a:ext cx="6611429" cy="2434286"/>
          </a:xfrm>
          <a:prstGeom prst="rect">
            <a:avLst/>
          </a:prstGeom>
          <a:noFill/>
          <a:ln w="9525">
            <a:noFill/>
            <a:miter lim="800000"/>
            <a:headEnd/>
            <a:tailEnd/>
          </a:ln>
        </p:spPr>
      </p:pic>
      <p:sp>
        <p:nvSpPr>
          <p:cNvPr id="10" name="Rounded Rectangular Callout 9"/>
          <p:cNvSpPr/>
          <p:nvPr/>
        </p:nvSpPr>
        <p:spPr>
          <a:xfrm>
            <a:off x="2667000" y="1828800"/>
            <a:ext cx="2667000" cy="762000"/>
          </a:xfrm>
          <a:prstGeom prst="wedgeRoundRectCallout">
            <a:avLst>
              <a:gd name="adj1" fmla="val -101853"/>
              <a:gd name="adj2" fmla="val -24120"/>
              <a:gd name="adj3" fmla="val 16667"/>
            </a:avLst>
          </a:prstGeom>
          <a:solidFill>
            <a:srgbClr val="F7E2D1">
              <a:alpha val="8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Set column filter for Job column only</a:t>
            </a:r>
            <a:endParaRPr lang="en-US" dirty="0">
              <a:solidFill>
                <a:schemeClr val="tx1"/>
              </a:solidFill>
            </a:endParaRPr>
          </a:p>
        </p:txBody>
      </p:sp>
      <p:sp>
        <p:nvSpPr>
          <p:cNvPr id="11" name="Rounded Rectangular Callout 10"/>
          <p:cNvSpPr/>
          <p:nvPr/>
        </p:nvSpPr>
        <p:spPr>
          <a:xfrm>
            <a:off x="1676400" y="2971800"/>
            <a:ext cx="2209800" cy="533400"/>
          </a:xfrm>
          <a:prstGeom prst="wedgeRoundRectCallout">
            <a:avLst>
              <a:gd name="adj1" fmla="val -77332"/>
              <a:gd name="adj2" fmla="val 58326"/>
              <a:gd name="adj3" fmla="val 16667"/>
            </a:avLst>
          </a:prstGeom>
          <a:solidFill>
            <a:srgbClr val="F7E2D1">
              <a:alpha val="8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Select list of jobs…</a:t>
            </a:r>
            <a:endParaRPr lang="en-US" dirty="0">
              <a:solidFill>
                <a:schemeClr val="tx1"/>
              </a:solidFill>
            </a:endParaRPr>
          </a:p>
        </p:txBody>
      </p:sp>
      <p:sp>
        <p:nvSpPr>
          <p:cNvPr id="12" name="Rounded Rectangular Callout 11"/>
          <p:cNvSpPr/>
          <p:nvPr/>
        </p:nvSpPr>
        <p:spPr>
          <a:xfrm>
            <a:off x="5791200" y="2438400"/>
            <a:ext cx="2667000" cy="1066800"/>
          </a:xfrm>
          <a:prstGeom prst="wedgeRoundRectCallout">
            <a:avLst>
              <a:gd name="adj1" fmla="val -100901"/>
              <a:gd name="adj2" fmla="val 103657"/>
              <a:gd name="adj3" fmla="val 16667"/>
            </a:avLst>
          </a:prstGeom>
          <a:solidFill>
            <a:srgbClr val="F7E2D1">
              <a:alpha val="8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…and paste into “Job List” tab on Mage File Processor.</a:t>
            </a:r>
            <a:endParaRPr lang="en-US" dirty="0">
              <a:solidFill>
                <a:schemeClr val="tx1"/>
              </a:solidFill>
            </a:endParaRPr>
          </a:p>
        </p:txBody>
      </p:sp>
      <p:sp>
        <p:nvSpPr>
          <p:cNvPr id="9" name="Rounded Rectangular Callout 8"/>
          <p:cNvSpPr/>
          <p:nvPr/>
        </p:nvSpPr>
        <p:spPr>
          <a:xfrm>
            <a:off x="5867400" y="1066800"/>
            <a:ext cx="2514600" cy="762000"/>
          </a:xfrm>
          <a:prstGeom prst="wedgeRoundRectCallout">
            <a:avLst>
              <a:gd name="adj1" fmla="val -98255"/>
              <a:gd name="adj2" fmla="val 21386"/>
              <a:gd name="adj3" fmla="val 16667"/>
            </a:avLst>
          </a:prstGeom>
          <a:solidFill>
            <a:srgbClr val="F7E2D1">
              <a:alpha val="8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Use DMS to find list of jobs</a:t>
            </a:r>
            <a:endParaRPr lang="en-US" dirty="0">
              <a:solidFill>
                <a:schemeClr val="tx1"/>
              </a:solidFill>
            </a:endParaRPr>
          </a:p>
        </p:txBody>
      </p:sp>
      <p:sp>
        <p:nvSpPr>
          <p:cNvPr id="13" name="Rounded Rectangular Callout 12"/>
          <p:cNvSpPr/>
          <p:nvPr/>
        </p:nvSpPr>
        <p:spPr>
          <a:xfrm>
            <a:off x="3962400" y="2971800"/>
            <a:ext cx="1752600" cy="533400"/>
          </a:xfrm>
          <a:prstGeom prst="wedgeRoundRectCallout">
            <a:avLst>
              <a:gd name="adj1" fmla="val -50079"/>
              <a:gd name="adj2" fmla="val 18643"/>
              <a:gd name="adj3" fmla="val 16667"/>
            </a:avLst>
          </a:prstGeom>
          <a:solidFill>
            <a:srgbClr val="F7E2D1">
              <a:alpha val="8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…copy them…</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box(in)">
                                      <p:cBhvr>
                                        <p:cTn id="12" dur="500"/>
                                        <p:tgtEl>
                                          <p:spTgt spid="2051"/>
                                        </p:tgtEl>
                                      </p:cBhvr>
                                    </p:animEffect>
                                  </p:childTnLst>
                                </p:cTn>
                              </p:par>
                            </p:childTnLst>
                          </p:cTn>
                        </p:par>
                        <p:par>
                          <p:cTn id="13" fill="hold">
                            <p:stCondLst>
                              <p:cond delay="500"/>
                            </p:stCondLst>
                            <p:childTnLst>
                              <p:par>
                                <p:cTn id="14" presetID="4" presetClass="entr" presetSubtype="16" fill="hold" grpId="0" nodeType="afterEffect">
                                  <p:stCondLst>
                                    <p:cond delay="500"/>
                                  </p:stCondLst>
                                  <p:childTnLst>
                                    <p:set>
                                      <p:cBhvr>
                                        <p:cTn id="15" dur="1" fill="hold">
                                          <p:stCondLst>
                                            <p:cond delay="0"/>
                                          </p:stCondLst>
                                        </p:cTn>
                                        <p:tgtEl>
                                          <p:spTgt spid="10"/>
                                        </p:tgtEl>
                                        <p:attrNameLst>
                                          <p:attrName>style.visibility</p:attrName>
                                        </p:attrNameLst>
                                      </p:cBhvr>
                                      <p:to>
                                        <p:strVal val="visible"/>
                                      </p:to>
                                    </p:set>
                                    <p:animEffect transition="in" filter="box(in)">
                                      <p:cBhvr>
                                        <p:cTn id="16" dur="500"/>
                                        <p:tgtEl>
                                          <p:spTgt spid="10"/>
                                        </p:tgtEl>
                                      </p:cBhvr>
                                    </p:animEffect>
                                  </p:childTnLst>
                                </p:cTn>
                              </p:par>
                            </p:childTnLst>
                          </p:cTn>
                        </p:par>
                        <p:par>
                          <p:cTn id="17" fill="hold">
                            <p:stCondLst>
                              <p:cond delay="1500"/>
                            </p:stCondLst>
                            <p:childTnLst>
                              <p:par>
                                <p:cTn id="18" presetID="4" presetClass="entr" presetSubtype="16" fill="hold" grpId="0" nodeType="afterEffect">
                                  <p:stCondLst>
                                    <p:cond delay="1000"/>
                                  </p:stCondLst>
                                  <p:childTnLst>
                                    <p:set>
                                      <p:cBhvr>
                                        <p:cTn id="19" dur="1" fill="hold">
                                          <p:stCondLst>
                                            <p:cond delay="0"/>
                                          </p:stCondLst>
                                        </p:cTn>
                                        <p:tgtEl>
                                          <p:spTgt spid="11"/>
                                        </p:tgtEl>
                                        <p:attrNameLst>
                                          <p:attrName>style.visibility</p:attrName>
                                        </p:attrNameLst>
                                      </p:cBhvr>
                                      <p:to>
                                        <p:strVal val="visible"/>
                                      </p:to>
                                    </p:set>
                                    <p:animEffect transition="in" filter="box(in)">
                                      <p:cBhvr>
                                        <p:cTn id="20" dur="500"/>
                                        <p:tgtEl>
                                          <p:spTgt spid="11"/>
                                        </p:tgtEl>
                                      </p:cBhvr>
                                    </p:animEffect>
                                  </p:childTnLst>
                                </p:cTn>
                              </p:par>
                            </p:childTnLst>
                          </p:cTn>
                        </p:par>
                        <p:par>
                          <p:cTn id="21" fill="hold">
                            <p:stCondLst>
                              <p:cond delay="3000"/>
                            </p:stCondLst>
                            <p:childTnLst>
                              <p:par>
                                <p:cTn id="22" presetID="4" presetClass="entr" presetSubtype="16" fill="hold" grpId="0" nodeType="afterEffect">
                                  <p:stCondLst>
                                    <p:cond delay="1000"/>
                                  </p:stCondLst>
                                  <p:childTnLst>
                                    <p:set>
                                      <p:cBhvr>
                                        <p:cTn id="23" dur="1" fill="hold">
                                          <p:stCondLst>
                                            <p:cond delay="0"/>
                                          </p:stCondLst>
                                        </p:cTn>
                                        <p:tgtEl>
                                          <p:spTgt spid="13"/>
                                        </p:tgtEl>
                                        <p:attrNameLst>
                                          <p:attrName>style.visibility</p:attrName>
                                        </p:attrNameLst>
                                      </p:cBhvr>
                                      <p:to>
                                        <p:strVal val="visible"/>
                                      </p:to>
                                    </p:set>
                                    <p:animEffect transition="in" filter="box(in)">
                                      <p:cBhvr>
                                        <p:cTn id="24" dur="500"/>
                                        <p:tgtEl>
                                          <p:spTgt spid="13"/>
                                        </p:tgtEl>
                                      </p:cBhvr>
                                    </p:animEffect>
                                  </p:childTnLst>
                                </p:cTn>
                              </p:par>
                            </p:childTnLst>
                          </p:cTn>
                        </p:par>
                        <p:par>
                          <p:cTn id="25" fill="hold">
                            <p:stCondLst>
                              <p:cond delay="4500"/>
                            </p:stCondLst>
                            <p:childTnLst>
                              <p:par>
                                <p:cTn id="26" presetID="4" presetClass="entr" presetSubtype="16" fill="hold" nodeType="afterEffect">
                                  <p:stCondLst>
                                    <p:cond delay="1000"/>
                                  </p:stCondLst>
                                  <p:childTnLst>
                                    <p:set>
                                      <p:cBhvr>
                                        <p:cTn id="27" dur="1" fill="hold">
                                          <p:stCondLst>
                                            <p:cond delay="0"/>
                                          </p:stCondLst>
                                        </p:cTn>
                                        <p:tgtEl>
                                          <p:spTgt spid="2050"/>
                                        </p:tgtEl>
                                        <p:attrNameLst>
                                          <p:attrName>style.visibility</p:attrName>
                                        </p:attrNameLst>
                                      </p:cBhvr>
                                      <p:to>
                                        <p:strVal val="visible"/>
                                      </p:to>
                                    </p:set>
                                    <p:animEffect transition="in" filter="box(in)">
                                      <p:cBhvr>
                                        <p:cTn id="28" dur="500"/>
                                        <p:tgtEl>
                                          <p:spTgt spid="2050"/>
                                        </p:tgtEl>
                                      </p:cBhvr>
                                    </p:animEffect>
                                  </p:childTnLst>
                                </p:cTn>
                              </p:par>
                            </p:childTnLst>
                          </p:cTn>
                        </p:par>
                        <p:par>
                          <p:cTn id="29" fill="hold">
                            <p:stCondLst>
                              <p:cond delay="6000"/>
                            </p:stCondLst>
                            <p:childTnLst>
                              <p:par>
                                <p:cTn id="30" presetID="4" presetClass="entr" presetSubtype="16" fill="hold" grpId="0" nodeType="afterEffect">
                                  <p:stCondLst>
                                    <p:cond delay="500"/>
                                  </p:stCondLst>
                                  <p:childTnLst>
                                    <p:set>
                                      <p:cBhvr>
                                        <p:cTn id="31" dur="1" fill="hold">
                                          <p:stCondLst>
                                            <p:cond delay="0"/>
                                          </p:stCondLst>
                                        </p:cTn>
                                        <p:tgtEl>
                                          <p:spTgt spid="12"/>
                                        </p:tgtEl>
                                        <p:attrNameLst>
                                          <p:attrName>style.visibility</p:attrName>
                                        </p:attrNameLst>
                                      </p:cBhvr>
                                      <p:to>
                                        <p:strVal val="visible"/>
                                      </p:to>
                                    </p:set>
                                    <p:animEffect transition="in" filter="box(in)">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9"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cstate="print"/>
          <a:srcRect/>
          <a:stretch>
            <a:fillRect/>
          </a:stretch>
        </p:blipFill>
        <p:spPr bwMode="auto">
          <a:xfrm>
            <a:off x="609600" y="2819400"/>
            <a:ext cx="7971429" cy="2057143"/>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File/Folder Search Controls</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26</a:t>
            </a:fld>
            <a:r>
              <a:rPr lang="en-US" dirty="0" smtClean="0">
                <a:latin typeface="Times New Roman" pitchFamily="-80" charset="0"/>
              </a:rPr>
              <a:t> </a:t>
            </a:r>
            <a:endParaRPr lang="en-US" dirty="0">
              <a:latin typeface="Times New Roman" pitchFamily="-80" charset="0"/>
            </a:endParaRPr>
          </a:p>
        </p:txBody>
      </p:sp>
      <p:sp>
        <p:nvSpPr>
          <p:cNvPr id="7" name="Rounded Rectangular Callout 6"/>
          <p:cNvSpPr/>
          <p:nvPr/>
        </p:nvSpPr>
        <p:spPr>
          <a:xfrm>
            <a:off x="609600" y="1524000"/>
            <a:ext cx="4343400" cy="1143000"/>
          </a:xfrm>
          <a:prstGeom prst="wedgeRoundRectCallout">
            <a:avLst>
              <a:gd name="adj1" fmla="val -24943"/>
              <a:gd name="adj2" fmla="val 95531"/>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Enter search terms to limit results of search to files or folders whose name satisfies them</a:t>
            </a:r>
            <a:endParaRPr lang="en-US" dirty="0">
              <a:solidFill>
                <a:schemeClr val="tx1"/>
              </a:solidFill>
            </a:endParaRPr>
          </a:p>
        </p:txBody>
      </p:sp>
      <p:sp>
        <p:nvSpPr>
          <p:cNvPr id="8" name="Rounded Rectangular Callout 7"/>
          <p:cNvSpPr/>
          <p:nvPr/>
        </p:nvSpPr>
        <p:spPr>
          <a:xfrm>
            <a:off x="2438400" y="4876800"/>
            <a:ext cx="5257800" cy="1219200"/>
          </a:xfrm>
          <a:prstGeom prst="wedgeRoundRectCallout">
            <a:avLst>
              <a:gd name="adj1" fmla="val 30848"/>
              <a:gd name="adj2" fmla="val -164899"/>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Choose whether search terms in File Name Filter will be interpreted as regular expression or classic file search with wildcards</a:t>
            </a:r>
            <a:endParaRPr lang="en-US" dirty="0">
              <a:solidFill>
                <a:schemeClr val="tx1"/>
              </a:solidFill>
            </a:endParaRPr>
          </a:p>
        </p:txBody>
      </p:sp>
      <p:sp>
        <p:nvSpPr>
          <p:cNvPr id="9" name="Rounded Rectangular Callout 8"/>
          <p:cNvSpPr/>
          <p:nvPr/>
        </p:nvSpPr>
        <p:spPr>
          <a:xfrm>
            <a:off x="5410200" y="1524000"/>
            <a:ext cx="2971800" cy="1143000"/>
          </a:xfrm>
          <a:prstGeom prst="wedgeRoundRectCallout">
            <a:avLst>
              <a:gd name="adj1" fmla="val -33120"/>
              <a:gd name="adj2" fmla="val 87000"/>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Choose whether search results will include file or folders or both</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par>
                          <p:cTn id="8" fill="hold">
                            <p:stCondLst>
                              <p:cond delay="1000"/>
                            </p:stCondLst>
                            <p:childTnLst>
                              <p:par>
                                <p:cTn id="9" presetID="4" presetClass="entr" presetSubtype="16" fill="hold" grpId="0" nodeType="afterEffect">
                                  <p:stCondLst>
                                    <p:cond delay="1000"/>
                                  </p:stCondLst>
                                  <p:childTnLst>
                                    <p:set>
                                      <p:cBhvr>
                                        <p:cTn id="10" dur="1" fill="hold">
                                          <p:stCondLst>
                                            <p:cond delay="0"/>
                                          </p:stCondLst>
                                        </p:cTn>
                                        <p:tgtEl>
                                          <p:spTgt spid="9"/>
                                        </p:tgtEl>
                                        <p:attrNameLst>
                                          <p:attrName>style.visibility</p:attrName>
                                        </p:attrNameLst>
                                      </p:cBhvr>
                                      <p:to>
                                        <p:strVal val="visible"/>
                                      </p:to>
                                    </p:set>
                                    <p:animEffect transition="in" filter="box(in)">
                                      <p:cBhvr>
                                        <p:cTn id="11" dur="500"/>
                                        <p:tgtEl>
                                          <p:spTgt spid="9"/>
                                        </p:tgtEl>
                                      </p:cBhvr>
                                    </p:animEffect>
                                  </p:childTnLst>
                                </p:cTn>
                              </p:par>
                            </p:childTnLst>
                          </p:cTn>
                        </p:par>
                        <p:par>
                          <p:cTn id="12" fill="hold">
                            <p:stCondLst>
                              <p:cond delay="2500"/>
                            </p:stCondLst>
                            <p:childTnLst>
                              <p:par>
                                <p:cTn id="13" presetID="4" presetClass="entr" presetSubtype="16" fill="hold" grpId="0" nodeType="afterEffect">
                                  <p:stCondLst>
                                    <p:cond delay="100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File/Folder Search Controls</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27</a:t>
            </a:fld>
            <a:r>
              <a:rPr lang="en-US" dirty="0" smtClean="0">
                <a:latin typeface="Times New Roman" pitchFamily="-80" charset="0"/>
              </a:rPr>
              <a:t> </a:t>
            </a:r>
            <a:endParaRPr lang="en-US" dirty="0">
              <a:latin typeface="Times New Roman" pitchFamily="-80" charset="0"/>
            </a:endParaRPr>
          </a:p>
        </p:txBody>
      </p:sp>
      <p:pic>
        <p:nvPicPr>
          <p:cNvPr id="1026" name="Picture 2"/>
          <p:cNvPicPr>
            <a:picLocks noChangeAspect="1" noChangeArrowheads="1"/>
          </p:cNvPicPr>
          <p:nvPr/>
        </p:nvPicPr>
        <p:blipFill>
          <a:blip r:embed="rId2" cstate="print"/>
          <a:srcRect/>
          <a:stretch>
            <a:fillRect/>
          </a:stretch>
        </p:blipFill>
        <p:spPr bwMode="auto">
          <a:xfrm>
            <a:off x="609600" y="2971800"/>
            <a:ext cx="7971429" cy="2057143"/>
          </a:xfrm>
          <a:prstGeom prst="rect">
            <a:avLst/>
          </a:prstGeom>
          <a:noFill/>
          <a:ln w="9525">
            <a:noFill/>
            <a:miter lim="800000"/>
            <a:headEnd/>
            <a:tailEnd/>
          </a:ln>
        </p:spPr>
      </p:pic>
      <p:sp>
        <p:nvSpPr>
          <p:cNvPr id="6" name="Rounded Rectangular Callout 5"/>
          <p:cNvSpPr/>
          <p:nvPr/>
        </p:nvSpPr>
        <p:spPr>
          <a:xfrm>
            <a:off x="838200" y="1371600"/>
            <a:ext cx="2819400" cy="1219200"/>
          </a:xfrm>
          <a:prstGeom prst="wedgeRoundRectCallout">
            <a:avLst>
              <a:gd name="adj1" fmla="val 84247"/>
              <a:gd name="adj2" fmla="val 113157"/>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You can optionally have the search extend into subfolders</a:t>
            </a:r>
            <a:endParaRPr lang="en-US" dirty="0">
              <a:solidFill>
                <a:schemeClr val="tx1"/>
              </a:solidFill>
            </a:endParaRPr>
          </a:p>
        </p:txBody>
      </p:sp>
      <p:sp>
        <p:nvSpPr>
          <p:cNvPr id="7" name="Rounded Rectangle 6"/>
          <p:cNvSpPr/>
          <p:nvPr/>
        </p:nvSpPr>
        <p:spPr>
          <a:xfrm>
            <a:off x="6019800" y="4038600"/>
            <a:ext cx="457200" cy="838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ular Callout 8"/>
          <p:cNvSpPr/>
          <p:nvPr/>
        </p:nvSpPr>
        <p:spPr>
          <a:xfrm>
            <a:off x="4876800" y="1371600"/>
            <a:ext cx="2819400" cy="1219200"/>
          </a:xfrm>
          <a:prstGeom prst="wedgeRoundRectCallout">
            <a:avLst>
              <a:gd name="adj1" fmla="val 163"/>
              <a:gd name="adj2" fmla="val 173205"/>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ounded Rectangular Callout 7"/>
          <p:cNvSpPr/>
          <p:nvPr/>
        </p:nvSpPr>
        <p:spPr>
          <a:xfrm>
            <a:off x="4876800" y="1371600"/>
            <a:ext cx="2819400" cy="1219200"/>
          </a:xfrm>
          <a:prstGeom prst="wedgeRoundRectCallout">
            <a:avLst>
              <a:gd name="adj1" fmla="val -31969"/>
              <a:gd name="adj2" fmla="val 123204"/>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You can specify a name filter to restrict which subfolders will be searched</a:t>
            </a:r>
            <a:endParaRPr lang="en-US" dirty="0">
              <a:solidFill>
                <a:schemeClr val="tx1"/>
              </a:solidFill>
            </a:endParaRPr>
          </a:p>
        </p:txBody>
      </p:sp>
      <p:sp>
        <p:nvSpPr>
          <p:cNvPr id="10" name="Rounded Rectangular Callout 9"/>
          <p:cNvSpPr/>
          <p:nvPr/>
        </p:nvSpPr>
        <p:spPr>
          <a:xfrm>
            <a:off x="1371600" y="5181600"/>
            <a:ext cx="5410200" cy="914400"/>
          </a:xfrm>
          <a:prstGeom prst="wedgeRoundRectCallout">
            <a:avLst>
              <a:gd name="adj1" fmla="val 20884"/>
              <a:gd name="adj2" fmla="val 49963"/>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This is mostly useful at the dataset level looking inside DECON2LS results folders and QC folders</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par>
                          <p:cTn id="8" fill="hold">
                            <p:stCondLst>
                              <p:cond delay="1000"/>
                            </p:stCondLst>
                            <p:childTnLst>
                              <p:par>
                                <p:cTn id="9" presetID="4" presetClass="entr" presetSubtype="16" fill="hold" grpId="0" nodeType="afterEffect">
                                  <p:stCondLst>
                                    <p:cond delay="1000"/>
                                  </p:stCondLst>
                                  <p:childTnLst>
                                    <p:set>
                                      <p:cBhvr>
                                        <p:cTn id="10" dur="1" fill="hold">
                                          <p:stCondLst>
                                            <p:cond delay="0"/>
                                          </p:stCondLst>
                                        </p:cTn>
                                        <p:tgtEl>
                                          <p:spTgt spid="8"/>
                                        </p:tgtEl>
                                        <p:attrNameLst>
                                          <p:attrName>style.visibility</p:attrName>
                                        </p:attrNameLst>
                                      </p:cBhvr>
                                      <p:to>
                                        <p:strVal val="visible"/>
                                      </p:to>
                                    </p:set>
                                    <p:animEffect transition="in" filter="box(in)">
                                      <p:cBhvr>
                                        <p:cTn id="11" dur="500"/>
                                        <p:tgtEl>
                                          <p:spTgt spid="8"/>
                                        </p:tgtEl>
                                      </p:cBhvr>
                                    </p:animEffect>
                                  </p:childTnLst>
                                </p:cTn>
                              </p:par>
                            </p:childTnLst>
                          </p:cTn>
                        </p:par>
                        <p:par>
                          <p:cTn id="12" fill="hold">
                            <p:stCondLst>
                              <p:cond delay="2500"/>
                            </p:stCondLst>
                            <p:childTnLst>
                              <p:par>
                                <p:cTn id="13" presetID="4" presetClass="entr" presetSubtype="16" fill="hold" grpId="0" nodeType="afterEffect">
                                  <p:stCondLst>
                                    <p:cond delay="1000"/>
                                  </p:stCondLst>
                                  <p:childTnLst>
                                    <p:set>
                                      <p:cBhvr>
                                        <p:cTn id="14" dur="1" fill="hold">
                                          <p:stCondLst>
                                            <p:cond delay="0"/>
                                          </p:stCondLst>
                                        </p:cTn>
                                        <p:tgtEl>
                                          <p:spTgt spid="9"/>
                                        </p:tgtEl>
                                        <p:attrNameLst>
                                          <p:attrName>style.visibility</p:attrName>
                                        </p:attrNameLst>
                                      </p:cBhvr>
                                      <p:to>
                                        <p:strVal val="visible"/>
                                      </p:to>
                                    </p:set>
                                    <p:animEffect transition="in" filter="box(in)">
                                      <p:cBhvr>
                                        <p:cTn id="15" dur="500"/>
                                        <p:tgtEl>
                                          <p:spTgt spid="9"/>
                                        </p:tgtEl>
                                      </p:cBhvr>
                                    </p:animEffect>
                                  </p:childTnLst>
                                </p:cTn>
                              </p:par>
                            </p:childTnLst>
                          </p:cTn>
                        </p:par>
                        <p:par>
                          <p:cTn id="16" fill="hold">
                            <p:stCondLst>
                              <p:cond delay="4000"/>
                            </p:stCondLst>
                            <p:childTnLst>
                              <p:par>
                                <p:cTn id="17" presetID="4" presetClass="entr" presetSubtype="16" fill="hold" grpId="0" nodeType="afterEffect">
                                  <p:stCondLst>
                                    <p:cond delay="500"/>
                                  </p:stCondLst>
                                  <p:childTnLst>
                                    <p:set>
                                      <p:cBhvr>
                                        <p:cTn id="18" dur="1" fill="hold">
                                          <p:stCondLst>
                                            <p:cond delay="0"/>
                                          </p:stCondLst>
                                        </p:cTn>
                                        <p:tgtEl>
                                          <p:spTgt spid="7"/>
                                        </p:tgtEl>
                                        <p:attrNameLst>
                                          <p:attrName>style.visibility</p:attrName>
                                        </p:attrNameLst>
                                      </p:cBhvr>
                                      <p:to>
                                        <p:strVal val="visible"/>
                                      </p:to>
                                    </p:set>
                                    <p:animEffect transition="in" filter="box(in)">
                                      <p:cBhvr>
                                        <p:cTn id="19" dur="500"/>
                                        <p:tgtEl>
                                          <p:spTgt spid="7"/>
                                        </p:tgtEl>
                                      </p:cBhvr>
                                    </p:animEffect>
                                  </p:childTnLst>
                                </p:cTn>
                              </p:par>
                            </p:childTnLst>
                          </p:cTn>
                        </p:par>
                        <p:par>
                          <p:cTn id="20" fill="hold">
                            <p:stCondLst>
                              <p:cond delay="5000"/>
                            </p:stCondLst>
                            <p:childTnLst>
                              <p:par>
                                <p:cTn id="21" presetID="4" presetClass="entr" presetSubtype="16"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box(in)">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8"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3" cstate="print"/>
          <a:srcRect/>
          <a:stretch>
            <a:fillRect/>
          </a:stretch>
        </p:blipFill>
        <p:spPr bwMode="auto">
          <a:xfrm>
            <a:off x="1048666" y="1183200"/>
            <a:ext cx="7333334" cy="15600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Context Menu For Display Lists</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28</a:t>
            </a:fld>
            <a:r>
              <a:rPr lang="en-US" dirty="0" smtClean="0">
                <a:latin typeface="Times New Roman" pitchFamily="-80" charset="0"/>
              </a:rPr>
              <a:t> </a:t>
            </a:r>
            <a:endParaRPr lang="en-US" dirty="0">
              <a:latin typeface="Times New Roman" pitchFamily="-80" charset="0"/>
            </a:endParaRPr>
          </a:p>
        </p:txBody>
      </p:sp>
      <p:pic>
        <p:nvPicPr>
          <p:cNvPr id="7" name="Picture 2"/>
          <p:cNvPicPr>
            <a:picLocks noChangeAspect="1" noChangeArrowheads="1"/>
          </p:cNvPicPr>
          <p:nvPr/>
        </p:nvPicPr>
        <p:blipFill>
          <a:blip r:embed="rId4" cstate="print"/>
          <a:srcRect/>
          <a:stretch>
            <a:fillRect/>
          </a:stretch>
        </p:blipFill>
        <p:spPr bwMode="auto">
          <a:xfrm>
            <a:off x="457200" y="1600200"/>
            <a:ext cx="7313334" cy="1580000"/>
          </a:xfrm>
          <a:prstGeom prst="rect">
            <a:avLst/>
          </a:prstGeom>
          <a:noFill/>
          <a:ln w="9525">
            <a:noFill/>
            <a:miter lim="800000"/>
            <a:headEnd/>
            <a:tailEnd/>
          </a:ln>
        </p:spPr>
      </p:pic>
      <p:pic>
        <p:nvPicPr>
          <p:cNvPr id="4098" name="Picture 2"/>
          <p:cNvPicPr>
            <a:picLocks noChangeAspect="1" noChangeArrowheads="1"/>
          </p:cNvPicPr>
          <p:nvPr/>
        </p:nvPicPr>
        <p:blipFill>
          <a:blip r:embed="rId5" cstate="print"/>
          <a:srcRect/>
          <a:stretch>
            <a:fillRect/>
          </a:stretch>
        </p:blipFill>
        <p:spPr bwMode="auto">
          <a:xfrm>
            <a:off x="4419600" y="2145200"/>
            <a:ext cx="1560000" cy="1360000"/>
          </a:xfrm>
          <a:prstGeom prst="rect">
            <a:avLst/>
          </a:prstGeom>
          <a:noFill/>
          <a:ln w="9525">
            <a:noFill/>
            <a:miter lim="800000"/>
            <a:headEnd/>
            <a:tailEnd/>
          </a:ln>
        </p:spPr>
      </p:pic>
      <p:sp>
        <p:nvSpPr>
          <p:cNvPr id="13" name="Rounded Rectangular Callout 12"/>
          <p:cNvSpPr/>
          <p:nvPr/>
        </p:nvSpPr>
        <p:spPr>
          <a:xfrm>
            <a:off x="4953000" y="4953000"/>
            <a:ext cx="3276600" cy="685800"/>
          </a:xfrm>
          <a:prstGeom prst="wedgeRoundRectCallout">
            <a:avLst>
              <a:gd name="adj1" fmla="val -51252"/>
              <a:gd name="adj2" fmla="val -270745"/>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Open DMS web page </a:t>
            </a:r>
          </a:p>
          <a:p>
            <a:pPr algn="ctr"/>
            <a:r>
              <a:rPr lang="en-US" sz="1400" dirty="0" smtClean="0">
                <a:solidFill>
                  <a:schemeClr val="tx1"/>
                </a:solidFill>
              </a:rPr>
              <a:t>(if “Job” or “Dataset” column present)</a:t>
            </a:r>
            <a:endParaRPr lang="en-US" sz="1400" dirty="0">
              <a:solidFill>
                <a:schemeClr val="tx1"/>
              </a:solidFill>
            </a:endParaRPr>
          </a:p>
        </p:txBody>
      </p:sp>
      <p:sp>
        <p:nvSpPr>
          <p:cNvPr id="12" name="Rounded Rectangular Callout 11"/>
          <p:cNvSpPr/>
          <p:nvPr/>
        </p:nvSpPr>
        <p:spPr>
          <a:xfrm>
            <a:off x="6248400" y="3657600"/>
            <a:ext cx="2438400" cy="685800"/>
          </a:xfrm>
          <a:prstGeom prst="wedgeRoundRectCallout">
            <a:avLst>
              <a:gd name="adj1" fmla="val -96214"/>
              <a:gd name="adj2" fmla="val -106278"/>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Open folder </a:t>
            </a:r>
          </a:p>
          <a:p>
            <a:pPr algn="ctr"/>
            <a:r>
              <a:rPr lang="en-US" sz="1400" dirty="0" smtClean="0">
                <a:solidFill>
                  <a:schemeClr val="tx1"/>
                </a:solidFill>
              </a:rPr>
              <a:t>(if “Folder” column present)</a:t>
            </a:r>
            <a:endParaRPr lang="en-US" sz="1400" dirty="0">
              <a:solidFill>
                <a:schemeClr val="tx1"/>
              </a:solidFill>
            </a:endParaRPr>
          </a:p>
        </p:txBody>
      </p:sp>
      <p:sp>
        <p:nvSpPr>
          <p:cNvPr id="11" name="Rounded Rectangular Callout 10"/>
          <p:cNvSpPr/>
          <p:nvPr/>
        </p:nvSpPr>
        <p:spPr>
          <a:xfrm>
            <a:off x="1981200" y="5334000"/>
            <a:ext cx="2667000" cy="762000"/>
          </a:xfrm>
          <a:prstGeom prst="wedgeRoundRectCallout">
            <a:avLst>
              <a:gd name="adj1" fmla="val 50166"/>
              <a:gd name="adj2" fmla="val -355516"/>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Save list to file</a:t>
            </a:r>
          </a:p>
          <a:p>
            <a:r>
              <a:rPr lang="en-US" dirty="0" smtClean="0">
                <a:solidFill>
                  <a:schemeClr val="tx1"/>
                </a:solidFill>
              </a:rPr>
              <a:t>Reload list from file</a:t>
            </a:r>
            <a:endParaRPr lang="en-US" dirty="0">
              <a:solidFill>
                <a:schemeClr val="tx1"/>
              </a:solidFill>
            </a:endParaRPr>
          </a:p>
        </p:txBody>
      </p:sp>
      <p:sp>
        <p:nvSpPr>
          <p:cNvPr id="10" name="Rounded Rectangular Callout 9"/>
          <p:cNvSpPr/>
          <p:nvPr/>
        </p:nvSpPr>
        <p:spPr>
          <a:xfrm>
            <a:off x="1066800" y="4191000"/>
            <a:ext cx="2590800" cy="609600"/>
          </a:xfrm>
          <a:prstGeom prst="wedgeRoundRectCallout">
            <a:avLst>
              <a:gd name="adj1" fmla="val 85721"/>
              <a:gd name="adj2" fmla="val -284125"/>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Copy rows to clipboard</a:t>
            </a:r>
            <a:endParaRPr lang="en-US" dirty="0">
              <a:solidFill>
                <a:schemeClr val="tx1"/>
              </a:solidFill>
            </a:endParaRPr>
          </a:p>
        </p:txBody>
      </p:sp>
      <p:sp>
        <p:nvSpPr>
          <p:cNvPr id="9" name="Rounded Rectangular Callout 8"/>
          <p:cNvSpPr/>
          <p:nvPr/>
        </p:nvSpPr>
        <p:spPr>
          <a:xfrm>
            <a:off x="457200" y="3200400"/>
            <a:ext cx="2514600" cy="685800"/>
          </a:xfrm>
          <a:prstGeom prst="wedgeRoundRectCallout">
            <a:avLst>
              <a:gd name="adj1" fmla="val 114629"/>
              <a:gd name="adj2" fmla="val -153416"/>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Remove rows from list</a:t>
            </a:r>
            <a:endParaRPr lang="en-US" dirty="0">
              <a:solidFill>
                <a:schemeClr val="tx1"/>
              </a:solidFill>
            </a:endParaRPr>
          </a:p>
        </p:txBody>
      </p:sp>
      <p:sp>
        <p:nvSpPr>
          <p:cNvPr id="14" name="Rounded Rectangular Callout 13"/>
          <p:cNvSpPr/>
          <p:nvPr/>
        </p:nvSpPr>
        <p:spPr>
          <a:xfrm>
            <a:off x="457200" y="1371600"/>
            <a:ext cx="2514600" cy="1219200"/>
          </a:xfrm>
          <a:prstGeom prst="wedgeRoundRectCallout">
            <a:avLst>
              <a:gd name="adj1" fmla="val 22373"/>
              <a:gd name="adj2" fmla="val -48864"/>
              <a:gd name="adj3" fmla="val 16667"/>
            </a:avLst>
          </a:prstGeom>
          <a:solidFill>
            <a:srgbClr val="F7E2D1">
              <a:alpha val="9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Right-clicking on display lists brings up menu of useful actions…</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par>
                          <p:cTn id="8" fill="hold">
                            <p:stCondLst>
                              <p:cond delay="1500"/>
                            </p:stCondLst>
                            <p:childTnLst>
                              <p:par>
                                <p:cTn id="9" presetID="4" presetClass="entr" presetSubtype="16" fill="hold" nodeType="afterEffect">
                                  <p:stCondLst>
                                    <p:cond delay="1000"/>
                                  </p:stCondLst>
                                  <p:childTnLst>
                                    <p:set>
                                      <p:cBhvr>
                                        <p:cTn id="10" dur="1" fill="hold">
                                          <p:stCondLst>
                                            <p:cond delay="0"/>
                                          </p:stCondLst>
                                        </p:cTn>
                                        <p:tgtEl>
                                          <p:spTgt spid="4098"/>
                                        </p:tgtEl>
                                        <p:attrNameLst>
                                          <p:attrName>style.visibility</p:attrName>
                                        </p:attrNameLst>
                                      </p:cBhvr>
                                      <p:to>
                                        <p:strVal val="visible"/>
                                      </p:to>
                                    </p:set>
                                    <p:animEffect transition="in" filter="box(in)">
                                      <p:cBhvr>
                                        <p:cTn id="11" dur="500"/>
                                        <p:tgtEl>
                                          <p:spTgt spid="4098"/>
                                        </p:tgtEl>
                                      </p:cBhvr>
                                    </p:animEffect>
                                  </p:childTnLst>
                                </p:cTn>
                              </p:par>
                            </p:childTnLst>
                          </p:cTn>
                        </p:par>
                        <p:par>
                          <p:cTn id="12" fill="hold">
                            <p:stCondLst>
                              <p:cond delay="3000"/>
                            </p:stCondLst>
                            <p:childTnLst>
                              <p:par>
                                <p:cTn id="13" presetID="4" presetClass="entr" presetSubtype="16" fill="hold" grpId="0" nodeType="afterEffect">
                                  <p:stCondLst>
                                    <p:cond delay="1000"/>
                                  </p:stCondLst>
                                  <p:childTnLst>
                                    <p:set>
                                      <p:cBhvr>
                                        <p:cTn id="14" dur="1" fill="hold">
                                          <p:stCondLst>
                                            <p:cond delay="0"/>
                                          </p:stCondLst>
                                        </p:cTn>
                                        <p:tgtEl>
                                          <p:spTgt spid="9"/>
                                        </p:tgtEl>
                                        <p:attrNameLst>
                                          <p:attrName>style.visibility</p:attrName>
                                        </p:attrNameLst>
                                      </p:cBhvr>
                                      <p:to>
                                        <p:strVal val="visible"/>
                                      </p:to>
                                    </p:set>
                                    <p:animEffect transition="in" filter="box(in)">
                                      <p:cBhvr>
                                        <p:cTn id="15" dur="500"/>
                                        <p:tgtEl>
                                          <p:spTgt spid="9"/>
                                        </p:tgtEl>
                                      </p:cBhvr>
                                    </p:animEffect>
                                  </p:childTnLst>
                                </p:cTn>
                              </p:par>
                            </p:childTnLst>
                          </p:cTn>
                        </p:par>
                        <p:par>
                          <p:cTn id="16" fill="hold">
                            <p:stCondLst>
                              <p:cond delay="4500"/>
                            </p:stCondLst>
                            <p:childTnLst>
                              <p:par>
                                <p:cTn id="17" presetID="4" presetClass="entr" presetSubtype="16" fill="hold" grpId="0" nodeType="afterEffect">
                                  <p:stCondLst>
                                    <p:cond delay="1000"/>
                                  </p:stCondLst>
                                  <p:childTnLst>
                                    <p:set>
                                      <p:cBhvr>
                                        <p:cTn id="18" dur="1" fill="hold">
                                          <p:stCondLst>
                                            <p:cond delay="0"/>
                                          </p:stCondLst>
                                        </p:cTn>
                                        <p:tgtEl>
                                          <p:spTgt spid="10"/>
                                        </p:tgtEl>
                                        <p:attrNameLst>
                                          <p:attrName>style.visibility</p:attrName>
                                        </p:attrNameLst>
                                      </p:cBhvr>
                                      <p:to>
                                        <p:strVal val="visible"/>
                                      </p:to>
                                    </p:set>
                                    <p:animEffect transition="in" filter="box(in)">
                                      <p:cBhvr>
                                        <p:cTn id="19" dur="500"/>
                                        <p:tgtEl>
                                          <p:spTgt spid="10"/>
                                        </p:tgtEl>
                                      </p:cBhvr>
                                    </p:animEffect>
                                  </p:childTnLst>
                                </p:cTn>
                              </p:par>
                            </p:childTnLst>
                          </p:cTn>
                        </p:par>
                        <p:par>
                          <p:cTn id="20" fill="hold">
                            <p:stCondLst>
                              <p:cond delay="6000"/>
                            </p:stCondLst>
                            <p:childTnLst>
                              <p:par>
                                <p:cTn id="21" presetID="4" presetClass="entr" presetSubtype="16" fill="hold" grpId="0" nodeType="afterEffect">
                                  <p:stCondLst>
                                    <p:cond delay="1000"/>
                                  </p:stCondLst>
                                  <p:childTnLst>
                                    <p:set>
                                      <p:cBhvr>
                                        <p:cTn id="22" dur="1" fill="hold">
                                          <p:stCondLst>
                                            <p:cond delay="0"/>
                                          </p:stCondLst>
                                        </p:cTn>
                                        <p:tgtEl>
                                          <p:spTgt spid="11"/>
                                        </p:tgtEl>
                                        <p:attrNameLst>
                                          <p:attrName>style.visibility</p:attrName>
                                        </p:attrNameLst>
                                      </p:cBhvr>
                                      <p:to>
                                        <p:strVal val="visible"/>
                                      </p:to>
                                    </p:set>
                                    <p:animEffect transition="in" filter="box(in)">
                                      <p:cBhvr>
                                        <p:cTn id="23" dur="500"/>
                                        <p:tgtEl>
                                          <p:spTgt spid="11"/>
                                        </p:tgtEl>
                                      </p:cBhvr>
                                    </p:animEffect>
                                  </p:childTnLst>
                                </p:cTn>
                              </p:par>
                            </p:childTnLst>
                          </p:cTn>
                        </p:par>
                        <p:par>
                          <p:cTn id="24" fill="hold">
                            <p:stCondLst>
                              <p:cond delay="7500"/>
                            </p:stCondLst>
                            <p:childTnLst>
                              <p:par>
                                <p:cTn id="25" presetID="4" presetClass="entr" presetSubtype="16" fill="hold" grpId="0" nodeType="afterEffect">
                                  <p:stCondLst>
                                    <p:cond delay="1000"/>
                                  </p:stCondLst>
                                  <p:childTnLst>
                                    <p:set>
                                      <p:cBhvr>
                                        <p:cTn id="26" dur="1" fill="hold">
                                          <p:stCondLst>
                                            <p:cond delay="0"/>
                                          </p:stCondLst>
                                        </p:cTn>
                                        <p:tgtEl>
                                          <p:spTgt spid="13"/>
                                        </p:tgtEl>
                                        <p:attrNameLst>
                                          <p:attrName>style.visibility</p:attrName>
                                        </p:attrNameLst>
                                      </p:cBhvr>
                                      <p:to>
                                        <p:strVal val="visible"/>
                                      </p:to>
                                    </p:set>
                                    <p:animEffect transition="in" filter="box(in)">
                                      <p:cBhvr>
                                        <p:cTn id="27" dur="500"/>
                                        <p:tgtEl>
                                          <p:spTgt spid="13"/>
                                        </p:tgtEl>
                                      </p:cBhvr>
                                    </p:animEffect>
                                  </p:childTnLst>
                                </p:cTn>
                              </p:par>
                            </p:childTnLst>
                          </p:cTn>
                        </p:par>
                        <p:par>
                          <p:cTn id="28" fill="hold">
                            <p:stCondLst>
                              <p:cond delay="9000"/>
                            </p:stCondLst>
                            <p:childTnLst>
                              <p:par>
                                <p:cTn id="29" presetID="4" presetClass="entr" presetSubtype="16" fill="hold" grpId="0" nodeType="afterEffect">
                                  <p:stCondLst>
                                    <p:cond delay="1000"/>
                                  </p:stCondLst>
                                  <p:childTnLst>
                                    <p:set>
                                      <p:cBhvr>
                                        <p:cTn id="30" dur="1" fill="hold">
                                          <p:stCondLst>
                                            <p:cond delay="0"/>
                                          </p:stCondLst>
                                        </p:cTn>
                                        <p:tgtEl>
                                          <p:spTgt spid="12"/>
                                        </p:tgtEl>
                                        <p:attrNameLst>
                                          <p:attrName>style.visibility</p:attrName>
                                        </p:attrNameLst>
                                      </p:cBhvr>
                                      <p:to>
                                        <p:strVal val="visible"/>
                                      </p:to>
                                    </p:set>
                                    <p:animEffect transition="in" filter="box(in)">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1" grpId="0" animBg="1"/>
      <p:bldP spid="10" grpId="0" animBg="1"/>
      <p:bldP spid="9"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Contents</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29</a:t>
            </a:fld>
            <a:r>
              <a:rPr lang="en-US" dirty="0" smtClean="0">
                <a:latin typeface="Times New Roman" pitchFamily="-80" charset="0"/>
              </a:rPr>
              <a:t> </a:t>
            </a:r>
            <a:endParaRPr lang="en-US" dirty="0">
              <a:latin typeface="Times New Roman" pitchFamily="-80" charset="0"/>
            </a:endParaRPr>
          </a:p>
        </p:txBody>
      </p:sp>
      <p:pic>
        <p:nvPicPr>
          <p:cNvPr id="6146" name="Picture 2"/>
          <p:cNvPicPr>
            <a:picLocks noChangeAspect="1" noChangeArrowheads="1"/>
          </p:cNvPicPr>
          <p:nvPr/>
        </p:nvPicPr>
        <p:blipFill>
          <a:blip r:embed="rId2" cstate="print"/>
          <a:srcRect/>
          <a:stretch>
            <a:fillRect/>
          </a:stretch>
        </p:blipFill>
        <p:spPr bwMode="auto">
          <a:xfrm>
            <a:off x="685800" y="2590800"/>
            <a:ext cx="7306667" cy="1353333"/>
          </a:xfrm>
          <a:prstGeom prst="rect">
            <a:avLst/>
          </a:prstGeom>
          <a:noFill/>
          <a:ln w="9525">
            <a:noFill/>
            <a:miter lim="800000"/>
            <a:headEnd/>
            <a:tailEnd/>
          </a:ln>
        </p:spPr>
      </p:pic>
      <p:sp>
        <p:nvSpPr>
          <p:cNvPr id="6" name="Rounded Rectangular Callout 5"/>
          <p:cNvSpPr/>
          <p:nvPr/>
        </p:nvSpPr>
        <p:spPr>
          <a:xfrm>
            <a:off x="2895600" y="1219200"/>
            <a:ext cx="3200400" cy="1143000"/>
          </a:xfrm>
          <a:prstGeom prst="wedgeRoundRectCallout">
            <a:avLst>
              <a:gd name="adj1" fmla="val -62005"/>
              <a:gd name="adj2" fmla="val 136316"/>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Double clicking on a particular field on any list…</a:t>
            </a:r>
            <a:endParaRPr lang="en-US" dirty="0">
              <a:solidFill>
                <a:schemeClr val="tx1"/>
              </a:solidFill>
            </a:endParaRPr>
          </a:p>
        </p:txBody>
      </p:sp>
      <p:sp>
        <p:nvSpPr>
          <p:cNvPr id="7" name="Rounded Rectangular Callout 6"/>
          <p:cNvSpPr/>
          <p:nvPr/>
        </p:nvSpPr>
        <p:spPr>
          <a:xfrm>
            <a:off x="1066800" y="4495800"/>
            <a:ext cx="1981200" cy="1143000"/>
          </a:xfrm>
          <a:prstGeom prst="wedgeRoundRectCallout">
            <a:avLst>
              <a:gd name="adj1" fmla="val 16628"/>
              <a:gd name="adj2" fmla="val -138499"/>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…opens a text box over it…</a:t>
            </a:r>
            <a:endParaRPr lang="en-US" dirty="0">
              <a:solidFill>
                <a:schemeClr val="tx1"/>
              </a:solidFill>
            </a:endParaRPr>
          </a:p>
        </p:txBody>
      </p:sp>
      <p:sp>
        <p:nvSpPr>
          <p:cNvPr id="8" name="Rounded Rectangular Callout 7"/>
          <p:cNvSpPr/>
          <p:nvPr/>
        </p:nvSpPr>
        <p:spPr>
          <a:xfrm>
            <a:off x="3352800" y="4495800"/>
            <a:ext cx="3657600" cy="1143000"/>
          </a:xfrm>
          <a:prstGeom prst="wedgeRoundRectCallout">
            <a:avLst>
              <a:gd name="adj1" fmla="val -18644"/>
              <a:gd name="adj2" fmla="val 45946"/>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…that lets you copy all or part of the contents to the clipboard.</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par>
                          <p:cTn id="8" fill="hold">
                            <p:stCondLst>
                              <p:cond delay="1500"/>
                            </p:stCondLst>
                            <p:childTnLst>
                              <p:par>
                                <p:cTn id="9" presetID="4" presetClass="entr" presetSubtype="16" fill="hold" grpId="0"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box(in)">
                                      <p:cBhvr>
                                        <p:cTn id="11" dur="500"/>
                                        <p:tgtEl>
                                          <p:spTgt spid="7"/>
                                        </p:tgtEl>
                                      </p:cBhvr>
                                    </p:animEffect>
                                  </p:childTnLst>
                                </p:cTn>
                              </p:par>
                            </p:childTnLst>
                          </p:cTn>
                        </p:par>
                        <p:par>
                          <p:cTn id="12" fill="hold">
                            <p:stCondLst>
                              <p:cond delay="3000"/>
                            </p:stCondLst>
                            <p:childTnLst>
                              <p:par>
                                <p:cTn id="13" presetID="4" presetClass="entr" presetSubtype="16" fill="hold" grpId="0" nodeType="afterEffect">
                                  <p:stCondLst>
                                    <p:cond delay="100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ounded Rectangle 86"/>
          <p:cNvSpPr/>
          <p:nvPr/>
        </p:nvSpPr>
        <p:spPr>
          <a:xfrm>
            <a:off x="609600" y="1066800"/>
            <a:ext cx="3657600" cy="4953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000" dirty="0" smtClean="0">
                <a:solidFill>
                  <a:schemeClr val="tx1"/>
                </a:solidFill>
              </a:rPr>
              <a:t>DMS</a:t>
            </a:r>
            <a:endParaRPr lang="en-US" sz="2000" dirty="0"/>
          </a:p>
        </p:txBody>
      </p:sp>
      <p:sp>
        <p:nvSpPr>
          <p:cNvPr id="85" name="Rounded Rectangle 84"/>
          <p:cNvSpPr/>
          <p:nvPr/>
        </p:nvSpPr>
        <p:spPr>
          <a:xfrm>
            <a:off x="4572000" y="1066800"/>
            <a:ext cx="3657600" cy="4953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000" dirty="0" smtClean="0">
                <a:solidFill>
                  <a:schemeClr val="tx1"/>
                </a:solidFill>
              </a:rPr>
              <a:t>Archive (Aurora)</a:t>
            </a:r>
            <a:endParaRPr lang="en-US" sz="2000" dirty="0"/>
          </a:p>
        </p:txBody>
      </p:sp>
      <p:sp>
        <p:nvSpPr>
          <p:cNvPr id="2" name="Title 1"/>
          <p:cNvSpPr>
            <a:spLocks noGrp="1"/>
          </p:cNvSpPr>
          <p:nvPr>
            <p:ph type="title"/>
          </p:nvPr>
        </p:nvSpPr>
        <p:spPr/>
        <p:txBody>
          <a:bodyPr/>
          <a:lstStyle/>
          <a:p>
            <a:r>
              <a:rPr lang="en-US" dirty="0" smtClean="0"/>
              <a:t>DMS Metadata and File Storage</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3</a:t>
            </a:fld>
            <a:r>
              <a:rPr lang="en-US" dirty="0" smtClean="0">
                <a:latin typeface="Times New Roman" pitchFamily="-80" charset="0"/>
              </a:rPr>
              <a:t> </a:t>
            </a:r>
            <a:endParaRPr lang="en-US" dirty="0">
              <a:latin typeface="Times New Roman" pitchFamily="-80" charset="0"/>
            </a:endParaRPr>
          </a:p>
        </p:txBody>
      </p:sp>
      <p:pic>
        <p:nvPicPr>
          <p:cNvPr id="4098" name="Picture 2"/>
          <p:cNvPicPr>
            <a:picLocks noChangeAspect="1" noChangeArrowheads="1"/>
          </p:cNvPicPr>
          <p:nvPr/>
        </p:nvPicPr>
        <p:blipFill>
          <a:blip r:embed="rId3" cstate="print"/>
          <a:srcRect/>
          <a:stretch>
            <a:fillRect/>
          </a:stretch>
        </p:blipFill>
        <p:spPr bwMode="auto">
          <a:xfrm>
            <a:off x="5410200" y="1828800"/>
            <a:ext cx="581025" cy="762000"/>
          </a:xfrm>
          <a:prstGeom prst="rect">
            <a:avLst/>
          </a:prstGeom>
          <a:noFill/>
          <a:ln w="9525">
            <a:noFill/>
            <a:miter lim="800000"/>
            <a:headEnd/>
            <a:tailEnd/>
          </a:ln>
        </p:spPr>
      </p:pic>
      <p:pic>
        <p:nvPicPr>
          <p:cNvPr id="10" name="Picture 2"/>
          <p:cNvPicPr>
            <a:picLocks noChangeAspect="1" noChangeArrowheads="1"/>
          </p:cNvPicPr>
          <p:nvPr/>
        </p:nvPicPr>
        <p:blipFill>
          <a:blip r:embed="rId3" cstate="print"/>
          <a:srcRect/>
          <a:stretch>
            <a:fillRect/>
          </a:stretch>
        </p:blipFill>
        <p:spPr bwMode="auto">
          <a:xfrm>
            <a:off x="5410200" y="4267200"/>
            <a:ext cx="581025" cy="762000"/>
          </a:xfrm>
          <a:prstGeom prst="rect">
            <a:avLst/>
          </a:prstGeom>
          <a:noFill/>
          <a:ln w="9525">
            <a:noFill/>
            <a:miter lim="800000"/>
            <a:headEnd/>
            <a:tailEnd/>
          </a:ln>
        </p:spPr>
      </p:pic>
      <p:cxnSp>
        <p:nvCxnSpPr>
          <p:cNvPr id="24" name="Elbow Connector 23"/>
          <p:cNvCxnSpPr>
            <a:stCxn id="19" idx="2"/>
            <a:endCxn id="5" idx="0"/>
          </p:cNvCxnSpPr>
          <p:nvPr/>
        </p:nvCxnSpPr>
        <p:spPr>
          <a:xfrm rot="5400000">
            <a:off x="2948940" y="2720340"/>
            <a:ext cx="502920" cy="1588"/>
          </a:xfrm>
          <a:prstGeom prst="bentConnector3">
            <a:avLst>
              <a:gd name="adj1" fmla="val 50000"/>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5" idx="2"/>
            <a:endCxn id="20" idx="0"/>
          </p:cNvCxnSpPr>
          <p:nvPr/>
        </p:nvCxnSpPr>
        <p:spPr>
          <a:xfrm rot="5400000">
            <a:off x="3025140" y="3787140"/>
            <a:ext cx="350520" cy="1588"/>
          </a:xfrm>
          <a:prstGeom prst="bentConnector3">
            <a:avLst>
              <a:gd name="adj1" fmla="val 50000"/>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0" idx="2"/>
            <a:endCxn id="21" idx="0"/>
          </p:cNvCxnSpPr>
          <p:nvPr/>
        </p:nvCxnSpPr>
        <p:spPr>
          <a:xfrm rot="5400000">
            <a:off x="2987040" y="4815840"/>
            <a:ext cx="426720" cy="1588"/>
          </a:xfrm>
          <a:prstGeom prst="bentConnector3">
            <a:avLst>
              <a:gd name="adj1" fmla="val 50000"/>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9" idx="1"/>
            <a:endCxn id="22" idx="0"/>
          </p:cNvCxnSpPr>
          <p:nvPr/>
        </p:nvCxnSpPr>
        <p:spPr>
          <a:xfrm rot="10800000" flipV="1">
            <a:off x="1524000" y="2148840"/>
            <a:ext cx="990600" cy="289560"/>
          </a:xfrm>
          <a:prstGeom prst="bentConnector2">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22" idx="2"/>
            <a:endCxn id="5" idx="1"/>
          </p:cNvCxnSpPr>
          <p:nvPr/>
        </p:nvCxnSpPr>
        <p:spPr>
          <a:xfrm rot="16200000" flipH="1">
            <a:off x="1912620" y="2689860"/>
            <a:ext cx="213360" cy="990600"/>
          </a:xfrm>
          <a:prstGeom prst="bentConnector2">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0" idx="3"/>
            <a:endCxn id="4098" idx="1"/>
          </p:cNvCxnSpPr>
          <p:nvPr/>
        </p:nvCxnSpPr>
        <p:spPr>
          <a:xfrm flipV="1">
            <a:off x="3886200" y="2209800"/>
            <a:ext cx="1524000" cy="2072640"/>
          </a:xfrm>
          <a:prstGeom prst="bentConnector3">
            <a:avLst>
              <a:gd name="adj1" fmla="val 62222"/>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21" idx="3"/>
            <a:endCxn id="10" idx="1"/>
          </p:cNvCxnSpPr>
          <p:nvPr/>
        </p:nvCxnSpPr>
        <p:spPr>
          <a:xfrm flipV="1">
            <a:off x="3886200" y="4648200"/>
            <a:ext cx="1524000" cy="701040"/>
          </a:xfrm>
          <a:prstGeom prst="bentConnector3">
            <a:avLst>
              <a:gd name="adj1" fmla="val 75000"/>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172200" y="1981200"/>
            <a:ext cx="1529586" cy="338554"/>
          </a:xfrm>
          <a:prstGeom prst="rect">
            <a:avLst/>
          </a:prstGeom>
          <a:noFill/>
        </p:spPr>
        <p:txBody>
          <a:bodyPr wrap="none" rtlCol="0">
            <a:spAutoFit/>
          </a:bodyPr>
          <a:lstStyle/>
          <a:p>
            <a:r>
              <a:rPr lang="en-US" sz="1600" dirty="0" smtClean="0"/>
              <a:t>Dataset Folder</a:t>
            </a:r>
            <a:endParaRPr lang="en-US" sz="1600" dirty="0"/>
          </a:p>
        </p:txBody>
      </p:sp>
      <p:sp>
        <p:nvSpPr>
          <p:cNvPr id="54" name="TextBox 53"/>
          <p:cNvSpPr txBox="1"/>
          <p:nvPr/>
        </p:nvSpPr>
        <p:spPr>
          <a:xfrm>
            <a:off x="6248401" y="4267200"/>
            <a:ext cx="1523999" cy="584775"/>
          </a:xfrm>
          <a:prstGeom prst="rect">
            <a:avLst/>
          </a:prstGeom>
          <a:noFill/>
        </p:spPr>
        <p:txBody>
          <a:bodyPr wrap="square" rtlCol="0">
            <a:spAutoFit/>
          </a:bodyPr>
          <a:lstStyle/>
          <a:p>
            <a:r>
              <a:rPr lang="en-US" sz="1600" dirty="0" smtClean="0"/>
              <a:t>Analysis Results Folder</a:t>
            </a:r>
            <a:endParaRPr lang="en-US" sz="1600" dirty="0"/>
          </a:p>
        </p:txBody>
      </p:sp>
      <p:cxnSp>
        <p:nvCxnSpPr>
          <p:cNvPr id="57" name="Elbow Connector 56"/>
          <p:cNvCxnSpPr>
            <a:stCxn id="4098" idx="2"/>
            <a:endCxn id="10" idx="0"/>
          </p:cNvCxnSpPr>
          <p:nvPr/>
        </p:nvCxnSpPr>
        <p:spPr>
          <a:xfrm rot="5400000">
            <a:off x="4862513" y="3429000"/>
            <a:ext cx="1676400" cy="1588"/>
          </a:xfrm>
          <a:prstGeom prst="bentConnector3">
            <a:avLst>
              <a:gd name="adj1" fmla="val 50000"/>
            </a:avLst>
          </a:prstGeom>
          <a:ln w="38100">
            <a:solidFill>
              <a:srgbClr val="F1EBC5"/>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931130" y="6019800"/>
            <a:ext cx="1040670" cy="338554"/>
          </a:xfrm>
          <a:prstGeom prst="rect">
            <a:avLst/>
          </a:prstGeom>
          <a:noFill/>
        </p:spPr>
        <p:txBody>
          <a:bodyPr wrap="none" rtlCol="0">
            <a:spAutoFit/>
          </a:bodyPr>
          <a:lstStyle/>
          <a:p>
            <a:r>
              <a:rPr lang="en-US" sz="1600" dirty="0" smtClean="0"/>
              <a:t>Metadata</a:t>
            </a:r>
            <a:endParaRPr lang="en-US" sz="1600" dirty="0"/>
          </a:p>
        </p:txBody>
      </p:sp>
      <p:sp>
        <p:nvSpPr>
          <p:cNvPr id="59" name="TextBox 58"/>
          <p:cNvSpPr txBox="1"/>
          <p:nvPr/>
        </p:nvSpPr>
        <p:spPr>
          <a:xfrm>
            <a:off x="6242126" y="6019800"/>
            <a:ext cx="615874" cy="338554"/>
          </a:xfrm>
          <a:prstGeom prst="rect">
            <a:avLst/>
          </a:prstGeom>
          <a:noFill/>
        </p:spPr>
        <p:txBody>
          <a:bodyPr wrap="none" rtlCol="0">
            <a:spAutoFit/>
          </a:bodyPr>
          <a:lstStyle/>
          <a:p>
            <a:r>
              <a:rPr lang="en-US" sz="1600" dirty="0" smtClean="0"/>
              <a:t>Files</a:t>
            </a:r>
            <a:endParaRPr lang="en-US" sz="1600" dirty="0"/>
          </a:p>
        </p:txBody>
      </p:sp>
      <p:pic>
        <p:nvPicPr>
          <p:cNvPr id="4099" name="Picture 3"/>
          <p:cNvPicPr>
            <a:picLocks noChangeAspect="1" noChangeArrowheads="1"/>
          </p:cNvPicPr>
          <p:nvPr/>
        </p:nvPicPr>
        <p:blipFill>
          <a:blip r:embed="rId4" cstate="print"/>
          <a:srcRect/>
          <a:stretch>
            <a:fillRect/>
          </a:stretch>
        </p:blipFill>
        <p:spPr bwMode="auto">
          <a:xfrm>
            <a:off x="6400800" y="2667000"/>
            <a:ext cx="733425" cy="581025"/>
          </a:xfrm>
          <a:prstGeom prst="rect">
            <a:avLst/>
          </a:prstGeom>
          <a:noFill/>
          <a:ln w="9525">
            <a:noFill/>
            <a:miter lim="800000"/>
            <a:headEnd/>
            <a:tailEnd/>
          </a:ln>
        </p:spPr>
      </p:pic>
      <p:pic>
        <p:nvPicPr>
          <p:cNvPr id="61" name="Picture 3"/>
          <p:cNvPicPr>
            <a:picLocks noChangeAspect="1" noChangeArrowheads="1"/>
          </p:cNvPicPr>
          <p:nvPr/>
        </p:nvPicPr>
        <p:blipFill>
          <a:blip r:embed="rId4" cstate="print"/>
          <a:srcRect/>
          <a:stretch>
            <a:fillRect/>
          </a:stretch>
        </p:blipFill>
        <p:spPr bwMode="auto">
          <a:xfrm>
            <a:off x="6248400" y="5105400"/>
            <a:ext cx="733425" cy="581025"/>
          </a:xfrm>
          <a:prstGeom prst="rect">
            <a:avLst/>
          </a:prstGeom>
          <a:noFill/>
          <a:ln w="9525">
            <a:noFill/>
            <a:miter lim="800000"/>
            <a:headEnd/>
            <a:tailEnd/>
          </a:ln>
        </p:spPr>
      </p:pic>
      <p:cxnSp>
        <p:nvCxnSpPr>
          <p:cNvPr id="62" name="Elbow Connector 61"/>
          <p:cNvCxnSpPr>
            <a:stCxn id="10" idx="2"/>
            <a:endCxn id="61" idx="1"/>
          </p:cNvCxnSpPr>
          <p:nvPr/>
        </p:nvCxnSpPr>
        <p:spPr>
          <a:xfrm rot="16200000" flipH="1">
            <a:off x="5791200" y="4938712"/>
            <a:ext cx="366713" cy="547687"/>
          </a:xfrm>
          <a:prstGeom prst="bentConnector2">
            <a:avLst/>
          </a:prstGeom>
          <a:ln w="38100">
            <a:solidFill>
              <a:srgbClr val="F1EBC5"/>
            </a:solidFill>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4098" idx="2"/>
            <a:endCxn id="4099" idx="1"/>
          </p:cNvCxnSpPr>
          <p:nvPr/>
        </p:nvCxnSpPr>
        <p:spPr>
          <a:xfrm rot="16200000" flipH="1">
            <a:off x="5867400" y="2424112"/>
            <a:ext cx="366713" cy="700087"/>
          </a:xfrm>
          <a:prstGeom prst="bentConnector2">
            <a:avLst/>
          </a:prstGeom>
          <a:ln w="38100">
            <a:solidFill>
              <a:srgbClr val="F1EBC5"/>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383649" y="3242846"/>
            <a:ext cx="1083951" cy="338554"/>
          </a:xfrm>
          <a:prstGeom prst="rect">
            <a:avLst/>
          </a:prstGeom>
          <a:noFill/>
        </p:spPr>
        <p:txBody>
          <a:bodyPr wrap="none" rtlCol="0">
            <a:spAutoFit/>
          </a:bodyPr>
          <a:lstStyle/>
          <a:p>
            <a:r>
              <a:rPr lang="en-US" sz="1600" dirty="0" smtClean="0"/>
              <a:t>Raw Data</a:t>
            </a:r>
            <a:endParaRPr lang="en-US" sz="1600" dirty="0"/>
          </a:p>
        </p:txBody>
      </p:sp>
      <p:sp>
        <p:nvSpPr>
          <p:cNvPr id="77" name="TextBox 76"/>
          <p:cNvSpPr txBox="1"/>
          <p:nvPr/>
        </p:nvSpPr>
        <p:spPr>
          <a:xfrm>
            <a:off x="5943600" y="5638800"/>
            <a:ext cx="1686680" cy="338554"/>
          </a:xfrm>
          <a:prstGeom prst="rect">
            <a:avLst/>
          </a:prstGeom>
          <a:noFill/>
        </p:spPr>
        <p:txBody>
          <a:bodyPr wrap="none" rtlCol="0">
            <a:spAutoFit/>
          </a:bodyPr>
          <a:lstStyle/>
          <a:p>
            <a:r>
              <a:rPr lang="en-US" sz="1600" dirty="0" smtClean="0"/>
              <a:t>Analysis Results</a:t>
            </a:r>
            <a:endParaRPr lang="en-US" sz="1600" dirty="0"/>
          </a:p>
        </p:txBody>
      </p:sp>
      <p:pic>
        <p:nvPicPr>
          <p:cNvPr id="81" name="Picture 2"/>
          <p:cNvPicPr>
            <a:picLocks noChangeAspect="1" noChangeArrowheads="1"/>
          </p:cNvPicPr>
          <p:nvPr/>
        </p:nvPicPr>
        <p:blipFill>
          <a:blip r:embed="rId3" cstate="print"/>
          <a:srcRect/>
          <a:stretch>
            <a:fillRect/>
          </a:stretch>
        </p:blipFill>
        <p:spPr bwMode="auto">
          <a:xfrm>
            <a:off x="7239000" y="2590800"/>
            <a:ext cx="581025" cy="762000"/>
          </a:xfrm>
          <a:prstGeom prst="rect">
            <a:avLst/>
          </a:prstGeom>
          <a:noFill/>
          <a:ln w="9525">
            <a:noFill/>
            <a:miter lim="800000"/>
            <a:headEnd/>
            <a:tailEnd/>
          </a:ln>
        </p:spPr>
      </p:pic>
      <p:sp>
        <p:nvSpPr>
          <p:cNvPr id="84" name="TextBox 83"/>
          <p:cNvSpPr txBox="1"/>
          <p:nvPr/>
        </p:nvSpPr>
        <p:spPr>
          <a:xfrm>
            <a:off x="990600" y="1143000"/>
            <a:ext cx="962508" cy="830997"/>
          </a:xfrm>
          <a:prstGeom prst="rect">
            <a:avLst/>
          </a:prstGeom>
          <a:noFill/>
        </p:spPr>
        <p:txBody>
          <a:bodyPr wrap="none" rtlCol="0">
            <a:spAutoFit/>
          </a:bodyPr>
          <a:lstStyle/>
          <a:p>
            <a:r>
              <a:rPr lang="en-US" sz="1600" dirty="0" smtClean="0"/>
              <a:t>DMS</a:t>
            </a:r>
          </a:p>
          <a:p>
            <a:r>
              <a:rPr lang="en-US" sz="1600" dirty="0" smtClean="0"/>
              <a:t>Tracking</a:t>
            </a:r>
          </a:p>
          <a:p>
            <a:r>
              <a:rPr lang="en-US" sz="1600" dirty="0" smtClean="0"/>
              <a:t>Entities</a:t>
            </a:r>
            <a:endParaRPr lang="en-US" sz="1600" dirty="0"/>
          </a:p>
        </p:txBody>
      </p:sp>
      <p:cxnSp>
        <p:nvCxnSpPr>
          <p:cNvPr id="92" name="Elbow Connector 36"/>
          <p:cNvCxnSpPr>
            <a:stCxn id="91" idx="3"/>
            <a:endCxn id="20" idx="1"/>
          </p:cNvCxnSpPr>
          <p:nvPr/>
        </p:nvCxnSpPr>
        <p:spPr>
          <a:xfrm>
            <a:off x="2209800" y="4282440"/>
            <a:ext cx="304800" cy="1588"/>
          </a:xfrm>
          <a:prstGeom prst="bentConnector3">
            <a:avLst>
              <a:gd name="adj1" fmla="val 50000"/>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14600" y="2971800"/>
            <a:ext cx="1371600" cy="640080"/>
          </a:xfrm>
          <a:prstGeom prst="rect">
            <a:avLst/>
          </a:prstGeom>
          <a:solidFill>
            <a:srgbClr val="D3EF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Experiment</a:t>
            </a:r>
            <a:endParaRPr lang="en-US" dirty="0">
              <a:solidFill>
                <a:schemeClr val="tx1"/>
              </a:solidFill>
            </a:endParaRPr>
          </a:p>
        </p:txBody>
      </p:sp>
      <p:sp>
        <p:nvSpPr>
          <p:cNvPr id="19" name="Rectangle 18"/>
          <p:cNvSpPr/>
          <p:nvPr/>
        </p:nvSpPr>
        <p:spPr>
          <a:xfrm>
            <a:off x="2514600" y="1828800"/>
            <a:ext cx="1371600" cy="640080"/>
          </a:xfrm>
          <a:prstGeom prst="rect">
            <a:avLst/>
          </a:prstGeom>
          <a:solidFill>
            <a:srgbClr val="D3EF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Campaign</a:t>
            </a:r>
            <a:endParaRPr lang="en-US" dirty="0">
              <a:solidFill>
                <a:schemeClr val="tx1"/>
              </a:solidFill>
            </a:endParaRPr>
          </a:p>
        </p:txBody>
      </p:sp>
      <p:sp>
        <p:nvSpPr>
          <p:cNvPr id="20" name="Rectangle 19"/>
          <p:cNvSpPr/>
          <p:nvPr/>
        </p:nvSpPr>
        <p:spPr>
          <a:xfrm>
            <a:off x="2514600" y="3962400"/>
            <a:ext cx="1371600" cy="640080"/>
          </a:xfrm>
          <a:prstGeom prst="rect">
            <a:avLst/>
          </a:prstGeom>
          <a:solidFill>
            <a:srgbClr val="D3EF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Dataset</a:t>
            </a:r>
            <a:endParaRPr lang="en-US" dirty="0">
              <a:solidFill>
                <a:schemeClr val="tx1"/>
              </a:solidFill>
            </a:endParaRPr>
          </a:p>
        </p:txBody>
      </p:sp>
      <p:sp>
        <p:nvSpPr>
          <p:cNvPr id="21" name="Rectangle 20"/>
          <p:cNvSpPr/>
          <p:nvPr/>
        </p:nvSpPr>
        <p:spPr>
          <a:xfrm>
            <a:off x="2514600" y="5029200"/>
            <a:ext cx="1371600" cy="640080"/>
          </a:xfrm>
          <a:prstGeom prst="rect">
            <a:avLst/>
          </a:prstGeom>
          <a:solidFill>
            <a:srgbClr val="D3EF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Analysis</a:t>
            </a:r>
          </a:p>
          <a:p>
            <a:pPr algn="ctr"/>
            <a:r>
              <a:rPr lang="en-US" dirty="0" smtClean="0">
                <a:solidFill>
                  <a:schemeClr val="tx1"/>
                </a:solidFill>
              </a:rPr>
              <a:t>Job</a:t>
            </a:r>
            <a:endParaRPr lang="en-US" dirty="0">
              <a:solidFill>
                <a:schemeClr val="tx1"/>
              </a:solidFill>
            </a:endParaRPr>
          </a:p>
        </p:txBody>
      </p:sp>
      <p:sp>
        <p:nvSpPr>
          <p:cNvPr id="22" name="Rectangle 21"/>
          <p:cNvSpPr/>
          <p:nvPr/>
        </p:nvSpPr>
        <p:spPr>
          <a:xfrm>
            <a:off x="838200" y="2438400"/>
            <a:ext cx="1371600" cy="640080"/>
          </a:xfrm>
          <a:prstGeom prst="rect">
            <a:avLst/>
          </a:prstGeom>
          <a:solidFill>
            <a:srgbClr val="D3EF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Biomaterial</a:t>
            </a:r>
            <a:endParaRPr lang="en-US" dirty="0">
              <a:solidFill>
                <a:schemeClr val="tx1"/>
              </a:solidFill>
            </a:endParaRPr>
          </a:p>
        </p:txBody>
      </p:sp>
      <p:sp>
        <p:nvSpPr>
          <p:cNvPr id="91" name="Rectangle 90"/>
          <p:cNvSpPr/>
          <p:nvPr/>
        </p:nvSpPr>
        <p:spPr>
          <a:xfrm>
            <a:off x="838200" y="3962400"/>
            <a:ext cx="1371600" cy="640080"/>
          </a:xfrm>
          <a:prstGeom prst="rect">
            <a:avLst/>
          </a:prstGeom>
          <a:solidFill>
            <a:srgbClr val="D3EF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Requested</a:t>
            </a:r>
          </a:p>
          <a:p>
            <a:pPr algn="ctr"/>
            <a:r>
              <a:rPr lang="en-US" dirty="0" smtClean="0">
                <a:solidFill>
                  <a:schemeClr val="tx1"/>
                </a:solidFill>
              </a:rPr>
              <a:t>Run</a:t>
            </a:r>
            <a:endParaRPr lang="en-US" dirty="0">
              <a:solidFill>
                <a:schemeClr val="tx1"/>
              </a:solidFill>
            </a:endParaRPr>
          </a:p>
        </p:txBody>
      </p:sp>
      <p:sp>
        <p:nvSpPr>
          <p:cNvPr id="36" name="Rectangle 35"/>
          <p:cNvSpPr/>
          <p:nvPr/>
        </p:nvSpPr>
        <p:spPr>
          <a:xfrm>
            <a:off x="838200" y="5029200"/>
            <a:ext cx="1371600" cy="640080"/>
          </a:xfrm>
          <a:prstGeom prst="rect">
            <a:avLst/>
          </a:prstGeom>
          <a:solidFill>
            <a:srgbClr val="D3EF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Factors</a:t>
            </a:r>
            <a:endParaRPr lang="en-US" dirty="0">
              <a:solidFill>
                <a:schemeClr val="tx1"/>
              </a:solidFill>
            </a:endParaRPr>
          </a:p>
        </p:txBody>
      </p:sp>
      <p:cxnSp>
        <p:nvCxnSpPr>
          <p:cNvPr id="38" name="Elbow Connector 36"/>
          <p:cNvCxnSpPr>
            <a:stCxn id="36" idx="0"/>
            <a:endCxn id="91" idx="2"/>
          </p:cNvCxnSpPr>
          <p:nvPr/>
        </p:nvCxnSpPr>
        <p:spPr>
          <a:xfrm rot="5400000" flipH="1" flipV="1">
            <a:off x="1310640" y="4815840"/>
            <a:ext cx="426720" cy="1588"/>
          </a:xfrm>
          <a:prstGeom prst="bentConnector3">
            <a:avLst>
              <a:gd name="adj1" fmla="val 50000"/>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box(in)">
                                      <p:cBhvr>
                                        <p:cTn id="7" dur="500"/>
                                        <p:tgtEl>
                                          <p:spTgt spid="85"/>
                                        </p:tgtEl>
                                      </p:cBhvr>
                                    </p:animEffect>
                                  </p:childTnLst>
                                </p:cTn>
                              </p:par>
                              <p:par>
                                <p:cTn id="8" presetID="4" presetClass="entr" presetSubtype="16"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box(in)">
                                      <p:cBhvr>
                                        <p:cTn id="10" dur="500"/>
                                        <p:tgtEl>
                                          <p:spTgt spid="40"/>
                                        </p:tgtEl>
                                      </p:cBhvr>
                                    </p:animEffect>
                                  </p:childTnLst>
                                </p:cTn>
                              </p:par>
                              <p:par>
                                <p:cTn id="11" presetID="4" presetClass="entr" presetSubtype="16" fill="hold" nodeType="with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box(in)">
                                      <p:cBhvr>
                                        <p:cTn id="13" dur="500"/>
                                        <p:tgtEl>
                                          <p:spTgt spid="4098"/>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box(in)">
                                      <p:cBhvr>
                                        <p:cTn id="16" dur="500"/>
                                        <p:tgtEl>
                                          <p:spTgt spid="53"/>
                                        </p:tgtEl>
                                      </p:cBhvr>
                                    </p:animEffect>
                                  </p:childTnLst>
                                </p:cTn>
                              </p:par>
                              <p:par>
                                <p:cTn id="17" presetID="4" presetClass="entr" presetSubtype="16" fill="hold"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box(in)">
                                      <p:cBhvr>
                                        <p:cTn id="19" dur="500"/>
                                        <p:tgtEl>
                                          <p:spTgt spid="65"/>
                                        </p:tgtEl>
                                      </p:cBhvr>
                                    </p:animEffect>
                                  </p:childTnLst>
                                </p:cTn>
                              </p:par>
                              <p:par>
                                <p:cTn id="20" presetID="4" presetClass="entr" presetSubtype="16" fill="hold" nodeType="withEffect">
                                  <p:stCondLst>
                                    <p:cond delay="0"/>
                                  </p:stCondLst>
                                  <p:childTnLst>
                                    <p:set>
                                      <p:cBhvr>
                                        <p:cTn id="21" dur="1" fill="hold">
                                          <p:stCondLst>
                                            <p:cond delay="0"/>
                                          </p:stCondLst>
                                        </p:cTn>
                                        <p:tgtEl>
                                          <p:spTgt spid="4099"/>
                                        </p:tgtEl>
                                        <p:attrNameLst>
                                          <p:attrName>style.visibility</p:attrName>
                                        </p:attrNameLst>
                                      </p:cBhvr>
                                      <p:to>
                                        <p:strVal val="visible"/>
                                      </p:to>
                                    </p:set>
                                    <p:animEffect transition="in" filter="box(in)">
                                      <p:cBhvr>
                                        <p:cTn id="22" dur="500"/>
                                        <p:tgtEl>
                                          <p:spTgt spid="4099"/>
                                        </p:tgtEl>
                                      </p:cBhvr>
                                    </p:animEffect>
                                  </p:childTnLst>
                                </p:cTn>
                              </p:par>
                              <p:par>
                                <p:cTn id="23" presetID="4" presetClass="entr" presetSubtype="16" fill="hold" nodeType="with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box(in)">
                                      <p:cBhvr>
                                        <p:cTn id="25" dur="500"/>
                                        <p:tgtEl>
                                          <p:spTgt spid="8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box(in)">
                                      <p:cBhvr>
                                        <p:cTn id="28" dur="500"/>
                                        <p:tgtEl>
                                          <p:spTgt spid="76"/>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box(in)">
                                      <p:cBhvr>
                                        <p:cTn id="33" dur="500"/>
                                        <p:tgtEl>
                                          <p:spTgt spid="57"/>
                                        </p:tgtEl>
                                      </p:cBhvr>
                                    </p:animEffect>
                                  </p:childTnLst>
                                </p:cTn>
                              </p:par>
                              <p:par>
                                <p:cTn id="34" presetID="4" presetClass="entr" presetSubtype="16" fill="hold"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box(in)">
                                      <p:cBhvr>
                                        <p:cTn id="36" dur="500"/>
                                        <p:tgtEl>
                                          <p:spTgt spid="43"/>
                                        </p:tgtEl>
                                      </p:cBhvr>
                                    </p:animEffect>
                                  </p:childTnLst>
                                </p:cTn>
                              </p:par>
                              <p:par>
                                <p:cTn id="37" presetID="4" presetClass="entr" presetSubtype="16"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ox(in)">
                                      <p:cBhvr>
                                        <p:cTn id="39" dur="500"/>
                                        <p:tgtEl>
                                          <p:spTgt spid="10"/>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box(in)">
                                      <p:cBhvr>
                                        <p:cTn id="42" dur="500"/>
                                        <p:tgtEl>
                                          <p:spTgt spid="54"/>
                                        </p:tgtEl>
                                      </p:cBhvr>
                                    </p:animEffect>
                                  </p:childTnLst>
                                </p:cTn>
                              </p:par>
                              <p:par>
                                <p:cTn id="43" presetID="4" presetClass="entr" presetSubtype="16" fill="hold"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box(in)">
                                      <p:cBhvr>
                                        <p:cTn id="45" dur="500"/>
                                        <p:tgtEl>
                                          <p:spTgt spid="62"/>
                                        </p:tgtEl>
                                      </p:cBhvr>
                                    </p:animEffect>
                                  </p:childTnLst>
                                </p:cTn>
                              </p:par>
                              <p:par>
                                <p:cTn id="46" presetID="4" presetClass="entr" presetSubtype="16" fill="hold" nodeType="withEffect">
                                  <p:stCondLst>
                                    <p:cond delay="0"/>
                                  </p:stCondLst>
                                  <p:childTnLst>
                                    <p:set>
                                      <p:cBhvr>
                                        <p:cTn id="47" dur="1" fill="hold">
                                          <p:stCondLst>
                                            <p:cond delay="0"/>
                                          </p:stCondLst>
                                        </p:cTn>
                                        <p:tgtEl>
                                          <p:spTgt spid="61"/>
                                        </p:tgtEl>
                                        <p:attrNameLst>
                                          <p:attrName>style.visibility</p:attrName>
                                        </p:attrNameLst>
                                      </p:cBhvr>
                                      <p:to>
                                        <p:strVal val="visible"/>
                                      </p:to>
                                    </p:set>
                                    <p:animEffect transition="in" filter="box(in)">
                                      <p:cBhvr>
                                        <p:cTn id="48" dur="500"/>
                                        <p:tgtEl>
                                          <p:spTgt spid="61"/>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77"/>
                                        </p:tgtEl>
                                        <p:attrNameLst>
                                          <p:attrName>style.visibility</p:attrName>
                                        </p:attrNameLst>
                                      </p:cBhvr>
                                      <p:to>
                                        <p:strVal val="visible"/>
                                      </p:to>
                                    </p:set>
                                    <p:animEffect transition="in" filter="box(in)">
                                      <p:cBhvr>
                                        <p:cTn id="51"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53" grpId="0"/>
      <p:bldP spid="54" grpId="0"/>
      <p:bldP spid="76" grpId="0"/>
      <p:bldP spid="7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Example Task</a:t>
            </a:r>
            <a:r>
              <a:rPr lang="en-US" dirty="0" smtClean="0"/>
              <a:t>: Get Folders From DMS</a:t>
            </a:r>
            <a:endParaRPr lang="en-US" dirty="0"/>
          </a:p>
        </p:txBody>
      </p:sp>
      <p:sp>
        <p:nvSpPr>
          <p:cNvPr id="3" name="Content Placeholder 2"/>
          <p:cNvSpPr>
            <a:spLocks noGrp="1"/>
          </p:cNvSpPr>
          <p:nvPr>
            <p:ph idx="1"/>
          </p:nvPr>
        </p:nvSpPr>
        <p:spPr/>
        <p:txBody>
          <a:bodyPr/>
          <a:lstStyle/>
          <a:p>
            <a:r>
              <a:rPr lang="en-US" dirty="0" smtClean="0"/>
              <a:t>Get Dataset QC folders for Sarcopaenia Mini-Study</a:t>
            </a:r>
          </a:p>
          <a:p>
            <a:pPr lvl="1"/>
            <a:r>
              <a:rPr lang="en-US" dirty="0" smtClean="0"/>
              <a:t>Search DMS for pertinent datasets</a:t>
            </a:r>
          </a:p>
          <a:p>
            <a:pPr lvl="1"/>
            <a:r>
              <a:rPr lang="en-US" dirty="0" smtClean="0"/>
              <a:t>Get selected list of QC folders for selected datasets</a:t>
            </a:r>
          </a:p>
          <a:p>
            <a:pPr lvl="1"/>
            <a:r>
              <a:rPr lang="en-US" dirty="0" smtClean="0"/>
              <a:t>Copy folders to local folder</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30</a:t>
            </a:fld>
            <a:r>
              <a:rPr lang="en-US" dirty="0" smtClean="0">
                <a:latin typeface="Times New Roman" pitchFamily="-80" charset="0"/>
              </a:rPr>
              <a:t> </a:t>
            </a:r>
            <a:endParaRPr lang="en-US" dirty="0">
              <a:latin typeface="Times New Roman" pitchFamily="-80" charset="0"/>
            </a:endParaRPr>
          </a:p>
        </p:txBody>
      </p:sp>
      <p:pic>
        <p:nvPicPr>
          <p:cNvPr id="5" name="Picture 2"/>
          <p:cNvPicPr>
            <a:picLocks noChangeAspect="1" noChangeArrowheads="1"/>
          </p:cNvPicPr>
          <p:nvPr/>
        </p:nvPicPr>
        <p:blipFill>
          <a:blip r:embed="rId2" cstate="print"/>
          <a:srcRect/>
          <a:stretch>
            <a:fillRect/>
          </a:stretch>
        </p:blipFill>
        <p:spPr bwMode="auto">
          <a:xfrm>
            <a:off x="4572000" y="2819400"/>
            <a:ext cx="3196191" cy="33371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List of Datasets</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31</a:t>
            </a:fld>
            <a:r>
              <a:rPr lang="en-US" dirty="0" smtClean="0">
                <a:latin typeface="Times New Roman" pitchFamily="-80" charset="0"/>
              </a:rPr>
              <a:t> </a:t>
            </a:r>
            <a:endParaRPr lang="en-US" dirty="0">
              <a:latin typeface="Times New Roman" pitchFamily="-80" charset="0"/>
            </a:endParaRPr>
          </a:p>
        </p:txBody>
      </p:sp>
      <p:pic>
        <p:nvPicPr>
          <p:cNvPr id="6146" name="Picture 2"/>
          <p:cNvPicPr>
            <a:picLocks noChangeAspect="1" noChangeArrowheads="1"/>
          </p:cNvPicPr>
          <p:nvPr/>
        </p:nvPicPr>
        <p:blipFill>
          <a:blip r:embed="rId2" cstate="print"/>
          <a:srcRect/>
          <a:stretch>
            <a:fillRect/>
          </a:stretch>
        </p:blipFill>
        <p:spPr bwMode="auto">
          <a:xfrm>
            <a:off x="609600" y="2362200"/>
            <a:ext cx="7672382" cy="2910476"/>
          </a:xfrm>
          <a:prstGeom prst="rect">
            <a:avLst/>
          </a:prstGeom>
          <a:noFill/>
          <a:ln w="9525">
            <a:noFill/>
            <a:miter lim="800000"/>
            <a:headEnd/>
            <a:tailEnd/>
          </a:ln>
        </p:spPr>
      </p:pic>
      <p:sp>
        <p:nvSpPr>
          <p:cNvPr id="6" name="Rounded Rectangular Callout 5"/>
          <p:cNvSpPr/>
          <p:nvPr/>
        </p:nvSpPr>
        <p:spPr>
          <a:xfrm>
            <a:off x="5334000" y="1143000"/>
            <a:ext cx="1981200" cy="1143000"/>
          </a:xfrm>
          <a:prstGeom prst="wedgeRoundRectCallout">
            <a:avLst>
              <a:gd name="adj1" fmla="val -120979"/>
              <a:gd name="adj2" fmla="val 98538"/>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Set Dataset search criteria</a:t>
            </a:r>
            <a:endParaRPr lang="en-US" dirty="0">
              <a:solidFill>
                <a:schemeClr val="tx1"/>
              </a:solidFill>
            </a:endParaRPr>
          </a:p>
        </p:txBody>
      </p:sp>
      <p:sp>
        <p:nvSpPr>
          <p:cNvPr id="9" name="Rounded Rectangular Callout 8"/>
          <p:cNvSpPr/>
          <p:nvPr/>
        </p:nvSpPr>
        <p:spPr>
          <a:xfrm>
            <a:off x="762000" y="990600"/>
            <a:ext cx="2667000" cy="1143000"/>
          </a:xfrm>
          <a:prstGeom prst="wedgeRoundRectCallout">
            <a:avLst>
              <a:gd name="adj1" fmla="val 4134"/>
              <a:gd name="adj2" fmla="val 79671"/>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Choose how you want to search for Datasets</a:t>
            </a:r>
            <a:endParaRPr lang="en-US" dirty="0">
              <a:solidFill>
                <a:schemeClr val="tx1"/>
              </a:solidFill>
            </a:endParaRPr>
          </a:p>
        </p:txBody>
      </p:sp>
      <p:sp>
        <p:nvSpPr>
          <p:cNvPr id="10" name="Rectangle 9"/>
          <p:cNvSpPr/>
          <p:nvPr/>
        </p:nvSpPr>
        <p:spPr>
          <a:xfrm>
            <a:off x="640080" y="3593592"/>
            <a:ext cx="758952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ular Callout 7"/>
          <p:cNvSpPr/>
          <p:nvPr/>
        </p:nvSpPr>
        <p:spPr>
          <a:xfrm>
            <a:off x="2209800" y="5334000"/>
            <a:ext cx="3657600" cy="1143000"/>
          </a:xfrm>
          <a:prstGeom prst="wedgeRoundRectCallout">
            <a:avLst>
              <a:gd name="adj1" fmla="val -56157"/>
              <a:gd name="adj2" fmla="val -137689"/>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Datasets that meet search criteria are displayed in list</a:t>
            </a:r>
            <a:endParaRPr lang="en-US" dirty="0">
              <a:solidFill>
                <a:schemeClr val="tx1"/>
              </a:solidFill>
            </a:endParaRPr>
          </a:p>
        </p:txBody>
      </p:sp>
      <p:sp>
        <p:nvSpPr>
          <p:cNvPr id="7" name="Rounded Rectangular Callout 6"/>
          <p:cNvSpPr/>
          <p:nvPr/>
        </p:nvSpPr>
        <p:spPr>
          <a:xfrm>
            <a:off x="6858000" y="4419600"/>
            <a:ext cx="1981200" cy="1143000"/>
          </a:xfrm>
          <a:prstGeom prst="wedgeRoundRectCallout">
            <a:avLst>
              <a:gd name="adj1" fmla="val -9949"/>
              <a:gd name="adj2" fmla="val -159575"/>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Click to search for Datasets</a:t>
            </a:r>
            <a:endParaRPr lang="en-US"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par>
                          <p:cTn id="8" fill="hold">
                            <p:stCondLst>
                              <p:cond delay="1000"/>
                            </p:stCondLst>
                            <p:childTnLst>
                              <p:par>
                                <p:cTn id="9" presetID="4" presetClass="entr" presetSubtype="16" fill="hold" grpId="0"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500"/>
                                        <p:tgtEl>
                                          <p:spTgt spid="6"/>
                                        </p:tgtEl>
                                      </p:cBhvr>
                                    </p:animEffect>
                                  </p:childTnLst>
                                </p:cTn>
                              </p:par>
                            </p:childTnLst>
                          </p:cTn>
                        </p:par>
                        <p:par>
                          <p:cTn id="12" fill="hold">
                            <p:stCondLst>
                              <p:cond delay="2500"/>
                            </p:stCondLst>
                            <p:childTnLst>
                              <p:par>
                                <p:cTn id="13" presetID="4" presetClass="entr" presetSubtype="16" fill="hold" grpId="0" nodeType="afterEffect">
                                  <p:stCondLst>
                                    <p:cond delay="100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cTn>
                              </p:par>
                            </p:childTnLst>
                          </p:cTn>
                        </p:par>
                        <p:par>
                          <p:cTn id="16" fill="hold">
                            <p:stCondLst>
                              <p:cond delay="4000"/>
                            </p:stCondLst>
                            <p:childTnLst>
                              <p:par>
                                <p:cTn id="17" presetID="4" presetClass="entr" presetSubtype="16" fill="hold" grpId="0" nodeType="afterEffect">
                                  <p:stCondLst>
                                    <p:cond delay="1000"/>
                                  </p:stCondLst>
                                  <p:childTnLst>
                                    <p:set>
                                      <p:cBhvr>
                                        <p:cTn id="18" dur="1" fill="hold">
                                          <p:stCondLst>
                                            <p:cond delay="0"/>
                                          </p:stCondLst>
                                        </p:cTn>
                                        <p:tgtEl>
                                          <p:spTgt spid="8"/>
                                        </p:tgtEl>
                                        <p:attrNameLst>
                                          <p:attrName>style.visibility</p:attrName>
                                        </p:attrNameLst>
                                      </p:cBhvr>
                                      <p:to>
                                        <p:strVal val="visible"/>
                                      </p:to>
                                    </p:set>
                                    <p:animEffect transition="in" filter="box(in)">
                                      <p:cBhvr>
                                        <p:cTn id="19" dur="500"/>
                                        <p:tgtEl>
                                          <p:spTgt spid="8"/>
                                        </p:tgtEl>
                                      </p:cBhvr>
                                    </p:animEffect>
                                  </p:childTnLst>
                                </p:cTn>
                              </p:par>
                            </p:childTnLst>
                          </p:cTn>
                        </p:par>
                        <p:par>
                          <p:cTn id="20" fill="hold">
                            <p:stCondLst>
                              <p:cond delay="5500"/>
                            </p:stCondLst>
                            <p:childTnLst>
                              <p:par>
                                <p:cTn id="21" presetID="22" presetClass="exit" presetSubtype="1" fill="hold" grpId="0" nodeType="afterEffect">
                                  <p:stCondLst>
                                    <p:cond delay="0"/>
                                  </p:stCondLst>
                                  <p:childTnLst>
                                    <p:animEffect transition="out" filter="wipe(up)">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8"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Folders For Datasets</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32</a:t>
            </a:fld>
            <a:r>
              <a:rPr lang="en-US" dirty="0" smtClean="0">
                <a:latin typeface="Times New Roman" pitchFamily="-80" charset="0"/>
              </a:rPr>
              <a:t> </a:t>
            </a:r>
            <a:endParaRPr lang="en-US" dirty="0">
              <a:latin typeface="Times New Roman" pitchFamily="-80" charset="0"/>
            </a:endParaRPr>
          </a:p>
        </p:txBody>
      </p:sp>
      <p:pic>
        <p:nvPicPr>
          <p:cNvPr id="7170" name="Picture 2"/>
          <p:cNvPicPr>
            <a:picLocks noChangeAspect="1" noChangeArrowheads="1"/>
          </p:cNvPicPr>
          <p:nvPr/>
        </p:nvPicPr>
        <p:blipFill>
          <a:blip r:embed="rId2" cstate="print"/>
          <a:srcRect/>
          <a:stretch>
            <a:fillRect/>
          </a:stretch>
        </p:blipFill>
        <p:spPr bwMode="auto">
          <a:xfrm>
            <a:off x="838200" y="2277800"/>
            <a:ext cx="6673334" cy="2980000"/>
          </a:xfrm>
          <a:prstGeom prst="rect">
            <a:avLst/>
          </a:prstGeom>
          <a:noFill/>
          <a:ln w="9525">
            <a:noFill/>
            <a:miter lim="800000"/>
            <a:headEnd/>
            <a:tailEnd/>
          </a:ln>
        </p:spPr>
      </p:pic>
      <p:sp>
        <p:nvSpPr>
          <p:cNvPr id="6" name="Rounded Rectangular Callout 5"/>
          <p:cNvSpPr/>
          <p:nvPr/>
        </p:nvSpPr>
        <p:spPr>
          <a:xfrm>
            <a:off x="5943600" y="1298800"/>
            <a:ext cx="2438400" cy="914400"/>
          </a:xfrm>
          <a:prstGeom prst="wedgeRoundRectCallout">
            <a:avLst>
              <a:gd name="adj1" fmla="val -56592"/>
              <a:gd name="adj2" fmla="val 113632"/>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Optional: Select specific datasets to search</a:t>
            </a:r>
            <a:endParaRPr lang="en-US" dirty="0">
              <a:solidFill>
                <a:schemeClr val="tx1"/>
              </a:solidFill>
            </a:endParaRPr>
          </a:p>
        </p:txBody>
      </p:sp>
      <p:sp>
        <p:nvSpPr>
          <p:cNvPr id="9" name="Rounded Rectangular Callout 8"/>
          <p:cNvSpPr/>
          <p:nvPr/>
        </p:nvSpPr>
        <p:spPr>
          <a:xfrm>
            <a:off x="533400" y="1295400"/>
            <a:ext cx="1981200" cy="914400"/>
          </a:xfrm>
          <a:prstGeom prst="wedgeRoundRectCallout">
            <a:avLst>
              <a:gd name="adj1" fmla="val 8775"/>
              <a:gd name="adj2" fmla="val 214010"/>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Set file name search pattern</a:t>
            </a:r>
            <a:endParaRPr lang="en-US" dirty="0">
              <a:solidFill>
                <a:schemeClr val="tx1"/>
              </a:solidFill>
            </a:endParaRPr>
          </a:p>
        </p:txBody>
      </p:sp>
      <p:sp>
        <p:nvSpPr>
          <p:cNvPr id="10" name="Rounded Rectangular Callout 9"/>
          <p:cNvSpPr/>
          <p:nvPr/>
        </p:nvSpPr>
        <p:spPr>
          <a:xfrm>
            <a:off x="3124200" y="1292000"/>
            <a:ext cx="1981200" cy="914400"/>
          </a:xfrm>
          <a:prstGeom prst="wedgeRoundRectCallout">
            <a:avLst>
              <a:gd name="adj1" fmla="val 43164"/>
              <a:gd name="adj2" fmla="val 213206"/>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Set up to look only for folders</a:t>
            </a:r>
            <a:endParaRPr lang="en-US" dirty="0">
              <a:solidFill>
                <a:schemeClr val="tx1"/>
              </a:solidFill>
            </a:endParaRPr>
          </a:p>
        </p:txBody>
      </p:sp>
      <p:sp>
        <p:nvSpPr>
          <p:cNvPr id="11" name="Rectangle 10"/>
          <p:cNvSpPr/>
          <p:nvPr/>
        </p:nvSpPr>
        <p:spPr>
          <a:xfrm>
            <a:off x="859536" y="4343400"/>
            <a:ext cx="6531864"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ular Callout 6"/>
          <p:cNvSpPr/>
          <p:nvPr/>
        </p:nvSpPr>
        <p:spPr>
          <a:xfrm>
            <a:off x="5867400" y="5029200"/>
            <a:ext cx="1981200" cy="1143000"/>
          </a:xfrm>
          <a:prstGeom prst="wedgeRoundRectCallout">
            <a:avLst>
              <a:gd name="adj1" fmla="val -6901"/>
              <a:gd name="adj2" fmla="val -155802"/>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Click to get</a:t>
            </a:r>
          </a:p>
          <a:p>
            <a:pPr algn="ctr"/>
            <a:r>
              <a:rPr lang="en-US" dirty="0" smtClean="0">
                <a:solidFill>
                  <a:schemeClr val="tx1"/>
                </a:solidFill>
              </a:rPr>
              <a:t>list of folders</a:t>
            </a:r>
          </a:p>
          <a:p>
            <a:pPr algn="ctr"/>
            <a:r>
              <a:rPr lang="en-US" dirty="0" smtClean="0">
                <a:solidFill>
                  <a:schemeClr val="tx1"/>
                </a:solidFill>
              </a:rPr>
              <a:t>(all or selected)</a:t>
            </a:r>
            <a:endParaRPr lang="en-US" dirty="0">
              <a:solidFill>
                <a:schemeClr val="tx1"/>
              </a:solidFill>
            </a:endParaRPr>
          </a:p>
        </p:txBody>
      </p:sp>
      <p:sp>
        <p:nvSpPr>
          <p:cNvPr id="8" name="Rounded Rectangular Callout 7"/>
          <p:cNvSpPr/>
          <p:nvPr/>
        </p:nvSpPr>
        <p:spPr>
          <a:xfrm>
            <a:off x="1600200" y="5257800"/>
            <a:ext cx="4038600" cy="1143000"/>
          </a:xfrm>
          <a:prstGeom prst="wedgeRoundRectCallout">
            <a:avLst>
              <a:gd name="adj1" fmla="val -43611"/>
              <a:gd name="adj2" fmla="val -90227"/>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Dataset folders are searched and contained folders that meet search criteria are displayed in list</a:t>
            </a:r>
            <a:endParaRPr lang="en-US" dirty="0">
              <a:solidFill>
                <a:schemeClr val="tx1"/>
              </a:solidFill>
            </a:endParaRPr>
          </a:p>
        </p:txBody>
      </p:sp>
      <p:sp>
        <p:nvSpPr>
          <p:cNvPr id="12" name="Rounded Rectangular Callout 11"/>
          <p:cNvSpPr/>
          <p:nvPr/>
        </p:nvSpPr>
        <p:spPr>
          <a:xfrm>
            <a:off x="914400" y="1295400"/>
            <a:ext cx="1981200" cy="914400"/>
          </a:xfrm>
          <a:prstGeom prst="wedgeRoundRectCallout">
            <a:avLst>
              <a:gd name="adj1" fmla="val 81373"/>
              <a:gd name="adj2" fmla="val 108229"/>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Starting with list of datasets from previous step…</a:t>
            </a:r>
            <a:endParaRPr lang="en-US"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par>
                          <p:cTn id="8" fill="hold">
                            <p:stCondLst>
                              <p:cond delay="1000"/>
                            </p:stCondLst>
                            <p:childTnLst>
                              <p:par>
                                <p:cTn id="9" presetID="4" presetClass="entr" presetSubtype="16" fill="hold" grpId="0" nodeType="afterEffect">
                                  <p:stCondLst>
                                    <p:cond delay="50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500"/>
                                        <p:tgtEl>
                                          <p:spTgt spid="6"/>
                                        </p:tgtEl>
                                      </p:cBhvr>
                                    </p:animEffect>
                                  </p:childTnLst>
                                </p:cTn>
                              </p:par>
                            </p:childTnLst>
                          </p:cTn>
                        </p:par>
                        <p:par>
                          <p:cTn id="12" fill="hold">
                            <p:stCondLst>
                              <p:cond delay="2000"/>
                            </p:stCondLst>
                            <p:childTnLst>
                              <p:par>
                                <p:cTn id="13" presetID="4" presetClass="exit" presetSubtype="16" fill="hold" grpId="1" nodeType="afterEffect">
                                  <p:stCondLst>
                                    <p:cond delay="1500"/>
                                  </p:stCondLst>
                                  <p:childTnLst>
                                    <p:animEffect transition="out" filter="box(in)">
                                      <p:cBhvr>
                                        <p:cTn id="14" dur="500"/>
                                        <p:tgtEl>
                                          <p:spTgt spid="12"/>
                                        </p:tgtEl>
                                      </p:cBhvr>
                                    </p:animEffect>
                                    <p:set>
                                      <p:cBhvr>
                                        <p:cTn id="15" dur="1" fill="hold">
                                          <p:stCondLst>
                                            <p:cond delay="499"/>
                                          </p:stCondLst>
                                        </p:cTn>
                                        <p:tgtEl>
                                          <p:spTgt spid="12"/>
                                        </p:tgtEl>
                                        <p:attrNameLst>
                                          <p:attrName>style.visibility</p:attrName>
                                        </p:attrNameLst>
                                      </p:cBhvr>
                                      <p:to>
                                        <p:strVal val="hidden"/>
                                      </p:to>
                                    </p:set>
                                  </p:childTnLst>
                                </p:cTn>
                              </p:par>
                            </p:childTnLst>
                          </p:cTn>
                        </p:par>
                        <p:par>
                          <p:cTn id="16" fill="hold">
                            <p:stCondLst>
                              <p:cond delay="4000"/>
                            </p:stCondLst>
                            <p:childTnLst>
                              <p:par>
                                <p:cTn id="17" presetID="4" presetClass="exit" presetSubtype="16" fill="hold" grpId="1" nodeType="afterEffect">
                                  <p:stCondLst>
                                    <p:cond delay="0"/>
                                  </p:stCondLst>
                                  <p:childTnLst>
                                    <p:animEffect transition="out" filter="box(in)">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childTnLst>
                          </p:cTn>
                        </p:par>
                        <p:par>
                          <p:cTn id="20" fill="hold">
                            <p:stCondLst>
                              <p:cond delay="4500"/>
                            </p:stCondLst>
                            <p:childTnLst>
                              <p:par>
                                <p:cTn id="21" presetID="4" presetClass="entr" presetSubtype="16"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ox(in)">
                                      <p:cBhvr>
                                        <p:cTn id="23" dur="500"/>
                                        <p:tgtEl>
                                          <p:spTgt spid="9"/>
                                        </p:tgtEl>
                                      </p:cBhvr>
                                    </p:animEffect>
                                  </p:childTnLst>
                                </p:cTn>
                              </p:par>
                            </p:childTnLst>
                          </p:cTn>
                        </p:par>
                        <p:par>
                          <p:cTn id="24" fill="hold">
                            <p:stCondLst>
                              <p:cond delay="5000"/>
                            </p:stCondLst>
                            <p:childTnLst>
                              <p:par>
                                <p:cTn id="25" presetID="4" presetClass="entr" presetSubtype="16"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par>
                          <p:cTn id="28" fill="hold">
                            <p:stCondLst>
                              <p:cond delay="6500"/>
                            </p:stCondLst>
                            <p:childTnLst>
                              <p:par>
                                <p:cTn id="29" presetID="4" presetClass="entr" presetSubtype="16" fill="hold" grpId="0" nodeType="afterEffect">
                                  <p:stCondLst>
                                    <p:cond delay="1000"/>
                                  </p:stCondLst>
                                  <p:childTnLst>
                                    <p:set>
                                      <p:cBhvr>
                                        <p:cTn id="30" dur="1" fill="hold">
                                          <p:stCondLst>
                                            <p:cond delay="0"/>
                                          </p:stCondLst>
                                        </p:cTn>
                                        <p:tgtEl>
                                          <p:spTgt spid="7"/>
                                        </p:tgtEl>
                                        <p:attrNameLst>
                                          <p:attrName>style.visibility</p:attrName>
                                        </p:attrNameLst>
                                      </p:cBhvr>
                                      <p:to>
                                        <p:strVal val="visible"/>
                                      </p:to>
                                    </p:set>
                                    <p:animEffect transition="in" filter="box(in)">
                                      <p:cBhvr>
                                        <p:cTn id="31" dur="500"/>
                                        <p:tgtEl>
                                          <p:spTgt spid="7"/>
                                        </p:tgtEl>
                                      </p:cBhvr>
                                    </p:animEffect>
                                  </p:childTnLst>
                                </p:cTn>
                              </p:par>
                            </p:childTnLst>
                          </p:cTn>
                        </p:par>
                        <p:par>
                          <p:cTn id="32" fill="hold">
                            <p:stCondLst>
                              <p:cond delay="8000"/>
                            </p:stCondLst>
                            <p:childTnLst>
                              <p:par>
                                <p:cTn id="33" presetID="4" presetClass="entr" presetSubtype="16" fill="hold" grpId="0" nodeType="afterEffect">
                                  <p:stCondLst>
                                    <p:cond delay="1000"/>
                                  </p:stCondLst>
                                  <p:childTnLst>
                                    <p:set>
                                      <p:cBhvr>
                                        <p:cTn id="34" dur="1" fill="hold">
                                          <p:stCondLst>
                                            <p:cond delay="0"/>
                                          </p:stCondLst>
                                        </p:cTn>
                                        <p:tgtEl>
                                          <p:spTgt spid="8"/>
                                        </p:tgtEl>
                                        <p:attrNameLst>
                                          <p:attrName>style.visibility</p:attrName>
                                        </p:attrNameLst>
                                      </p:cBhvr>
                                      <p:to>
                                        <p:strVal val="visible"/>
                                      </p:to>
                                    </p:set>
                                    <p:animEffect transition="in" filter="box(in)">
                                      <p:cBhvr>
                                        <p:cTn id="35" dur="500"/>
                                        <p:tgtEl>
                                          <p:spTgt spid="8"/>
                                        </p:tgtEl>
                                      </p:cBhvr>
                                    </p:animEffect>
                                  </p:childTnLst>
                                </p:cTn>
                              </p:par>
                            </p:childTnLst>
                          </p:cTn>
                        </p:par>
                        <p:par>
                          <p:cTn id="36" fill="hold">
                            <p:stCondLst>
                              <p:cond delay="9500"/>
                            </p:stCondLst>
                            <p:childTnLst>
                              <p:par>
                                <p:cTn id="37" presetID="22" presetClass="exit" presetSubtype="1" fill="hold" grpId="0" nodeType="afterEffect">
                                  <p:stCondLst>
                                    <p:cond delay="0"/>
                                  </p:stCondLst>
                                  <p:childTnLst>
                                    <p:animEffect transition="out" filter="wipe(up)">
                                      <p:cBhvr>
                                        <p:cTn id="38" dur="500"/>
                                        <p:tgtEl>
                                          <p:spTgt spid="11"/>
                                        </p:tgtEl>
                                      </p:cBhvr>
                                    </p:animEffect>
                                    <p:set>
                                      <p:cBhvr>
                                        <p:cTn id="39"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10" grpId="0" animBg="1"/>
      <p:bldP spid="11" grpId="0" animBg="1"/>
      <p:bldP spid="7" grpId="0" animBg="1"/>
      <p:bldP spid="8" grpId="0" animBg="1"/>
      <p:bldP spid="12" grpId="0" animBg="1"/>
      <p:bldP spid="12"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761999" y="2667000"/>
            <a:ext cx="7588572" cy="2095238"/>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Copy Folders To Local Folder</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33</a:t>
            </a:fld>
            <a:r>
              <a:rPr lang="en-US" dirty="0" smtClean="0">
                <a:latin typeface="Times New Roman" pitchFamily="-80" charset="0"/>
              </a:rPr>
              <a:t> </a:t>
            </a:r>
            <a:endParaRPr lang="en-US" dirty="0">
              <a:latin typeface="Times New Roman" pitchFamily="-80" charset="0"/>
            </a:endParaRPr>
          </a:p>
        </p:txBody>
      </p:sp>
      <p:sp>
        <p:nvSpPr>
          <p:cNvPr id="7" name="Rounded Rectangular Callout 6"/>
          <p:cNvSpPr/>
          <p:nvPr/>
        </p:nvSpPr>
        <p:spPr>
          <a:xfrm>
            <a:off x="5181600" y="1295400"/>
            <a:ext cx="2667000" cy="914400"/>
          </a:xfrm>
          <a:prstGeom prst="wedgeRoundRectCallout">
            <a:avLst>
              <a:gd name="adj1" fmla="val 34647"/>
              <a:gd name="adj2" fmla="val 277559"/>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Click “All” or “Selected” to copy folders</a:t>
            </a:r>
            <a:endParaRPr lang="en-US" dirty="0">
              <a:solidFill>
                <a:schemeClr val="tx1"/>
              </a:solidFill>
            </a:endParaRPr>
          </a:p>
        </p:txBody>
      </p:sp>
      <p:sp>
        <p:nvSpPr>
          <p:cNvPr id="8" name="Rounded Rectangular Callout 7"/>
          <p:cNvSpPr/>
          <p:nvPr/>
        </p:nvSpPr>
        <p:spPr>
          <a:xfrm>
            <a:off x="685800" y="1295400"/>
            <a:ext cx="1676400" cy="914400"/>
          </a:xfrm>
          <a:prstGeom prst="wedgeRoundRectCallout">
            <a:avLst>
              <a:gd name="adj1" fmla="val -28290"/>
              <a:gd name="adj2" fmla="val 248538"/>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Select “Copy” operation</a:t>
            </a:r>
            <a:endParaRPr lang="en-US" dirty="0">
              <a:solidFill>
                <a:schemeClr val="tx1"/>
              </a:solidFill>
            </a:endParaRPr>
          </a:p>
        </p:txBody>
      </p:sp>
      <p:sp>
        <p:nvSpPr>
          <p:cNvPr id="9" name="Rounded Rectangular Callout 8"/>
          <p:cNvSpPr/>
          <p:nvPr/>
        </p:nvSpPr>
        <p:spPr>
          <a:xfrm>
            <a:off x="4876800" y="5181600"/>
            <a:ext cx="2895600" cy="914400"/>
          </a:xfrm>
          <a:prstGeom prst="wedgeRoundRectCallout">
            <a:avLst>
              <a:gd name="adj1" fmla="val 6390"/>
              <a:gd name="adj2" fmla="val -139576"/>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Select local folder to receive copies of files</a:t>
            </a:r>
            <a:endParaRPr lang="en-US" dirty="0">
              <a:solidFill>
                <a:schemeClr val="tx1"/>
              </a:solidFill>
            </a:endParaRPr>
          </a:p>
        </p:txBody>
      </p:sp>
      <p:sp>
        <p:nvSpPr>
          <p:cNvPr id="10" name="Rounded Rectangular Callout 9"/>
          <p:cNvSpPr/>
          <p:nvPr/>
        </p:nvSpPr>
        <p:spPr>
          <a:xfrm>
            <a:off x="1066800" y="5181600"/>
            <a:ext cx="3352800" cy="914400"/>
          </a:xfrm>
          <a:prstGeom prst="wedgeRoundRectCallout">
            <a:avLst>
              <a:gd name="adj1" fmla="val -39675"/>
              <a:gd name="adj2" fmla="val -122407"/>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Optional: Automatically apply prefix to each file name</a:t>
            </a:r>
            <a:endParaRPr lang="en-US" dirty="0">
              <a:solidFill>
                <a:schemeClr val="tx1"/>
              </a:solidFill>
            </a:endParaRPr>
          </a:p>
        </p:txBody>
      </p:sp>
      <p:sp>
        <p:nvSpPr>
          <p:cNvPr id="13" name="Rounded Rectangular Callout 12"/>
          <p:cNvSpPr/>
          <p:nvPr/>
        </p:nvSpPr>
        <p:spPr>
          <a:xfrm>
            <a:off x="5562600" y="1295400"/>
            <a:ext cx="2590800" cy="914400"/>
          </a:xfrm>
          <a:prstGeom prst="wedgeRoundRectCallout">
            <a:avLst>
              <a:gd name="adj1" fmla="val -48020"/>
              <a:gd name="adj2" fmla="val 155003"/>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Optional: Select specific folders to copy</a:t>
            </a:r>
            <a:endParaRPr lang="en-US" dirty="0">
              <a:solidFill>
                <a:schemeClr val="tx1"/>
              </a:solidFill>
            </a:endParaRPr>
          </a:p>
        </p:txBody>
      </p:sp>
      <p:sp>
        <p:nvSpPr>
          <p:cNvPr id="11" name="Rounded Rectangular Callout 10"/>
          <p:cNvSpPr/>
          <p:nvPr/>
        </p:nvSpPr>
        <p:spPr>
          <a:xfrm>
            <a:off x="838200" y="1295400"/>
            <a:ext cx="2286000" cy="914400"/>
          </a:xfrm>
          <a:prstGeom prst="wedgeRoundRectCallout">
            <a:avLst>
              <a:gd name="adj1" fmla="val 91422"/>
              <a:gd name="adj2" fmla="val 161103"/>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Starting with list of folders from previous step…</a:t>
            </a:r>
            <a:endParaRPr lang="en-US"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par>
                          <p:cTn id="8" fill="hold">
                            <p:stCondLst>
                              <p:cond delay="500"/>
                            </p:stCondLst>
                            <p:childTnLst>
                              <p:par>
                                <p:cTn id="9" presetID="4" presetClass="entr" presetSubtype="16" fill="hold" grpId="0" nodeType="afterEffect">
                                  <p:stCondLst>
                                    <p:cond delay="500"/>
                                  </p:stCondLst>
                                  <p:childTnLst>
                                    <p:set>
                                      <p:cBhvr>
                                        <p:cTn id="10" dur="1" fill="hold">
                                          <p:stCondLst>
                                            <p:cond delay="0"/>
                                          </p:stCondLst>
                                        </p:cTn>
                                        <p:tgtEl>
                                          <p:spTgt spid="13"/>
                                        </p:tgtEl>
                                        <p:attrNameLst>
                                          <p:attrName>style.visibility</p:attrName>
                                        </p:attrNameLst>
                                      </p:cBhvr>
                                      <p:to>
                                        <p:strVal val="visible"/>
                                      </p:to>
                                    </p:set>
                                    <p:animEffect transition="in" filter="box(in)">
                                      <p:cBhvr>
                                        <p:cTn id="11" dur="500"/>
                                        <p:tgtEl>
                                          <p:spTgt spid="13"/>
                                        </p:tgtEl>
                                      </p:cBhvr>
                                    </p:animEffect>
                                  </p:childTnLst>
                                </p:cTn>
                              </p:par>
                            </p:childTnLst>
                          </p:cTn>
                        </p:par>
                        <p:par>
                          <p:cTn id="12" fill="hold">
                            <p:stCondLst>
                              <p:cond delay="1500"/>
                            </p:stCondLst>
                            <p:childTnLst>
                              <p:par>
                                <p:cTn id="13" presetID="4" presetClass="exit" presetSubtype="16" fill="hold" grpId="1" nodeType="afterEffect">
                                  <p:stCondLst>
                                    <p:cond delay="1500"/>
                                  </p:stCondLst>
                                  <p:childTnLst>
                                    <p:animEffect transition="out" filter="box(in)">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childTnLst>
                          </p:cTn>
                        </p:par>
                        <p:par>
                          <p:cTn id="16" fill="hold">
                            <p:stCondLst>
                              <p:cond delay="3500"/>
                            </p:stCondLst>
                            <p:childTnLst>
                              <p:par>
                                <p:cTn id="17" presetID="4" presetClass="exit" presetSubtype="16" fill="hold" grpId="1" nodeType="afterEffect">
                                  <p:stCondLst>
                                    <p:cond delay="0"/>
                                  </p:stCondLst>
                                  <p:childTnLst>
                                    <p:animEffect transition="out" filter="box(in)">
                                      <p:cBhvr>
                                        <p:cTn id="18" dur="500"/>
                                        <p:tgtEl>
                                          <p:spTgt spid="13"/>
                                        </p:tgtEl>
                                      </p:cBhvr>
                                    </p:animEffect>
                                    <p:set>
                                      <p:cBhvr>
                                        <p:cTn id="19" dur="1" fill="hold">
                                          <p:stCondLst>
                                            <p:cond delay="499"/>
                                          </p:stCondLst>
                                        </p:cTn>
                                        <p:tgtEl>
                                          <p:spTgt spid="13"/>
                                        </p:tgtEl>
                                        <p:attrNameLst>
                                          <p:attrName>style.visibility</p:attrName>
                                        </p:attrNameLst>
                                      </p:cBhvr>
                                      <p:to>
                                        <p:strVal val="hidden"/>
                                      </p:to>
                                    </p:set>
                                  </p:childTnLst>
                                </p:cTn>
                              </p:par>
                            </p:childTnLst>
                          </p:cTn>
                        </p:par>
                        <p:par>
                          <p:cTn id="20" fill="hold">
                            <p:stCondLst>
                              <p:cond delay="4000"/>
                            </p:stCondLst>
                            <p:childTnLst>
                              <p:par>
                                <p:cTn id="21" presetID="4" presetClass="entr" presetSubtype="16"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ox(in)">
                                      <p:cBhvr>
                                        <p:cTn id="23" dur="500"/>
                                        <p:tgtEl>
                                          <p:spTgt spid="8"/>
                                        </p:tgtEl>
                                      </p:cBhvr>
                                    </p:animEffect>
                                  </p:childTnLst>
                                </p:cTn>
                              </p:par>
                            </p:childTnLst>
                          </p:cTn>
                        </p:par>
                        <p:par>
                          <p:cTn id="24" fill="hold">
                            <p:stCondLst>
                              <p:cond delay="4500"/>
                            </p:stCondLst>
                            <p:childTnLst>
                              <p:par>
                                <p:cTn id="25" presetID="4" presetClass="entr" presetSubtype="16" fill="hold" grpId="0" nodeType="afterEffect">
                                  <p:stCondLst>
                                    <p:cond delay="100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childTnLst>
                          </p:cTn>
                        </p:par>
                        <p:par>
                          <p:cTn id="28" fill="hold">
                            <p:stCondLst>
                              <p:cond delay="6000"/>
                            </p:stCondLst>
                            <p:childTnLst>
                              <p:par>
                                <p:cTn id="29" presetID="4" presetClass="entr" presetSubtype="16" fill="hold" grpId="0" nodeType="after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box(in)">
                                      <p:cBhvr>
                                        <p:cTn id="31" dur="500"/>
                                        <p:tgtEl>
                                          <p:spTgt spid="10"/>
                                        </p:tgtEl>
                                      </p:cBhvr>
                                    </p:animEffect>
                                  </p:childTnLst>
                                </p:cTn>
                              </p:par>
                            </p:childTnLst>
                          </p:cTn>
                        </p:par>
                        <p:par>
                          <p:cTn id="32" fill="hold">
                            <p:stCondLst>
                              <p:cond delay="7500"/>
                            </p:stCondLst>
                            <p:childTnLst>
                              <p:par>
                                <p:cTn id="33" presetID="4" presetClass="entr" presetSubtype="16" fill="hold" grpId="0" nodeType="afterEffect">
                                  <p:stCondLst>
                                    <p:cond delay="1000"/>
                                  </p:stCondLst>
                                  <p:childTnLst>
                                    <p:set>
                                      <p:cBhvr>
                                        <p:cTn id="34" dur="1" fill="hold">
                                          <p:stCondLst>
                                            <p:cond delay="0"/>
                                          </p:stCondLst>
                                        </p:cTn>
                                        <p:tgtEl>
                                          <p:spTgt spid="7"/>
                                        </p:tgtEl>
                                        <p:attrNameLst>
                                          <p:attrName>style.visibility</p:attrName>
                                        </p:attrNameLst>
                                      </p:cBhvr>
                                      <p:to>
                                        <p:strVal val="visible"/>
                                      </p:to>
                                    </p:set>
                                    <p:animEffect transition="in" filter="box(in)">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3" grpId="0" animBg="1"/>
      <p:bldP spid="13" grpId="1" animBg="1"/>
      <p:bldP spid="11" grpId="0" animBg="1"/>
      <p:bldP spid="11"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633390" y="2095847"/>
            <a:ext cx="7443810" cy="2780953"/>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Results:</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34</a:t>
            </a:fld>
            <a:r>
              <a:rPr lang="en-US" dirty="0" smtClean="0">
                <a:latin typeface="Times New Roman" pitchFamily="-80" charset="0"/>
              </a:rPr>
              <a:t> </a:t>
            </a:r>
            <a:endParaRPr lang="en-US" dirty="0">
              <a:latin typeface="Times New Roman" pitchFamily="-80" charset="0"/>
            </a:endParaRPr>
          </a:p>
        </p:txBody>
      </p:sp>
      <p:sp>
        <p:nvSpPr>
          <p:cNvPr id="7" name="Rounded Rectangular Callout 6"/>
          <p:cNvSpPr/>
          <p:nvPr/>
        </p:nvSpPr>
        <p:spPr>
          <a:xfrm>
            <a:off x="2971800" y="762000"/>
            <a:ext cx="1981200" cy="1143000"/>
          </a:xfrm>
          <a:prstGeom prst="wedgeRoundRectCallout">
            <a:avLst>
              <a:gd name="adj1" fmla="val -80921"/>
              <a:gd name="adj2" fmla="val 149858"/>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Automatic prefix applied to each folder name</a:t>
            </a:r>
            <a:endParaRPr lang="en-US" dirty="0">
              <a:solidFill>
                <a:schemeClr val="tx1"/>
              </a:solidFill>
            </a:endParaRPr>
          </a:p>
        </p:txBody>
      </p:sp>
      <p:sp>
        <p:nvSpPr>
          <p:cNvPr id="8" name="Rounded Rectangular Callout 7"/>
          <p:cNvSpPr/>
          <p:nvPr/>
        </p:nvSpPr>
        <p:spPr>
          <a:xfrm>
            <a:off x="3200400" y="4953000"/>
            <a:ext cx="1981200" cy="1143000"/>
          </a:xfrm>
          <a:prstGeom prst="wedgeRoundRectCallout">
            <a:avLst>
              <a:gd name="adj1" fmla="val -76131"/>
              <a:gd name="adj2" fmla="val -152029"/>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Manifest file automatically created</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par>
                          <p:cTn id="8" fill="hold">
                            <p:stCondLst>
                              <p:cond delay="1000"/>
                            </p:stCondLst>
                            <p:childTnLst>
                              <p:par>
                                <p:cTn id="9" presetID="4" presetClass="entr" presetSubtype="16" fill="hold" grpId="0" nodeType="afterEffect">
                                  <p:stCondLst>
                                    <p:cond delay="1000"/>
                                  </p:stCondLst>
                                  <p:childTnLst>
                                    <p:set>
                                      <p:cBhvr>
                                        <p:cTn id="10" dur="1" fill="hold">
                                          <p:stCondLst>
                                            <p:cond delay="0"/>
                                          </p:stCondLst>
                                        </p:cTn>
                                        <p:tgtEl>
                                          <p:spTgt spid="8"/>
                                        </p:tgtEl>
                                        <p:attrNameLst>
                                          <p:attrName>style.visibility</p:attrName>
                                        </p:attrNameLst>
                                      </p:cBhvr>
                                      <p:to>
                                        <p:strVal val="visible"/>
                                      </p:to>
                                    </p:set>
                                    <p:animEffect transition="in" filter="box(in)">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Example Task</a:t>
            </a:r>
            <a:r>
              <a:rPr lang="en-US" dirty="0" smtClean="0"/>
              <a:t>: Process Files</a:t>
            </a:r>
            <a:endParaRPr lang="en-US" dirty="0"/>
          </a:p>
        </p:txBody>
      </p:sp>
      <p:sp>
        <p:nvSpPr>
          <p:cNvPr id="3" name="Content Placeholder 2"/>
          <p:cNvSpPr>
            <a:spLocks noGrp="1"/>
          </p:cNvSpPr>
          <p:nvPr>
            <p:ph idx="1"/>
          </p:nvPr>
        </p:nvSpPr>
        <p:spPr/>
        <p:txBody>
          <a:bodyPr/>
          <a:lstStyle/>
          <a:p>
            <a:r>
              <a:rPr lang="en-US" dirty="0" smtClean="0"/>
              <a:t>Get Sequest first hits results into SQLite DB table</a:t>
            </a:r>
          </a:p>
          <a:p>
            <a:pPr lvl="1"/>
            <a:r>
              <a:rPr lang="en-US" dirty="0" smtClean="0"/>
              <a:t>Get list of jobs</a:t>
            </a:r>
          </a:p>
          <a:p>
            <a:pPr lvl="1"/>
            <a:r>
              <a:rPr lang="en-US" dirty="0" smtClean="0"/>
              <a:t>Get list of first hits results files for jobs</a:t>
            </a:r>
          </a:p>
          <a:p>
            <a:pPr lvl="1"/>
            <a:r>
              <a:rPr lang="en-US" dirty="0" smtClean="0"/>
              <a:t>Process contents of files </a:t>
            </a:r>
            <a:br>
              <a:rPr lang="en-US" dirty="0" smtClean="0"/>
            </a:br>
            <a:r>
              <a:rPr lang="en-US" dirty="0" smtClean="0"/>
              <a:t>to SQLite DB</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35</a:t>
            </a:fld>
            <a:r>
              <a:rPr lang="en-US" dirty="0" smtClean="0">
                <a:latin typeface="Times New Roman" pitchFamily="-80" charset="0"/>
              </a:rPr>
              <a:t> </a:t>
            </a:r>
            <a:endParaRPr lang="en-US" dirty="0">
              <a:latin typeface="Times New Roman" pitchFamily="-80" charset="0"/>
            </a:endParaRPr>
          </a:p>
        </p:txBody>
      </p:sp>
      <p:pic>
        <p:nvPicPr>
          <p:cNvPr id="6146" name="Picture 2"/>
          <p:cNvPicPr>
            <a:picLocks noChangeAspect="1" noChangeArrowheads="1"/>
          </p:cNvPicPr>
          <p:nvPr/>
        </p:nvPicPr>
        <p:blipFill>
          <a:blip r:embed="rId2" cstate="print"/>
          <a:srcRect/>
          <a:stretch>
            <a:fillRect/>
          </a:stretch>
        </p:blipFill>
        <p:spPr bwMode="auto">
          <a:xfrm>
            <a:off x="4648200" y="2819400"/>
            <a:ext cx="3196191" cy="33371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List Of Jobs</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36</a:t>
            </a:fld>
            <a:r>
              <a:rPr lang="en-US" dirty="0" smtClean="0">
                <a:latin typeface="Times New Roman" pitchFamily="-80" charset="0"/>
              </a:rPr>
              <a:t> </a:t>
            </a:r>
            <a:endParaRPr lang="en-US" dirty="0">
              <a:latin typeface="Times New Roman" pitchFamily="-80" charset="0"/>
            </a:endParaRPr>
          </a:p>
        </p:txBody>
      </p:sp>
      <p:pic>
        <p:nvPicPr>
          <p:cNvPr id="7170" name="Picture 2"/>
          <p:cNvPicPr>
            <a:picLocks noChangeAspect="1" noChangeArrowheads="1"/>
          </p:cNvPicPr>
          <p:nvPr/>
        </p:nvPicPr>
        <p:blipFill>
          <a:blip r:embed="rId2" cstate="print"/>
          <a:srcRect/>
          <a:stretch>
            <a:fillRect/>
          </a:stretch>
        </p:blipFill>
        <p:spPr bwMode="auto">
          <a:xfrm>
            <a:off x="1143000" y="2590800"/>
            <a:ext cx="6580823" cy="2100263"/>
          </a:xfrm>
          <a:prstGeom prst="rect">
            <a:avLst/>
          </a:prstGeom>
          <a:noFill/>
          <a:ln w="9525">
            <a:noFill/>
            <a:miter lim="800000"/>
            <a:headEnd/>
            <a:tailEnd/>
          </a:ln>
        </p:spPr>
      </p:pic>
      <p:sp>
        <p:nvSpPr>
          <p:cNvPr id="6" name="Rounded Rectangular Callout 5"/>
          <p:cNvSpPr/>
          <p:nvPr/>
        </p:nvSpPr>
        <p:spPr>
          <a:xfrm>
            <a:off x="1219200" y="1295400"/>
            <a:ext cx="1981200" cy="1143000"/>
          </a:xfrm>
          <a:prstGeom prst="wedgeRoundRectCallout">
            <a:avLst>
              <a:gd name="adj1" fmla="val -30413"/>
              <a:gd name="adj2" fmla="val 72122"/>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Select method to search for jobs</a:t>
            </a:r>
            <a:endParaRPr lang="en-US" dirty="0">
              <a:solidFill>
                <a:schemeClr val="tx1"/>
              </a:solidFill>
            </a:endParaRPr>
          </a:p>
        </p:txBody>
      </p:sp>
      <p:sp>
        <p:nvSpPr>
          <p:cNvPr id="11" name="Rounded Rectangular Callout 10"/>
          <p:cNvSpPr/>
          <p:nvPr/>
        </p:nvSpPr>
        <p:spPr>
          <a:xfrm>
            <a:off x="3733800" y="1295400"/>
            <a:ext cx="1981200" cy="1143000"/>
          </a:xfrm>
          <a:prstGeom prst="wedgeRoundRectCallout">
            <a:avLst>
              <a:gd name="adj1" fmla="val -50442"/>
              <a:gd name="adj2" fmla="val 87217"/>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Set search criteria</a:t>
            </a:r>
            <a:endParaRPr lang="en-US" dirty="0">
              <a:solidFill>
                <a:schemeClr val="tx1"/>
              </a:solidFill>
            </a:endParaRPr>
          </a:p>
        </p:txBody>
      </p:sp>
      <p:sp>
        <p:nvSpPr>
          <p:cNvPr id="12" name="Rounded Rectangular Callout 11"/>
          <p:cNvSpPr/>
          <p:nvPr/>
        </p:nvSpPr>
        <p:spPr>
          <a:xfrm>
            <a:off x="6172200" y="1295400"/>
            <a:ext cx="1981200" cy="1143000"/>
          </a:xfrm>
          <a:prstGeom prst="wedgeRoundRectCallout">
            <a:avLst>
              <a:gd name="adj1" fmla="val -1676"/>
              <a:gd name="adj2" fmla="val 121934"/>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Click to perform search</a:t>
            </a:r>
            <a:endParaRPr lang="en-US" dirty="0">
              <a:solidFill>
                <a:schemeClr val="tx1"/>
              </a:solidFill>
            </a:endParaRPr>
          </a:p>
        </p:txBody>
      </p:sp>
      <p:sp>
        <p:nvSpPr>
          <p:cNvPr id="14" name="Rectangle 13"/>
          <p:cNvSpPr/>
          <p:nvPr/>
        </p:nvSpPr>
        <p:spPr>
          <a:xfrm>
            <a:off x="1219200" y="3733800"/>
            <a:ext cx="6446520" cy="768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ular Callout 12"/>
          <p:cNvSpPr/>
          <p:nvPr/>
        </p:nvSpPr>
        <p:spPr>
          <a:xfrm>
            <a:off x="3276600" y="4953000"/>
            <a:ext cx="1981200" cy="1143000"/>
          </a:xfrm>
          <a:prstGeom prst="wedgeRoundRectCallout">
            <a:avLst>
              <a:gd name="adj1" fmla="val -103128"/>
              <a:gd name="adj2" fmla="val -110519"/>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List of Jobs will appear in the display </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par>
                          <p:cTn id="8" fill="hold">
                            <p:stCondLst>
                              <p:cond delay="1000"/>
                            </p:stCondLst>
                            <p:childTnLst>
                              <p:par>
                                <p:cTn id="9" presetID="4" presetClass="entr" presetSubtype="16" fill="hold" grpId="0" nodeType="afterEffect">
                                  <p:stCondLst>
                                    <p:cond delay="1000"/>
                                  </p:stCondLst>
                                  <p:childTnLst>
                                    <p:set>
                                      <p:cBhvr>
                                        <p:cTn id="10" dur="1" fill="hold">
                                          <p:stCondLst>
                                            <p:cond delay="0"/>
                                          </p:stCondLst>
                                        </p:cTn>
                                        <p:tgtEl>
                                          <p:spTgt spid="11"/>
                                        </p:tgtEl>
                                        <p:attrNameLst>
                                          <p:attrName>style.visibility</p:attrName>
                                        </p:attrNameLst>
                                      </p:cBhvr>
                                      <p:to>
                                        <p:strVal val="visible"/>
                                      </p:to>
                                    </p:set>
                                    <p:animEffect transition="in" filter="box(in)">
                                      <p:cBhvr>
                                        <p:cTn id="11" dur="500"/>
                                        <p:tgtEl>
                                          <p:spTgt spid="11"/>
                                        </p:tgtEl>
                                      </p:cBhvr>
                                    </p:animEffect>
                                  </p:childTnLst>
                                </p:cTn>
                              </p:par>
                            </p:childTnLst>
                          </p:cTn>
                        </p:par>
                        <p:par>
                          <p:cTn id="12" fill="hold">
                            <p:stCondLst>
                              <p:cond delay="2500"/>
                            </p:stCondLst>
                            <p:childTnLst>
                              <p:par>
                                <p:cTn id="13" presetID="4" presetClass="entr" presetSubtype="16" fill="hold" grpId="0" nodeType="afterEffect">
                                  <p:stCondLst>
                                    <p:cond delay="1000"/>
                                  </p:stCondLst>
                                  <p:childTnLst>
                                    <p:set>
                                      <p:cBhvr>
                                        <p:cTn id="14" dur="1" fill="hold">
                                          <p:stCondLst>
                                            <p:cond delay="0"/>
                                          </p:stCondLst>
                                        </p:cTn>
                                        <p:tgtEl>
                                          <p:spTgt spid="12"/>
                                        </p:tgtEl>
                                        <p:attrNameLst>
                                          <p:attrName>style.visibility</p:attrName>
                                        </p:attrNameLst>
                                      </p:cBhvr>
                                      <p:to>
                                        <p:strVal val="visible"/>
                                      </p:to>
                                    </p:set>
                                    <p:animEffect transition="in" filter="box(in)">
                                      <p:cBhvr>
                                        <p:cTn id="15" dur="500"/>
                                        <p:tgtEl>
                                          <p:spTgt spid="12"/>
                                        </p:tgtEl>
                                      </p:cBhvr>
                                    </p:animEffect>
                                  </p:childTnLst>
                                </p:cTn>
                              </p:par>
                            </p:childTnLst>
                          </p:cTn>
                        </p:par>
                        <p:par>
                          <p:cTn id="16" fill="hold">
                            <p:stCondLst>
                              <p:cond delay="4000"/>
                            </p:stCondLst>
                            <p:childTnLst>
                              <p:par>
                                <p:cTn id="17" presetID="4" presetClass="entr" presetSubtype="16" fill="hold" grpId="0" nodeType="afterEffect">
                                  <p:stCondLst>
                                    <p:cond delay="1000"/>
                                  </p:stCondLst>
                                  <p:childTnLst>
                                    <p:set>
                                      <p:cBhvr>
                                        <p:cTn id="18" dur="1" fill="hold">
                                          <p:stCondLst>
                                            <p:cond delay="0"/>
                                          </p:stCondLst>
                                        </p:cTn>
                                        <p:tgtEl>
                                          <p:spTgt spid="13"/>
                                        </p:tgtEl>
                                        <p:attrNameLst>
                                          <p:attrName>style.visibility</p:attrName>
                                        </p:attrNameLst>
                                      </p:cBhvr>
                                      <p:to>
                                        <p:strVal val="visible"/>
                                      </p:to>
                                    </p:set>
                                    <p:animEffect transition="in" filter="box(in)">
                                      <p:cBhvr>
                                        <p:cTn id="19" dur="500"/>
                                        <p:tgtEl>
                                          <p:spTgt spid="13"/>
                                        </p:tgtEl>
                                      </p:cBhvr>
                                    </p:animEffect>
                                  </p:childTnLst>
                                </p:cTn>
                              </p:par>
                            </p:childTnLst>
                          </p:cTn>
                        </p:par>
                        <p:par>
                          <p:cTn id="20" fill="hold">
                            <p:stCondLst>
                              <p:cond delay="5500"/>
                            </p:stCondLst>
                            <p:childTnLst>
                              <p:par>
                                <p:cTn id="21" presetID="22" presetClass="exit" presetSubtype="1" fill="hold" grpId="0" nodeType="afterEffect">
                                  <p:stCondLst>
                                    <p:cond delay="0"/>
                                  </p:stCondLst>
                                  <p:childTnLst>
                                    <p:animEffect transition="out" filter="wipe(up)">
                                      <p:cBhvr>
                                        <p:cTn id="22" dur="500"/>
                                        <p:tgtEl>
                                          <p:spTgt spid="14"/>
                                        </p:tgtEl>
                                      </p:cBhvr>
                                    </p:animEffect>
                                    <p:set>
                                      <p:cBhvr>
                                        <p:cTn id="23"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4" grpId="0" animBg="1"/>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List Of First Hits Files For Jobs</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37</a:t>
            </a:fld>
            <a:r>
              <a:rPr lang="en-US" dirty="0" smtClean="0">
                <a:latin typeface="Times New Roman" pitchFamily="-80" charset="0"/>
              </a:rPr>
              <a:t> </a:t>
            </a:r>
            <a:endParaRPr lang="en-US" dirty="0">
              <a:latin typeface="Times New Roman" pitchFamily="-80" charset="0"/>
            </a:endParaRPr>
          </a:p>
        </p:txBody>
      </p:sp>
      <p:pic>
        <p:nvPicPr>
          <p:cNvPr id="8195" name="Picture 3"/>
          <p:cNvPicPr>
            <a:picLocks noChangeAspect="1" noChangeArrowheads="1"/>
          </p:cNvPicPr>
          <p:nvPr/>
        </p:nvPicPr>
        <p:blipFill>
          <a:blip r:embed="rId2" cstate="print"/>
          <a:srcRect/>
          <a:stretch>
            <a:fillRect/>
          </a:stretch>
        </p:blipFill>
        <p:spPr bwMode="auto">
          <a:xfrm>
            <a:off x="990600" y="2362200"/>
            <a:ext cx="6587490" cy="3053715"/>
          </a:xfrm>
          <a:prstGeom prst="rect">
            <a:avLst/>
          </a:prstGeom>
          <a:noFill/>
          <a:ln w="9525">
            <a:noFill/>
            <a:miter lim="800000"/>
            <a:headEnd/>
            <a:tailEnd/>
          </a:ln>
        </p:spPr>
      </p:pic>
      <p:sp>
        <p:nvSpPr>
          <p:cNvPr id="7" name="Rounded Rectangular Callout 6"/>
          <p:cNvSpPr/>
          <p:nvPr/>
        </p:nvSpPr>
        <p:spPr>
          <a:xfrm>
            <a:off x="914400" y="1066800"/>
            <a:ext cx="1981200" cy="1143000"/>
          </a:xfrm>
          <a:prstGeom prst="wedgeRoundRectCallout">
            <a:avLst>
              <a:gd name="adj1" fmla="val 3985"/>
              <a:gd name="adj2" fmla="val 197405"/>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Set file name search pattern for first hits files</a:t>
            </a:r>
            <a:endParaRPr lang="en-US" dirty="0">
              <a:solidFill>
                <a:schemeClr val="tx1"/>
              </a:solidFill>
            </a:endParaRPr>
          </a:p>
        </p:txBody>
      </p:sp>
      <p:sp>
        <p:nvSpPr>
          <p:cNvPr id="8" name="Rounded Rectangular Callout 7"/>
          <p:cNvSpPr/>
          <p:nvPr/>
        </p:nvSpPr>
        <p:spPr>
          <a:xfrm>
            <a:off x="5181600" y="1066800"/>
            <a:ext cx="1981200" cy="1143000"/>
          </a:xfrm>
          <a:prstGeom prst="wedgeRoundRectCallout">
            <a:avLst>
              <a:gd name="adj1" fmla="val 33157"/>
              <a:gd name="adj2" fmla="val 198160"/>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Click to get list of files</a:t>
            </a:r>
          </a:p>
          <a:p>
            <a:pPr algn="ctr"/>
            <a:r>
              <a:rPr lang="en-US" dirty="0" smtClean="0">
                <a:solidFill>
                  <a:schemeClr val="tx1"/>
                </a:solidFill>
              </a:rPr>
              <a:t>(all or selected)</a:t>
            </a:r>
            <a:endParaRPr lang="en-US" dirty="0">
              <a:solidFill>
                <a:schemeClr val="tx1"/>
              </a:solidFill>
            </a:endParaRPr>
          </a:p>
        </p:txBody>
      </p:sp>
      <p:sp>
        <p:nvSpPr>
          <p:cNvPr id="9" name="Rectangle 8"/>
          <p:cNvSpPr/>
          <p:nvPr/>
        </p:nvSpPr>
        <p:spPr>
          <a:xfrm>
            <a:off x="1066800" y="4495800"/>
            <a:ext cx="64008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ular Callout 9"/>
          <p:cNvSpPr/>
          <p:nvPr/>
        </p:nvSpPr>
        <p:spPr>
          <a:xfrm>
            <a:off x="1143000" y="1066800"/>
            <a:ext cx="2133600" cy="1143000"/>
          </a:xfrm>
          <a:prstGeom prst="wedgeRoundRectCallout">
            <a:avLst>
              <a:gd name="adj1" fmla="val 86498"/>
              <a:gd name="adj2" fmla="val 112177"/>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Starting with list of jobs from previous step…</a:t>
            </a:r>
            <a:endParaRPr lang="en-US" dirty="0">
              <a:solidFill>
                <a:schemeClr val="tx1"/>
              </a:solidFill>
            </a:endParaRPr>
          </a:p>
        </p:txBody>
      </p:sp>
      <p:sp>
        <p:nvSpPr>
          <p:cNvPr id="11" name="Rounded Rectangular Callout 10"/>
          <p:cNvSpPr/>
          <p:nvPr/>
        </p:nvSpPr>
        <p:spPr>
          <a:xfrm>
            <a:off x="2133600" y="5257800"/>
            <a:ext cx="4800600" cy="1143000"/>
          </a:xfrm>
          <a:prstGeom prst="wedgeRoundRectCallout">
            <a:avLst>
              <a:gd name="adj1" fmla="val -52367"/>
              <a:gd name="adj2" fmla="val -88961"/>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Analysis Job results folders for Jobs in list will be searched and files that meet search criteria are displayed in list</a:t>
            </a:r>
            <a:endParaRPr lang="en-US" dirty="0">
              <a:solidFill>
                <a:schemeClr val="tx1"/>
              </a:solidFill>
            </a:endParaRPr>
          </a:p>
        </p:txBody>
      </p:sp>
      <p:sp>
        <p:nvSpPr>
          <p:cNvPr id="12" name="Rounded Rectangular Callout 11"/>
          <p:cNvSpPr/>
          <p:nvPr/>
        </p:nvSpPr>
        <p:spPr>
          <a:xfrm>
            <a:off x="5943600" y="1066800"/>
            <a:ext cx="2286000" cy="1146400"/>
          </a:xfrm>
          <a:prstGeom prst="wedgeRoundRectCallout">
            <a:avLst>
              <a:gd name="adj1" fmla="val -56592"/>
              <a:gd name="adj2" fmla="val 113632"/>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Optional: Select specific jobs to search</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par>
                          <p:cTn id="8" fill="hold">
                            <p:stCondLst>
                              <p:cond delay="500"/>
                            </p:stCondLst>
                            <p:childTnLst>
                              <p:par>
                                <p:cTn id="9" presetID="4" presetClass="entr" presetSubtype="16" fill="hold" grpId="0" nodeType="afterEffect">
                                  <p:stCondLst>
                                    <p:cond delay="500"/>
                                  </p:stCondLst>
                                  <p:childTnLst>
                                    <p:set>
                                      <p:cBhvr>
                                        <p:cTn id="10" dur="1" fill="hold">
                                          <p:stCondLst>
                                            <p:cond delay="0"/>
                                          </p:stCondLst>
                                        </p:cTn>
                                        <p:tgtEl>
                                          <p:spTgt spid="12"/>
                                        </p:tgtEl>
                                        <p:attrNameLst>
                                          <p:attrName>style.visibility</p:attrName>
                                        </p:attrNameLst>
                                      </p:cBhvr>
                                      <p:to>
                                        <p:strVal val="visible"/>
                                      </p:to>
                                    </p:set>
                                    <p:animEffect transition="in" filter="box(in)">
                                      <p:cBhvr>
                                        <p:cTn id="11" dur="500"/>
                                        <p:tgtEl>
                                          <p:spTgt spid="12"/>
                                        </p:tgtEl>
                                      </p:cBhvr>
                                    </p:animEffect>
                                  </p:childTnLst>
                                </p:cTn>
                              </p:par>
                            </p:childTnLst>
                          </p:cTn>
                        </p:par>
                        <p:par>
                          <p:cTn id="12" fill="hold">
                            <p:stCondLst>
                              <p:cond delay="1500"/>
                            </p:stCondLst>
                            <p:childTnLst>
                              <p:par>
                                <p:cTn id="13" presetID="4" presetClass="exit" presetSubtype="16" fill="hold" grpId="1" nodeType="afterEffect">
                                  <p:stCondLst>
                                    <p:cond delay="1500"/>
                                  </p:stCondLst>
                                  <p:childTnLst>
                                    <p:animEffect transition="out" filter="box(in)">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par>
                          <p:cTn id="16" fill="hold">
                            <p:stCondLst>
                              <p:cond delay="3500"/>
                            </p:stCondLst>
                            <p:childTnLst>
                              <p:par>
                                <p:cTn id="17" presetID="4" presetClass="exit" presetSubtype="16" fill="hold" grpId="1" nodeType="afterEffect">
                                  <p:stCondLst>
                                    <p:cond delay="0"/>
                                  </p:stCondLst>
                                  <p:childTnLst>
                                    <p:animEffect transition="out" filter="box(in)">
                                      <p:cBhvr>
                                        <p:cTn id="18" dur="500"/>
                                        <p:tgtEl>
                                          <p:spTgt spid="12"/>
                                        </p:tgtEl>
                                      </p:cBhvr>
                                    </p:animEffect>
                                    <p:set>
                                      <p:cBhvr>
                                        <p:cTn id="19" dur="1" fill="hold">
                                          <p:stCondLst>
                                            <p:cond delay="499"/>
                                          </p:stCondLst>
                                        </p:cTn>
                                        <p:tgtEl>
                                          <p:spTgt spid="12"/>
                                        </p:tgtEl>
                                        <p:attrNameLst>
                                          <p:attrName>style.visibility</p:attrName>
                                        </p:attrNameLst>
                                      </p:cBhvr>
                                      <p:to>
                                        <p:strVal val="hidden"/>
                                      </p:to>
                                    </p:set>
                                  </p:childTnLst>
                                </p:cTn>
                              </p:par>
                            </p:childTnLst>
                          </p:cTn>
                        </p:par>
                        <p:par>
                          <p:cTn id="20" fill="hold">
                            <p:stCondLst>
                              <p:cond delay="4000"/>
                            </p:stCondLst>
                            <p:childTnLst>
                              <p:par>
                                <p:cTn id="21" presetID="4" presetClass="entr" presetSubtype="1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ox(in)">
                                      <p:cBhvr>
                                        <p:cTn id="23" dur="500"/>
                                        <p:tgtEl>
                                          <p:spTgt spid="7"/>
                                        </p:tgtEl>
                                      </p:cBhvr>
                                    </p:animEffect>
                                  </p:childTnLst>
                                </p:cTn>
                              </p:par>
                            </p:childTnLst>
                          </p:cTn>
                        </p:par>
                        <p:par>
                          <p:cTn id="24" fill="hold">
                            <p:stCondLst>
                              <p:cond delay="4500"/>
                            </p:stCondLst>
                            <p:childTnLst>
                              <p:par>
                                <p:cTn id="25" presetID="4" presetClass="entr" presetSubtype="16" fill="hold" grpId="0" nodeType="afterEffect">
                                  <p:stCondLst>
                                    <p:cond delay="1000"/>
                                  </p:stCondLst>
                                  <p:childTnLst>
                                    <p:set>
                                      <p:cBhvr>
                                        <p:cTn id="26" dur="1" fill="hold">
                                          <p:stCondLst>
                                            <p:cond delay="0"/>
                                          </p:stCondLst>
                                        </p:cTn>
                                        <p:tgtEl>
                                          <p:spTgt spid="8"/>
                                        </p:tgtEl>
                                        <p:attrNameLst>
                                          <p:attrName>style.visibility</p:attrName>
                                        </p:attrNameLst>
                                      </p:cBhvr>
                                      <p:to>
                                        <p:strVal val="visible"/>
                                      </p:to>
                                    </p:set>
                                    <p:animEffect transition="in" filter="box(in)">
                                      <p:cBhvr>
                                        <p:cTn id="27" dur="500"/>
                                        <p:tgtEl>
                                          <p:spTgt spid="8"/>
                                        </p:tgtEl>
                                      </p:cBhvr>
                                    </p:animEffect>
                                  </p:childTnLst>
                                </p:cTn>
                              </p:par>
                            </p:childTnLst>
                          </p:cTn>
                        </p:par>
                        <p:par>
                          <p:cTn id="28" fill="hold">
                            <p:stCondLst>
                              <p:cond delay="6000"/>
                            </p:stCondLst>
                            <p:childTnLst>
                              <p:par>
                                <p:cTn id="29" presetID="4" presetClass="entr" presetSubtype="16" fill="hold" grpId="0" nodeType="afterEffect">
                                  <p:stCondLst>
                                    <p:cond delay="1000"/>
                                  </p:stCondLst>
                                  <p:childTnLst>
                                    <p:set>
                                      <p:cBhvr>
                                        <p:cTn id="30" dur="1" fill="hold">
                                          <p:stCondLst>
                                            <p:cond delay="0"/>
                                          </p:stCondLst>
                                        </p:cTn>
                                        <p:tgtEl>
                                          <p:spTgt spid="11"/>
                                        </p:tgtEl>
                                        <p:attrNameLst>
                                          <p:attrName>style.visibility</p:attrName>
                                        </p:attrNameLst>
                                      </p:cBhvr>
                                      <p:to>
                                        <p:strVal val="visible"/>
                                      </p:to>
                                    </p:set>
                                    <p:animEffect transition="in" filter="box(in)">
                                      <p:cBhvr>
                                        <p:cTn id="31" dur="500"/>
                                        <p:tgtEl>
                                          <p:spTgt spid="11"/>
                                        </p:tgtEl>
                                      </p:cBhvr>
                                    </p:animEffect>
                                  </p:childTnLst>
                                </p:cTn>
                              </p:par>
                            </p:childTnLst>
                          </p:cTn>
                        </p:par>
                        <p:par>
                          <p:cTn id="32" fill="hold">
                            <p:stCondLst>
                              <p:cond delay="7500"/>
                            </p:stCondLst>
                            <p:childTnLst>
                              <p:par>
                                <p:cTn id="33" presetID="22" presetClass="exit" presetSubtype="1" fill="hold" grpId="0" nodeType="afterEffect">
                                  <p:stCondLst>
                                    <p:cond delay="0"/>
                                  </p:stCondLst>
                                  <p:childTnLst>
                                    <p:animEffect transition="out" filter="wipe(up)">
                                      <p:cBhvr>
                                        <p:cTn id="34" dur="500"/>
                                        <p:tgtEl>
                                          <p:spTgt spid="9"/>
                                        </p:tgtEl>
                                      </p:cBhvr>
                                    </p:animEffect>
                                    <p:set>
                                      <p:cBhvr>
                                        <p:cTn id="35"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0" grpId="1" animBg="1"/>
      <p:bldP spid="11" grpId="0" animBg="1"/>
      <p:bldP spid="12" grpId="0" animBg="1"/>
      <p:bldP spid="12"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524000" y="2743200"/>
            <a:ext cx="5206191" cy="2253334"/>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Process Files To SQLite Database</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38</a:t>
            </a:fld>
            <a:r>
              <a:rPr lang="en-US" dirty="0" smtClean="0">
                <a:latin typeface="Times New Roman" pitchFamily="-80" charset="0"/>
              </a:rPr>
              <a:t> </a:t>
            </a:r>
            <a:endParaRPr lang="en-US" dirty="0">
              <a:latin typeface="Times New Roman" pitchFamily="-80" charset="0"/>
            </a:endParaRPr>
          </a:p>
        </p:txBody>
      </p:sp>
      <p:sp>
        <p:nvSpPr>
          <p:cNvPr id="6" name="Rounded Rectangular Callout 5"/>
          <p:cNvSpPr/>
          <p:nvPr/>
        </p:nvSpPr>
        <p:spPr>
          <a:xfrm>
            <a:off x="3200400" y="1371600"/>
            <a:ext cx="3200400" cy="1143000"/>
          </a:xfrm>
          <a:prstGeom prst="wedgeRoundRectCallout">
            <a:avLst>
              <a:gd name="adj1" fmla="val -41663"/>
              <a:gd name="adj2" fmla="val 202688"/>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Specify SQLite Database file and table (new or existing) to receive results</a:t>
            </a:r>
            <a:endParaRPr lang="en-US" dirty="0">
              <a:solidFill>
                <a:schemeClr val="tx1"/>
              </a:solidFill>
            </a:endParaRPr>
          </a:p>
        </p:txBody>
      </p:sp>
      <p:sp>
        <p:nvSpPr>
          <p:cNvPr id="7" name="Rounded Rectangular Callout 6"/>
          <p:cNvSpPr/>
          <p:nvPr/>
        </p:nvSpPr>
        <p:spPr>
          <a:xfrm>
            <a:off x="838200" y="1371600"/>
            <a:ext cx="1981200" cy="1143000"/>
          </a:xfrm>
          <a:prstGeom prst="wedgeRoundRectCallout">
            <a:avLst>
              <a:gd name="adj1" fmla="val 77594"/>
              <a:gd name="adj2" fmla="val 163666"/>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Select SQLite DB process panel</a:t>
            </a:r>
            <a:endParaRPr lang="en-US" dirty="0">
              <a:solidFill>
                <a:schemeClr val="tx1"/>
              </a:solidFill>
            </a:endParaRPr>
          </a:p>
        </p:txBody>
      </p:sp>
      <p:sp>
        <p:nvSpPr>
          <p:cNvPr id="8" name="Rounded Rectangular Callout 7"/>
          <p:cNvSpPr/>
          <p:nvPr/>
        </p:nvSpPr>
        <p:spPr>
          <a:xfrm>
            <a:off x="2819400" y="5105400"/>
            <a:ext cx="4495800" cy="1143000"/>
          </a:xfrm>
          <a:prstGeom prst="wedgeRoundRectCallout">
            <a:avLst>
              <a:gd name="adj1" fmla="val -56392"/>
              <a:gd name="adj2" fmla="val -93090"/>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Select processing filter</a:t>
            </a:r>
          </a:p>
          <a:p>
            <a:pPr algn="ctr"/>
            <a:r>
              <a:rPr lang="en-US" dirty="0" smtClean="0">
                <a:solidFill>
                  <a:schemeClr val="tx1"/>
                </a:solidFill>
              </a:rPr>
              <a:t>(in this case, we left default “All Pass” filter that passes all contents)</a:t>
            </a:r>
            <a:endParaRPr lang="en-US" dirty="0">
              <a:solidFill>
                <a:schemeClr val="tx1"/>
              </a:solidFill>
            </a:endParaRPr>
          </a:p>
        </p:txBody>
      </p:sp>
      <p:sp>
        <p:nvSpPr>
          <p:cNvPr id="9" name="Rounded Rectangular Callout 8"/>
          <p:cNvSpPr/>
          <p:nvPr/>
        </p:nvSpPr>
        <p:spPr>
          <a:xfrm>
            <a:off x="6553200" y="1371600"/>
            <a:ext cx="1981200" cy="1143000"/>
          </a:xfrm>
          <a:prstGeom prst="wedgeRoundRectCallout">
            <a:avLst>
              <a:gd name="adj1" fmla="val -58312"/>
              <a:gd name="adj2" fmla="val 241941"/>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Click to process files</a:t>
            </a:r>
          </a:p>
          <a:p>
            <a:pPr algn="ctr"/>
            <a:r>
              <a:rPr lang="en-US" dirty="0" smtClean="0">
                <a:solidFill>
                  <a:schemeClr val="tx1"/>
                </a:solidFill>
              </a:rPr>
              <a:t>(all or selected)</a:t>
            </a:r>
            <a:endParaRPr lang="en-US" dirty="0">
              <a:solidFill>
                <a:schemeClr val="tx1"/>
              </a:solidFill>
            </a:endParaRPr>
          </a:p>
        </p:txBody>
      </p:sp>
      <p:sp>
        <p:nvSpPr>
          <p:cNvPr id="10" name="Rounded Rectangular Callout 9"/>
          <p:cNvSpPr/>
          <p:nvPr/>
        </p:nvSpPr>
        <p:spPr>
          <a:xfrm>
            <a:off x="1066800" y="1371600"/>
            <a:ext cx="2286000" cy="1143000"/>
          </a:xfrm>
          <a:prstGeom prst="wedgeRoundRectCallout">
            <a:avLst>
              <a:gd name="adj1" fmla="val 86111"/>
              <a:gd name="adj2" fmla="val 109629"/>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Starting with list of files from previous step…</a:t>
            </a:r>
            <a:endParaRPr lang="en-US" dirty="0">
              <a:solidFill>
                <a:schemeClr val="tx1"/>
              </a:solidFill>
            </a:endParaRPr>
          </a:p>
        </p:txBody>
      </p:sp>
      <p:sp>
        <p:nvSpPr>
          <p:cNvPr id="11" name="Rounded Rectangular Callout 10"/>
          <p:cNvSpPr/>
          <p:nvPr/>
        </p:nvSpPr>
        <p:spPr>
          <a:xfrm>
            <a:off x="5943600" y="1368200"/>
            <a:ext cx="2286000" cy="1146400"/>
          </a:xfrm>
          <a:prstGeom prst="wedgeRoundRectCallout">
            <a:avLst>
              <a:gd name="adj1" fmla="val -56592"/>
              <a:gd name="adj2" fmla="val 113632"/>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Optional: Select specific files to process</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par>
                          <p:cTn id="8" fill="hold">
                            <p:stCondLst>
                              <p:cond delay="500"/>
                            </p:stCondLst>
                            <p:childTnLst>
                              <p:par>
                                <p:cTn id="9" presetID="4" presetClass="entr" presetSubtype="16" fill="hold" grpId="0"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box(in)">
                                      <p:cBhvr>
                                        <p:cTn id="11" dur="500"/>
                                        <p:tgtEl>
                                          <p:spTgt spid="11"/>
                                        </p:tgtEl>
                                      </p:cBhvr>
                                    </p:animEffect>
                                  </p:childTnLst>
                                </p:cTn>
                              </p:par>
                            </p:childTnLst>
                          </p:cTn>
                        </p:par>
                        <p:par>
                          <p:cTn id="12" fill="hold">
                            <p:stCondLst>
                              <p:cond delay="1500"/>
                            </p:stCondLst>
                            <p:childTnLst>
                              <p:par>
                                <p:cTn id="13" presetID="4" presetClass="exit" presetSubtype="16" fill="hold" grpId="1" nodeType="afterEffect">
                                  <p:stCondLst>
                                    <p:cond delay="1500"/>
                                  </p:stCondLst>
                                  <p:childTnLst>
                                    <p:animEffect transition="out" filter="box(in)">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par>
                          <p:cTn id="16" fill="hold">
                            <p:stCondLst>
                              <p:cond delay="3500"/>
                            </p:stCondLst>
                            <p:childTnLst>
                              <p:par>
                                <p:cTn id="17" presetID="4" presetClass="exit" presetSubtype="16" fill="hold" grpId="1" nodeType="afterEffect">
                                  <p:stCondLst>
                                    <p:cond delay="0"/>
                                  </p:stCondLst>
                                  <p:childTnLst>
                                    <p:animEffect transition="out" filter="box(in)">
                                      <p:cBhvr>
                                        <p:cTn id="18" dur="500"/>
                                        <p:tgtEl>
                                          <p:spTgt spid="11"/>
                                        </p:tgtEl>
                                      </p:cBhvr>
                                    </p:animEffect>
                                    <p:set>
                                      <p:cBhvr>
                                        <p:cTn id="19" dur="1" fill="hold">
                                          <p:stCondLst>
                                            <p:cond delay="499"/>
                                          </p:stCondLst>
                                        </p:cTn>
                                        <p:tgtEl>
                                          <p:spTgt spid="11"/>
                                        </p:tgtEl>
                                        <p:attrNameLst>
                                          <p:attrName>style.visibility</p:attrName>
                                        </p:attrNameLst>
                                      </p:cBhvr>
                                      <p:to>
                                        <p:strVal val="hidden"/>
                                      </p:to>
                                    </p:set>
                                  </p:childTnLst>
                                </p:cTn>
                              </p:par>
                            </p:childTnLst>
                          </p:cTn>
                        </p:par>
                        <p:par>
                          <p:cTn id="20" fill="hold">
                            <p:stCondLst>
                              <p:cond delay="4000"/>
                            </p:stCondLst>
                            <p:childTnLst>
                              <p:par>
                                <p:cTn id="21" presetID="4" presetClass="entr" presetSubtype="1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ox(in)">
                                      <p:cBhvr>
                                        <p:cTn id="23" dur="500"/>
                                        <p:tgtEl>
                                          <p:spTgt spid="7"/>
                                        </p:tgtEl>
                                      </p:cBhvr>
                                    </p:animEffect>
                                  </p:childTnLst>
                                </p:cTn>
                              </p:par>
                            </p:childTnLst>
                          </p:cTn>
                        </p:par>
                        <p:par>
                          <p:cTn id="24" fill="hold">
                            <p:stCondLst>
                              <p:cond delay="4500"/>
                            </p:stCondLst>
                            <p:childTnLst>
                              <p:par>
                                <p:cTn id="25" presetID="4" presetClass="entr" presetSubtype="16" fill="hold" grpId="0" nodeType="afterEffect">
                                  <p:stCondLst>
                                    <p:cond delay="1000"/>
                                  </p:stCondLst>
                                  <p:childTnLst>
                                    <p:set>
                                      <p:cBhvr>
                                        <p:cTn id="26" dur="1" fill="hold">
                                          <p:stCondLst>
                                            <p:cond delay="0"/>
                                          </p:stCondLst>
                                        </p:cTn>
                                        <p:tgtEl>
                                          <p:spTgt spid="6"/>
                                        </p:tgtEl>
                                        <p:attrNameLst>
                                          <p:attrName>style.visibility</p:attrName>
                                        </p:attrNameLst>
                                      </p:cBhvr>
                                      <p:to>
                                        <p:strVal val="visible"/>
                                      </p:to>
                                    </p:set>
                                    <p:animEffect transition="in" filter="box(in)">
                                      <p:cBhvr>
                                        <p:cTn id="27" dur="500"/>
                                        <p:tgtEl>
                                          <p:spTgt spid="6"/>
                                        </p:tgtEl>
                                      </p:cBhvr>
                                    </p:animEffect>
                                  </p:childTnLst>
                                </p:cTn>
                              </p:par>
                            </p:childTnLst>
                          </p:cTn>
                        </p:par>
                        <p:par>
                          <p:cTn id="28" fill="hold">
                            <p:stCondLst>
                              <p:cond delay="6000"/>
                            </p:stCondLst>
                            <p:childTnLst>
                              <p:par>
                                <p:cTn id="29" presetID="4" presetClass="entr" presetSubtype="16" fill="hold" grpId="0" nodeType="afterEffect">
                                  <p:stCondLst>
                                    <p:cond delay="1000"/>
                                  </p:stCondLst>
                                  <p:childTnLst>
                                    <p:set>
                                      <p:cBhvr>
                                        <p:cTn id="30" dur="1" fill="hold">
                                          <p:stCondLst>
                                            <p:cond delay="0"/>
                                          </p:stCondLst>
                                        </p:cTn>
                                        <p:tgtEl>
                                          <p:spTgt spid="8"/>
                                        </p:tgtEl>
                                        <p:attrNameLst>
                                          <p:attrName>style.visibility</p:attrName>
                                        </p:attrNameLst>
                                      </p:cBhvr>
                                      <p:to>
                                        <p:strVal val="visible"/>
                                      </p:to>
                                    </p:set>
                                    <p:animEffect transition="in" filter="box(in)">
                                      <p:cBhvr>
                                        <p:cTn id="31" dur="500"/>
                                        <p:tgtEl>
                                          <p:spTgt spid="8"/>
                                        </p:tgtEl>
                                      </p:cBhvr>
                                    </p:animEffect>
                                  </p:childTnLst>
                                </p:cTn>
                              </p:par>
                            </p:childTnLst>
                          </p:cTn>
                        </p:par>
                        <p:par>
                          <p:cTn id="32" fill="hold">
                            <p:stCondLst>
                              <p:cond delay="7500"/>
                            </p:stCondLst>
                            <p:childTnLst>
                              <p:par>
                                <p:cTn id="33" presetID="4" presetClass="entr" presetSubtype="16" fill="hold" grpId="0" nodeType="afterEffect">
                                  <p:stCondLst>
                                    <p:cond delay="1000"/>
                                  </p:stCondLst>
                                  <p:childTnLst>
                                    <p:set>
                                      <p:cBhvr>
                                        <p:cTn id="34" dur="1" fill="hold">
                                          <p:stCondLst>
                                            <p:cond delay="0"/>
                                          </p:stCondLst>
                                        </p:cTn>
                                        <p:tgtEl>
                                          <p:spTgt spid="9"/>
                                        </p:tgtEl>
                                        <p:attrNameLst>
                                          <p:attrName>style.visibility</p:attrName>
                                        </p:attrNameLst>
                                      </p:cBhvr>
                                      <p:to>
                                        <p:strVal val="visible"/>
                                      </p:to>
                                    </p:set>
                                    <p:animEffect transition="in" filter="box(in)">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0" grpId="1" animBg="1"/>
      <p:bldP spid="11" grpId="0" animBg="1"/>
      <p:bldP spid="11"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39</a:t>
            </a:fld>
            <a:r>
              <a:rPr lang="en-US" dirty="0" smtClean="0">
                <a:latin typeface="Times New Roman" pitchFamily="-80" charset="0"/>
              </a:rPr>
              <a:t> </a:t>
            </a:r>
            <a:endParaRPr lang="en-US" dirty="0">
              <a:latin typeface="Times New Roman" pitchFamily="-80" charset="0"/>
            </a:endParaRPr>
          </a:p>
        </p:txBody>
      </p:sp>
      <p:pic>
        <p:nvPicPr>
          <p:cNvPr id="10242" name="Picture 2"/>
          <p:cNvPicPr>
            <a:picLocks noChangeAspect="1" noChangeArrowheads="1"/>
          </p:cNvPicPr>
          <p:nvPr/>
        </p:nvPicPr>
        <p:blipFill>
          <a:blip r:embed="rId2" cstate="print"/>
          <a:srcRect/>
          <a:stretch>
            <a:fillRect/>
          </a:stretch>
        </p:blipFill>
        <p:spPr bwMode="auto">
          <a:xfrm>
            <a:off x="1143000" y="2743200"/>
            <a:ext cx="6513334" cy="2433334"/>
          </a:xfrm>
          <a:prstGeom prst="rect">
            <a:avLst/>
          </a:prstGeom>
          <a:noFill/>
          <a:ln w="9525">
            <a:noFill/>
            <a:miter lim="800000"/>
            <a:headEnd/>
            <a:tailEnd/>
          </a:ln>
        </p:spPr>
      </p:pic>
      <p:sp>
        <p:nvSpPr>
          <p:cNvPr id="6" name="Rounded Rectangular Callout 5"/>
          <p:cNvSpPr/>
          <p:nvPr/>
        </p:nvSpPr>
        <p:spPr>
          <a:xfrm>
            <a:off x="3581400" y="1371600"/>
            <a:ext cx="1981200" cy="1143000"/>
          </a:xfrm>
          <a:prstGeom prst="wedgeRoundRectCallout">
            <a:avLst>
              <a:gd name="adj1" fmla="val -80921"/>
              <a:gd name="adj2" fmla="val 149858"/>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Database file is created (if it did not exist)</a:t>
            </a:r>
            <a:endParaRPr lang="en-US" dirty="0">
              <a:solidFill>
                <a:schemeClr val="tx1"/>
              </a:solidFill>
            </a:endParaRPr>
          </a:p>
        </p:txBody>
      </p:sp>
      <p:sp>
        <p:nvSpPr>
          <p:cNvPr id="7" name="Rounded Rectangular Callout 6"/>
          <p:cNvSpPr/>
          <p:nvPr/>
        </p:nvSpPr>
        <p:spPr>
          <a:xfrm>
            <a:off x="3352800" y="4876800"/>
            <a:ext cx="1981200" cy="1143000"/>
          </a:xfrm>
          <a:prstGeom prst="wedgeRoundRectCallout">
            <a:avLst>
              <a:gd name="adj1" fmla="val -80920"/>
              <a:gd name="adj2" fmla="val -143726"/>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 log file is created</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par>
                          <p:cTn id="8" fill="hold">
                            <p:stCondLst>
                              <p:cond delay="1000"/>
                            </p:stCondLst>
                            <p:childTnLst>
                              <p:par>
                                <p:cTn id="9" presetID="4" presetClass="entr" presetSubtype="16" fill="hold" grpId="0"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box(i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Caveat</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4</a:t>
            </a:fld>
            <a:r>
              <a:rPr lang="en-US" dirty="0" smtClean="0">
                <a:latin typeface="Times New Roman" pitchFamily="-80" charset="0"/>
              </a:rPr>
              <a:t> </a:t>
            </a:r>
            <a:endParaRPr lang="en-US" dirty="0">
              <a:latin typeface="Times New Roman" pitchFamily="-80" charset="0"/>
            </a:endParaRPr>
          </a:p>
        </p:txBody>
      </p:sp>
      <p:sp>
        <p:nvSpPr>
          <p:cNvPr id="5" name="TextBox 4"/>
          <p:cNvSpPr txBox="1"/>
          <p:nvPr/>
        </p:nvSpPr>
        <p:spPr>
          <a:xfrm>
            <a:off x="1066800" y="1524000"/>
            <a:ext cx="6705600" cy="3693319"/>
          </a:xfrm>
          <a:prstGeom prst="rect">
            <a:avLst/>
          </a:prstGeom>
          <a:noFill/>
        </p:spPr>
        <p:txBody>
          <a:bodyPr wrap="square" rtlCol="0">
            <a:spAutoFit/>
          </a:bodyPr>
          <a:lstStyle/>
          <a:p>
            <a:r>
              <a:rPr lang="en-US" dirty="0" smtClean="0"/>
              <a:t>Access to files may fail.</a:t>
            </a:r>
          </a:p>
          <a:p>
            <a:endParaRPr lang="en-US" dirty="0" smtClean="0"/>
          </a:p>
          <a:p>
            <a:r>
              <a:rPr lang="en-US" u="sng" dirty="0" smtClean="0"/>
              <a:t>Too New</a:t>
            </a:r>
            <a:r>
              <a:rPr lang="en-US" dirty="0" smtClean="0"/>
              <a:t>:</a:t>
            </a:r>
          </a:p>
          <a:p>
            <a:r>
              <a:rPr lang="en-US" dirty="0" smtClean="0"/>
              <a:t>DMS managed files are stored on the EMSL archive (Aurora), and that is where DMS looks to find them.  It can take some time for newly acquired datasets to show up there because of the capture process.</a:t>
            </a:r>
          </a:p>
          <a:p>
            <a:endParaRPr lang="en-US" dirty="0" smtClean="0"/>
          </a:p>
          <a:p>
            <a:r>
              <a:rPr lang="en-US" u="sng" dirty="0" smtClean="0"/>
              <a:t>Too Old</a:t>
            </a:r>
            <a:r>
              <a:rPr lang="en-US" dirty="0" smtClean="0"/>
              <a:t>:</a:t>
            </a:r>
          </a:p>
          <a:p>
            <a:r>
              <a:rPr lang="en-US" dirty="0" smtClean="0"/>
              <a:t>Aurora moves files that haven’t been accessed recently from disk to tape.  Such files will appear normal in directory lists, but access will time out and fail.  Aurora will automatically bring such files back from tape to disk, but it can take up to an hour.</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Results</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40</a:t>
            </a:fld>
            <a:r>
              <a:rPr lang="en-US" dirty="0" smtClean="0">
                <a:latin typeface="Times New Roman" pitchFamily="-80" charset="0"/>
              </a:rPr>
              <a:t> </a:t>
            </a:r>
            <a:endParaRPr lang="en-US" dirty="0">
              <a:latin typeface="Times New Roman" pitchFamily="-80" charset="0"/>
            </a:endParaRPr>
          </a:p>
        </p:txBody>
      </p:sp>
      <p:pic>
        <p:nvPicPr>
          <p:cNvPr id="11266" name="Picture 2"/>
          <p:cNvPicPr>
            <a:picLocks noChangeAspect="1" noChangeArrowheads="1"/>
          </p:cNvPicPr>
          <p:nvPr/>
        </p:nvPicPr>
        <p:blipFill>
          <a:blip r:embed="rId2" cstate="print"/>
          <a:srcRect/>
          <a:stretch>
            <a:fillRect/>
          </a:stretch>
        </p:blipFill>
        <p:spPr bwMode="auto">
          <a:xfrm>
            <a:off x="990600" y="2133600"/>
            <a:ext cx="6147620" cy="4171429"/>
          </a:xfrm>
          <a:prstGeom prst="rect">
            <a:avLst/>
          </a:prstGeom>
          <a:noFill/>
          <a:ln w="9525">
            <a:noFill/>
            <a:miter lim="800000"/>
            <a:headEnd/>
            <a:tailEnd/>
          </a:ln>
        </p:spPr>
      </p:pic>
      <p:sp>
        <p:nvSpPr>
          <p:cNvPr id="6" name="Rounded Rectangular Callout 5"/>
          <p:cNvSpPr/>
          <p:nvPr/>
        </p:nvSpPr>
        <p:spPr>
          <a:xfrm>
            <a:off x="2514600" y="1219200"/>
            <a:ext cx="2514600" cy="762000"/>
          </a:xfrm>
          <a:prstGeom prst="wedgeRoundRectCallout">
            <a:avLst>
              <a:gd name="adj1" fmla="val -74850"/>
              <a:gd name="adj2" fmla="val 167949"/>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Table is created </a:t>
            </a:r>
          </a:p>
          <a:p>
            <a:pPr algn="ctr"/>
            <a:r>
              <a:rPr lang="en-US" dirty="0" smtClean="0">
                <a:solidFill>
                  <a:schemeClr val="tx1"/>
                </a:solidFill>
              </a:rPr>
              <a:t>(if it did not exist)</a:t>
            </a:r>
            <a:endParaRPr lang="en-US" dirty="0">
              <a:solidFill>
                <a:schemeClr val="tx1"/>
              </a:solidFill>
            </a:endParaRPr>
          </a:p>
        </p:txBody>
      </p:sp>
      <p:sp>
        <p:nvSpPr>
          <p:cNvPr id="7" name="Rounded Rectangular Callout 6"/>
          <p:cNvSpPr/>
          <p:nvPr/>
        </p:nvSpPr>
        <p:spPr>
          <a:xfrm>
            <a:off x="5257800" y="1219200"/>
            <a:ext cx="2895600" cy="762000"/>
          </a:xfrm>
          <a:prstGeom prst="wedgeRoundRectCallout">
            <a:avLst>
              <a:gd name="adj1" fmla="val -87744"/>
              <a:gd name="adj2" fmla="val 312652"/>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Results from all files are concatenated into table</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par>
                          <p:cTn id="8" fill="hold">
                            <p:stCondLst>
                              <p:cond delay="1000"/>
                            </p:stCondLst>
                            <p:childTnLst>
                              <p:par>
                                <p:cTn id="9" presetID="4" presetClass="entr" presetSubtype="16" fill="hold" grpId="0"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box(i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Results In Separate Tables</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41</a:t>
            </a:fld>
            <a:r>
              <a:rPr lang="en-US" dirty="0" smtClean="0">
                <a:latin typeface="Times New Roman" pitchFamily="-80" charset="0"/>
              </a:rPr>
              <a:t> </a:t>
            </a:r>
            <a:endParaRPr lang="en-US" dirty="0">
              <a:latin typeface="Times New Roman" pitchFamily="-80" charset="0"/>
            </a:endParaRPr>
          </a:p>
        </p:txBody>
      </p:sp>
      <p:pic>
        <p:nvPicPr>
          <p:cNvPr id="14338" name="Picture 2"/>
          <p:cNvPicPr>
            <a:picLocks noChangeAspect="1" noChangeArrowheads="1"/>
          </p:cNvPicPr>
          <p:nvPr/>
        </p:nvPicPr>
        <p:blipFill>
          <a:blip r:embed="rId2" cstate="print"/>
          <a:srcRect/>
          <a:stretch>
            <a:fillRect/>
          </a:stretch>
        </p:blipFill>
        <p:spPr bwMode="auto">
          <a:xfrm>
            <a:off x="457200" y="2463628"/>
            <a:ext cx="7377143" cy="3708572"/>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457200" y="1752600"/>
            <a:ext cx="5685715" cy="622857"/>
          </a:xfrm>
          <a:prstGeom prst="rect">
            <a:avLst/>
          </a:prstGeom>
          <a:noFill/>
          <a:ln w="9525">
            <a:noFill/>
            <a:miter lim="800000"/>
            <a:headEnd/>
            <a:tailEnd/>
          </a:ln>
        </p:spPr>
      </p:pic>
      <p:sp>
        <p:nvSpPr>
          <p:cNvPr id="8" name="Rounded Rectangular Callout 7"/>
          <p:cNvSpPr/>
          <p:nvPr/>
        </p:nvSpPr>
        <p:spPr>
          <a:xfrm>
            <a:off x="5867400" y="1752600"/>
            <a:ext cx="2667000" cy="685800"/>
          </a:xfrm>
          <a:prstGeom prst="wedgeRoundRectCallout">
            <a:avLst>
              <a:gd name="adj1" fmla="val -217194"/>
              <a:gd name="adj2" fmla="val 12470"/>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If table name is blank</a:t>
            </a:r>
          </a:p>
          <a:p>
            <a:r>
              <a:rPr lang="en-US" dirty="0" smtClean="0">
                <a:solidFill>
                  <a:schemeClr val="tx1"/>
                </a:solidFill>
              </a:rPr>
              <a:t>…</a:t>
            </a:r>
            <a:endParaRPr lang="en-US" dirty="0">
              <a:solidFill>
                <a:schemeClr val="tx1"/>
              </a:solidFill>
            </a:endParaRPr>
          </a:p>
        </p:txBody>
      </p:sp>
      <p:sp>
        <p:nvSpPr>
          <p:cNvPr id="7" name="Rounded Rectangular Callout 6"/>
          <p:cNvSpPr/>
          <p:nvPr/>
        </p:nvSpPr>
        <p:spPr>
          <a:xfrm>
            <a:off x="5867400" y="2438400"/>
            <a:ext cx="2667000" cy="1066800"/>
          </a:xfrm>
          <a:prstGeom prst="wedgeRoundRectCallout">
            <a:avLst>
              <a:gd name="adj1" fmla="val -219225"/>
              <a:gd name="adj2" fmla="val 30414"/>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results for each input file goes into a separate table</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par>
                          <p:cTn id="8" fill="hold">
                            <p:stCondLst>
                              <p:cond delay="1000"/>
                            </p:stCondLst>
                            <p:childTnLst>
                              <p:par>
                                <p:cTn id="9" presetID="3" presetClass="entr" presetSubtype="10" fill="hold" nodeType="afterEffect">
                                  <p:stCondLst>
                                    <p:cond delay="1000"/>
                                  </p:stCondLst>
                                  <p:childTnLst>
                                    <p:set>
                                      <p:cBhvr>
                                        <p:cTn id="10" dur="1" fill="hold">
                                          <p:stCondLst>
                                            <p:cond delay="0"/>
                                          </p:stCondLst>
                                        </p:cTn>
                                        <p:tgtEl>
                                          <p:spTgt spid="14338"/>
                                        </p:tgtEl>
                                        <p:attrNameLst>
                                          <p:attrName>style.visibility</p:attrName>
                                        </p:attrNameLst>
                                      </p:cBhvr>
                                      <p:to>
                                        <p:strVal val="visible"/>
                                      </p:to>
                                    </p:set>
                                    <p:animEffect transition="in" filter="blinds(horizontal)">
                                      <p:cBhvr>
                                        <p:cTn id="11" dur="500"/>
                                        <p:tgtEl>
                                          <p:spTgt spid="14338"/>
                                        </p:tgtEl>
                                      </p:cBhvr>
                                    </p:animEffect>
                                  </p:childTnLst>
                                </p:cTn>
                              </p:par>
                            </p:childTnLst>
                          </p:cTn>
                        </p:par>
                        <p:par>
                          <p:cTn id="12" fill="hold">
                            <p:stCondLst>
                              <p:cond delay="2500"/>
                            </p:stCondLst>
                            <p:childTnLst>
                              <p:par>
                                <p:cTn id="13" presetID="4" presetClass="entr" presetSubtype="16" fill="hold" grpId="0" nodeType="afterEffect">
                                  <p:stCondLst>
                                    <p:cond delay="50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a:stretch>
            <a:fillRect/>
          </a:stretch>
        </p:blipFill>
        <p:spPr bwMode="auto">
          <a:xfrm>
            <a:off x="1340866" y="3599800"/>
            <a:ext cx="5593334" cy="24200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Process Results To Local Folder</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42</a:t>
            </a:fld>
            <a:r>
              <a:rPr lang="en-US" dirty="0" smtClean="0">
                <a:latin typeface="Times New Roman" pitchFamily="-80" charset="0"/>
              </a:rPr>
              <a:t> </a:t>
            </a:r>
            <a:endParaRPr lang="en-US" dirty="0">
              <a:latin typeface="Times New Roman" pitchFamily="-80" charset="0"/>
            </a:endParaRPr>
          </a:p>
        </p:txBody>
      </p:sp>
      <p:sp>
        <p:nvSpPr>
          <p:cNvPr id="6" name="Rounded Rectangular Callout 5"/>
          <p:cNvSpPr/>
          <p:nvPr/>
        </p:nvSpPr>
        <p:spPr>
          <a:xfrm>
            <a:off x="914400" y="2271999"/>
            <a:ext cx="1981200" cy="1143000"/>
          </a:xfrm>
          <a:prstGeom prst="wedgeRoundRectCallout">
            <a:avLst>
              <a:gd name="adj1" fmla="val 23756"/>
              <a:gd name="adj2" fmla="val 170207"/>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Select file processing panel</a:t>
            </a:r>
            <a:endParaRPr lang="en-US" dirty="0">
              <a:solidFill>
                <a:schemeClr val="tx1"/>
              </a:solidFill>
            </a:endParaRPr>
          </a:p>
        </p:txBody>
      </p:sp>
      <p:sp>
        <p:nvSpPr>
          <p:cNvPr id="7" name="Rounded Rectangular Callout 6"/>
          <p:cNvSpPr/>
          <p:nvPr/>
        </p:nvSpPr>
        <p:spPr>
          <a:xfrm>
            <a:off x="3124200" y="2271999"/>
            <a:ext cx="1981200" cy="1143000"/>
          </a:xfrm>
          <a:prstGeom prst="wedgeRoundRectCallout">
            <a:avLst>
              <a:gd name="adj1" fmla="val -79615"/>
              <a:gd name="adj2" fmla="val 190613"/>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Select local folder to receive results</a:t>
            </a:r>
            <a:endParaRPr lang="en-US" dirty="0">
              <a:solidFill>
                <a:schemeClr val="tx1"/>
              </a:solidFill>
            </a:endParaRPr>
          </a:p>
        </p:txBody>
      </p:sp>
      <p:sp>
        <p:nvSpPr>
          <p:cNvPr id="8" name="Rounded Rectangular Callout 7"/>
          <p:cNvSpPr/>
          <p:nvPr/>
        </p:nvSpPr>
        <p:spPr>
          <a:xfrm>
            <a:off x="5334000" y="2271999"/>
            <a:ext cx="1981200" cy="1143000"/>
          </a:xfrm>
          <a:prstGeom prst="wedgeRoundRectCallout">
            <a:avLst>
              <a:gd name="adj1" fmla="val 7033"/>
              <a:gd name="adj2" fmla="val 237405"/>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Click to process files</a:t>
            </a:r>
          </a:p>
          <a:p>
            <a:pPr algn="ctr"/>
            <a:r>
              <a:rPr lang="en-US" dirty="0" smtClean="0">
                <a:solidFill>
                  <a:schemeClr val="tx1"/>
                </a:solidFill>
              </a:rPr>
              <a:t>(all or selected)</a:t>
            </a:r>
            <a:endParaRPr lang="en-US" dirty="0">
              <a:solidFill>
                <a:schemeClr val="tx1"/>
              </a:solidFill>
            </a:endParaRPr>
          </a:p>
        </p:txBody>
      </p:sp>
      <p:sp>
        <p:nvSpPr>
          <p:cNvPr id="9" name="TextBox 8"/>
          <p:cNvSpPr txBox="1"/>
          <p:nvPr/>
        </p:nvSpPr>
        <p:spPr>
          <a:xfrm>
            <a:off x="685800" y="1447800"/>
            <a:ext cx="7086600" cy="646331"/>
          </a:xfrm>
          <a:prstGeom prst="rect">
            <a:avLst/>
          </a:prstGeom>
          <a:noFill/>
        </p:spPr>
        <p:txBody>
          <a:bodyPr wrap="square" rtlCol="0">
            <a:spAutoFit/>
          </a:bodyPr>
          <a:lstStyle/>
          <a:p>
            <a:r>
              <a:rPr lang="en-US" dirty="0" smtClean="0"/>
              <a:t>Identical to “Process File to SQLite Database”, except results for each input file go into one or more files in a local folder</a:t>
            </a:r>
            <a:endParaRPr lang="en-US" dirty="0"/>
          </a:p>
        </p:txBody>
      </p:sp>
      <p:sp>
        <p:nvSpPr>
          <p:cNvPr id="10" name="Rounded Rectangular Callout 9"/>
          <p:cNvSpPr/>
          <p:nvPr/>
        </p:nvSpPr>
        <p:spPr>
          <a:xfrm>
            <a:off x="1066800" y="2286000"/>
            <a:ext cx="2286000" cy="1143000"/>
          </a:xfrm>
          <a:prstGeom prst="wedgeRoundRectCallout">
            <a:avLst>
              <a:gd name="adj1" fmla="val 80929"/>
              <a:gd name="adj2" fmla="val 107677"/>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Starting with list of files from previous step…</a:t>
            </a:r>
            <a:endParaRPr lang="en-US" dirty="0">
              <a:solidFill>
                <a:schemeClr val="tx1"/>
              </a:solidFill>
            </a:endParaRPr>
          </a:p>
        </p:txBody>
      </p:sp>
      <p:sp>
        <p:nvSpPr>
          <p:cNvPr id="11" name="Rounded Rectangular Callout 10"/>
          <p:cNvSpPr/>
          <p:nvPr/>
        </p:nvSpPr>
        <p:spPr>
          <a:xfrm>
            <a:off x="3276600" y="5105400"/>
            <a:ext cx="2743200" cy="1143000"/>
          </a:xfrm>
          <a:prstGeom prst="wedgeRoundRectCallout">
            <a:avLst>
              <a:gd name="adj1" fmla="val -77528"/>
              <a:gd name="adj2" fmla="val -41211"/>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Choose file name to concatenate all results, or leave blank for separate files</a:t>
            </a:r>
            <a:endParaRPr lang="en-US" dirty="0">
              <a:solidFill>
                <a:schemeClr val="tx1"/>
              </a:solidFill>
            </a:endParaRPr>
          </a:p>
        </p:txBody>
      </p:sp>
      <p:sp>
        <p:nvSpPr>
          <p:cNvPr id="12" name="Rounded Rectangular Callout 11"/>
          <p:cNvSpPr/>
          <p:nvPr/>
        </p:nvSpPr>
        <p:spPr>
          <a:xfrm>
            <a:off x="5867400" y="2282600"/>
            <a:ext cx="2286000" cy="1146400"/>
          </a:xfrm>
          <a:prstGeom prst="wedgeRoundRectCallout">
            <a:avLst>
              <a:gd name="adj1" fmla="val -56592"/>
              <a:gd name="adj2" fmla="val 113632"/>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Optional: Select specific files to process</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par>
                          <p:cTn id="8" fill="hold">
                            <p:stCondLst>
                              <p:cond delay="500"/>
                            </p:stCondLst>
                            <p:childTnLst>
                              <p:par>
                                <p:cTn id="9" presetID="4" presetClass="entr" presetSubtype="16" fill="hold" grpId="0" nodeType="afterEffect">
                                  <p:stCondLst>
                                    <p:cond delay="500"/>
                                  </p:stCondLst>
                                  <p:childTnLst>
                                    <p:set>
                                      <p:cBhvr>
                                        <p:cTn id="10" dur="1" fill="hold">
                                          <p:stCondLst>
                                            <p:cond delay="0"/>
                                          </p:stCondLst>
                                        </p:cTn>
                                        <p:tgtEl>
                                          <p:spTgt spid="12"/>
                                        </p:tgtEl>
                                        <p:attrNameLst>
                                          <p:attrName>style.visibility</p:attrName>
                                        </p:attrNameLst>
                                      </p:cBhvr>
                                      <p:to>
                                        <p:strVal val="visible"/>
                                      </p:to>
                                    </p:set>
                                    <p:animEffect transition="in" filter="box(in)">
                                      <p:cBhvr>
                                        <p:cTn id="11" dur="500"/>
                                        <p:tgtEl>
                                          <p:spTgt spid="12"/>
                                        </p:tgtEl>
                                      </p:cBhvr>
                                    </p:animEffect>
                                  </p:childTnLst>
                                </p:cTn>
                              </p:par>
                            </p:childTnLst>
                          </p:cTn>
                        </p:par>
                        <p:par>
                          <p:cTn id="12" fill="hold">
                            <p:stCondLst>
                              <p:cond delay="1500"/>
                            </p:stCondLst>
                            <p:childTnLst>
                              <p:par>
                                <p:cTn id="13" presetID="4" presetClass="exit" presetSubtype="16" fill="hold" grpId="1" nodeType="afterEffect">
                                  <p:stCondLst>
                                    <p:cond delay="1500"/>
                                  </p:stCondLst>
                                  <p:childTnLst>
                                    <p:animEffect transition="out" filter="box(in)">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par>
                          <p:cTn id="16" fill="hold">
                            <p:stCondLst>
                              <p:cond delay="3500"/>
                            </p:stCondLst>
                            <p:childTnLst>
                              <p:par>
                                <p:cTn id="17" presetID="4" presetClass="exit" presetSubtype="16" fill="hold" grpId="1" nodeType="afterEffect">
                                  <p:stCondLst>
                                    <p:cond delay="0"/>
                                  </p:stCondLst>
                                  <p:childTnLst>
                                    <p:animEffect transition="out" filter="box(in)">
                                      <p:cBhvr>
                                        <p:cTn id="18" dur="500"/>
                                        <p:tgtEl>
                                          <p:spTgt spid="12"/>
                                        </p:tgtEl>
                                      </p:cBhvr>
                                    </p:animEffect>
                                    <p:set>
                                      <p:cBhvr>
                                        <p:cTn id="19" dur="1" fill="hold">
                                          <p:stCondLst>
                                            <p:cond delay="499"/>
                                          </p:stCondLst>
                                        </p:cTn>
                                        <p:tgtEl>
                                          <p:spTgt spid="12"/>
                                        </p:tgtEl>
                                        <p:attrNameLst>
                                          <p:attrName>style.visibility</p:attrName>
                                        </p:attrNameLst>
                                      </p:cBhvr>
                                      <p:to>
                                        <p:strVal val="hidden"/>
                                      </p:to>
                                    </p:set>
                                  </p:childTnLst>
                                </p:cTn>
                              </p:par>
                            </p:childTnLst>
                          </p:cTn>
                        </p:par>
                        <p:par>
                          <p:cTn id="20" fill="hold">
                            <p:stCondLst>
                              <p:cond delay="4000"/>
                            </p:stCondLst>
                            <p:childTnLst>
                              <p:par>
                                <p:cTn id="21" presetID="4" presetClass="entr" presetSubtype="16"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ox(in)">
                                      <p:cBhvr>
                                        <p:cTn id="23" dur="500"/>
                                        <p:tgtEl>
                                          <p:spTgt spid="6"/>
                                        </p:tgtEl>
                                      </p:cBhvr>
                                    </p:animEffect>
                                  </p:childTnLst>
                                </p:cTn>
                              </p:par>
                            </p:childTnLst>
                          </p:cTn>
                        </p:par>
                        <p:par>
                          <p:cTn id="24" fill="hold">
                            <p:stCondLst>
                              <p:cond delay="4500"/>
                            </p:stCondLst>
                            <p:childTnLst>
                              <p:par>
                                <p:cTn id="25" presetID="4" presetClass="entr" presetSubtype="16" fill="hold" grpId="0" nodeType="afterEffect">
                                  <p:stCondLst>
                                    <p:cond delay="1000"/>
                                  </p:stCondLst>
                                  <p:childTnLst>
                                    <p:set>
                                      <p:cBhvr>
                                        <p:cTn id="26" dur="1" fill="hold">
                                          <p:stCondLst>
                                            <p:cond delay="0"/>
                                          </p:stCondLst>
                                        </p:cTn>
                                        <p:tgtEl>
                                          <p:spTgt spid="7"/>
                                        </p:tgtEl>
                                        <p:attrNameLst>
                                          <p:attrName>style.visibility</p:attrName>
                                        </p:attrNameLst>
                                      </p:cBhvr>
                                      <p:to>
                                        <p:strVal val="visible"/>
                                      </p:to>
                                    </p:set>
                                    <p:animEffect transition="in" filter="box(in)">
                                      <p:cBhvr>
                                        <p:cTn id="27" dur="500"/>
                                        <p:tgtEl>
                                          <p:spTgt spid="7"/>
                                        </p:tgtEl>
                                      </p:cBhvr>
                                    </p:animEffect>
                                  </p:childTnLst>
                                </p:cTn>
                              </p:par>
                            </p:childTnLst>
                          </p:cTn>
                        </p:par>
                        <p:par>
                          <p:cTn id="28" fill="hold">
                            <p:stCondLst>
                              <p:cond delay="6000"/>
                            </p:stCondLst>
                            <p:childTnLst>
                              <p:par>
                                <p:cTn id="29" presetID="4" presetClass="entr" presetSubtype="16" fill="hold" grpId="2" nodeType="afterEffect">
                                  <p:stCondLst>
                                    <p:cond delay="1000"/>
                                  </p:stCondLst>
                                  <p:childTnLst>
                                    <p:set>
                                      <p:cBhvr>
                                        <p:cTn id="30" dur="1" fill="hold">
                                          <p:stCondLst>
                                            <p:cond delay="0"/>
                                          </p:stCondLst>
                                        </p:cTn>
                                        <p:tgtEl>
                                          <p:spTgt spid="11"/>
                                        </p:tgtEl>
                                        <p:attrNameLst>
                                          <p:attrName>style.visibility</p:attrName>
                                        </p:attrNameLst>
                                      </p:cBhvr>
                                      <p:to>
                                        <p:strVal val="visible"/>
                                      </p:to>
                                    </p:set>
                                    <p:animEffect transition="in" filter="box(in)">
                                      <p:cBhvr>
                                        <p:cTn id="31" dur="500"/>
                                        <p:tgtEl>
                                          <p:spTgt spid="11"/>
                                        </p:tgtEl>
                                      </p:cBhvr>
                                    </p:animEffect>
                                  </p:childTnLst>
                                </p:cTn>
                              </p:par>
                            </p:childTnLst>
                          </p:cTn>
                        </p:par>
                        <p:par>
                          <p:cTn id="32" fill="hold">
                            <p:stCondLst>
                              <p:cond delay="7500"/>
                            </p:stCondLst>
                            <p:childTnLst>
                              <p:par>
                                <p:cTn id="33" presetID="4" presetClass="entr" presetSubtype="16" fill="hold" grpId="0" nodeType="afterEffect">
                                  <p:stCondLst>
                                    <p:cond delay="1000"/>
                                  </p:stCondLst>
                                  <p:childTnLst>
                                    <p:set>
                                      <p:cBhvr>
                                        <p:cTn id="34" dur="1" fill="hold">
                                          <p:stCondLst>
                                            <p:cond delay="0"/>
                                          </p:stCondLst>
                                        </p:cTn>
                                        <p:tgtEl>
                                          <p:spTgt spid="8"/>
                                        </p:tgtEl>
                                        <p:attrNameLst>
                                          <p:attrName>style.visibility</p:attrName>
                                        </p:attrNameLst>
                                      </p:cBhvr>
                                      <p:to>
                                        <p:strVal val="visible"/>
                                      </p:to>
                                    </p:set>
                                    <p:animEffect transition="in" filter="box(in)">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0" grpId="1" animBg="1"/>
      <p:bldP spid="11" grpId="2" animBg="1"/>
      <p:bldP spid="12" grpId="0" animBg="1"/>
      <p:bldP spid="12"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43</a:t>
            </a:fld>
            <a:r>
              <a:rPr lang="en-US" dirty="0" smtClean="0">
                <a:latin typeface="Times New Roman" pitchFamily="-80" charset="0"/>
              </a:rPr>
              <a:t> </a:t>
            </a:r>
            <a:endParaRPr lang="en-US" dirty="0">
              <a:latin typeface="Times New Roman" pitchFamily="-80" charset="0"/>
            </a:endParaRPr>
          </a:p>
        </p:txBody>
      </p:sp>
      <p:pic>
        <p:nvPicPr>
          <p:cNvPr id="13314" name="Picture 2"/>
          <p:cNvPicPr>
            <a:picLocks noChangeAspect="1" noChangeArrowheads="1"/>
          </p:cNvPicPr>
          <p:nvPr/>
        </p:nvPicPr>
        <p:blipFill>
          <a:blip r:embed="rId2" cstate="print"/>
          <a:srcRect/>
          <a:stretch>
            <a:fillRect/>
          </a:stretch>
        </p:blipFill>
        <p:spPr bwMode="auto">
          <a:xfrm>
            <a:off x="1259066" y="2438400"/>
            <a:ext cx="6513334" cy="2433334"/>
          </a:xfrm>
          <a:prstGeom prst="rect">
            <a:avLst/>
          </a:prstGeom>
          <a:noFill/>
          <a:ln w="9525">
            <a:noFill/>
            <a:miter lim="800000"/>
            <a:headEnd/>
            <a:tailEnd/>
          </a:ln>
        </p:spPr>
      </p:pic>
      <p:sp>
        <p:nvSpPr>
          <p:cNvPr id="7" name="Rounded Rectangular Callout 6"/>
          <p:cNvSpPr/>
          <p:nvPr/>
        </p:nvSpPr>
        <p:spPr>
          <a:xfrm>
            <a:off x="3581400" y="1143000"/>
            <a:ext cx="3352800" cy="1143000"/>
          </a:xfrm>
          <a:prstGeom prst="wedgeRoundRectCallout">
            <a:avLst>
              <a:gd name="adj1" fmla="val -60496"/>
              <a:gd name="adj2" fmla="val 138118"/>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Results are contained in  individual files (as shown here) or a concatenated file</a:t>
            </a:r>
            <a:endParaRPr lang="en-US" dirty="0">
              <a:solidFill>
                <a:schemeClr val="tx1"/>
              </a:solidFill>
            </a:endParaRPr>
          </a:p>
        </p:txBody>
      </p:sp>
      <p:sp>
        <p:nvSpPr>
          <p:cNvPr id="8" name="Rounded Rectangular Callout 7"/>
          <p:cNvSpPr/>
          <p:nvPr/>
        </p:nvSpPr>
        <p:spPr>
          <a:xfrm>
            <a:off x="3352800" y="4953000"/>
            <a:ext cx="1981200" cy="1143000"/>
          </a:xfrm>
          <a:prstGeom prst="wedgeRoundRectCallout">
            <a:avLst>
              <a:gd name="adj1" fmla="val -80920"/>
              <a:gd name="adj2" fmla="val -143726"/>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 log file is created</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par>
                          <p:cTn id="8" fill="hold">
                            <p:stCondLst>
                              <p:cond delay="1000"/>
                            </p:stCondLst>
                            <p:childTnLst>
                              <p:par>
                                <p:cTn id="9" presetID="4" presetClass="entr" presetSubtype="16" fill="hold" grpId="0" nodeType="afterEffect">
                                  <p:stCondLst>
                                    <p:cond delay="1000"/>
                                  </p:stCondLst>
                                  <p:childTnLst>
                                    <p:set>
                                      <p:cBhvr>
                                        <p:cTn id="10" dur="1" fill="hold">
                                          <p:stCondLst>
                                            <p:cond delay="0"/>
                                          </p:stCondLst>
                                        </p:cTn>
                                        <p:tgtEl>
                                          <p:spTgt spid="8"/>
                                        </p:tgtEl>
                                        <p:attrNameLst>
                                          <p:attrName>style.visibility</p:attrName>
                                        </p:attrNameLst>
                                      </p:cBhvr>
                                      <p:to>
                                        <p:strVal val="visible"/>
                                      </p:to>
                                    </p:set>
                                    <p:animEffect transition="in" filter="box(in)">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MSGF Files</a:t>
            </a:r>
            <a:endParaRPr lang="en-US" dirty="0"/>
          </a:p>
        </p:txBody>
      </p:sp>
      <p:sp>
        <p:nvSpPr>
          <p:cNvPr id="3" name="Content Placeholder 2"/>
          <p:cNvSpPr>
            <a:spLocks noGrp="1"/>
          </p:cNvSpPr>
          <p:nvPr>
            <p:ph idx="1"/>
          </p:nvPr>
        </p:nvSpPr>
        <p:spPr/>
        <p:txBody>
          <a:bodyPr/>
          <a:lstStyle/>
          <a:p>
            <a:r>
              <a:rPr lang="en-US" sz="2000" dirty="0" smtClean="0"/>
              <a:t>Search for the desired jobs </a:t>
            </a:r>
          </a:p>
          <a:p>
            <a:pPr lvl="1"/>
            <a:r>
              <a:rPr lang="en-US" sz="1800" dirty="0" smtClean="0"/>
              <a:t>Can use DMS to identify the jobs and paste them into the Job List pane</a:t>
            </a:r>
          </a:p>
          <a:p>
            <a:r>
              <a:rPr lang="en-US" sz="2000" dirty="0" smtClean="0"/>
              <a:t>Change the File Name Filter to "*_fht_msgf.txt" or "*_syn_msgf.txt"</a:t>
            </a:r>
          </a:p>
          <a:p>
            <a:pPr lvl="1"/>
            <a:r>
              <a:rPr lang="en-US" sz="1800" dirty="0" smtClean="0"/>
              <a:t>Use the fht file if you loaded (plan to load) data from first hits files</a:t>
            </a:r>
          </a:p>
          <a:p>
            <a:pPr lvl="1"/>
            <a:r>
              <a:rPr lang="en-US" sz="1800" dirty="0" smtClean="0"/>
              <a:t>Use the syn file if you loaded (plan to load) data from synopsis files</a:t>
            </a:r>
          </a:p>
          <a:p>
            <a:r>
              <a:rPr lang="en-US" sz="2000" dirty="0" smtClean="0"/>
              <a:t>Click "Get Files for All Entries" or "Get Files for Selected Entries"</a:t>
            </a:r>
          </a:p>
          <a:p>
            <a:r>
              <a:rPr lang="en-US" sz="2000" dirty="0" smtClean="0"/>
              <a:t>You should now see the list of matching _msgf.txt files</a:t>
            </a:r>
          </a:p>
          <a:p>
            <a:r>
              <a:rPr lang="en-US" sz="2000" dirty="0" smtClean="0"/>
              <a:t>Choose tab "Process Files to Local Folder"</a:t>
            </a:r>
          </a:p>
          <a:p>
            <a:r>
              <a:rPr lang="en-US" sz="2000" dirty="0" smtClean="0"/>
              <a:t>Define the destination folder path and destination file name</a:t>
            </a:r>
          </a:p>
          <a:p>
            <a:r>
              <a:rPr lang="en-US" sz="2000" dirty="0" smtClean="0"/>
              <a:t>Click "Clear Filter" so that the Filter Name shown is "All Pass"</a:t>
            </a:r>
          </a:p>
          <a:p>
            <a:r>
              <a:rPr lang="en-US" sz="2000" dirty="0" smtClean="0"/>
              <a:t>Click "Select Column Mapping", choose "Add Job Column", click OK</a:t>
            </a:r>
          </a:p>
          <a:p>
            <a:r>
              <a:rPr lang="en-US" sz="2000" dirty="0" smtClean="0"/>
              <a:t>Click "Process All Files</a:t>
            </a:r>
          </a:p>
          <a:p>
            <a:endParaRPr lang="en-US" sz="2000"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44</a:t>
            </a:fld>
            <a:r>
              <a:rPr lang="en-US" dirty="0" smtClean="0">
                <a:latin typeface="Times New Roman" pitchFamily="-80" charset="0"/>
              </a:rPr>
              <a:t> </a:t>
            </a:r>
            <a:endParaRPr lang="en-US" dirty="0">
              <a:latin typeface="Times New Roman" pitchFamily="-80"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p:cNvPicPr>
            <a:picLocks noChangeAspect="1" noChangeArrowheads="1"/>
          </p:cNvPicPr>
          <p:nvPr/>
        </p:nvPicPr>
        <p:blipFill>
          <a:blip r:embed="rId2" cstate="print"/>
          <a:srcRect/>
          <a:stretch>
            <a:fillRect/>
          </a:stretch>
        </p:blipFill>
        <p:spPr bwMode="auto">
          <a:xfrm>
            <a:off x="1393342" y="2039818"/>
            <a:ext cx="6302858" cy="208571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Filter Selection</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45</a:t>
            </a:fld>
            <a:r>
              <a:rPr lang="en-US" dirty="0" smtClean="0">
                <a:latin typeface="Times New Roman" pitchFamily="-80" charset="0"/>
              </a:rPr>
              <a:t> </a:t>
            </a:r>
            <a:endParaRPr lang="en-US" dirty="0">
              <a:latin typeface="Times New Roman" pitchFamily="-80" charset="0"/>
            </a:endParaRPr>
          </a:p>
        </p:txBody>
      </p:sp>
      <p:sp>
        <p:nvSpPr>
          <p:cNvPr id="7" name="Rounded Rectangular Callout 6"/>
          <p:cNvSpPr/>
          <p:nvPr/>
        </p:nvSpPr>
        <p:spPr>
          <a:xfrm>
            <a:off x="4191000" y="990600"/>
            <a:ext cx="2819400" cy="990600"/>
          </a:xfrm>
          <a:prstGeom prst="wedgeRoundRectCallout">
            <a:avLst>
              <a:gd name="adj1" fmla="val 23887"/>
              <a:gd name="adj2" fmla="val 221116"/>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Filter may be chosen by clicking the </a:t>
            </a:r>
          </a:p>
          <a:p>
            <a:pPr algn="ctr"/>
            <a:r>
              <a:rPr lang="en-US" dirty="0" smtClean="0">
                <a:solidFill>
                  <a:schemeClr val="tx1"/>
                </a:solidFill>
              </a:rPr>
              <a:t>“Select Filter” button</a:t>
            </a:r>
            <a:endParaRPr lang="en-US" dirty="0">
              <a:solidFill>
                <a:schemeClr val="tx1"/>
              </a:solidFill>
            </a:endParaRPr>
          </a:p>
        </p:txBody>
      </p:sp>
      <p:sp>
        <p:nvSpPr>
          <p:cNvPr id="12" name="Rounded Rectangle 11"/>
          <p:cNvSpPr/>
          <p:nvPr/>
        </p:nvSpPr>
        <p:spPr>
          <a:xfrm>
            <a:off x="1828800" y="3694176"/>
            <a:ext cx="9144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295400" y="3962400"/>
            <a:ext cx="3080000" cy="2240000"/>
          </a:xfrm>
          <a:prstGeom prst="rect">
            <a:avLst/>
          </a:prstGeom>
          <a:noFill/>
          <a:ln w="9525">
            <a:noFill/>
            <a:miter lim="800000"/>
            <a:headEnd/>
            <a:tailEnd/>
          </a:ln>
        </p:spPr>
      </p:pic>
      <p:sp>
        <p:nvSpPr>
          <p:cNvPr id="8" name="Rounded Rectangular Callout 7"/>
          <p:cNvSpPr/>
          <p:nvPr/>
        </p:nvSpPr>
        <p:spPr>
          <a:xfrm>
            <a:off x="5410200" y="4506533"/>
            <a:ext cx="2438400" cy="1143000"/>
          </a:xfrm>
          <a:prstGeom prst="wedgeRoundRectCallout">
            <a:avLst>
              <a:gd name="adj1" fmla="val -90321"/>
              <a:gd name="adj2" fmla="val -16319"/>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Clicking it brings up a dialog that allows filter to be chosen</a:t>
            </a:r>
            <a:endParaRPr lang="en-US" dirty="0">
              <a:solidFill>
                <a:schemeClr val="tx1"/>
              </a:solidFill>
            </a:endParaRPr>
          </a:p>
        </p:txBody>
      </p:sp>
      <p:sp>
        <p:nvSpPr>
          <p:cNvPr id="11" name="Rounded Rectangle 10"/>
          <p:cNvSpPr/>
          <p:nvPr/>
        </p:nvSpPr>
        <p:spPr>
          <a:xfrm>
            <a:off x="1371600" y="4956048"/>
            <a:ext cx="2926080" cy="16459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par>
                          <p:cTn id="8" fill="hold">
                            <p:stCondLst>
                              <p:cond delay="1000"/>
                            </p:stCondLst>
                            <p:childTnLst>
                              <p:par>
                                <p:cTn id="9" presetID="4" presetClass="entr" presetSubtype="16" fill="hold" nodeType="afterEffect">
                                  <p:stCondLst>
                                    <p:cond delay="1000"/>
                                  </p:stCondLst>
                                  <p:childTnLst>
                                    <p:set>
                                      <p:cBhvr>
                                        <p:cTn id="10" dur="1" fill="hold">
                                          <p:stCondLst>
                                            <p:cond delay="0"/>
                                          </p:stCondLst>
                                        </p:cTn>
                                        <p:tgtEl>
                                          <p:spTgt spid="1026"/>
                                        </p:tgtEl>
                                        <p:attrNameLst>
                                          <p:attrName>style.visibility</p:attrName>
                                        </p:attrNameLst>
                                      </p:cBhvr>
                                      <p:to>
                                        <p:strVal val="visible"/>
                                      </p:to>
                                    </p:set>
                                    <p:animEffect transition="in" filter="box(in)">
                                      <p:cBhvr>
                                        <p:cTn id="11" dur="500"/>
                                        <p:tgtEl>
                                          <p:spTgt spid="1026"/>
                                        </p:tgtEl>
                                      </p:cBhvr>
                                    </p:animEffect>
                                  </p:childTnLst>
                                </p:cTn>
                              </p:par>
                            </p:childTnLst>
                          </p:cTn>
                        </p:par>
                        <p:par>
                          <p:cTn id="12" fill="hold">
                            <p:stCondLst>
                              <p:cond delay="2500"/>
                            </p:stCondLst>
                            <p:childTnLst>
                              <p:par>
                                <p:cTn id="13" presetID="4" presetClass="entr" presetSubtype="16" fill="hold" grpId="0" nodeType="after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par>
                          <p:cTn id="16" fill="hold">
                            <p:stCondLst>
                              <p:cond delay="3500"/>
                            </p:stCondLst>
                            <p:childTnLst>
                              <p:par>
                                <p:cTn id="17" presetID="4" presetClass="entr" presetSubtype="16" fill="hold" grpId="0" nodeType="afterEffect">
                                  <p:stCondLst>
                                    <p:cond delay="1000"/>
                                  </p:stCondLst>
                                  <p:childTnLst>
                                    <p:set>
                                      <p:cBhvr>
                                        <p:cTn id="18" dur="1" fill="hold">
                                          <p:stCondLst>
                                            <p:cond delay="0"/>
                                          </p:stCondLst>
                                        </p:cTn>
                                        <p:tgtEl>
                                          <p:spTgt spid="11"/>
                                        </p:tgtEl>
                                        <p:attrNameLst>
                                          <p:attrName>style.visibility</p:attrName>
                                        </p:attrNameLst>
                                      </p:cBhvr>
                                      <p:to>
                                        <p:strVal val="visible"/>
                                      </p:to>
                                    </p:set>
                                    <p:animEffect transition="in" filter="box(in)">
                                      <p:cBhvr>
                                        <p:cTn id="19" dur="500"/>
                                        <p:tgtEl>
                                          <p:spTgt spid="11"/>
                                        </p:tgtEl>
                                      </p:cBhvr>
                                    </p:animEffect>
                                  </p:childTnLst>
                                </p:cTn>
                              </p:par>
                            </p:childTnLst>
                          </p:cTn>
                        </p:par>
                        <p:par>
                          <p:cTn id="20" fill="hold">
                            <p:stCondLst>
                              <p:cond delay="5000"/>
                            </p:stCondLst>
                            <p:childTnLst>
                              <p:par>
                                <p:cTn id="21" presetID="4" presetClass="entr" presetSubtype="16" fill="hold" grpId="0" nodeType="afterEffect">
                                  <p:stCondLst>
                                    <p:cond delay="1000"/>
                                  </p:stCondLst>
                                  <p:childTnLst>
                                    <p:set>
                                      <p:cBhvr>
                                        <p:cTn id="22" dur="1" fill="hold">
                                          <p:stCondLst>
                                            <p:cond delay="0"/>
                                          </p:stCondLst>
                                        </p:cTn>
                                        <p:tgtEl>
                                          <p:spTgt spid="12"/>
                                        </p:tgtEl>
                                        <p:attrNameLst>
                                          <p:attrName>style.visibility</p:attrName>
                                        </p:attrNameLst>
                                      </p:cBhvr>
                                      <p:to>
                                        <p:strVal val="visible"/>
                                      </p:to>
                                    </p:set>
                                    <p:animEffect transition="in" filter="box(in)">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8" grpId="0" animBg="1"/>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1393342" y="1447800"/>
            <a:ext cx="6302858" cy="208571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Filter Parameters</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46</a:t>
            </a:fld>
            <a:r>
              <a:rPr lang="en-US" dirty="0" smtClean="0">
                <a:latin typeface="Times New Roman" pitchFamily="-80" charset="0"/>
              </a:rPr>
              <a:t> </a:t>
            </a:r>
            <a:endParaRPr lang="en-US" dirty="0">
              <a:latin typeface="Times New Roman" pitchFamily="-80" charset="0"/>
            </a:endParaRPr>
          </a:p>
        </p:txBody>
      </p:sp>
      <p:sp>
        <p:nvSpPr>
          <p:cNvPr id="6" name="Rounded Rectangular Callout 5"/>
          <p:cNvSpPr/>
          <p:nvPr/>
        </p:nvSpPr>
        <p:spPr>
          <a:xfrm>
            <a:off x="1600200" y="990600"/>
            <a:ext cx="5638800" cy="457200"/>
          </a:xfrm>
          <a:prstGeom prst="wedgeRoundRectCallout">
            <a:avLst>
              <a:gd name="adj1" fmla="val -37376"/>
              <a:gd name="adj2" fmla="val 409237"/>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Some filters have user-selectable parameters</a:t>
            </a:r>
            <a:endParaRPr lang="en-US" dirty="0">
              <a:solidFill>
                <a:schemeClr val="tx1"/>
              </a:solidFill>
            </a:endParaRPr>
          </a:p>
        </p:txBody>
      </p:sp>
      <p:sp>
        <p:nvSpPr>
          <p:cNvPr id="7" name="Rounded Rectangular Callout 6"/>
          <p:cNvSpPr/>
          <p:nvPr/>
        </p:nvSpPr>
        <p:spPr>
          <a:xfrm>
            <a:off x="5410200" y="3657600"/>
            <a:ext cx="2819400" cy="990600"/>
          </a:xfrm>
          <a:prstGeom prst="wedgeRoundRectCallout">
            <a:avLst>
              <a:gd name="adj1" fmla="val -62600"/>
              <a:gd name="adj2" fmla="val -98542"/>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When one is chosen, the “Parameters” button is enabled</a:t>
            </a:r>
            <a:endParaRPr lang="en-US" dirty="0">
              <a:solidFill>
                <a:schemeClr val="tx1"/>
              </a:solidFill>
            </a:endParaRPr>
          </a:p>
        </p:txBody>
      </p:sp>
      <p:sp>
        <p:nvSpPr>
          <p:cNvPr id="9" name="Rounded Rectangular Callout 8"/>
          <p:cNvSpPr/>
          <p:nvPr/>
        </p:nvSpPr>
        <p:spPr>
          <a:xfrm>
            <a:off x="838200" y="5867400"/>
            <a:ext cx="6248400" cy="457200"/>
          </a:xfrm>
          <a:prstGeom prst="wedgeRoundRectCallout">
            <a:avLst>
              <a:gd name="adj1" fmla="val -50044"/>
              <a:gd name="adj2" fmla="val -20764"/>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SEQUEST Filter Uses code ported from StarSuite Extractor</a:t>
            </a:r>
            <a:endParaRPr lang="en-US" dirty="0">
              <a:solidFill>
                <a:schemeClr val="tx1"/>
              </a:solidFill>
            </a:endParaRPr>
          </a:p>
        </p:txBody>
      </p:sp>
      <p:pic>
        <p:nvPicPr>
          <p:cNvPr id="3075" name="Picture 3"/>
          <p:cNvPicPr>
            <a:picLocks noChangeAspect="1" noChangeArrowheads="1"/>
          </p:cNvPicPr>
          <p:nvPr/>
        </p:nvPicPr>
        <p:blipFill>
          <a:blip r:embed="rId3" cstate="print"/>
          <a:srcRect/>
          <a:stretch>
            <a:fillRect/>
          </a:stretch>
        </p:blipFill>
        <p:spPr bwMode="auto">
          <a:xfrm>
            <a:off x="1219200" y="3352800"/>
            <a:ext cx="3485714" cy="2337143"/>
          </a:xfrm>
          <a:prstGeom prst="rect">
            <a:avLst/>
          </a:prstGeom>
          <a:noFill/>
          <a:ln w="9525">
            <a:noFill/>
            <a:miter lim="800000"/>
            <a:headEnd/>
            <a:tailEnd/>
          </a:ln>
        </p:spPr>
      </p:pic>
      <p:sp>
        <p:nvSpPr>
          <p:cNvPr id="8" name="Rounded Rectangular Callout 7"/>
          <p:cNvSpPr/>
          <p:nvPr/>
        </p:nvSpPr>
        <p:spPr>
          <a:xfrm>
            <a:off x="5181600" y="4724400"/>
            <a:ext cx="3124200" cy="990600"/>
          </a:xfrm>
          <a:prstGeom prst="wedgeRoundRectCallout">
            <a:avLst>
              <a:gd name="adj1" fmla="val -100391"/>
              <a:gd name="adj2" fmla="val -48171"/>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Clicking it brings up a dialog that allows parameters to be set</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par>
                          <p:cTn id="8" fill="hold">
                            <p:stCondLst>
                              <p:cond delay="1000"/>
                            </p:stCondLst>
                            <p:childTnLst>
                              <p:par>
                                <p:cTn id="9" presetID="4" presetClass="entr" presetSubtype="16" fill="hold" grpId="0"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box(in)">
                                      <p:cBhvr>
                                        <p:cTn id="11" dur="500"/>
                                        <p:tgtEl>
                                          <p:spTgt spid="7"/>
                                        </p:tgtEl>
                                      </p:cBhvr>
                                    </p:animEffect>
                                  </p:childTnLst>
                                </p:cTn>
                              </p:par>
                            </p:childTnLst>
                          </p:cTn>
                        </p:par>
                        <p:par>
                          <p:cTn id="12" fill="hold">
                            <p:stCondLst>
                              <p:cond delay="2500"/>
                            </p:stCondLst>
                            <p:childTnLst>
                              <p:par>
                                <p:cTn id="13" presetID="4" presetClass="entr" presetSubtype="16" fill="hold" nodeType="afterEffect">
                                  <p:stCondLst>
                                    <p:cond delay="0"/>
                                  </p:stCondLst>
                                  <p:childTnLst>
                                    <p:set>
                                      <p:cBhvr>
                                        <p:cTn id="14" dur="1" fill="hold">
                                          <p:stCondLst>
                                            <p:cond delay="0"/>
                                          </p:stCondLst>
                                        </p:cTn>
                                        <p:tgtEl>
                                          <p:spTgt spid="3075"/>
                                        </p:tgtEl>
                                        <p:attrNameLst>
                                          <p:attrName>style.visibility</p:attrName>
                                        </p:attrNameLst>
                                      </p:cBhvr>
                                      <p:to>
                                        <p:strVal val="visible"/>
                                      </p:to>
                                    </p:set>
                                    <p:animEffect transition="in" filter="box(in)">
                                      <p:cBhvr>
                                        <p:cTn id="15" dur="500"/>
                                        <p:tgtEl>
                                          <p:spTgt spid="3075"/>
                                        </p:tgtEl>
                                      </p:cBhvr>
                                    </p:animEffect>
                                  </p:childTnLst>
                                </p:cTn>
                              </p:par>
                            </p:childTnLst>
                          </p:cTn>
                        </p:par>
                        <p:par>
                          <p:cTn id="16" fill="hold">
                            <p:stCondLst>
                              <p:cond delay="3000"/>
                            </p:stCondLst>
                            <p:childTnLst>
                              <p:par>
                                <p:cTn id="17" presetID="4" presetClass="entr" presetSubtype="16" fill="hold" grpId="0" nodeType="afterEffect">
                                  <p:stCondLst>
                                    <p:cond delay="1000"/>
                                  </p:stCondLst>
                                  <p:childTnLst>
                                    <p:set>
                                      <p:cBhvr>
                                        <p:cTn id="18" dur="1" fill="hold">
                                          <p:stCondLst>
                                            <p:cond delay="0"/>
                                          </p:stCondLst>
                                        </p:cTn>
                                        <p:tgtEl>
                                          <p:spTgt spid="8"/>
                                        </p:tgtEl>
                                        <p:attrNameLst>
                                          <p:attrName>style.visibility</p:attrName>
                                        </p:attrNameLst>
                                      </p:cBhvr>
                                      <p:to>
                                        <p:strVal val="visible"/>
                                      </p:to>
                                    </p:set>
                                    <p:animEffect transition="in" filter="box(in)">
                                      <p:cBhvr>
                                        <p:cTn id="19" dur="500"/>
                                        <p:tgtEl>
                                          <p:spTgt spid="8"/>
                                        </p:tgtEl>
                                      </p:cBhvr>
                                    </p:animEffect>
                                  </p:childTnLst>
                                </p:cTn>
                              </p:par>
                            </p:childTnLst>
                          </p:cTn>
                        </p:par>
                        <p:par>
                          <p:cTn id="20" fill="hold">
                            <p:stCondLst>
                              <p:cond delay="4500"/>
                            </p:stCondLst>
                            <p:childTnLst>
                              <p:par>
                                <p:cTn id="21" presetID="4" presetClass="entr" presetSubtype="16" fill="hold" grpId="0" nodeType="afterEffect">
                                  <p:stCondLst>
                                    <p:cond delay="1000"/>
                                  </p:stCondLst>
                                  <p:childTnLst>
                                    <p:set>
                                      <p:cBhvr>
                                        <p:cTn id="22" dur="1" fill="hold">
                                          <p:stCondLst>
                                            <p:cond delay="0"/>
                                          </p:stCondLst>
                                        </p:cTn>
                                        <p:tgtEl>
                                          <p:spTgt spid="9"/>
                                        </p:tgtEl>
                                        <p:attrNameLst>
                                          <p:attrName>style.visibility</p:attrName>
                                        </p:attrNameLst>
                                      </p:cBhvr>
                                      <p:to>
                                        <p:strVal val="visible"/>
                                      </p:to>
                                    </p:set>
                                    <p:animEffect transition="in" filter="box(in)">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Processing Filters</a:t>
            </a:r>
            <a:endParaRPr lang="en-US" dirty="0"/>
          </a:p>
        </p:txBody>
      </p:sp>
      <p:sp>
        <p:nvSpPr>
          <p:cNvPr id="3" name="Content Placeholder 2"/>
          <p:cNvSpPr>
            <a:spLocks noGrp="1"/>
          </p:cNvSpPr>
          <p:nvPr>
            <p:ph idx="1"/>
          </p:nvPr>
        </p:nvSpPr>
        <p:spPr/>
        <p:txBody>
          <a:bodyPr/>
          <a:lstStyle/>
          <a:p>
            <a:r>
              <a:rPr lang="en-US" dirty="0" smtClean="0"/>
              <a:t>Mage File Processor has basic filter set installed</a:t>
            </a:r>
          </a:p>
          <a:p>
            <a:r>
              <a:rPr lang="en-US" dirty="0" smtClean="0"/>
              <a:t>Mage modular pipeline streamlines adding new filters</a:t>
            </a:r>
            <a:br>
              <a:rPr lang="en-US" dirty="0" smtClean="0"/>
            </a:br>
            <a:r>
              <a:rPr lang="en-US" dirty="0" smtClean="0"/>
              <a:t/>
            </a:r>
            <a:br>
              <a:rPr lang="en-US" dirty="0" smtClean="0"/>
            </a:br>
            <a:r>
              <a:rPr lang="en-US" dirty="0" smtClean="0"/>
              <a:t/>
            </a:r>
            <a:br>
              <a:rPr lang="en-US" dirty="0" smtClean="0"/>
            </a:br>
            <a:endParaRPr lang="en-US" dirty="0" smtClean="0"/>
          </a:p>
          <a:p>
            <a:pPr lvl="1"/>
            <a:r>
              <a:rPr lang="en-US" dirty="0" smtClean="0"/>
              <a:t>Code can focus on algorithm</a:t>
            </a:r>
          </a:p>
          <a:p>
            <a:pPr lvl="1"/>
            <a:r>
              <a:rPr lang="en-US" dirty="0" smtClean="0"/>
              <a:t>Can ignore input and output issues</a:t>
            </a:r>
          </a:p>
          <a:p>
            <a:pPr lvl="2"/>
            <a:r>
              <a:rPr lang="en-US" dirty="0" smtClean="0"/>
              <a:t>Handled by pipeline</a:t>
            </a:r>
          </a:p>
          <a:p>
            <a:pPr lvl="1"/>
            <a:r>
              <a:rPr lang="en-US" dirty="0" smtClean="0"/>
              <a:t>Minimal “housekeeping” requirements</a:t>
            </a:r>
          </a:p>
          <a:p>
            <a:pPr lvl="2"/>
            <a:r>
              <a:rPr lang="en-US" dirty="0" smtClean="0"/>
              <a:t>In simplest case, only need to override one inherited function</a:t>
            </a:r>
          </a:p>
          <a:p>
            <a:r>
              <a:rPr lang="en-US" dirty="0" smtClean="0"/>
              <a:t>Easy to install new filters</a:t>
            </a:r>
          </a:p>
          <a:p>
            <a:pPr lvl="1"/>
            <a:r>
              <a:rPr lang="en-US" dirty="0" smtClean="0"/>
              <a:t>Can be in separate DLL file and dropped into application folder</a:t>
            </a:r>
          </a:p>
          <a:p>
            <a:pPr>
              <a:buNone/>
            </a:pP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47</a:t>
            </a:fld>
            <a:r>
              <a:rPr lang="en-US" dirty="0" smtClean="0">
                <a:latin typeface="Times New Roman" pitchFamily="-80" charset="0"/>
              </a:rPr>
              <a:t> </a:t>
            </a:r>
            <a:endParaRPr lang="en-US" dirty="0">
              <a:latin typeface="Times New Roman" pitchFamily="-80" charset="0"/>
            </a:endParaRPr>
          </a:p>
        </p:txBody>
      </p:sp>
      <p:sp>
        <p:nvSpPr>
          <p:cNvPr id="5" name="Rectangle 4"/>
          <p:cNvSpPr/>
          <p:nvPr/>
        </p:nvSpPr>
        <p:spPr>
          <a:xfrm>
            <a:off x="3733800" y="2667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Filter </a:t>
            </a:r>
          </a:p>
          <a:p>
            <a:pPr algn="ctr"/>
            <a:r>
              <a:rPr lang="en-US" sz="1000" dirty="0" smtClean="0">
                <a:solidFill>
                  <a:schemeClr val="tx1"/>
                </a:solidFill>
              </a:rPr>
              <a:t>“X”</a:t>
            </a:r>
            <a:endParaRPr lang="en-US" sz="1000" dirty="0">
              <a:solidFill>
                <a:schemeClr val="tx1"/>
              </a:solidFill>
            </a:endParaRPr>
          </a:p>
        </p:txBody>
      </p:sp>
      <p:sp>
        <p:nvSpPr>
          <p:cNvPr id="6" name="Rectangle 5"/>
          <p:cNvSpPr/>
          <p:nvPr/>
        </p:nvSpPr>
        <p:spPr>
          <a:xfrm>
            <a:off x="2590800" y="2667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Reader</a:t>
            </a:r>
          </a:p>
        </p:txBody>
      </p:sp>
      <p:sp>
        <p:nvSpPr>
          <p:cNvPr id="7" name="Oval 6"/>
          <p:cNvSpPr/>
          <p:nvPr/>
        </p:nvSpPr>
        <p:spPr>
          <a:xfrm>
            <a:off x="1676400" y="2667000"/>
            <a:ext cx="457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8" name="Right Arrow 7"/>
          <p:cNvSpPr/>
          <p:nvPr/>
        </p:nvSpPr>
        <p:spPr>
          <a:xfrm>
            <a:off x="3276600" y="2788920"/>
            <a:ext cx="457200" cy="182880"/>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Arrow Connector 8"/>
          <p:cNvCxnSpPr>
            <a:stCxn id="7" idx="6"/>
            <a:endCxn id="6" idx="1"/>
          </p:cNvCxnSpPr>
          <p:nvPr/>
        </p:nvCxnSpPr>
        <p:spPr>
          <a:xfrm>
            <a:off x="2133600" y="2895600"/>
            <a:ext cx="457200" cy="1588"/>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876800" y="2667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Writer</a:t>
            </a:r>
          </a:p>
        </p:txBody>
      </p:sp>
      <p:sp>
        <p:nvSpPr>
          <p:cNvPr id="11" name="Oval 10"/>
          <p:cNvSpPr/>
          <p:nvPr/>
        </p:nvSpPr>
        <p:spPr>
          <a:xfrm>
            <a:off x="6096000" y="2667000"/>
            <a:ext cx="457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2" name="Right Arrow 11"/>
          <p:cNvSpPr/>
          <p:nvPr/>
        </p:nvSpPr>
        <p:spPr>
          <a:xfrm>
            <a:off x="4419600" y="2788920"/>
            <a:ext cx="457200" cy="182880"/>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Arrow Connector 12"/>
          <p:cNvCxnSpPr>
            <a:stCxn id="10" idx="3"/>
            <a:endCxn id="11" idx="2"/>
          </p:cNvCxnSpPr>
          <p:nvPr/>
        </p:nvCxnSpPr>
        <p:spPr>
          <a:xfrm>
            <a:off x="5562600" y="2895600"/>
            <a:ext cx="533400" cy="1588"/>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3581400" y="2514600"/>
            <a:ext cx="990600" cy="762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50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For Simple Filter</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48</a:t>
            </a:fld>
            <a:r>
              <a:rPr lang="en-US" dirty="0" smtClean="0">
                <a:latin typeface="Times New Roman" pitchFamily="-80" charset="0"/>
              </a:rPr>
              <a:t> </a:t>
            </a:r>
            <a:endParaRPr lang="en-US" dirty="0">
              <a:latin typeface="Times New Roman" pitchFamily="-80" charset="0"/>
            </a:endParaRPr>
          </a:p>
        </p:txBody>
      </p:sp>
      <p:sp>
        <p:nvSpPr>
          <p:cNvPr id="6" name="Rectangle 5"/>
          <p:cNvSpPr/>
          <p:nvPr/>
        </p:nvSpPr>
        <p:spPr>
          <a:xfrm>
            <a:off x="381000" y="1375603"/>
            <a:ext cx="8534400" cy="5101397"/>
          </a:xfrm>
          <a:prstGeom prst="rect">
            <a:avLst/>
          </a:prstGeom>
        </p:spPr>
        <p:txBody>
          <a:bodyPr wrap="square">
            <a:spAutoFit/>
          </a:bodyPr>
          <a:lstStyle/>
          <a:p>
            <a:r>
              <a:rPr lang="en-US" sz="1050" dirty="0" smtClean="0">
                <a:latin typeface="Courier New" pitchFamily="49" charset="0"/>
                <a:cs typeface="Courier New" pitchFamily="49" charset="0"/>
              </a:rPr>
              <a:t> [</a:t>
            </a:r>
            <a:r>
              <a:rPr lang="en-US" sz="1050" dirty="0" smtClean="0">
                <a:solidFill>
                  <a:srgbClr val="2B91AF"/>
                </a:solidFill>
                <a:latin typeface="Courier New" pitchFamily="49" charset="0"/>
                <a:cs typeface="Courier New" pitchFamily="49" charset="0"/>
              </a:rPr>
              <a:t>MageAttribute(</a:t>
            </a:r>
            <a:r>
              <a:rPr lang="en-US" sz="1050" dirty="0" smtClean="0">
                <a:solidFill>
                  <a:srgbClr val="A31515"/>
                </a:solidFill>
                <a:latin typeface="Courier New" pitchFamily="49" charset="0"/>
                <a:cs typeface="Courier New" pitchFamily="49" charset="0"/>
              </a:rPr>
              <a:t>"Filter", "XCorr", "XCorr Example", "Simple filter for SEQUEST results (XCorr &gt; 2.0)")]</a:t>
            </a:r>
          </a:p>
          <a:p>
            <a:r>
              <a:rPr lang="en-US" sz="1050" dirty="0" smtClean="0">
                <a:solidFill>
                  <a:srgbClr val="A31515"/>
                </a:solidFill>
                <a:latin typeface="Courier New" pitchFamily="49" charset="0"/>
                <a:cs typeface="Courier New" pitchFamily="49" charset="0"/>
              </a:rPr>
              <a:t>    </a:t>
            </a:r>
            <a:r>
              <a:rPr lang="en-US" sz="1050" dirty="0" smtClean="0">
                <a:solidFill>
                  <a:srgbClr val="0000FF"/>
                </a:solidFill>
                <a:latin typeface="Courier New" pitchFamily="49" charset="0"/>
                <a:cs typeface="Courier New" pitchFamily="49" charset="0"/>
              </a:rPr>
              <a:t>class </a:t>
            </a:r>
            <a:r>
              <a:rPr lang="en-US" sz="1050" dirty="0" smtClean="0">
                <a:solidFill>
                  <a:srgbClr val="2B91AF"/>
                </a:solidFill>
                <a:latin typeface="Courier New" pitchFamily="49" charset="0"/>
                <a:cs typeface="Courier New" pitchFamily="49" charset="0"/>
              </a:rPr>
              <a:t>XCorrExample : ContentFilter {</a:t>
            </a:r>
          </a:p>
          <a:p>
            <a:endParaRPr lang="en-US" sz="1050" dirty="0" smtClean="0">
              <a:solidFill>
                <a:srgbClr val="2B91AF"/>
              </a:solidFill>
              <a:latin typeface="Courier New" pitchFamily="49" charset="0"/>
              <a:cs typeface="Courier New" pitchFamily="49" charset="0"/>
            </a:endParaRPr>
          </a:p>
          <a:p>
            <a:r>
              <a:rPr lang="en-US" sz="1050" dirty="0" smtClean="0">
                <a:solidFill>
                  <a:srgbClr val="2B91AF"/>
                </a:solidFill>
                <a:latin typeface="Courier New" pitchFamily="49" charset="0"/>
                <a:cs typeface="Courier New" pitchFamily="49" charset="0"/>
              </a:rPr>
              <a:t>        </a:t>
            </a:r>
            <a:r>
              <a:rPr lang="en-US" sz="1050" dirty="0" smtClean="0">
                <a:solidFill>
                  <a:srgbClr val="008000"/>
                </a:solidFill>
                <a:latin typeface="Courier New" pitchFamily="49" charset="0"/>
                <a:cs typeface="Courier New" pitchFamily="49" charset="0"/>
              </a:rPr>
              <a:t>// Indexes into the row field data array</a:t>
            </a:r>
          </a:p>
          <a:p>
            <a:r>
              <a:rPr lang="en-US" sz="1050" dirty="0" smtClean="0">
                <a:solidFill>
                  <a:srgbClr val="008000"/>
                </a:solidFill>
                <a:latin typeface="Courier New" pitchFamily="49" charset="0"/>
                <a:cs typeface="Courier New" pitchFamily="49" charset="0"/>
              </a:rPr>
              <a:t>        </a:t>
            </a:r>
            <a:r>
              <a:rPr lang="en-US" sz="1050" dirty="0" smtClean="0">
                <a:solidFill>
                  <a:srgbClr val="0000FF"/>
                </a:solidFill>
                <a:latin typeface="Courier New" pitchFamily="49" charset="0"/>
                <a:cs typeface="Courier New" pitchFamily="49" charset="0"/>
              </a:rPr>
              <a:t>private int xCorrIdx = 0;</a:t>
            </a:r>
          </a:p>
          <a:p>
            <a:endParaRPr lang="en-US" sz="1050" dirty="0" smtClean="0">
              <a:solidFill>
                <a:srgbClr val="0000FF"/>
              </a:solidFill>
              <a:latin typeface="Courier New" pitchFamily="49" charset="0"/>
              <a:cs typeface="Courier New" pitchFamily="49" charset="0"/>
            </a:endParaRPr>
          </a:p>
          <a:p>
            <a:r>
              <a:rPr lang="en-US" sz="1050" dirty="0" smtClean="0">
                <a:solidFill>
                  <a:srgbClr val="0000FF"/>
                </a:solidFill>
                <a:latin typeface="Courier New" pitchFamily="49" charset="0"/>
                <a:cs typeface="Courier New" pitchFamily="49" charset="0"/>
              </a:rPr>
              <a:t>        </a:t>
            </a:r>
            <a:r>
              <a:rPr lang="en-US" sz="1050" dirty="0" smtClean="0">
                <a:solidFill>
                  <a:srgbClr val="008000"/>
                </a:solidFill>
                <a:latin typeface="Courier New" pitchFamily="49" charset="0"/>
                <a:cs typeface="Courier New" pitchFamily="49" charset="0"/>
              </a:rPr>
              <a:t>// Precalulate field indexes</a:t>
            </a:r>
          </a:p>
          <a:p>
            <a:r>
              <a:rPr lang="en-US" sz="1050" dirty="0" smtClean="0">
                <a:solidFill>
                  <a:srgbClr val="008000"/>
                </a:solidFill>
                <a:latin typeface="Courier New" pitchFamily="49" charset="0"/>
                <a:cs typeface="Courier New" pitchFamily="49" charset="0"/>
              </a:rPr>
              <a:t>        </a:t>
            </a:r>
            <a:r>
              <a:rPr lang="en-US" sz="1050" dirty="0" smtClean="0">
                <a:solidFill>
                  <a:srgbClr val="0000FF"/>
                </a:solidFill>
                <a:latin typeface="Courier New" pitchFamily="49" charset="0"/>
                <a:cs typeface="Courier New" pitchFamily="49" charset="0"/>
              </a:rPr>
              <a:t>protected override void ColumnDefsFinished() {</a:t>
            </a:r>
          </a:p>
          <a:p>
            <a:r>
              <a:rPr lang="en-US" sz="1050" dirty="0" smtClean="0">
                <a:solidFill>
                  <a:srgbClr val="0000FF"/>
                </a:solidFill>
                <a:latin typeface="Courier New" pitchFamily="49" charset="0"/>
                <a:cs typeface="Courier New" pitchFamily="49" charset="0"/>
              </a:rPr>
              <a:t>            </a:t>
            </a:r>
            <a:r>
              <a:rPr lang="en-US" sz="1050" dirty="0" smtClean="0">
                <a:solidFill>
                  <a:srgbClr val="008000"/>
                </a:solidFill>
                <a:latin typeface="Courier New" pitchFamily="49" charset="0"/>
                <a:cs typeface="Courier New" pitchFamily="49" charset="0"/>
              </a:rPr>
              <a:t>// set up indexes into fields array</a:t>
            </a:r>
          </a:p>
          <a:p>
            <a:r>
              <a:rPr lang="en-US" sz="1050" dirty="0" smtClean="0">
                <a:solidFill>
                  <a:srgbClr val="008000"/>
                </a:solidFill>
                <a:latin typeface="Courier New" pitchFamily="49" charset="0"/>
                <a:cs typeface="Courier New" pitchFamily="49" charset="0"/>
              </a:rPr>
              <a:t>            xCorrIdx = </a:t>
            </a:r>
            <a:r>
              <a:rPr lang="en-US" sz="1050" dirty="0" smtClean="0">
                <a:solidFill>
                  <a:srgbClr val="0000FF"/>
                </a:solidFill>
                <a:latin typeface="Courier New" pitchFamily="49" charset="0"/>
                <a:cs typeface="Courier New" pitchFamily="49" charset="0"/>
              </a:rPr>
              <a:t>this.InputColumnPos[</a:t>
            </a:r>
            <a:r>
              <a:rPr lang="en-US" sz="1050" dirty="0" smtClean="0">
                <a:solidFill>
                  <a:srgbClr val="A31515"/>
                </a:solidFill>
                <a:latin typeface="Courier New" pitchFamily="49" charset="0"/>
                <a:cs typeface="Courier New" pitchFamily="49" charset="0"/>
              </a:rPr>
              <a:t>"XCorr"];</a:t>
            </a:r>
          </a:p>
          <a:p>
            <a:r>
              <a:rPr lang="en-US" sz="1050" dirty="0" smtClean="0">
                <a:solidFill>
                  <a:srgbClr val="A31515"/>
                </a:solidFill>
                <a:latin typeface="Courier New" pitchFamily="49" charset="0"/>
                <a:cs typeface="Courier New" pitchFamily="49" charset="0"/>
              </a:rPr>
              <a:t>        }</a:t>
            </a:r>
          </a:p>
          <a:p>
            <a:endParaRPr lang="en-US" sz="1050" dirty="0" smtClean="0">
              <a:solidFill>
                <a:srgbClr val="A31515"/>
              </a:solidFill>
              <a:latin typeface="Courier New" pitchFamily="49" charset="0"/>
              <a:cs typeface="Courier New" pitchFamily="49" charset="0"/>
            </a:endParaRPr>
          </a:p>
          <a:p>
            <a:r>
              <a:rPr lang="en-US" sz="1050" dirty="0" smtClean="0">
                <a:solidFill>
                  <a:srgbClr val="A31515"/>
                </a:solidFill>
                <a:latin typeface="Courier New" pitchFamily="49" charset="0"/>
                <a:cs typeface="Courier New" pitchFamily="49" charset="0"/>
              </a:rPr>
              <a:t>        </a:t>
            </a:r>
            <a:r>
              <a:rPr lang="en-US" sz="1050" dirty="0" smtClean="0">
                <a:solidFill>
                  <a:srgbClr val="008000"/>
                </a:solidFill>
                <a:latin typeface="Courier New" pitchFamily="49" charset="0"/>
                <a:cs typeface="Courier New" pitchFamily="49" charset="0"/>
              </a:rPr>
              <a:t>// This is called for each input data row that is being filtered.</a:t>
            </a:r>
          </a:p>
          <a:p>
            <a:r>
              <a:rPr lang="en-US" sz="1050" dirty="0" smtClean="0">
                <a:solidFill>
                  <a:srgbClr val="008000"/>
                </a:solidFill>
                <a:latin typeface="Courier New" pitchFamily="49" charset="0"/>
                <a:cs typeface="Courier New" pitchFamily="49" charset="0"/>
              </a:rPr>
              <a:t>        // the fields array contains value of each column for the row</a:t>
            </a:r>
          </a:p>
          <a:p>
            <a:r>
              <a:rPr lang="en-US" sz="1050" dirty="0" smtClean="0">
                <a:solidFill>
                  <a:srgbClr val="008000"/>
                </a:solidFill>
                <a:latin typeface="Courier New" pitchFamily="49" charset="0"/>
                <a:cs typeface="Courier New" pitchFamily="49" charset="0"/>
              </a:rPr>
              <a:t>        </a:t>
            </a:r>
            <a:r>
              <a:rPr lang="en-US" sz="1050" dirty="0" smtClean="0">
                <a:solidFill>
                  <a:srgbClr val="0000FF"/>
                </a:solidFill>
                <a:latin typeface="Courier New" pitchFamily="49" charset="0"/>
                <a:cs typeface="Courier New" pitchFamily="49" charset="0"/>
              </a:rPr>
              <a:t>protected override bool CheckFilter(ref object[] fields) {</a:t>
            </a:r>
          </a:p>
          <a:p>
            <a:r>
              <a:rPr lang="en-US" sz="1050" dirty="0" smtClean="0">
                <a:solidFill>
                  <a:srgbClr val="0000FF"/>
                </a:solidFill>
                <a:latin typeface="Courier New" pitchFamily="49" charset="0"/>
                <a:cs typeface="Courier New" pitchFamily="49" charset="0"/>
              </a:rPr>
              <a:t>            bool accepted = false;</a:t>
            </a:r>
          </a:p>
          <a:p>
            <a:endParaRPr lang="en-US" sz="1050" dirty="0" smtClean="0">
              <a:solidFill>
                <a:srgbClr val="0000FF"/>
              </a:solidFill>
              <a:latin typeface="Courier New" pitchFamily="49" charset="0"/>
              <a:cs typeface="Courier New" pitchFamily="49" charset="0"/>
            </a:endParaRPr>
          </a:p>
          <a:p>
            <a:r>
              <a:rPr lang="en-US" sz="1050" dirty="0" smtClean="0">
                <a:solidFill>
                  <a:srgbClr val="0000FF"/>
                </a:solidFill>
                <a:latin typeface="Courier New" pitchFamily="49" charset="0"/>
                <a:cs typeface="Courier New" pitchFamily="49" charset="0"/>
              </a:rPr>
              <a:t>            </a:t>
            </a:r>
            <a:r>
              <a:rPr lang="en-US" sz="1050" dirty="0" smtClean="0">
                <a:solidFill>
                  <a:srgbClr val="008000"/>
                </a:solidFill>
                <a:latin typeface="Courier New" pitchFamily="49" charset="0"/>
                <a:cs typeface="Courier New" pitchFamily="49" charset="0"/>
              </a:rPr>
              <a:t>// convert XCorr from text to number</a:t>
            </a:r>
          </a:p>
          <a:p>
            <a:r>
              <a:rPr lang="en-US" sz="1050" dirty="0" smtClean="0">
                <a:solidFill>
                  <a:srgbClr val="008000"/>
                </a:solidFill>
                <a:latin typeface="Courier New" pitchFamily="49" charset="0"/>
                <a:cs typeface="Courier New" pitchFamily="49" charset="0"/>
              </a:rPr>
              <a:t>            // and accept it if it meets minimum value</a:t>
            </a:r>
          </a:p>
          <a:p>
            <a:r>
              <a:rPr lang="en-US" sz="1050" dirty="0" smtClean="0">
                <a:solidFill>
                  <a:srgbClr val="008000"/>
                </a:solidFill>
                <a:latin typeface="Courier New" pitchFamily="49" charset="0"/>
                <a:cs typeface="Courier New" pitchFamily="49" charset="0"/>
              </a:rPr>
              <a:t>            </a:t>
            </a:r>
            <a:r>
              <a:rPr lang="en-US" sz="1050" dirty="0" smtClean="0">
                <a:solidFill>
                  <a:srgbClr val="0000FF"/>
                </a:solidFill>
                <a:latin typeface="Courier New" pitchFamily="49" charset="0"/>
                <a:cs typeface="Courier New" pitchFamily="49" charset="0"/>
              </a:rPr>
              <a:t>double v = 0;</a:t>
            </a:r>
          </a:p>
          <a:p>
            <a:r>
              <a:rPr lang="en-US" sz="1050" dirty="0" smtClean="0">
                <a:solidFill>
                  <a:srgbClr val="0000FF"/>
                </a:solidFill>
                <a:latin typeface="Courier New" pitchFamily="49" charset="0"/>
                <a:cs typeface="Courier New" pitchFamily="49" charset="0"/>
              </a:rPr>
              <a:t>            double.TryParse((string)fields[xCorrIdx], out v);</a:t>
            </a:r>
          </a:p>
          <a:p>
            <a:r>
              <a:rPr lang="en-US" sz="1050" dirty="0" smtClean="0">
                <a:solidFill>
                  <a:srgbClr val="0000FF"/>
                </a:solidFill>
                <a:latin typeface="Courier New" pitchFamily="49" charset="0"/>
                <a:cs typeface="Courier New" pitchFamily="49" charset="0"/>
              </a:rPr>
              <a:t>            if (v &gt; 2.0) {</a:t>
            </a:r>
          </a:p>
          <a:p>
            <a:r>
              <a:rPr lang="en-US" sz="1050" dirty="0" smtClean="0">
                <a:solidFill>
                  <a:srgbClr val="0000FF"/>
                </a:solidFill>
                <a:latin typeface="Courier New" pitchFamily="49" charset="0"/>
                <a:cs typeface="Courier New" pitchFamily="49" charset="0"/>
              </a:rPr>
              <a:t>                accepted = true;</a:t>
            </a:r>
          </a:p>
          <a:p>
            <a:r>
              <a:rPr lang="en-US" sz="1050" dirty="0" smtClean="0">
                <a:solidFill>
                  <a:srgbClr val="0000FF"/>
                </a:solidFill>
                <a:latin typeface="Courier New" pitchFamily="49" charset="0"/>
                <a:cs typeface="Courier New" pitchFamily="49" charset="0"/>
              </a:rPr>
              <a:t>            }</a:t>
            </a:r>
          </a:p>
          <a:p>
            <a:r>
              <a:rPr lang="en-US" sz="1050" dirty="0" smtClean="0">
                <a:solidFill>
                  <a:srgbClr val="0000FF"/>
                </a:solidFill>
                <a:latin typeface="Courier New" pitchFamily="49" charset="0"/>
                <a:cs typeface="Courier New" pitchFamily="49" charset="0"/>
              </a:rPr>
              <a:t>            </a:t>
            </a:r>
            <a:r>
              <a:rPr lang="en-US" sz="1050" dirty="0" smtClean="0">
                <a:solidFill>
                  <a:srgbClr val="008000"/>
                </a:solidFill>
                <a:latin typeface="Courier New" pitchFamily="49" charset="0"/>
                <a:cs typeface="Courier New" pitchFamily="49" charset="0"/>
              </a:rPr>
              <a:t>// apply output column mapping (if active)</a:t>
            </a:r>
          </a:p>
          <a:p>
            <a:r>
              <a:rPr lang="en-US" sz="1050" dirty="0" smtClean="0">
                <a:solidFill>
                  <a:srgbClr val="008000"/>
                </a:solidFill>
                <a:latin typeface="Courier New" pitchFamily="49" charset="0"/>
                <a:cs typeface="Courier New" pitchFamily="49" charset="0"/>
              </a:rPr>
              <a:t>            </a:t>
            </a:r>
            <a:r>
              <a:rPr lang="en-US" sz="1050" dirty="0" smtClean="0">
                <a:solidFill>
                  <a:srgbClr val="0000FF"/>
                </a:solidFill>
                <a:latin typeface="Courier New" pitchFamily="49" charset="0"/>
                <a:cs typeface="Courier New" pitchFamily="49" charset="0"/>
              </a:rPr>
              <a:t>if (accepted &amp;&amp; OutputColumnDefs != null) {</a:t>
            </a:r>
          </a:p>
          <a:p>
            <a:r>
              <a:rPr lang="en-US" sz="1050" dirty="0" smtClean="0">
                <a:solidFill>
                  <a:srgbClr val="0000FF"/>
                </a:solidFill>
                <a:latin typeface="Courier New" pitchFamily="49" charset="0"/>
                <a:cs typeface="Courier New" pitchFamily="49" charset="0"/>
              </a:rPr>
              <a:t>                fields = MapDataRow(fields);</a:t>
            </a:r>
          </a:p>
          <a:p>
            <a:r>
              <a:rPr lang="en-US" sz="1050" dirty="0" smtClean="0">
                <a:solidFill>
                  <a:srgbClr val="0000FF"/>
                </a:solidFill>
                <a:latin typeface="Courier New" pitchFamily="49" charset="0"/>
                <a:cs typeface="Courier New" pitchFamily="49" charset="0"/>
              </a:rPr>
              <a:t>            }</a:t>
            </a:r>
          </a:p>
          <a:p>
            <a:r>
              <a:rPr lang="en-US" sz="1050" dirty="0" smtClean="0">
                <a:solidFill>
                  <a:srgbClr val="0000FF"/>
                </a:solidFill>
                <a:latin typeface="Courier New" pitchFamily="49" charset="0"/>
                <a:cs typeface="Courier New" pitchFamily="49" charset="0"/>
              </a:rPr>
              <a:t>            return accepted;</a:t>
            </a:r>
          </a:p>
          <a:p>
            <a:r>
              <a:rPr lang="en-US" sz="1050" dirty="0" smtClean="0">
                <a:solidFill>
                  <a:srgbClr val="0000FF"/>
                </a:solidFill>
                <a:latin typeface="Courier New" pitchFamily="49" charset="0"/>
                <a:cs typeface="Courier New" pitchFamily="49" charset="0"/>
              </a:rPr>
              <a:t>        }</a:t>
            </a:r>
          </a:p>
          <a:p>
            <a:r>
              <a:rPr lang="en-US" sz="1050" dirty="0" smtClean="0">
                <a:solidFill>
                  <a:srgbClr val="0000FF"/>
                </a:solidFill>
                <a:latin typeface="Courier New" pitchFamily="49" charset="0"/>
                <a:cs typeface="Courier New" pitchFamily="49" charset="0"/>
              </a:rPr>
              <a:t>    }</a:t>
            </a:r>
            <a:endParaRPr lang="en-US" sz="105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1164733" y="4361667"/>
            <a:ext cx="6226667" cy="135333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457200" y="2220533"/>
            <a:ext cx="4593334" cy="2046667"/>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Column Mapping</a:t>
            </a:r>
            <a:endParaRPr lang="en-US" dirty="0"/>
          </a:p>
        </p:txBody>
      </p:sp>
      <p:sp>
        <p:nvSpPr>
          <p:cNvPr id="3" name="Content Placeholder 2"/>
          <p:cNvSpPr>
            <a:spLocks noGrp="1"/>
          </p:cNvSpPr>
          <p:nvPr>
            <p:ph idx="1"/>
          </p:nvPr>
        </p:nvSpPr>
        <p:spPr>
          <a:xfrm>
            <a:off x="492125" y="1600200"/>
            <a:ext cx="8186738" cy="2057400"/>
          </a:xfrm>
        </p:spPr>
        <p:txBody>
          <a:bodyPr/>
          <a:lstStyle/>
          <a:p>
            <a:r>
              <a:rPr lang="en-US" dirty="0" smtClean="0"/>
              <a:t>Mage library allows filters to remap columns</a:t>
            </a:r>
          </a:p>
          <a:p>
            <a:r>
              <a:rPr lang="en-US" dirty="0" smtClean="0"/>
              <a:t>Output columns can be different than input columns</a:t>
            </a:r>
          </a:p>
          <a:p>
            <a:pPr lvl="2"/>
            <a:r>
              <a:rPr lang="en-US" dirty="0" smtClean="0"/>
              <a:t>Renamed</a:t>
            </a:r>
          </a:p>
          <a:p>
            <a:pPr lvl="2"/>
            <a:r>
              <a:rPr lang="en-US" dirty="0" smtClean="0"/>
              <a:t>Repositioned</a:t>
            </a:r>
          </a:p>
          <a:p>
            <a:pPr lvl="2"/>
            <a:r>
              <a:rPr lang="en-US" dirty="0" smtClean="0"/>
              <a:t>Removed</a:t>
            </a:r>
          </a:p>
          <a:p>
            <a:pPr lvl="2"/>
            <a:r>
              <a:rPr lang="en-US" dirty="0" smtClean="0"/>
              <a:t>Created (within limits)</a:t>
            </a:r>
          </a:p>
          <a:p>
            <a:pPr lvl="2"/>
            <a:r>
              <a:rPr lang="en-US" dirty="0" smtClean="0"/>
              <a:t>Data Type Changed</a:t>
            </a:r>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49</a:t>
            </a:fld>
            <a:r>
              <a:rPr lang="en-US" dirty="0" smtClean="0">
                <a:latin typeface="Times New Roman" pitchFamily="-80" charset="0"/>
              </a:rPr>
              <a:t> </a:t>
            </a:r>
            <a:endParaRPr lang="en-US" dirty="0">
              <a:latin typeface="Times New Roman" pitchFamily="-80" charset="0"/>
            </a:endParaRPr>
          </a:p>
        </p:txBody>
      </p:sp>
      <p:sp>
        <p:nvSpPr>
          <p:cNvPr id="13" name="Content Placeholder 2"/>
          <p:cNvSpPr txBox="1">
            <a:spLocks/>
          </p:cNvSpPr>
          <p:nvPr/>
        </p:nvSpPr>
        <p:spPr bwMode="auto">
          <a:xfrm>
            <a:off x="533400" y="1219200"/>
            <a:ext cx="8186738" cy="381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42900" marR="0" lvl="0" indent="-342900" algn="l" defTabSz="914400" rtl="0" eaLnBrk="0" fontAlgn="base" latinLnBrk="0" hangingPunct="0">
              <a:lnSpc>
                <a:spcPct val="85000"/>
              </a:lnSpc>
              <a:spcBef>
                <a:spcPct val="30000"/>
              </a:spcBef>
              <a:spcAft>
                <a:spcPct val="0"/>
              </a:spcAft>
              <a:buClr>
                <a:schemeClr val="folHlink"/>
              </a:buClr>
              <a:buSzTx/>
              <a:buFontTx/>
              <a:buBlip>
                <a:blip r:embed="rId4"/>
              </a:buBlip>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Mage File Processor provides use </a:t>
            </a:r>
            <a:r>
              <a:rPr lang="en-US" sz="2400" kern="0" dirty="0" smtClean="0">
                <a:latin typeface="+mn-lt"/>
              </a:rPr>
              <a:t>o</a:t>
            </a:r>
            <a:r>
              <a:rPr kumimoji="0" lang="en-US" sz="2400" b="0" i="0" u="none" strike="noStrike" kern="0" cap="none" spc="0" normalizeH="0" baseline="0" noProof="0" dirty="0" smtClean="0">
                <a:ln>
                  <a:noFill/>
                </a:ln>
                <a:solidFill>
                  <a:schemeClr val="tx1"/>
                </a:solidFill>
                <a:effectLst/>
                <a:uLnTx/>
                <a:uFillTx/>
                <a:latin typeface="+mn-lt"/>
                <a:ea typeface="+mn-ea"/>
                <a:cs typeface="+mn-cs"/>
              </a:rPr>
              <a:t>f this feature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11" name="Rounded Rectangular Callout 10"/>
          <p:cNvSpPr/>
          <p:nvPr/>
        </p:nvSpPr>
        <p:spPr>
          <a:xfrm>
            <a:off x="5105400" y="3657600"/>
            <a:ext cx="3200400" cy="609600"/>
          </a:xfrm>
          <a:prstGeom prst="wedgeRoundRectCallout">
            <a:avLst>
              <a:gd name="adj1" fmla="val -31172"/>
              <a:gd name="adj2" fmla="val 244238"/>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Clicking “Select Column Mapping”…</a:t>
            </a:r>
            <a:endParaRPr lang="en-US" dirty="0">
              <a:solidFill>
                <a:schemeClr val="tx1"/>
              </a:solidFill>
            </a:endParaRPr>
          </a:p>
        </p:txBody>
      </p:sp>
      <p:sp>
        <p:nvSpPr>
          <p:cNvPr id="14" name="Rounded Rectangle 13"/>
          <p:cNvSpPr/>
          <p:nvPr/>
        </p:nvSpPr>
        <p:spPr>
          <a:xfrm>
            <a:off x="1905000" y="5440680"/>
            <a:ext cx="73152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a:off x="533400" y="2971800"/>
            <a:ext cx="2926080" cy="16459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ular Callout 5"/>
          <p:cNvSpPr/>
          <p:nvPr/>
        </p:nvSpPr>
        <p:spPr>
          <a:xfrm>
            <a:off x="5105400" y="2362200"/>
            <a:ext cx="3200400" cy="1219200"/>
          </a:xfrm>
          <a:prstGeom prst="wedgeRoundRectCallout">
            <a:avLst>
              <a:gd name="adj1" fmla="val -95457"/>
              <a:gd name="adj2" fmla="val 7432"/>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Brings up a dialog that allows a predefined column mapping to be selected. </a:t>
            </a:r>
            <a:endParaRPr lang="en-US" dirty="0">
              <a:solidFill>
                <a:schemeClr val="tx1"/>
              </a:solidFill>
            </a:endParaRPr>
          </a:p>
        </p:txBody>
      </p:sp>
      <p:sp>
        <p:nvSpPr>
          <p:cNvPr id="16" name="Rounded Rectangle 15"/>
          <p:cNvSpPr/>
          <p:nvPr/>
        </p:nvSpPr>
        <p:spPr>
          <a:xfrm>
            <a:off x="1295400" y="2438400"/>
            <a:ext cx="73152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22" presetClass="exit" presetSubtype="4" fill="hold" nodeType="withEffect">
                                  <p:stCondLst>
                                    <p:cond delay="0"/>
                                  </p:stCondLst>
                                  <p:childTnLst>
                                    <p:animEffect transition="out" filter="wipe(down)">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22" presetClass="exit" presetSubtype="4" fill="hold" nodeType="withEffect">
                                  <p:stCondLst>
                                    <p:cond delay="0"/>
                                  </p:stCondLst>
                                  <p:childTnLst>
                                    <p:animEffect transition="out" filter="wipe(down)">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22" presetClass="exit" presetSubtype="4" fill="hold" nodeType="withEffect">
                                  <p:stCondLst>
                                    <p:cond delay="0"/>
                                  </p:stCondLst>
                                  <p:childTnLst>
                                    <p:animEffect transition="out" filter="wipe(down)">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4" presetClass="exit" presetSubtype="16" fill="hold" nodeType="withEffect">
                                  <p:stCondLst>
                                    <p:cond delay="0"/>
                                  </p:stCondLst>
                                  <p:childTnLst>
                                    <p:animEffect transition="out" filter="box(in)">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4" presetClass="exit" presetSubtype="16" fill="hold" nodeType="withEffect">
                                  <p:stCondLst>
                                    <p:cond delay="0"/>
                                  </p:stCondLst>
                                  <p:childTnLst>
                                    <p:animEffect transition="out" filter="box(in)">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childTnLst>
                          </p:cTn>
                        </p:par>
                        <p:par>
                          <p:cTn id="26" fill="hold">
                            <p:stCondLst>
                              <p:cond delay="500"/>
                            </p:stCondLst>
                            <p:childTnLst>
                              <p:par>
                                <p:cTn id="27" presetID="4" presetClass="entr" presetSubtype="16" fill="hold" nodeType="afterEffect">
                                  <p:stCondLst>
                                    <p:cond delay="0"/>
                                  </p:stCondLst>
                                  <p:childTnLst>
                                    <p:set>
                                      <p:cBhvr>
                                        <p:cTn id="28" dur="1" fill="hold">
                                          <p:stCondLst>
                                            <p:cond delay="0"/>
                                          </p:stCondLst>
                                        </p:cTn>
                                        <p:tgtEl>
                                          <p:spTgt spid="13">
                                            <p:txEl>
                                              <p:pRg st="0" end="0"/>
                                            </p:txEl>
                                          </p:spTgt>
                                        </p:tgtEl>
                                        <p:attrNameLst>
                                          <p:attrName>style.visibility</p:attrName>
                                        </p:attrNameLst>
                                      </p:cBhvr>
                                      <p:to>
                                        <p:strVal val="visible"/>
                                      </p:to>
                                    </p:set>
                                    <p:animEffect transition="in" filter="box(in)">
                                      <p:cBhvr>
                                        <p:cTn id="29" dur="500"/>
                                        <p:tgtEl>
                                          <p:spTgt spid="13">
                                            <p:txEl>
                                              <p:pRg st="0" end="0"/>
                                            </p:txEl>
                                          </p:spTgt>
                                        </p:tgtEl>
                                      </p:cBhvr>
                                    </p:animEffect>
                                  </p:childTnLst>
                                </p:cTn>
                              </p:par>
                            </p:childTnLst>
                          </p:cTn>
                        </p:par>
                        <p:par>
                          <p:cTn id="30" fill="hold">
                            <p:stCondLst>
                              <p:cond delay="1000"/>
                            </p:stCondLst>
                            <p:childTnLst>
                              <p:par>
                                <p:cTn id="31" presetID="4" presetClass="entr" presetSubtype="16" fill="hold" nodeType="afterEffect">
                                  <p:stCondLst>
                                    <p:cond delay="1000"/>
                                  </p:stCondLst>
                                  <p:childTnLst>
                                    <p:set>
                                      <p:cBhvr>
                                        <p:cTn id="32" dur="1" fill="hold">
                                          <p:stCondLst>
                                            <p:cond delay="0"/>
                                          </p:stCondLst>
                                        </p:cTn>
                                        <p:tgtEl>
                                          <p:spTgt spid="2051"/>
                                        </p:tgtEl>
                                        <p:attrNameLst>
                                          <p:attrName>style.visibility</p:attrName>
                                        </p:attrNameLst>
                                      </p:cBhvr>
                                      <p:to>
                                        <p:strVal val="visible"/>
                                      </p:to>
                                    </p:set>
                                    <p:animEffect transition="in" filter="box(in)">
                                      <p:cBhvr>
                                        <p:cTn id="33" dur="500"/>
                                        <p:tgtEl>
                                          <p:spTgt spid="2051"/>
                                        </p:tgtEl>
                                      </p:cBhvr>
                                    </p:animEffect>
                                  </p:childTnLst>
                                </p:cTn>
                              </p:par>
                            </p:childTnLst>
                          </p:cTn>
                        </p:par>
                        <p:par>
                          <p:cTn id="34" fill="hold">
                            <p:stCondLst>
                              <p:cond delay="2500"/>
                            </p:stCondLst>
                            <p:childTnLst>
                              <p:par>
                                <p:cTn id="35" presetID="4" presetClass="entr" presetSubtype="16" fill="hold" grpId="0" nodeType="afterEffect">
                                  <p:stCondLst>
                                    <p:cond delay="1000"/>
                                  </p:stCondLst>
                                  <p:childTnLst>
                                    <p:set>
                                      <p:cBhvr>
                                        <p:cTn id="36" dur="1" fill="hold">
                                          <p:stCondLst>
                                            <p:cond delay="0"/>
                                          </p:stCondLst>
                                        </p:cTn>
                                        <p:tgtEl>
                                          <p:spTgt spid="11"/>
                                        </p:tgtEl>
                                        <p:attrNameLst>
                                          <p:attrName>style.visibility</p:attrName>
                                        </p:attrNameLst>
                                      </p:cBhvr>
                                      <p:to>
                                        <p:strVal val="visible"/>
                                      </p:to>
                                    </p:set>
                                    <p:animEffect transition="in" filter="box(in)">
                                      <p:cBhvr>
                                        <p:cTn id="37" dur="500"/>
                                        <p:tgtEl>
                                          <p:spTgt spid="11"/>
                                        </p:tgtEl>
                                      </p:cBhvr>
                                    </p:animEffect>
                                  </p:childTnLst>
                                </p:cTn>
                              </p:par>
                            </p:childTnLst>
                          </p:cTn>
                        </p:par>
                        <p:par>
                          <p:cTn id="38" fill="hold">
                            <p:stCondLst>
                              <p:cond delay="4000"/>
                            </p:stCondLst>
                            <p:childTnLst>
                              <p:par>
                                <p:cTn id="39" presetID="4" presetClass="entr" presetSubtype="16" fill="hold" nodeType="afterEffect">
                                  <p:stCondLst>
                                    <p:cond delay="1000"/>
                                  </p:stCondLst>
                                  <p:childTnLst>
                                    <p:set>
                                      <p:cBhvr>
                                        <p:cTn id="40" dur="1" fill="hold">
                                          <p:stCondLst>
                                            <p:cond delay="0"/>
                                          </p:stCondLst>
                                        </p:cTn>
                                        <p:tgtEl>
                                          <p:spTgt spid="2050"/>
                                        </p:tgtEl>
                                        <p:attrNameLst>
                                          <p:attrName>style.visibility</p:attrName>
                                        </p:attrNameLst>
                                      </p:cBhvr>
                                      <p:to>
                                        <p:strVal val="visible"/>
                                      </p:to>
                                    </p:set>
                                    <p:animEffect transition="in" filter="box(in)">
                                      <p:cBhvr>
                                        <p:cTn id="41" dur="500"/>
                                        <p:tgtEl>
                                          <p:spTgt spid="2050"/>
                                        </p:tgtEl>
                                      </p:cBhvr>
                                    </p:animEffect>
                                  </p:childTnLst>
                                </p:cTn>
                              </p:par>
                            </p:childTnLst>
                          </p:cTn>
                        </p:par>
                        <p:par>
                          <p:cTn id="42" fill="hold">
                            <p:stCondLst>
                              <p:cond delay="5500"/>
                            </p:stCondLst>
                            <p:childTnLst>
                              <p:par>
                                <p:cTn id="43" presetID="4" presetClass="entr" presetSubtype="16" fill="hold" grpId="0" nodeType="afterEffect">
                                  <p:stCondLst>
                                    <p:cond delay="1000"/>
                                  </p:stCondLst>
                                  <p:childTnLst>
                                    <p:set>
                                      <p:cBhvr>
                                        <p:cTn id="44" dur="1" fill="hold">
                                          <p:stCondLst>
                                            <p:cond delay="0"/>
                                          </p:stCondLst>
                                        </p:cTn>
                                        <p:tgtEl>
                                          <p:spTgt spid="6"/>
                                        </p:tgtEl>
                                        <p:attrNameLst>
                                          <p:attrName>style.visibility</p:attrName>
                                        </p:attrNameLst>
                                      </p:cBhvr>
                                      <p:to>
                                        <p:strVal val="visible"/>
                                      </p:to>
                                    </p:set>
                                    <p:animEffect transition="in" filter="box(in)">
                                      <p:cBhvr>
                                        <p:cTn id="45" dur="500"/>
                                        <p:tgtEl>
                                          <p:spTgt spid="6"/>
                                        </p:tgtEl>
                                      </p:cBhvr>
                                    </p:animEffect>
                                  </p:childTnLst>
                                </p:cTn>
                              </p:par>
                            </p:childTnLst>
                          </p:cTn>
                        </p:par>
                        <p:par>
                          <p:cTn id="46" fill="hold">
                            <p:stCondLst>
                              <p:cond delay="7000"/>
                            </p:stCondLst>
                            <p:childTnLst>
                              <p:par>
                                <p:cTn id="47" presetID="4" presetClass="entr" presetSubtype="16" fill="hold" grpId="0" nodeType="afterEffect">
                                  <p:stCondLst>
                                    <p:cond delay="1000"/>
                                  </p:stCondLst>
                                  <p:childTnLst>
                                    <p:set>
                                      <p:cBhvr>
                                        <p:cTn id="48" dur="1" fill="hold">
                                          <p:stCondLst>
                                            <p:cond delay="0"/>
                                          </p:stCondLst>
                                        </p:cTn>
                                        <p:tgtEl>
                                          <p:spTgt spid="15"/>
                                        </p:tgtEl>
                                        <p:attrNameLst>
                                          <p:attrName>style.visibility</p:attrName>
                                        </p:attrNameLst>
                                      </p:cBhvr>
                                      <p:to>
                                        <p:strVal val="visible"/>
                                      </p:to>
                                    </p:set>
                                    <p:animEffect transition="in" filter="box(in)">
                                      <p:cBhvr>
                                        <p:cTn id="49" dur="500"/>
                                        <p:tgtEl>
                                          <p:spTgt spid="15"/>
                                        </p:tgtEl>
                                      </p:cBhvr>
                                    </p:animEffect>
                                  </p:childTnLst>
                                </p:cTn>
                              </p:par>
                            </p:childTnLst>
                          </p:cTn>
                        </p:par>
                        <p:par>
                          <p:cTn id="50" fill="hold">
                            <p:stCondLst>
                              <p:cond delay="8500"/>
                            </p:stCondLst>
                            <p:childTnLst>
                              <p:par>
                                <p:cTn id="51" presetID="4" presetClass="entr" presetSubtype="16"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ox(in)">
                                      <p:cBhvr>
                                        <p:cTn id="53" dur="500"/>
                                        <p:tgtEl>
                                          <p:spTgt spid="16"/>
                                        </p:tgtEl>
                                      </p:cBhvr>
                                    </p:animEffect>
                                  </p:childTnLst>
                                </p:cTn>
                              </p:par>
                            </p:childTnLst>
                          </p:cTn>
                        </p:par>
                        <p:par>
                          <p:cTn id="54" fill="hold">
                            <p:stCondLst>
                              <p:cond delay="9000"/>
                            </p:stCondLst>
                            <p:childTnLst>
                              <p:par>
                                <p:cTn id="55" presetID="4" presetClass="entr" presetSubtype="16" fill="hold" grpId="0" nodeType="afterEffect">
                                  <p:stCondLst>
                                    <p:cond delay="1000"/>
                                  </p:stCondLst>
                                  <p:childTnLst>
                                    <p:set>
                                      <p:cBhvr>
                                        <p:cTn id="56" dur="1" fill="hold">
                                          <p:stCondLst>
                                            <p:cond delay="0"/>
                                          </p:stCondLst>
                                        </p:cTn>
                                        <p:tgtEl>
                                          <p:spTgt spid="14"/>
                                        </p:tgtEl>
                                        <p:attrNameLst>
                                          <p:attrName>style.visibility</p:attrName>
                                        </p:attrNameLst>
                                      </p:cBhvr>
                                      <p:to>
                                        <p:strVal val="visible"/>
                                      </p:to>
                                    </p:set>
                                    <p:animEffect transition="in" filter="box(in)">
                                      <p:cBhvr>
                                        <p:cTn id="5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6"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cstate="print"/>
          <a:srcRect/>
          <a:stretch>
            <a:fillRect/>
          </a:stretch>
        </p:blipFill>
        <p:spPr bwMode="auto">
          <a:xfrm>
            <a:off x="807600" y="2996057"/>
            <a:ext cx="3985714" cy="3557143"/>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Issues</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5</a:t>
            </a:fld>
            <a:r>
              <a:rPr lang="en-US" dirty="0" smtClean="0">
                <a:latin typeface="Times New Roman" pitchFamily="-80" charset="0"/>
              </a:rPr>
              <a:t> </a:t>
            </a:r>
            <a:endParaRPr lang="en-US" dirty="0">
              <a:latin typeface="Times New Roman" pitchFamily="-80" charset="0"/>
            </a:endParaRPr>
          </a:p>
        </p:txBody>
      </p:sp>
      <p:pic>
        <p:nvPicPr>
          <p:cNvPr id="1027" name="Picture 3"/>
          <p:cNvPicPr>
            <a:picLocks noChangeAspect="1" noChangeArrowheads="1"/>
          </p:cNvPicPr>
          <p:nvPr/>
        </p:nvPicPr>
        <p:blipFill>
          <a:blip r:embed="rId4" cstate="print"/>
          <a:srcRect/>
          <a:stretch>
            <a:fillRect/>
          </a:stretch>
        </p:blipFill>
        <p:spPr bwMode="auto">
          <a:xfrm>
            <a:off x="5074800" y="4029371"/>
            <a:ext cx="2850000" cy="2134286"/>
          </a:xfrm>
          <a:prstGeom prst="rect">
            <a:avLst/>
          </a:prstGeom>
          <a:noFill/>
          <a:ln w="9525">
            <a:noFill/>
            <a:miter lim="800000"/>
            <a:headEnd/>
            <a:tailEnd/>
          </a:ln>
        </p:spPr>
      </p:pic>
      <p:sp>
        <p:nvSpPr>
          <p:cNvPr id="8" name="Right Arrow 7"/>
          <p:cNvSpPr/>
          <p:nvPr/>
        </p:nvSpPr>
        <p:spPr>
          <a:xfrm rot="19601011">
            <a:off x="4606891" y="5540396"/>
            <a:ext cx="1143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2"/>
          <p:cNvSpPr>
            <a:spLocks noGrp="1"/>
          </p:cNvSpPr>
          <p:nvPr>
            <p:ph idx="1"/>
          </p:nvPr>
        </p:nvSpPr>
        <p:spPr>
          <a:xfrm>
            <a:off x="533400" y="1295400"/>
            <a:ext cx="8262938" cy="1676400"/>
          </a:xfrm>
        </p:spPr>
        <p:txBody>
          <a:bodyPr/>
          <a:lstStyle/>
          <a:p>
            <a:r>
              <a:rPr lang="en-US" sz="2000" dirty="0" smtClean="0"/>
              <a:t>DMS web interface provides access to one folder at a time</a:t>
            </a:r>
          </a:p>
          <a:p>
            <a:pPr lvl="1"/>
            <a:r>
              <a:rPr lang="en-US" sz="1800" dirty="0" smtClean="0"/>
              <a:t>Doesn’t work for multiple datasets or jobs</a:t>
            </a:r>
          </a:p>
          <a:p>
            <a:r>
              <a:rPr lang="en-US" sz="2000" dirty="0" smtClean="0"/>
              <a:t>Analysis tools each have their own DMS access code</a:t>
            </a:r>
          </a:p>
          <a:p>
            <a:pPr lvl="1"/>
            <a:r>
              <a:rPr lang="en-US" sz="1800" dirty="0" smtClean="0"/>
              <a:t>Inconsistent</a:t>
            </a:r>
          </a:p>
          <a:p>
            <a:pPr lvl="1"/>
            <a:r>
              <a:rPr lang="en-US" sz="1800" dirty="0" smtClean="0"/>
              <a:t>Consumes developer time</a:t>
            </a:r>
          </a:p>
          <a:p>
            <a:endParaRPr lang="en-US" sz="2000" dirty="0" smtClean="0"/>
          </a:p>
        </p:txBody>
      </p:sp>
      <p:sp>
        <p:nvSpPr>
          <p:cNvPr id="22" name="Rounded Rectangle 21"/>
          <p:cNvSpPr/>
          <p:nvPr/>
        </p:nvSpPr>
        <p:spPr>
          <a:xfrm>
            <a:off x="853320" y="6009781"/>
            <a:ext cx="384048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1000"/>
                                  </p:stCondLst>
                                  <p:childTnLst>
                                    <p:set>
                                      <p:cBhvr>
                                        <p:cTn id="6" dur="1" fill="hold">
                                          <p:stCondLst>
                                            <p:cond delay="0"/>
                                          </p:stCondLst>
                                        </p:cTn>
                                        <p:tgtEl>
                                          <p:spTgt spid="22"/>
                                        </p:tgtEl>
                                        <p:attrNameLst>
                                          <p:attrName>style.visibility</p:attrName>
                                        </p:attrNameLst>
                                      </p:cBhvr>
                                      <p:to>
                                        <p:strVal val="visible"/>
                                      </p:to>
                                    </p:set>
                                    <p:animEffect transition="in" filter="box(in)">
                                      <p:cBhvr>
                                        <p:cTn id="7" dur="500"/>
                                        <p:tgtEl>
                                          <p:spTgt spid="22"/>
                                        </p:tgtEl>
                                      </p:cBhvr>
                                    </p:animEffect>
                                  </p:childTnLst>
                                </p:cTn>
                              </p:par>
                            </p:childTnLst>
                          </p:cTn>
                        </p:par>
                        <p:par>
                          <p:cTn id="8" fill="hold">
                            <p:stCondLst>
                              <p:cond delay="1500"/>
                            </p:stCondLst>
                            <p:childTnLst>
                              <p:par>
                                <p:cTn id="9" presetID="4" presetClass="entr" presetSubtype="32" fill="hold" grpId="0" nodeType="after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box(out)">
                                      <p:cBhvr>
                                        <p:cTn id="11" dur="500"/>
                                        <p:tgtEl>
                                          <p:spTgt spid="8"/>
                                        </p:tgtEl>
                                      </p:cBhvr>
                                    </p:animEffect>
                                  </p:childTnLst>
                                </p:cTn>
                              </p:par>
                            </p:childTnLst>
                          </p:cTn>
                        </p:par>
                        <p:par>
                          <p:cTn id="12" fill="hold">
                            <p:stCondLst>
                              <p:cond delay="2500"/>
                            </p:stCondLst>
                            <p:childTnLst>
                              <p:par>
                                <p:cTn id="13" presetID="4" presetClass="entr" presetSubtype="32" fill="hold" nodeType="after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box(out)">
                                      <p:cBhvr>
                                        <p:cTn id="15"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Notched Right Arrow 21"/>
          <p:cNvSpPr/>
          <p:nvPr/>
        </p:nvSpPr>
        <p:spPr>
          <a:xfrm rot="5400000">
            <a:off x="495300" y="3771900"/>
            <a:ext cx="1447800" cy="4572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5" name="Picture 7"/>
          <p:cNvPicPr>
            <a:picLocks noChangeAspect="1" noChangeArrowheads="1"/>
          </p:cNvPicPr>
          <p:nvPr/>
        </p:nvPicPr>
        <p:blipFill>
          <a:blip r:embed="rId2" cstate="print"/>
          <a:srcRect/>
          <a:stretch>
            <a:fillRect/>
          </a:stretch>
        </p:blipFill>
        <p:spPr bwMode="auto">
          <a:xfrm>
            <a:off x="686333" y="1789933"/>
            <a:ext cx="4266667" cy="1486667"/>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Example Column Mapping: Add Job Column </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50</a:t>
            </a:fld>
            <a:r>
              <a:rPr lang="en-US" dirty="0" smtClean="0">
                <a:latin typeface="Times New Roman" pitchFamily="-80" charset="0"/>
              </a:rPr>
              <a:t> </a:t>
            </a:r>
            <a:endParaRPr lang="en-US" dirty="0">
              <a:latin typeface="Times New Roman" pitchFamily="-80" charset="0"/>
            </a:endParaRPr>
          </a:p>
        </p:txBody>
      </p:sp>
      <p:pic>
        <p:nvPicPr>
          <p:cNvPr id="2050" name="Picture 2"/>
          <p:cNvPicPr>
            <a:picLocks noChangeAspect="1" noChangeArrowheads="1"/>
          </p:cNvPicPr>
          <p:nvPr/>
        </p:nvPicPr>
        <p:blipFill>
          <a:blip r:embed="rId3" cstate="print"/>
          <a:srcRect/>
          <a:stretch>
            <a:fillRect/>
          </a:stretch>
        </p:blipFill>
        <p:spPr bwMode="auto">
          <a:xfrm>
            <a:off x="2807733" y="2286000"/>
            <a:ext cx="5726667" cy="2426667"/>
          </a:xfrm>
          <a:prstGeom prst="rect">
            <a:avLst/>
          </a:prstGeom>
          <a:noFill/>
          <a:ln w="9525">
            <a:noFill/>
            <a:miter lim="800000"/>
            <a:headEnd/>
            <a:tailEnd/>
          </a:ln>
        </p:spPr>
      </p:pic>
      <p:pic>
        <p:nvPicPr>
          <p:cNvPr id="2054" name="Picture 6"/>
          <p:cNvPicPr>
            <a:picLocks noChangeAspect="1" noChangeArrowheads="1"/>
          </p:cNvPicPr>
          <p:nvPr/>
        </p:nvPicPr>
        <p:blipFill>
          <a:blip r:embed="rId4" cstate="print"/>
          <a:srcRect/>
          <a:stretch>
            <a:fillRect/>
          </a:stretch>
        </p:blipFill>
        <p:spPr bwMode="auto">
          <a:xfrm>
            <a:off x="478733" y="4775067"/>
            <a:ext cx="4626667" cy="1473333"/>
          </a:xfrm>
          <a:prstGeom prst="rect">
            <a:avLst/>
          </a:prstGeom>
          <a:noFill/>
          <a:ln w="9525">
            <a:noFill/>
            <a:miter lim="800000"/>
            <a:headEnd/>
            <a:tailEnd/>
          </a:ln>
        </p:spPr>
      </p:pic>
      <p:sp>
        <p:nvSpPr>
          <p:cNvPr id="11" name="TextBox 10"/>
          <p:cNvSpPr txBox="1"/>
          <p:nvPr/>
        </p:nvSpPr>
        <p:spPr>
          <a:xfrm>
            <a:off x="609600" y="1371600"/>
            <a:ext cx="3082895" cy="369332"/>
          </a:xfrm>
          <a:prstGeom prst="rect">
            <a:avLst/>
          </a:prstGeom>
          <a:noFill/>
        </p:spPr>
        <p:txBody>
          <a:bodyPr wrap="none" rtlCol="0">
            <a:spAutoFit/>
          </a:bodyPr>
          <a:lstStyle/>
          <a:p>
            <a:r>
              <a:rPr lang="en-US" dirty="0" smtClean="0"/>
              <a:t>Input: Sequest First Hits File</a:t>
            </a:r>
            <a:endParaRPr lang="en-US" dirty="0"/>
          </a:p>
        </p:txBody>
      </p:sp>
      <p:sp>
        <p:nvSpPr>
          <p:cNvPr id="12" name="TextBox 11"/>
          <p:cNvSpPr txBox="1"/>
          <p:nvPr/>
        </p:nvSpPr>
        <p:spPr>
          <a:xfrm>
            <a:off x="1497117" y="4355068"/>
            <a:ext cx="941283" cy="369332"/>
          </a:xfrm>
          <a:prstGeom prst="rect">
            <a:avLst/>
          </a:prstGeom>
          <a:noFill/>
        </p:spPr>
        <p:txBody>
          <a:bodyPr wrap="none" rtlCol="0">
            <a:spAutoFit/>
          </a:bodyPr>
          <a:lstStyle/>
          <a:p>
            <a:r>
              <a:rPr lang="en-US" dirty="0" smtClean="0"/>
              <a:t>Output:</a:t>
            </a:r>
            <a:endParaRPr lang="en-US" dirty="0"/>
          </a:p>
        </p:txBody>
      </p:sp>
      <p:sp>
        <p:nvSpPr>
          <p:cNvPr id="14" name="Rounded Rectangle 13"/>
          <p:cNvSpPr/>
          <p:nvPr/>
        </p:nvSpPr>
        <p:spPr>
          <a:xfrm>
            <a:off x="3276600" y="4419600"/>
            <a:ext cx="10668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a:off x="6324600" y="2438400"/>
            <a:ext cx="457200" cy="762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15"/>
          <p:cNvSpPr/>
          <p:nvPr/>
        </p:nvSpPr>
        <p:spPr>
          <a:xfrm>
            <a:off x="609600" y="4724400"/>
            <a:ext cx="457200" cy="1600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ular Callout 18"/>
          <p:cNvSpPr/>
          <p:nvPr/>
        </p:nvSpPr>
        <p:spPr>
          <a:xfrm>
            <a:off x="762000" y="3429000"/>
            <a:ext cx="1828800" cy="914400"/>
          </a:xfrm>
          <a:prstGeom prst="wedgeRoundRectCallout">
            <a:avLst>
              <a:gd name="adj1" fmla="val -44201"/>
              <a:gd name="adj2" fmla="val 86367"/>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Job column will be added to output.</a:t>
            </a:r>
            <a:endParaRPr lang="en-US" dirty="0">
              <a:solidFill>
                <a:schemeClr val="tx1"/>
              </a:solidFill>
            </a:endParaRPr>
          </a:p>
        </p:txBody>
      </p:sp>
      <p:sp>
        <p:nvSpPr>
          <p:cNvPr id="21" name="Rounded Rectangular Callout 20"/>
          <p:cNvSpPr/>
          <p:nvPr/>
        </p:nvSpPr>
        <p:spPr>
          <a:xfrm>
            <a:off x="5257800" y="4876800"/>
            <a:ext cx="3200400" cy="1143000"/>
          </a:xfrm>
          <a:prstGeom prst="wedgeRoundRectCallout">
            <a:avLst>
              <a:gd name="adj1" fmla="val -10007"/>
              <a:gd name="adj2" fmla="val -212197"/>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20" name="Rounded Rectangular Callout 19"/>
          <p:cNvSpPr/>
          <p:nvPr/>
        </p:nvSpPr>
        <p:spPr>
          <a:xfrm>
            <a:off x="5257800" y="4876800"/>
            <a:ext cx="3200400" cy="1143000"/>
          </a:xfrm>
          <a:prstGeom prst="wedgeRoundRectCallout">
            <a:avLst>
              <a:gd name="adj1" fmla="val -186462"/>
              <a:gd name="adj2" fmla="val 38173"/>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Values will be taken from Job column in file list </a:t>
            </a:r>
          </a:p>
          <a:p>
            <a:r>
              <a:rPr lang="en-US" dirty="0" smtClean="0">
                <a:solidFill>
                  <a:schemeClr val="tx1"/>
                </a:solidFill>
              </a:rPr>
              <a:t>(if present)</a:t>
            </a:r>
            <a:endParaRPr lang="en-US" dirty="0">
              <a:solidFill>
                <a:schemeClr val="tx1"/>
              </a:solidFill>
            </a:endParaRPr>
          </a:p>
        </p:txBody>
      </p:sp>
      <p:sp>
        <p:nvSpPr>
          <p:cNvPr id="23" name="Rounded Rectangular Callout 22"/>
          <p:cNvSpPr/>
          <p:nvPr/>
        </p:nvSpPr>
        <p:spPr>
          <a:xfrm>
            <a:off x="4648200" y="1447800"/>
            <a:ext cx="3886200" cy="762000"/>
          </a:xfrm>
          <a:prstGeom prst="wedgeRoundRectCallout">
            <a:avLst>
              <a:gd name="adj1" fmla="val -133608"/>
              <a:gd name="adj2" fmla="val 205256"/>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When contents of input files are extracted to output…</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1000"/>
                                  </p:stCondLst>
                                  <p:childTnLst>
                                    <p:set>
                                      <p:cBhvr>
                                        <p:cTn id="6" dur="1" fill="hold">
                                          <p:stCondLst>
                                            <p:cond delay="0"/>
                                          </p:stCondLst>
                                        </p:cTn>
                                        <p:tgtEl>
                                          <p:spTgt spid="2055"/>
                                        </p:tgtEl>
                                        <p:attrNameLst>
                                          <p:attrName>style.visibility</p:attrName>
                                        </p:attrNameLst>
                                      </p:cBhvr>
                                      <p:to>
                                        <p:strVal val="visible"/>
                                      </p:to>
                                    </p:set>
                                    <p:animEffect transition="in" filter="box(in)">
                                      <p:cBhvr>
                                        <p:cTn id="7" dur="500"/>
                                        <p:tgtEl>
                                          <p:spTgt spid="2055"/>
                                        </p:tgtEl>
                                      </p:cBhvr>
                                    </p:animEffect>
                                  </p:childTnLst>
                                </p:cTn>
                              </p:par>
                            </p:childTnLst>
                          </p:cTn>
                        </p:par>
                        <p:par>
                          <p:cTn id="8" fill="hold">
                            <p:stCondLst>
                              <p:cond delay="1500"/>
                            </p:stCondLst>
                            <p:childTnLst>
                              <p:par>
                                <p:cTn id="9" presetID="22" presetClass="entr" presetSubtype="1" fill="hold" grpId="0" nodeType="afterEffect">
                                  <p:stCondLst>
                                    <p:cond delay="100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500"/>
                                        <p:tgtEl>
                                          <p:spTgt spid="22"/>
                                        </p:tgtEl>
                                      </p:cBhvr>
                                    </p:animEffect>
                                  </p:childTnLst>
                                </p:cTn>
                              </p:par>
                            </p:childTnLst>
                          </p:cTn>
                        </p:par>
                        <p:par>
                          <p:cTn id="12" fill="hold">
                            <p:stCondLst>
                              <p:cond delay="3000"/>
                            </p:stCondLst>
                            <p:childTnLst>
                              <p:par>
                                <p:cTn id="13" presetID="4"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ox(in)">
                                      <p:cBhvr>
                                        <p:cTn id="15" dur="500"/>
                                        <p:tgtEl>
                                          <p:spTgt spid="12"/>
                                        </p:tgtEl>
                                      </p:cBhvr>
                                    </p:animEffect>
                                  </p:childTnLst>
                                </p:cTn>
                              </p:par>
                            </p:childTnLst>
                          </p:cTn>
                        </p:par>
                        <p:par>
                          <p:cTn id="16" fill="hold">
                            <p:stCondLst>
                              <p:cond delay="3500"/>
                            </p:stCondLst>
                            <p:childTnLst>
                              <p:par>
                                <p:cTn id="17" presetID="22" presetClass="entr" presetSubtype="1" fill="hold" nodeType="afterEffect">
                                  <p:stCondLst>
                                    <p:cond delay="0"/>
                                  </p:stCondLst>
                                  <p:childTnLst>
                                    <p:set>
                                      <p:cBhvr>
                                        <p:cTn id="18" dur="1" fill="hold">
                                          <p:stCondLst>
                                            <p:cond delay="0"/>
                                          </p:stCondLst>
                                        </p:cTn>
                                        <p:tgtEl>
                                          <p:spTgt spid="2054"/>
                                        </p:tgtEl>
                                        <p:attrNameLst>
                                          <p:attrName>style.visibility</p:attrName>
                                        </p:attrNameLst>
                                      </p:cBhvr>
                                      <p:to>
                                        <p:strVal val="visible"/>
                                      </p:to>
                                    </p:set>
                                    <p:animEffect transition="in" filter="wipe(up)">
                                      <p:cBhvr>
                                        <p:cTn id="19" dur="500"/>
                                        <p:tgtEl>
                                          <p:spTgt spid="2054"/>
                                        </p:tgtEl>
                                      </p:cBhvr>
                                    </p:animEffect>
                                  </p:childTnLst>
                                </p:cTn>
                              </p:par>
                            </p:childTnLst>
                          </p:cTn>
                        </p:par>
                        <p:par>
                          <p:cTn id="20" fill="hold">
                            <p:stCondLst>
                              <p:cond delay="4000"/>
                            </p:stCondLst>
                            <p:childTnLst>
                              <p:par>
                                <p:cTn id="21" presetID="4" presetClass="exit" presetSubtype="16" fill="hold" grpId="1" nodeType="afterEffect">
                                  <p:stCondLst>
                                    <p:cond delay="1500"/>
                                  </p:stCondLst>
                                  <p:childTnLst>
                                    <p:animEffect transition="out" filter="box(in)">
                                      <p:cBhvr>
                                        <p:cTn id="22" dur="500"/>
                                        <p:tgtEl>
                                          <p:spTgt spid="22"/>
                                        </p:tgtEl>
                                      </p:cBhvr>
                                    </p:animEffect>
                                    <p:set>
                                      <p:cBhvr>
                                        <p:cTn id="23" dur="1" fill="hold">
                                          <p:stCondLst>
                                            <p:cond delay="499"/>
                                          </p:stCondLst>
                                        </p:cTn>
                                        <p:tgtEl>
                                          <p:spTgt spid="22"/>
                                        </p:tgtEl>
                                        <p:attrNameLst>
                                          <p:attrName>style.visibility</p:attrName>
                                        </p:attrNameLst>
                                      </p:cBhvr>
                                      <p:to>
                                        <p:strVal val="hidden"/>
                                      </p:to>
                                    </p:set>
                                  </p:childTnLst>
                                </p:cTn>
                              </p:par>
                            </p:childTnLst>
                          </p:cTn>
                        </p:par>
                        <p:par>
                          <p:cTn id="24" fill="hold">
                            <p:stCondLst>
                              <p:cond delay="6000"/>
                            </p:stCondLst>
                            <p:childTnLst>
                              <p:par>
                                <p:cTn id="25" presetID="4" presetClass="entr" presetSubtype="16" fill="hold" grpId="1"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ox(in)">
                                      <p:cBhvr>
                                        <p:cTn id="27" dur="500"/>
                                        <p:tgtEl>
                                          <p:spTgt spid="19"/>
                                        </p:tgtEl>
                                      </p:cBhvr>
                                    </p:animEffect>
                                  </p:childTnLst>
                                </p:cTn>
                              </p:par>
                            </p:childTnLst>
                          </p:cTn>
                        </p:par>
                        <p:par>
                          <p:cTn id="28" fill="hold">
                            <p:stCondLst>
                              <p:cond delay="6500"/>
                            </p:stCondLst>
                            <p:childTnLst>
                              <p:par>
                                <p:cTn id="29" presetID="4" presetClass="entr" presetSubtype="16"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ox(in)">
                                      <p:cBhvr>
                                        <p:cTn id="31" dur="500"/>
                                        <p:tgtEl>
                                          <p:spTgt spid="16"/>
                                        </p:tgtEl>
                                      </p:cBhvr>
                                    </p:animEffect>
                                  </p:childTnLst>
                                </p:cTn>
                              </p:par>
                            </p:childTnLst>
                          </p:cTn>
                        </p:par>
                        <p:par>
                          <p:cTn id="32" fill="hold">
                            <p:stCondLst>
                              <p:cond delay="7000"/>
                            </p:stCondLst>
                            <p:childTnLst>
                              <p:par>
                                <p:cTn id="33" presetID="4" presetClass="entr" presetSubtype="16" fill="hold" grpId="0" nodeType="afterEffect">
                                  <p:stCondLst>
                                    <p:cond delay="500"/>
                                  </p:stCondLst>
                                  <p:childTnLst>
                                    <p:set>
                                      <p:cBhvr>
                                        <p:cTn id="34" dur="1" fill="hold">
                                          <p:stCondLst>
                                            <p:cond delay="0"/>
                                          </p:stCondLst>
                                        </p:cTn>
                                        <p:tgtEl>
                                          <p:spTgt spid="20"/>
                                        </p:tgtEl>
                                        <p:attrNameLst>
                                          <p:attrName>style.visibility</p:attrName>
                                        </p:attrNameLst>
                                      </p:cBhvr>
                                      <p:to>
                                        <p:strVal val="visible"/>
                                      </p:to>
                                    </p:set>
                                    <p:animEffect transition="in" filter="box(in)">
                                      <p:cBhvr>
                                        <p:cTn id="35" dur="500"/>
                                        <p:tgtEl>
                                          <p:spTgt spid="20"/>
                                        </p:tgtEl>
                                      </p:cBhvr>
                                    </p:animEffect>
                                  </p:childTnLst>
                                </p:cTn>
                              </p:par>
                            </p:childTnLst>
                          </p:cTn>
                        </p:par>
                        <p:par>
                          <p:cTn id="36" fill="hold">
                            <p:stCondLst>
                              <p:cond delay="8000"/>
                            </p:stCondLst>
                            <p:childTnLst>
                              <p:par>
                                <p:cTn id="37" presetID="4" presetClass="entr" presetSubtype="16"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ox(in)">
                                      <p:cBhvr>
                                        <p:cTn id="39" dur="500"/>
                                        <p:tgtEl>
                                          <p:spTgt spid="21"/>
                                        </p:tgtEl>
                                      </p:cBhvr>
                                    </p:animEffect>
                                  </p:childTnLst>
                                </p:cTn>
                              </p:par>
                            </p:childTnLst>
                          </p:cTn>
                        </p:par>
                        <p:par>
                          <p:cTn id="40" fill="hold">
                            <p:stCondLst>
                              <p:cond delay="8500"/>
                            </p:stCondLst>
                            <p:childTnLst>
                              <p:par>
                                <p:cTn id="41" presetID="4" presetClass="entr" presetSubtype="16"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ox(in)">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12" grpId="0"/>
      <p:bldP spid="15" grpId="0" animBg="1"/>
      <p:bldP spid="16" grpId="0" animBg="1"/>
      <p:bldP spid="19" grpId="1" animBg="1"/>
      <p:bldP spid="21" grpId="0" animBg="1"/>
      <p:bldP spid="2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Mapping Configuration</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51</a:t>
            </a:fld>
            <a:r>
              <a:rPr lang="en-US" dirty="0" smtClean="0">
                <a:latin typeface="Times New Roman" pitchFamily="-80" charset="0"/>
              </a:rPr>
              <a:t> </a:t>
            </a:r>
            <a:endParaRPr lang="en-US" dirty="0">
              <a:latin typeface="Times New Roman" pitchFamily="-80" charset="0"/>
            </a:endParaRPr>
          </a:p>
        </p:txBody>
      </p:sp>
      <p:sp>
        <p:nvSpPr>
          <p:cNvPr id="8" name="Content Placeholder 2"/>
          <p:cNvSpPr>
            <a:spLocks noGrp="1"/>
          </p:cNvSpPr>
          <p:nvPr>
            <p:ph idx="1"/>
          </p:nvPr>
        </p:nvSpPr>
        <p:spPr>
          <a:xfrm>
            <a:off x="457200" y="1447800"/>
            <a:ext cx="7620000" cy="1371600"/>
          </a:xfrm>
        </p:spPr>
        <p:txBody>
          <a:bodyPr/>
          <a:lstStyle/>
          <a:p>
            <a:r>
              <a:rPr lang="en-US" sz="1600" dirty="0" smtClean="0"/>
              <a:t>Column mapping defined by comma-delimited list of fields</a:t>
            </a:r>
          </a:p>
          <a:p>
            <a:r>
              <a:rPr lang="en-US" sz="1600" dirty="0" smtClean="0"/>
              <a:t>Each field defines an output column</a:t>
            </a:r>
          </a:p>
          <a:p>
            <a:r>
              <a:rPr lang="en-US" sz="1600" dirty="0" smtClean="0"/>
              <a:t>Each column definition has name and optional sections set off by vertical bar:</a:t>
            </a:r>
          </a:p>
          <a:p>
            <a:pPr lvl="1">
              <a:lnSpc>
                <a:spcPct val="150000"/>
              </a:lnSpc>
              <a:buNone/>
            </a:pPr>
            <a:r>
              <a:rPr lang="en-US" sz="1600" dirty="0" smtClean="0">
                <a:latin typeface="Courier New" pitchFamily="49" charset="0"/>
                <a:cs typeface="Courier New" pitchFamily="49" charset="0"/>
              </a:rPr>
              <a:t>output column name|input column name|data type|data size</a:t>
            </a:r>
          </a:p>
        </p:txBody>
      </p:sp>
      <p:sp>
        <p:nvSpPr>
          <p:cNvPr id="9" name="Content Placeholder 2"/>
          <p:cNvSpPr txBox="1">
            <a:spLocks/>
          </p:cNvSpPr>
          <p:nvPr/>
        </p:nvSpPr>
        <p:spPr bwMode="auto">
          <a:xfrm>
            <a:off x="381000" y="4876800"/>
            <a:ext cx="8458200" cy="1295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42900" lvl="0" indent="-342900" eaLnBrk="0" hangingPunct="0">
              <a:lnSpc>
                <a:spcPct val="85000"/>
              </a:lnSpc>
              <a:spcBef>
                <a:spcPct val="30000"/>
              </a:spcBef>
              <a:buClr>
                <a:schemeClr val="folHlink"/>
              </a:buClr>
              <a:buBlip>
                <a:blip r:embed="rId2"/>
              </a:buBlip>
            </a:pPr>
            <a:r>
              <a:rPr lang="en-US" sz="1600" kern="0" dirty="0" smtClean="0">
                <a:latin typeface="+mn-lt"/>
              </a:rPr>
              <a:t>Only columns that are defined in column mapping will appear in output</a:t>
            </a:r>
          </a:p>
          <a:p>
            <a:pPr marL="342900" lvl="0" indent="-342900" eaLnBrk="0" hangingPunct="0">
              <a:lnSpc>
                <a:spcPct val="85000"/>
              </a:lnSpc>
              <a:spcBef>
                <a:spcPct val="30000"/>
              </a:spcBef>
              <a:buClr>
                <a:schemeClr val="folHlink"/>
              </a:buClr>
              <a:buBlip>
                <a:blip r:embed="rId2"/>
              </a:buBlip>
            </a:pPr>
            <a:r>
              <a:rPr lang="en-US" sz="1600" kern="0" dirty="0" smtClean="0">
                <a:latin typeface="+mn-lt"/>
              </a:rPr>
              <a:t>Input column name only required if different than output column name</a:t>
            </a:r>
          </a:p>
          <a:p>
            <a:pPr marL="342900" lvl="0" indent="-342900" eaLnBrk="0" hangingPunct="0">
              <a:lnSpc>
                <a:spcPct val="85000"/>
              </a:lnSpc>
              <a:spcBef>
                <a:spcPct val="30000"/>
              </a:spcBef>
              <a:buClr>
                <a:schemeClr val="folHlink"/>
              </a:buClr>
              <a:buBlip>
                <a:blip r:embed="rId2"/>
              </a:buBlip>
            </a:pPr>
            <a:r>
              <a:rPr lang="en-US" sz="1600" kern="0" dirty="0" smtClean="0">
                <a:latin typeface="+mn-lt"/>
              </a:rPr>
              <a:t>Using “+” for input column name means output column is created new</a:t>
            </a:r>
          </a:p>
          <a:p>
            <a:pPr marL="342900" lvl="0" indent="-342900" eaLnBrk="0" hangingPunct="0">
              <a:lnSpc>
                <a:spcPct val="85000"/>
              </a:lnSpc>
              <a:spcBef>
                <a:spcPct val="30000"/>
              </a:spcBef>
              <a:buClr>
                <a:schemeClr val="folHlink"/>
              </a:buClr>
              <a:buBlip>
                <a:blip r:embed="rId2"/>
              </a:buBlip>
            </a:pPr>
            <a:r>
              <a:rPr lang="en-US" sz="1600" kern="0" dirty="0" smtClean="0">
                <a:latin typeface="+mn-lt"/>
              </a:rPr>
              <a:t>Using “*” for output column def means “include” all input columns not already mapped”</a:t>
            </a:r>
          </a:p>
          <a:p>
            <a:pPr marL="342900" lvl="0" indent="-342900" eaLnBrk="0" hangingPunct="0">
              <a:lnSpc>
                <a:spcPct val="85000"/>
              </a:lnSpc>
              <a:spcBef>
                <a:spcPct val="30000"/>
              </a:spcBef>
              <a:buClr>
                <a:schemeClr val="folHlink"/>
              </a:buClr>
              <a:buBlip>
                <a:blip r:embed="rId2"/>
              </a:buBlip>
            </a:pPr>
            <a:r>
              <a:rPr lang="en-US" sz="1600" kern="0" dirty="0" smtClean="0">
                <a:latin typeface="+mn-lt"/>
              </a:rPr>
              <a:t>Data type and data size are optional (except for new columns)</a:t>
            </a:r>
          </a:p>
        </p:txBody>
      </p:sp>
      <p:pic>
        <p:nvPicPr>
          <p:cNvPr id="4099" name="Picture 3"/>
          <p:cNvPicPr>
            <a:picLocks noChangeAspect="1" noChangeArrowheads="1"/>
          </p:cNvPicPr>
          <p:nvPr/>
        </p:nvPicPr>
        <p:blipFill>
          <a:blip r:embed="rId3" cstate="print"/>
          <a:srcRect/>
          <a:stretch>
            <a:fillRect/>
          </a:stretch>
        </p:blipFill>
        <p:spPr bwMode="auto">
          <a:xfrm>
            <a:off x="533400" y="2819400"/>
            <a:ext cx="4971429" cy="1850000"/>
          </a:xfrm>
          <a:prstGeom prst="rect">
            <a:avLst/>
          </a:prstGeom>
          <a:noFill/>
          <a:ln w="9525">
            <a:noFill/>
            <a:miter lim="800000"/>
            <a:headEnd/>
            <a:tailEnd/>
          </a:ln>
        </p:spPr>
      </p:pic>
      <p:sp>
        <p:nvSpPr>
          <p:cNvPr id="14" name="Rounded Rectangular Callout 13"/>
          <p:cNvSpPr/>
          <p:nvPr/>
        </p:nvSpPr>
        <p:spPr>
          <a:xfrm>
            <a:off x="5562600" y="4038600"/>
            <a:ext cx="2971800" cy="762000"/>
          </a:xfrm>
          <a:prstGeom prst="wedgeRoundRectCallout">
            <a:avLst>
              <a:gd name="adj1" fmla="val -74315"/>
              <a:gd name="adj2" fmla="val -62522"/>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This mapping simply lists a subset of input columns.</a:t>
            </a:r>
          </a:p>
        </p:txBody>
      </p:sp>
      <p:sp>
        <p:nvSpPr>
          <p:cNvPr id="15" name="Rounded Rectangular Callout 14"/>
          <p:cNvSpPr/>
          <p:nvPr/>
        </p:nvSpPr>
        <p:spPr>
          <a:xfrm>
            <a:off x="5562600" y="2667000"/>
            <a:ext cx="2971800" cy="1371600"/>
          </a:xfrm>
          <a:prstGeom prst="wedgeRoundRectCallout">
            <a:avLst>
              <a:gd name="adj1" fmla="val -120183"/>
              <a:gd name="adj2" fmla="val 28968"/>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This mapping adds a new output column named “Job” and then include all input columns.</a:t>
            </a:r>
            <a:endParaRPr lang="en-US"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100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par>
                          <p:cTn id="8" fill="hold">
                            <p:stCondLst>
                              <p:cond delay="1500"/>
                            </p:stCondLst>
                            <p:childTnLst>
                              <p:par>
                                <p:cTn id="9" presetID="4" presetClass="entr" presetSubtype="16" fill="hold" grpId="0" nodeType="afterEffect">
                                  <p:stCondLst>
                                    <p:cond delay="100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Mapping Definition</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52</a:t>
            </a:fld>
            <a:r>
              <a:rPr lang="en-US" dirty="0" smtClean="0">
                <a:latin typeface="Times New Roman" pitchFamily="-80" charset="0"/>
              </a:rPr>
              <a:t> </a:t>
            </a:r>
            <a:endParaRPr lang="en-US" dirty="0">
              <a:latin typeface="Times New Roman" pitchFamily="-80" charset="0"/>
            </a:endParaRPr>
          </a:p>
        </p:txBody>
      </p:sp>
      <p:pic>
        <p:nvPicPr>
          <p:cNvPr id="1026" name="Picture 2"/>
          <p:cNvPicPr>
            <a:picLocks noChangeAspect="1" noChangeArrowheads="1"/>
          </p:cNvPicPr>
          <p:nvPr/>
        </p:nvPicPr>
        <p:blipFill>
          <a:blip r:embed="rId2" cstate="print"/>
          <a:srcRect/>
          <a:stretch>
            <a:fillRect/>
          </a:stretch>
        </p:blipFill>
        <p:spPr bwMode="auto">
          <a:xfrm>
            <a:off x="685800" y="1600200"/>
            <a:ext cx="5497143" cy="1219524"/>
          </a:xfrm>
          <a:prstGeom prst="rect">
            <a:avLst/>
          </a:prstGeom>
          <a:noFill/>
          <a:ln w="9525">
            <a:noFill/>
            <a:miter lim="800000"/>
            <a:headEnd/>
            <a:tailEnd/>
          </a:ln>
        </p:spPr>
      </p:pic>
      <p:sp>
        <p:nvSpPr>
          <p:cNvPr id="7" name="Rounded Rectangular Callout 6"/>
          <p:cNvSpPr/>
          <p:nvPr/>
        </p:nvSpPr>
        <p:spPr>
          <a:xfrm>
            <a:off x="609600" y="3048000"/>
            <a:ext cx="2514600" cy="1295400"/>
          </a:xfrm>
          <a:prstGeom prst="wedgeRoundRectCallout">
            <a:avLst>
              <a:gd name="adj1" fmla="val 39362"/>
              <a:gd name="adj2" fmla="val -76877"/>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Clicking the “Edit” button brings up column mapping editor dialog</a:t>
            </a:r>
            <a:endParaRPr lang="en-US" dirty="0">
              <a:solidFill>
                <a:schemeClr val="tx1"/>
              </a:solidFill>
            </a:endParaRPr>
          </a:p>
        </p:txBody>
      </p:sp>
      <p:pic>
        <p:nvPicPr>
          <p:cNvPr id="3" name="Picture 2"/>
          <p:cNvPicPr>
            <a:picLocks noChangeAspect="1" noChangeArrowheads="1"/>
          </p:cNvPicPr>
          <p:nvPr/>
        </p:nvPicPr>
        <p:blipFill>
          <a:blip r:embed="rId3" cstate="print"/>
          <a:srcRect/>
          <a:stretch>
            <a:fillRect/>
          </a:stretch>
        </p:blipFill>
        <p:spPr bwMode="auto">
          <a:xfrm>
            <a:off x="3581400" y="1066800"/>
            <a:ext cx="4519048" cy="4946191"/>
          </a:xfrm>
          <a:prstGeom prst="rect">
            <a:avLst/>
          </a:prstGeom>
          <a:noFill/>
          <a:ln w="9525">
            <a:noFill/>
            <a:miter lim="800000"/>
            <a:headEnd/>
            <a:tailEnd/>
          </a:ln>
        </p:spPr>
      </p:pic>
      <p:sp>
        <p:nvSpPr>
          <p:cNvPr id="8" name="Rounded Rectangular Callout 7"/>
          <p:cNvSpPr/>
          <p:nvPr/>
        </p:nvSpPr>
        <p:spPr>
          <a:xfrm>
            <a:off x="609600" y="4648200"/>
            <a:ext cx="2514600" cy="1371600"/>
          </a:xfrm>
          <a:prstGeom prst="wedgeRoundRectCallout">
            <a:avLst>
              <a:gd name="adj1" fmla="val 76639"/>
              <a:gd name="adj2" fmla="val -51905"/>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Column mappings can be created, edited, and saved</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par>
                          <p:cTn id="8" fill="hold">
                            <p:stCondLst>
                              <p:cond delay="1500"/>
                            </p:stCondLst>
                            <p:childTnLst>
                              <p:par>
                                <p:cTn id="9" presetID="4" presetClass="entr" presetSubtype="16" fill="hold" nodeType="afterEffect">
                                  <p:stCondLst>
                                    <p:cond delay="1000"/>
                                  </p:stCondLst>
                                  <p:childTnLst>
                                    <p:set>
                                      <p:cBhvr>
                                        <p:cTn id="10" dur="1" fill="hold">
                                          <p:stCondLst>
                                            <p:cond delay="0"/>
                                          </p:stCondLst>
                                        </p:cTn>
                                        <p:tgtEl>
                                          <p:spTgt spid="3"/>
                                        </p:tgtEl>
                                        <p:attrNameLst>
                                          <p:attrName>style.visibility</p:attrName>
                                        </p:attrNameLst>
                                      </p:cBhvr>
                                      <p:to>
                                        <p:strVal val="visible"/>
                                      </p:to>
                                    </p:set>
                                    <p:animEffect transition="in" filter="box(in)">
                                      <p:cBhvr>
                                        <p:cTn id="11" dur="500"/>
                                        <p:tgtEl>
                                          <p:spTgt spid="3"/>
                                        </p:tgtEl>
                                      </p:cBhvr>
                                    </p:animEffect>
                                  </p:childTnLst>
                                </p:cTn>
                              </p:par>
                            </p:childTnLst>
                          </p:cTn>
                        </p:par>
                        <p:par>
                          <p:cTn id="12" fill="hold">
                            <p:stCondLst>
                              <p:cond delay="3000"/>
                            </p:stCondLst>
                            <p:childTnLst>
                              <p:par>
                                <p:cTn id="13" presetID="4" presetClass="entr" presetSubtype="16" fill="hold" grpId="0" nodeType="afterEffect">
                                  <p:stCondLst>
                                    <p:cond delay="100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a:stretch>
            <a:fillRect/>
          </a:stretch>
        </p:blipFill>
        <p:spPr bwMode="auto">
          <a:xfrm>
            <a:off x="990600" y="2133600"/>
            <a:ext cx="4327684" cy="3875723"/>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Column Mapping Editor – Edit Existing</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53</a:t>
            </a:fld>
            <a:r>
              <a:rPr lang="en-US" dirty="0" smtClean="0">
                <a:latin typeface="Times New Roman" pitchFamily="-80" charset="0"/>
              </a:rPr>
              <a:t> </a:t>
            </a:r>
            <a:endParaRPr lang="en-US" dirty="0">
              <a:latin typeface="Times New Roman" pitchFamily="-80" charset="0"/>
            </a:endParaRPr>
          </a:p>
        </p:txBody>
      </p:sp>
      <p:sp>
        <p:nvSpPr>
          <p:cNvPr id="11" name="Rounded Rectangular Callout 10"/>
          <p:cNvSpPr/>
          <p:nvPr/>
        </p:nvSpPr>
        <p:spPr>
          <a:xfrm>
            <a:off x="5562600" y="2133600"/>
            <a:ext cx="2667000" cy="990600"/>
          </a:xfrm>
          <a:prstGeom prst="wedgeRoundRectCallout">
            <a:avLst>
              <a:gd name="adj1" fmla="val -67882"/>
              <a:gd name="adj2" fmla="val -14787"/>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Modified column mapping list can be saved.</a:t>
            </a:r>
            <a:endParaRPr lang="en-US" dirty="0">
              <a:solidFill>
                <a:schemeClr val="tx1"/>
              </a:solidFill>
            </a:endParaRPr>
          </a:p>
        </p:txBody>
      </p:sp>
      <p:sp>
        <p:nvSpPr>
          <p:cNvPr id="12" name="Rounded Rectangular Callout 11"/>
          <p:cNvSpPr/>
          <p:nvPr/>
        </p:nvSpPr>
        <p:spPr>
          <a:xfrm>
            <a:off x="1066800" y="1219200"/>
            <a:ext cx="2667000" cy="762000"/>
          </a:xfrm>
          <a:prstGeom prst="wedgeRoundRectCallout">
            <a:avLst>
              <a:gd name="adj1" fmla="val -37406"/>
              <a:gd name="adj2" fmla="val 150425"/>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When existing column mapping is selected…</a:t>
            </a:r>
            <a:endParaRPr lang="en-US" dirty="0">
              <a:solidFill>
                <a:schemeClr val="tx1"/>
              </a:solidFill>
            </a:endParaRPr>
          </a:p>
        </p:txBody>
      </p:sp>
      <p:sp>
        <p:nvSpPr>
          <p:cNvPr id="15" name="Rounded Rectangular Callout 14"/>
          <p:cNvSpPr/>
          <p:nvPr/>
        </p:nvSpPr>
        <p:spPr>
          <a:xfrm>
            <a:off x="3810000" y="1219200"/>
            <a:ext cx="2667000" cy="762000"/>
          </a:xfrm>
          <a:prstGeom prst="wedgeRoundRectCallout">
            <a:avLst>
              <a:gd name="adj1" fmla="val -115184"/>
              <a:gd name="adj2" fmla="val 300512"/>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…its details appear in the editing panel…</a:t>
            </a:r>
            <a:endParaRPr lang="en-US" dirty="0">
              <a:solidFill>
                <a:schemeClr val="tx1"/>
              </a:solidFill>
            </a:endParaRPr>
          </a:p>
        </p:txBody>
      </p:sp>
      <p:sp>
        <p:nvSpPr>
          <p:cNvPr id="9" name="Rounded Rectangular Callout 8"/>
          <p:cNvSpPr/>
          <p:nvPr/>
        </p:nvSpPr>
        <p:spPr>
          <a:xfrm>
            <a:off x="5562600" y="4572000"/>
            <a:ext cx="2667000" cy="762000"/>
          </a:xfrm>
          <a:prstGeom prst="wedgeRoundRectCallout">
            <a:avLst>
              <a:gd name="adj1" fmla="val -66613"/>
              <a:gd name="adj2" fmla="val -102907"/>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…and replaced in the column mapping list.</a:t>
            </a:r>
            <a:endParaRPr lang="en-US" dirty="0">
              <a:solidFill>
                <a:schemeClr val="tx1"/>
              </a:solidFill>
            </a:endParaRPr>
          </a:p>
        </p:txBody>
      </p:sp>
      <p:sp>
        <p:nvSpPr>
          <p:cNvPr id="13" name="Rounded Rectangular Callout 12"/>
          <p:cNvSpPr/>
          <p:nvPr/>
        </p:nvSpPr>
        <p:spPr>
          <a:xfrm>
            <a:off x="5562600" y="3276600"/>
            <a:ext cx="2667000" cy="990600"/>
          </a:xfrm>
          <a:prstGeom prst="wedgeRoundRectCallout">
            <a:avLst>
              <a:gd name="adj1" fmla="val -49470"/>
              <a:gd name="adj2" fmla="val -17266"/>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…where they can be examined or changed…</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par>
                          <p:cTn id="8" fill="hold">
                            <p:stCondLst>
                              <p:cond delay="500"/>
                            </p:stCondLst>
                            <p:childTnLst>
                              <p:par>
                                <p:cTn id="9" presetID="4" presetClass="entr" presetSubtype="16" fill="hold" grpId="0" nodeType="afterEffect">
                                  <p:stCondLst>
                                    <p:cond delay="1000"/>
                                  </p:stCondLst>
                                  <p:childTnLst>
                                    <p:set>
                                      <p:cBhvr>
                                        <p:cTn id="10" dur="1" fill="hold">
                                          <p:stCondLst>
                                            <p:cond delay="0"/>
                                          </p:stCondLst>
                                        </p:cTn>
                                        <p:tgtEl>
                                          <p:spTgt spid="15"/>
                                        </p:tgtEl>
                                        <p:attrNameLst>
                                          <p:attrName>style.visibility</p:attrName>
                                        </p:attrNameLst>
                                      </p:cBhvr>
                                      <p:to>
                                        <p:strVal val="visible"/>
                                      </p:to>
                                    </p:set>
                                    <p:animEffect transition="in" filter="box(in)">
                                      <p:cBhvr>
                                        <p:cTn id="11" dur="500"/>
                                        <p:tgtEl>
                                          <p:spTgt spid="15"/>
                                        </p:tgtEl>
                                      </p:cBhvr>
                                    </p:animEffect>
                                  </p:childTnLst>
                                </p:cTn>
                              </p:par>
                            </p:childTnLst>
                          </p:cTn>
                        </p:par>
                        <p:par>
                          <p:cTn id="12" fill="hold">
                            <p:stCondLst>
                              <p:cond delay="2000"/>
                            </p:stCondLst>
                            <p:childTnLst>
                              <p:par>
                                <p:cTn id="13" presetID="4" presetClass="entr" presetSubtype="16" fill="hold" grpId="0" nodeType="afterEffect">
                                  <p:stCondLst>
                                    <p:cond delay="1000"/>
                                  </p:stCondLst>
                                  <p:childTnLst>
                                    <p:set>
                                      <p:cBhvr>
                                        <p:cTn id="14" dur="1" fill="hold">
                                          <p:stCondLst>
                                            <p:cond delay="0"/>
                                          </p:stCondLst>
                                        </p:cTn>
                                        <p:tgtEl>
                                          <p:spTgt spid="13"/>
                                        </p:tgtEl>
                                        <p:attrNameLst>
                                          <p:attrName>style.visibility</p:attrName>
                                        </p:attrNameLst>
                                      </p:cBhvr>
                                      <p:to>
                                        <p:strVal val="visible"/>
                                      </p:to>
                                    </p:set>
                                    <p:animEffect transition="in" filter="box(in)">
                                      <p:cBhvr>
                                        <p:cTn id="15" dur="500"/>
                                        <p:tgtEl>
                                          <p:spTgt spid="13"/>
                                        </p:tgtEl>
                                      </p:cBhvr>
                                    </p:animEffect>
                                  </p:childTnLst>
                                </p:cTn>
                              </p:par>
                            </p:childTnLst>
                          </p:cTn>
                        </p:par>
                        <p:par>
                          <p:cTn id="16" fill="hold">
                            <p:stCondLst>
                              <p:cond delay="3500"/>
                            </p:stCondLst>
                            <p:childTnLst>
                              <p:par>
                                <p:cTn id="17" presetID="4" presetClass="entr" presetSubtype="16" fill="hold" grpId="0" nodeType="afterEffect">
                                  <p:stCondLst>
                                    <p:cond delay="1000"/>
                                  </p:stCondLst>
                                  <p:childTnLst>
                                    <p:set>
                                      <p:cBhvr>
                                        <p:cTn id="18" dur="1" fill="hold">
                                          <p:stCondLst>
                                            <p:cond delay="0"/>
                                          </p:stCondLst>
                                        </p:cTn>
                                        <p:tgtEl>
                                          <p:spTgt spid="9"/>
                                        </p:tgtEl>
                                        <p:attrNameLst>
                                          <p:attrName>style.visibility</p:attrName>
                                        </p:attrNameLst>
                                      </p:cBhvr>
                                      <p:to>
                                        <p:strVal val="visible"/>
                                      </p:to>
                                    </p:set>
                                    <p:animEffect transition="in" filter="box(in)">
                                      <p:cBhvr>
                                        <p:cTn id="19" dur="500"/>
                                        <p:tgtEl>
                                          <p:spTgt spid="9"/>
                                        </p:tgtEl>
                                      </p:cBhvr>
                                    </p:animEffect>
                                  </p:childTnLst>
                                </p:cTn>
                              </p:par>
                            </p:childTnLst>
                          </p:cTn>
                        </p:par>
                        <p:par>
                          <p:cTn id="20" fill="hold">
                            <p:stCondLst>
                              <p:cond delay="5000"/>
                            </p:stCondLst>
                            <p:childTnLst>
                              <p:par>
                                <p:cTn id="21" presetID="4" presetClass="entr" presetSubtype="16" fill="hold" grpId="0" nodeType="afterEffect">
                                  <p:stCondLst>
                                    <p:cond delay="1000"/>
                                  </p:stCondLst>
                                  <p:childTnLst>
                                    <p:set>
                                      <p:cBhvr>
                                        <p:cTn id="22" dur="1" fill="hold">
                                          <p:stCondLst>
                                            <p:cond delay="0"/>
                                          </p:stCondLst>
                                        </p:cTn>
                                        <p:tgtEl>
                                          <p:spTgt spid="11"/>
                                        </p:tgtEl>
                                        <p:attrNameLst>
                                          <p:attrName>style.visibility</p:attrName>
                                        </p:attrNameLst>
                                      </p:cBhvr>
                                      <p:to>
                                        <p:strVal val="visible"/>
                                      </p:to>
                                    </p:set>
                                    <p:animEffect transition="in" filter="box(in)">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P spid="9" grpId="0" animBg="1"/>
      <p:bldP spid="1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533400" y="2514600"/>
            <a:ext cx="5554980" cy="282702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Column Mapping Editor – Editing Columns</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54</a:t>
            </a:fld>
            <a:r>
              <a:rPr lang="en-US" dirty="0" smtClean="0">
                <a:latin typeface="Times New Roman" pitchFamily="-80" charset="0"/>
              </a:rPr>
              <a:t> </a:t>
            </a:r>
            <a:endParaRPr lang="en-US" dirty="0">
              <a:latin typeface="Times New Roman" pitchFamily="-80" charset="0"/>
            </a:endParaRPr>
          </a:p>
        </p:txBody>
      </p:sp>
      <p:sp>
        <p:nvSpPr>
          <p:cNvPr id="7" name="Rounded Rectangular Callout 6"/>
          <p:cNvSpPr/>
          <p:nvPr/>
        </p:nvSpPr>
        <p:spPr>
          <a:xfrm>
            <a:off x="6172200" y="2667000"/>
            <a:ext cx="2514600" cy="762000"/>
          </a:xfrm>
          <a:prstGeom prst="wedgeRoundRectCallout">
            <a:avLst>
              <a:gd name="adj1" fmla="val -65353"/>
              <a:gd name="adj2" fmla="val 88417"/>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..can be moved up or down in the list</a:t>
            </a:r>
            <a:endParaRPr lang="en-US" dirty="0">
              <a:solidFill>
                <a:schemeClr val="tx1"/>
              </a:solidFill>
            </a:endParaRPr>
          </a:p>
        </p:txBody>
      </p:sp>
      <p:sp>
        <p:nvSpPr>
          <p:cNvPr id="9" name="Rounded Rectangular Callout 8"/>
          <p:cNvSpPr/>
          <p:nvPr/>
        </p:nvSpPr>
        <p:spPr>
          <a:xfrm>
            <a:off x="6172200" y="3733800"/>
            <a:ext cx="2438400" cy="457200"/>
          </a:xfrm>
          <a:prstGeom prst="wedgeRoundRectCallout">
            <a:avLst>
              <a:gd name="adj1" fmla="val -60358"/>
              <a:gd name="adj2" fmla="val 88205"/>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..or deleted.</a:t>
            </a:r>
            <a:endParaRPr lang="en-US" dirty="0">
              <a:solidFill>
                <a:schemeClr val="tx1"/>
              </a:solidFill>
            </a:endParaRPr>
          </a:p>
        </p:txBody>
      </p:sp>
      <p:sp>
        <p:nvSpPr>
          <p:cNvPr id="10" name="Rounded Rectangular Callout 9"/>
          <p:cNvSpPr/>
          <p:nvPr/>
        </p:nvSpPr>
        <p:spPr>
          <a:xfrm>
            <a:off x="533400" y="1600200"/>
            <a:ext cx="3048000" cy="762000"/>
          </a:xfrm>
          <a:prstGeom prst="wedgeRoundRectCallout">
            <a:avLst>
              <a:gd name="adj1" fmla="val -31969"/>
              <a:gd name="adj2" fmla="val 296830"/>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Double-clicking on a field makes it editable</a:t>
            </a:r>
            <a:endParaRPr lang="en-US" dirty="0">
              <a:solidFill>
                <a:schemeClr val="tx1"/>
              </a:solidFill>
            </a:endParaRPr>
          </a:p>
        </p:txBody>
      </p:sp>
      <p:sp>
        <p:nvSpPr>
          <p:cNvPr id="15" name="Rounded Rectangular Callout 14"/>
          <p:cNvSpPr/>
          <p:nvPr/>
        </p:nvSpPr>
        <p:spPr>
          <a:xfrm>
            <a:off x="4572000" y="1676400"/>
            <a:ext cx="2514600" cy="838200"/>
          </a:xfrm>
          <a:prstGeom prst="wedgeRoundRectCallout">
            <a:avLst>
              <a:gd name="adj1" fmla="val -99696"/>
              <a:gd name="adj2" fmla="val 263972"/>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A selected column specification…</a:t>
            </a:r>
            <a:endParaRPr lang="en-US" dirty="0">
              <a:solidFill>
                <a:schemeClr val="tx1"/>
              </a:solidFill>
            </a:endParaRPr>
          </a:p>
        </p:txBody>
      </p:sp>
      <p:sp>
        <p:nvSpPr>
          <p:cNvPr id="16" name="Rounded Rectangular Callout 15"/>
          <p:cNvSpPr/>
          <p:nvPr/>
        </p:nvSpPr>
        <p:spPr>
          <a:xfrm>
            <a:off x="6248400" y="4572000"/>
            <a:ext cx="2438400" cy="990600"/>
          </a:xfrm>
          <a:prstGeom prst="wedgeRoundRectCallout">
            <a:avLst>
              <a:gd name="adj1" fmla="val -66261"/>
              <a:gd name="adj2" fmla="val -12721"/>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A new column can be inserted ahead of the selected row…</a:t>
            </a:r>
            <a:endParaRPr lang="en-US" dirty="0">
              <a:solidFill>
                <a:schemeClr val="tx1"/>
              </a:solidFill>
            </a:endParaRPr>
          </a:p>
        </p:txBody>
      </p:sp>
      <p:sp>
        <p:nvSpPr>
          <p:cNvPr id="17" name="Rounded Rectangular Callout 16"/>
          <p:cNvSpPr/>
          <p:nvPr/>
        </p:nvSpPr>
        <p:spPr>
          <a:xfrm>
            <a:off x="1219200" y="5486400"/>
            <a:ext cx="4038600" cy="533400"/>
          </a:xfrm>
          <a:prstGeom prst="wedgeRoundRectCallout">
            <a:avLst>
              <a:gd name="adj1" fmla="val 54060"/>
              <a:gd name="adj2" fmla="val -111745"/>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…or appended to the end of the list.</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100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par>
                          <p:cTn id="8" fill="hold">
                            <p:stCondLst>
                              <p:cond delay="1500"/>
                            </p:stCondLst>
                            <p:childTnLst>
                              <p:par>
                                <p:cTn id="9" presetID="4" presetClass="entr" presetSubtype="16" fill="hold" grpId="0" nodeType="afterEffect">
                                  <p:stCondLst>
                                    <p:cond delay="1000"/>
                                  </p:stCondLst>
                                  <p:childTnLst>
                                    <p:set>
                                      <p:cBhvr>
                                        <p:cTn id="10" dur="1" fill="hold">
                                          <p:stCondLst>
                                            <p:cond delay="0"/>
                                          </p:stCondLst>
                                        </p:cTn>
                                        <p:tgtEl>
                                          <p:spTgt spid="15"/>
                                        </p:tgtEl>
                                        <p:attrNameLst>
                                          <p:attrName>style.visibility</p:attrName>
                                        </p:attrNameLst>
                                      </p:cBhvr>
                                      <p:to>
                                        <p:strVal val="visible"/>
                                      </p:to>
                                    </p:set>
                                    <p:animEffect transition="in" filter="box(in)">
                                      <p:cBhvr>
                                        <p:cTn id="11" dur="500"/>
                                        <p:tgtEl>
                                          <p:spTgt spid="15"/>
                                        </p:tgtEl>
                                      </p:cBhvr>
                                    </p:animEffect>
                                  </p:childTnLst>
                                </p:cTn>
                              </p:par>
                            </p:childTnLst>
                          </p:cTn>
                        </p:par>
                        <p:par>
                          <p:cTn id="12" fill="hold">
                            <p:stCondLst>
                              <p:cond delay="3000"/>
                            </p:stCondLst>
                            <p:childTnLst>
                              <p:par>
                                <p:cTn id="13" presetID="4" presetClass="entr" presetSubtype="16" fill="hold" grpId="0" nodeType="afterEffect">
                                  <p:stCondLst>
                                    <p:cond delay="100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cTn>
                              </p:par>
                            </p:childTnLst>
                          </p:cTn>
                        </p:par>
                        <p:par>
                          <p:cTn id="16" fill="hold">
                            <p:stCondLst>
                              <p:cond delay="4500"/>
                            </p:stCondLst>
                            <p:childTnLst>
                              <p:par>
                                <p:cTn id="17" presetID="4" presetClass="entr" presetSubtype="16" fill="hold" grpId="0" nodeType="afterEffect">
                                  <p:stCondLst>
                                    <p:cond delay="1000"/>
                                  </p:stCondLst>
                                  <p:childTnLst>
                                    <p:set>
                                      <p:cBhvr>
                                        <p:cTn id="18" dur="1" fill="hold">
                                          <p:stCondLst>
                                            <p:cond delay="0"/>
                                          </p:stCondLst>
                                        </p:cTn>
                                        <p:tgtEl>
                                          <p:spTgt spid="9"/>
                                        </p:tgtEl>
                                        <p:attrNameLst>
                                          <p:attrName>style.visibility</p:attrName>
                                        </p:attrNameLst>
                                      </p:cBhvr>
                                      <p:to>
                                        <p:strVal val="visible"/>
                                      </p:to>
                                    </p:set>
                                    <p:animEffect transition="in" filter="box(in)">
                                      <p:cBhvr>
                                        <p:cTn id="19" dur="500"/>
                                        <p:tgtEl>
                                          <p:spTgt spid="9"/>
                                        </p:tgtEl>
                                      </p:cBhvr>
                                    </p:animEffect>
                                  </p:childTnLst>
                                </p:cTn>
                              </p:par>
                            </p:childTnLst>
                          </p:cTn>
                        </p:par>
                        <p:par>
                          <p:cTn id="20" fill="hold">
                            <p:stCondLst>
                              <p:cond delay="6000"/>
                            </p:stCondLst>
                            <p:childTnLst>
                              <p:par>
                                <p:cTn id="21" presetID="4" presetClass="entr" presetSubtype="16" fill="hold" grpId="0" nodeType="afterEffect">
                                  <p:stCondLst>
                                    <p:cond delay="1000"/>
                                  </p:stCondLst>
                                  <p:childTnLst>
                                    <p:set>
                                      <p:cBhvr>
                                        <p:cTn id="22" dur="1" fill="hold">
                                          <p:stCondLst>
                                            <p:cond delay="0"/>
                                          </p:stCondLst>
                                        </p:cTn>
                                        <p:tgtEl>
                                          <p:spTgt spid="16"/>
                                        </p:tgtEl>
                                        <p:attrNameLst>
                                          <p:attrName>style.visibility</p:attrName>
                                        </p:attrNameLst>
                                      </p:cBhvr>
                                      <p:to>
                                        <p:strVal val="visible"/>
                                      </p:to>
                                    </p:set>
                                    <p:animEffect transition="in" filter="box(in)">
                                      <p:cBhvr>
                                        <p:cTn id="23" dur="500"/>
                                        <p:tgtEl>
                                          <p:spTgt spid="16"/>
                                        </p:tgtEl>
                                      </p:cBhvr>
                                    </p:animEffect>
                                  </p:childTnLst>
                                </p:cTn>
                              </p:par>
                            </p:childTnLst>
                          </p:cTn>
                        </p:par>
                        <p:par>
                          <p:cTn id="24" fill="hold">
                            <p:stCondLst>
                              <p:cond delay="7500"/>
                            </p:stCondLst>
                            <p:childTnLst>
                              <p:par>
                                <p:cTn id="25" presetID="4" presetClass="entr" presetSubtype="16" fill="hold" grpId="0" nodeType="afterEffect">
                                  <p:stCondLst>
                                    <p:cond delay="100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5" grpId="0" animBg="1"/>
      <p:bldP spid="16" grpId="0" animBg="1"/>
      <p:bldP spid="1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cstate="print"/>
          <a:srcRect/>
          <a:stretch>
            <a:fillRect/>
          </a:stretch>
        </p:blipFill>
        <p:spPr bwMode="auto">
          <a:xfrm>
            <a:off x="2476501" y="2940105"/>
            <a:ext cx="3561905" cy="170809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Column Mapping Editor – Column List</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55</a:t>
            </a:fld>
            <a:r>
              <a:rPr lang="en-US" dirty="0" smtClean="0">
                <a:latin typeface="Times New Roman" pitchFamily="-80" charset="0"/>
              </a:rPr>
              <a:t> </a:t>
            </a:r>
            <a:endParaRPr lang="en-US" dirty="0">
              <a:latin typeface="Times New Roman" pitchFamily="-80" charset="0"/>
            </a:endParaRPr>
          </a:p>
        </p:txBody>
      </p:sp>
      <p:sp>
        <p:nvSpPr>
          <p:cNvPr id="6" name="Rounded Rectangular Callout 5"/>
          <p:cNvSpPr/>
          <p:nvPr/>
        </p:nvSpPr>
        <p:spPr>
          <a:xfrm>
            <a:off x="990600" y="1295400"/>
            <a:ext cx="2514600" cy="1295400"/>
          </a:xfrm>
          <a:prstGeom prst="wedgeRoundRectCallout">
            <a:avLst>
              <a:gd name="adj1" fmla="val 16465"/>
              <a:gd name="adj2" fmla="val 101662"/>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Output columns in order that they will appear in processed results.</a:t>
            </a:r>
            <a:endParaRPr lang="en-US" dirty="0">
              <a:solidFill>
                <a:schemeClr val="tx1"/>
              </a:solidFill>
            </a:endParaRPr>
          </a:p>
        </p:txBody>
      </p:sp>
      <p:sp>
        <p:nvSpPr>
          <p:cNvPr id="8" name="Rounded Rectangular Callout 7"/>
          <p:cNvSpPr/>
          <p:nvPr/>
        </p:nvSpPr>
        <p:spPr>
          <a:xfrm>
            <a:off x="3810000" y="1295400"/>
            <a:ext cx="2514600" cy="1295400"/>
          </a:xfrm>
          <a:prstGeom prst="wedgeRoundRectCallout">
            <a:avLst>
              <a:gd name="adj1" fmla="val -57609"/>
              <a:gd name="adj2" fmla="val 99048"/>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Input column from which output column will take its data.</a:t>
            </a:r>
            <a:endParaRPr lang="en-US" dirty="0">
              <a:solidFill>
                <a:schemeClr val="tx1"/>
              </a:solidFill>
            </a:endParaRPr>
          </a:p>
        </p:txBody>
      </p:sp>
      <p:sp>
        <p:nvSpPr>
          <p:cNvPr id="9" name="Rounded Rectangular Callout 8"/>
          <p:cNvSpPr/>
          <p:nvPr/>
        </p:nvSpPr>
        <p:spPr>
          <a:xfrm>
            <a:off x="1143000" y="4800600"/>
            <a:ext cx="2514600" cy="1295400"/>
          </a:xfrm>
          <a:prstGeom prst="wedgeRoundRectCallout">
            <a:avLst>
              <a:gd name="adj1" fmla="val 74041"/>
              <a:gd name="adj2" fmla="val -84612"/>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Data type of column – only meaningful when results go to SQLite database.</a:t>
            </a:r>
            <a:endParaRPr lang="en-US" dirty="0">
              <a:solidFill>
                <a:schemeClr val="tx1"/>
              </a:solidFill>
            </a:endParaRPr>
          </a:p>
        </p:txBody>
      </p:sp>
      <p:sp>
        <p:nvSpPr>
          <p:cNvPr id="10" name="Rounded Rectangular Callout 9"/>
          <p:cNvSpPr/>
          <p:nvPr/>
        </p:nvSpPr>
        <p:spPr>
          <a:xfrm>
            <a:off x="4724400" y="4800600"/>
            <a:ext cx="2514600" cy="1295400"/>
          </a:xfrm>
          <a:prstGeom prst="wedgeRoundRectCallout">
            <a:avLst>
              <a:gd name="adj1" fmla="val -34040"/>
              <a:gd name="adj2" fmla="val -90494"/>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Character data types require a size parameter.</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par>
                          <p:cTn id="8" fill="hold">
                            <p:stCondLst>
                              <p:cond delay="1500"/>
                            </p:stCondLst>
                            <p:childTnLst>
                              <p:par>
                                <p:cTn id="9" presetID="4" presetClass="entr" presetSubtype="16" fill="hold" grpId="0" nodeType="afterEffect">
                                  <p:stCondLst>
                                    <p:cond delay="1000"/>
                                  </p:stCondLst>
                                  <p:childTnLst>
                                    <p:set>
                                      <p:cBhvr>
                                        <p:cTn id="10" dur="1" fill="hold">
                                          <p:stCondLst>
                                            <p:cond delay="0"/>
                                          </p:stCondLst>
                                        </p:cTn>
                                        <p:tgtEl>
                                          <p:spTgt spid="8"/>
                                        </p:tgtEl>
                                        <p:attrNameLst>
                                          <p:attrName>style.visibility</p:attrName>
                                        </p:attrNameLst>
                                      </p:cBhvr>
                                      <p:to>
                                        <p:strVal val="visible"/>
                                      </p:to>
                                    </p:set>
                                    <p:animEffect transition="in" filter="box(in)">
                                      <p:cBhvr>
                                        <p:cTn id="11" dur="500"/>
                                        <p:tgtEl>
                                          <p:spTgt spid="8"/>
                                        </p:tgtEl>
                                      </p:cBhvr>
                                    </p:animEffect>
                                  </p:childTnLst>
                                </p:cTn>
                              </p:par>
                            </p:childTnLst>
                          </p:cTn>
                        </p:par>
                        <p:par>
                          <p:cTn id="12" fill="hold">
                            <p:stCondLst>
                              <p:cond delay="3000"/>
                            </p:stCondLst>
                            <p:childTnLst>
                              <p:par>
                                <p:cTn id="13" presetID="4" presetClass="entr" presetSubtype="16" fill="hold" grpId="0" nodeType="afterEffect">
                                  <p:stCondLst>
                                    <p:cond delay="1000"/>
                                  </p:stCondLst>
                                  <p:childTnLst>
                                    <p:set>
                                      <p:cBhvr>
                                        <p:cTn id="14" dur="1" fill="hold">
                                          <p:stCondLst>
                                            <p:cond delay="0"/>
                                          </p:stCondLst>
                                        </p:cTn>
                                        <p:tgtEl>
                                          <p:spTgt spid="9"/>
                                        </p:tgtEl>
                                        <p:attrNameLst>
                                          <p:attrName>style.visibility</p:attrName>
                                        </p:attrNameLst>
                                      </p:cBhvr>
                                      <p:to>
                                        <p:strVal val="visible"/>
                                      </p:to>
                                    </p:set>
                                    <p:animEffect transition="in" filter="box(in)">
                                      <p:cBhvr>
                                        <p:cTn id="15" dur="500"/>
                                        <p:tgtEl>
                                          <p:spTgt spid="9"/>
                                        </p:tgtEl>
                                      </p:cBhvr>
                                    </p:animEffect>
                                  </p:childTnLst>
                                </p:cTn>
                              </p:par>
                            </p:childTnLst>
                          </p:cTn>
                        </p:par>
                        <p:par>
                          <p:cTn id="16" fill="hold">
                            <p:stCondLst>
                              <p:cond delay="4500"/>
                            </p:stCondLst>
                            <p:childTnLst>
                              <p:par>
                                <p:cTn id="17" presetID="4" presetClass="entr" presetSubtype="16" fill="hold" grpId="0" nodeType="afterEffect">
                                  <p:stCondLst>
                                    <p:cond delay="1000"/>
                                  </p:stCondLst>
                                  <p:childTnLst>
                                    <p:set>
                                      <p:cBhvr>
                                        <p:cTn id="18" dur="1" fill="hold">
                                          <p:stCondLst>
                                            <p:cond delay="0"/>
                                          </p:stCondLst>
                                        </p:cTn>
                                        <p:tgtEl>
                                          <p:spTgt spid="10"/>
                                        </p:tgtEl>
                                        <p:attrNameLst>
                                          <p:attrName>style.visibility</p:attrName>
                                        </p:attrNameLst>
                                      </p:cBhvr>
                                      <p:to>
                                        <p:strVal val="visible"/>
                                      </p:to>
                                    </p:set>
                                    <p:animEffect transition="in" filter="box(in)">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cstate="print"/>
          <a:srcRect/>
          <a:stretch>
            <a:fillRect/>
          </a:stretch>
        </p:blipFill>
        <p:spPr bwMode="auto">
          <a:xfrm>
            <a:off x="381000" y="1676400"/>
            <a:ext cx="6809524" cy="2271905"/>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3429000" y="1226009"/>
            <a:ext cx="4519048" cy="4946191"/>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Column Mapping Editor – Start From Input</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56</a:t>
            </a:fld>
            <a:r>
              <a:rPr lang="en-US" dirty="0" smtClean="0">
                <a:latin typeface="Times New Roman" pitchFamily="-80" charset="0"/>
              </a:rPr>
              <a:t> </a:t>
            </a:r>
            <a:endParaRPr lang="en-US" dirty="0">
              <a:latin typeface="Times New Roman" pitchFamily="-80" charset="0"/>
            </a:endParaRPr>
          </a:p>
        </p:txBody>
      </p:sp>
      <p:sp>
        <p:nvSpPr>
          <p:cNvPr id="7" name="Rounded Rectangular Callout 6"/>
          <p:cNvSpPr/>
          <p:nvPr/>
        </p:nvSpPr>
        <p:spPr>
          <a:xfrm>
            <a:off x="381000" y="1066800"/>
            <a:ext cx="3048000" cy="533400"/>
          </a:xfrm>
          <a:prstGeom prst="wedgeRoundRectCallout">
            <a:avLst>
              <a:gd name="adj1" fmla="val -29096"/>
              <a:gd name="adj2" fmla="val 149278"/>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If file is selected in file list…</a:t>
            </a:r>
            <a:endParaRPr lang="en-US" dirty="0">
              <a:solidFill>
                <a:schemeClr val="tx1"/>
              </a:solidFill>
            </a:endParaRPr>
          </a:p>
        </p:txBody>
      </p:sp>
      <p:sp>
        <p:nvSpPr>
          <p:cNvPr id="9" name="Rounded Rectangular Callout 8"/>
          <p:cNvSpPr/>
          <p:nvPr/>
        </p:nvSpPr>
        <p:spPr>
          <a:xfrm>
            <a:off x="457200" y="5410200"/>
            <a:ext cx="2819400" cy="762000"/>
          </a:xfrm>
          <a:prstGeom prst="wedgeRoundRectCallout">
            <a:avLst>
              <a:gd name="adj1" fmla="val 107304"/>
              <a:gd name="adj2" fmla="val -14017"/>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…and a preview of its first few rows displayed.</a:t>
            </a:r>
            <a:endParaRPr lang="en-US" dirty="0">
              <a:solidFill>
                <a:schemeClr val="tx1"/>
              </a:solidFill>
            </a:endParaRPr>
          </a:p>
        </p:txBody>
      </p:sp>
      <p:sp>
        <p:nvSpPr>
          <p:cNvPr id="10" name="Rounded Rectangular Callout 9"/>
          <p:cNvSpPr/>
          <p:nvPr/>
        </p:nvSpPr>
        <p:spPr>
          <a:xfrm>
            <a:off x="5486400" y="1219200"/>
            <a:ext cx="2895600" cy="2743200"/>
          </a:xfrm>
          <a:prstGeom prst="wedgeRoundRectCallout">
            <a:avLst>
              <a:gd name="adj1" fmla="val 49578"/>
              <a:gd name="adj2" fmla="val -10684"/>
              <a:gd name="adj3" fmla="val 16667"/>
            </a:avLst>
          </a:prstGeom>
          <a:solidFill>
            <a:srgbClr val="F7E2D1">
              <a:alpha val="8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This approach is useful when you are processing input files to new output files or database tables and you want to rearrange eliminate, rename, or change the data type of the input columns.</a:t>
            </a:r>
            <a:endParaRPr lang="en-US" dirty="0">
              <a:solidFill>
                <a:schemeClr val="tx1"/>
              </a:solidFill>
            </a:endParaRPr>
          </a:p>
        </p:txBody>
      </p:sp>
      <p:sp>
        <p:nvSpPr>
          <p:cNvPr id="11" name="Rounded Rectangular Callout 10"/>
          <p:cNvSpPr/>
          <p:nvPr/>
        </p:nvSpPr>
        <p:spPr>
          <a:xfrm>
            <a:off x="457200" y="3962400"/>
            <a:ext cx="2514600" cy="1295400"/>
          </a:xfrm>
          <a:prstGeom prst="wedgeRoundRectCallout">
            <a:avLst>
              <a:gd name="adj1" fmla="val 80775"/>
              <a:gd name="adj2" fmla="val -15292"/>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dirty="0">
              <a:solidFill>
                <a:schemeClr val="tx1"/>
              </a:solidFill>
            </a:endParaRPr>
          </a:p>
        </p:txBody>
      </p:sp>
      <p:sp>
        <p:nvSpPr>
          <p:cNvPr id="8" name="Rounded Rectangular Callout 7"/>
          <p:cNvSpPr/>
          <p:nvPr/>
        </p:nvSpPr>
        <p:spPr>
          <a:xfrm>
            <a:off x="457200" y="3962400"/>
            <a:ext cx="2514600" cy="1295400"/>
          </a:xfrm>
          <a:prstGeom prst="wedgeRoundRectCallout">
            <a:avLst>
              <a:gd name="adj1" fmla="val 126567"/>
              <a:gd name="adj2" fmla="val -123135"/>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…its column information can be imported into the editing panel…</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par>
                          <p:cTn id="8" fill="hold">
                            <p:stCondLst>
                              <p:cond delay="1500"/>
                            </p:stCondLst>
                            <p:childTnLst>
                              <p:par>
                                <p:cTn id="9" presetID="4" presetClass="entr" presetSubtype="16" fill="hold" grpId="0" nodeType="afterEffect">
                                  <p:stCondLst>
                                    <p:cond delay="1000"/>
                                  </p:stCondLst>
                                  <p:childTnLst>
                                    <p:set>
                                      <p:cBhvr>
                                        <p:cTn id="10" dur="1" fill="hold">
                                          <p:stCondLst>
                                            <p:cond delay="0"/>
                                          </p:stCondLst>
                                        </p:cTn>
                                        <p:tgtEl>
                                          <p:spTgt spid="8"/>
                                        </p:tgtEl>
                                        <p:attrNameLst>
                                          <p:attrName>style.visibility</p:attrName>
                                        </p:attrNameLst>
                                      </p:cBhvr>
                                      <p:to>
                                        <p:strVal val="visible"/>
                                      </p:to>
                                    </p:set>
                                    <p:animEffect transition="in" filter="box(in)">
                                      <p:cBhvr>
                                        <p:cTn id="11" dur="500"/>
                                        <p:tgtEl>
                                          <p:spTgt spid="8"/>
                                        </p:tgtEl>
                                      </p:cBhvr>
                                    </p:animEffect>
                                  </p:childTnLst>
                                </p:cTn>
                              </p:par>
                            </p:childTnLst>
                          </p:cTn>
                        </p:par>
                        <p:par>
                          <p:cTn id="12" fill="hold">
                            <p:stCondLst>
                              <p:cond delay="3000"/>
                            </p:stCondLst>
                            <p:childTnLst>
                              <p:par>
                                <p:cTn id="13" presetID="4" presetClass="entr" presetSubtype="16" fill="hold" grpId="0" nodeType="afterEffect">
                                  <p:stCondLst>
                                    <p:cond delay="1000"/>
                                  </p:stCondLst>
                                  <p:childTnLst>
                                    <p:set>
                                      <p:cBhvr>
                                        <p:cTn id="14" dur="1" fill="hold">
                                          <p:stCondLst>
                                            <p:cond delay="0"/>
                                          </p:stCondLst>
                                        </p:cTn>
                                        <p:tgtEl>
                                          <p:spTgt spid="11"/>
                                        </p:tgtEl>
                                        <p:attrNameLst>
                                          <p:attrName>style.visibility</p:attrName>
                                        </p:attrNameLst>
                                      </p:cBhvr>
                                      <p:to>
                                        <p:strVal val="visible"/>
                                      </p:to>
                                    </p:set>
                                    <p:animEffect transition="in" filter="box(in)">
                                      <p:cBhvr>
                                        <p:cTn id="15" dur="500"/>
                                        <p:tgtEl>
                                          <p:spTgt spid="11"/>
                                        </p:tgtEl>
                                      </p:cBhvr>
                                    </p:animEffect>
                                  </p:childTnLst>
                                </p:cTn>
                              </p:par>
                            </p:childTnLst>
                          </p:cTn>
                        </p:par>
                        <p:par>
                          <p:cTn id="16" fill="hold">
                            <p:stCondLst>
                              <p:cond delay="4500"/>
                            </p:stCondLst>
                            <p:childTnLst>
                              <p:par>
                                <p:cTn id="17" presetID="4" presetClass="entr" presetSubtype="16" fill="hold" grpId="0" nodeType="afterEffect">
                                  <p:stCondLst>
                                    <p:cond delay="1000"/>
                                  </p:stCondLst>
                                  <p:childTnLst>
                                    <p:set>
                                      <p:cBhvr>
                                        <p:cTn id="18" dur="1" fill="hold">
                                          <p:stCondLst>
                                            <p:cond delay="0"/>
                                          </p:stCondLst>
                                        </p:cTn>
                                        <p:tgtEl>
                                          <p:spTgt spid="9"/>
                                        </p:tgtEl>
                                        <p:attrNameLst>
                                          <p:attrName>style.visibility</p:attrName>
                                        </p:attrNameLst>
                                      </p:cBhvr>
                                      <p:to>
                                        <p:strVal val="visible"/>
                                      </p:to>
                                    </p:set>
                                    <p:animEffect transition="in" filter="box(in)">
                                      <p:cBhvr>
                                        <p:cTn id="19" dur="500"/>
                                        <p:tgtEl>
                                          <p:spTgt spid="9"/>
                                        </p:tgtEl>
                                      </p:cBhvr>
                                    </p:animEffect>
                                  </p:childTnLst>
                                </p:cTn>
                              </p:par>
                            </p:childTnLst>
                          </p:cTn>
                        </p:par>
                        <p:par>
                          <p:cTn id="20" fill="hold">
                            <p:stCondLst>
                              <p:cond delay="6000"/>
                            </p:stCondLst>
                            <p:childTnLst>
                              <p:par>
                                <p:cTn id="21" presetID="4" presetClass="entr" presetSubtype="16" fill="hold" grpId="0" nodeType="afterEffect">
                                  <p:stCondLst>
                                    <p:cond delay="2000"/>
                                  </p:stCondLst>
                                  <p:childTnLst>
                                    <p:set>
                                      <p:cBhvr>
                                        <p:cTn id="22" dur="1" fill="hold">
                                          <p:stCondLst>
                                            <p:cond delay="0"/>
                                          </p:stCondLst>
                                        </p:cTn>
                                        <p:tgtEl>
                                          <p:spTgt spid="10"/>
                                        </p:tgtEl>
                                        <p:attrNameLst>
                                          <p:attrName>style.visibility</p:attrName>
                                        </p:attrNameLst>
                                      </p:cBhvr>
                                      <p:to>
                                        <p:strVal val="visible"/>
                                      </p:to>
                                    </p:set>
                                    <p:animEffect transition="in" filter="box(in)">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533400" y="1295400"/>
            <a:ext cx="6834286" cy="1262857"/>
          </a:xfrm>
          <a:prstGeom prst="rect">
            <a:avLst/>
          </a:prstGeom>
          <a:noFill/>
          <a:ln w="9525">
            <a:noFill/>
            <a:miter lim="800000"/>
            <a:headEnd/>
            <a:tailEnd/>
          </a:ln>
        </p:spPr>
      </p:pic>
      <p:pic>
        <p:nvPicPr>
          <p:cNvPr id="4101" name="Picture 5"/>
          <p:cNvPicPr>
            <a:picLocks noChangeAspect="1" noChangeArrowheads="1"/>
          </p:cNvPicPr>
          <p:nvPr/>
        </p:nvPicPr>
        <p:blipFill>
          <a:blip r:embed="rId3" cstate="print"/>
          <a:srcRect/>
          <a:stretch>
            <a:fillRect/>
          </a:stretch>
        </p:blipFill>
        <p:spPr bwMode="auto">
          <a:xfrm>
            <a:off x="3657600" y="1170295"/>
            <a:ext cx="4333334" cy="500190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Column Mapping Editor – Start From Output</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57</a:t>
            </a:fld>
            <a:r>
              <a:rPr lang="en-US" dirty="0" smtClean="0">
                <a:latin typeface="Times New Roman" pitchFamily="-80" charset="0"/>
              </a:rPr>
              <a:t> </a:t>
            </a:r>
            <a:endParaRPr lang="en-US" dirty="0">
              <a:latin typeface="Times New Roman" pitchFamily="-80" charset="0"/>
            </a:endParaRPr>
          </a:p>
        </p:txBody>
      </p:sp>
      <p:sp>
        <p:nvSpPr>
          <p:cNvPr id="11" name="Rounded Rectangular Callout 10"/>
          <p:cNvSpPr/>
          <p:nvPr/>
        </p:nvSpPr>
        <p:spPr>
          <a:xfrm>
            <a:off x="685800" y="2590800"/>
            <a:ext cx="2667000" cy="838200"/>
          </a:xfrm>
          <a:prstGeom prst="wedgeRoundRectCallout">
            <a:avLst>
              <a:gd name="adj1" fmla="val 23546"/>
              <a:gd name="adj2" fmla="val -150373"/>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If an output file or database is set…</a:t>
            </a:r>
            <a:endParaRPr lang="en-US" dirty="0">
              <a:solidFill>
                <a:schemeClr val="tx1"/>
              </a:solidFill>
            </a:endParaRPr>
          </a:p>
        </p:txBody>
      </p:sp>
      <p:sp>
        <p:nvSpPr>
          <p:cNvPr id="15" name="Rounded Rectangular Callout 14"/>
          <p:cNvSpPr/>
          <p:nvPr/>
        </p:nvSpPr>
        <p:spPr>
          <a:xfrm>
            <a:off x="609600" y="4800600"/>
            <a:ext cx="2667000" cy="1295400"/>
          </a:xfrm>
          <a:prstGeom prst="wedgeRoundRectCallout">
            <a:avLst>
              <a:gd name="adj1" fmla="val 102275"/>
              <a:gd name="adj2" fmla="val -84905"/>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The input column cell editor is a pick list of columns imported from input file.</a:t>
            </a:r>
            <a:endParaRPr lang="en-US" dirty="0">
              <a:solidFill>
                <a:schemeClr val="tx1"/>
              </a:solidFill>
            </a:endParaRPr>
          </a:p>
        </p:txBody>
      </p:sp>
      <p:sp>
        <p:nvSpPr>
          <p:cNvPr id="16" name="Rounded Rectangular Callout 15"/>
          <p:cNvSpPr/>
          <p:nvPr/>
        </p:nvSpPr>
        <p:spPr>
          <a:xfrm>
            <a:off x="609600" y="3581400"/>
            <a:ext cx="2667000" cy="990600"/>
          </a:xfrm>
          <a:prstGeom prst="wedgeRoundRectCallout">
            <a:avLst>
              <a:gd name="adj1" fmla="val 65133"/>
              <a:gd name="adj2" fmla="val 39144"/>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dirty="0">
              <a:solidFill>
                <a:schemeClr val="tx1"/>
              </a:solidFill>
            </a:endParaRPr>
          </a:p>
        </p:txBody>
      </p:sp>
      <p:sp>
        <p:nvSpPr>
          <p:cNvPr id="9" name="Rounded Rectangular Callout 8"/>
          <p:cNvSpPr/>
          <p:nvPr/>
        </p:nvSpPr>
        <p:spPr>
          <a:xfrm>
            <a:off x="609600" y="3581400"/>
            <a:ext cx="2667000" cy="990600"/>
          </a:xfrm>
          <a:prstGeom prst="wedgeRoundRectCallout">
            <a:avLst>
              <a:gd name="adj1" fmla="val 160372"/>
              <a:gd name="adj2" fmla="val -119147"/>
              <a:gd name="adj3" fmla="val 16667"/>
            </a:avLst>
          </a:prstGeom>
          <a:solidFill>
            <a:srgbClr val="F7E2D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…a starting column definition can be imported from it.</a:t>
            </a:r>
            <a:endParaRPr lang="en-US" dirty="0">
              <a:solidFill>
                <a:schemeClr val="tx1"/>
              </a:solidFill>
            </a:endParaRPr>
          </a:p>
        </p:txBody>
      </p:sp>
      <p:sp>
        <p:nvSpPr>
          <p:cNvPr id="14" name="Rounded Rectangular Callout 13"/>
          <p:cNvSpPr/>
          <p:nvPr/>
        </p:nvSpPr>
        <p:spPr>
          <a:xfrm>
            <a:off x="6172200" y="4267200"/>
            <a:ext cx="2667000" cy="1295400"/>
          </a:xfrm>
          <a:prstGeom prst="wedgeRoundRectCallout">
            <a:avLst>
              <a:gd name="adj1" fmla="val -102488"/>
              <a:gd name="adj2" fmla="val -71833"/>
              <a:gd name="adj3" fmla="val 16667"/>
            </a:avLst>
          </a:prstGeom>
          <a:solidFill>
            <a:srgbClr val="F7E2D1">
              <a:alpha val="8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Input columns with names that match output columns will be automatically added.</a:t>
            </a:r>
            <a:endParaRPr lang="en-US" dirty="0">
              <a:solidFill>
                <a:schemeClr val="tx1"/>
              </a:solidFill>
            </a:endParaRPr>
          </a:p>
        </p:txBody>
      </p:sp>
      <p:sp>
        <p:nvSpPr>
          <p:cNvPr id="17" name="Rounded Rectangular Callout 16"/>
          <p:cNvSpPr/>
          <p:nvPr/>
        </p:nvSpPr>
        <p:spPr>
          <a:xfrm>
            <a:off x="4495800" y="1066800"/>
            <a:ext cx="4114800" cy="1676400"/>
          </a:xfrm>
          <a:prstGeom prst="wedgeRoundRectCallout">
            <a:avLst>
              <a:gd name="adj1" fmla="val 49578"/>
              <a:gd name="adj2" fmla="val -10684"/>
              <a:gd name="adj3" fmla="val 16667"/>
            </a:avLst>
          </a:prstGeom>
          <a:solidFill>
            <a:srgbClr val="F7E2D1">
              <a:alpha val="8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This approach is useful when you are trying to add input data to an existing output database table, and you need to match up input columns to already existing output columns.</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100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par>
                          <p:cTn id="8" fill="hold">
                            <p:stCondLst>
                              <p:cond delay="1500"/>
                            </p:stCondLst>
                            <p:childTnLst>
                              <p:par>
                                <p:cTn id="9" presetID="4" presetClass="entr" presetSubtype="16" fill="hold" grpId="0" nodeType="afterEffect">
                                  <p:stCondLst>
                                    <p:cond delay="1000"/>
                                  </p:stCondLst>
                                  <p:childTnLst>
                                    <p:set>
                                      <p:cBhvr>
                                        <p:cTn id="10" dur="1" fill="hold">
                                          <p:stCondLst>
                                            <p:cond delay="0"/>
                                          </p:stCondLst>
                                        </p:cTn>
                                        <p:tgtEl>
                                          <p:spTgt spid="9"/>
                                        </p:tgtEl>
                                        <p:attrNameLst>
                                          <p:attrName>style.visibility</p:attrName>
                                        </p:attrNameLst>
                                      </p:cBhvr>
                                      <p:to>
                                        <p:strVal val="visible"/>
                                      </p:to>
                                    </p:set>
                                    <p:animEffect transition="in" filter="box(in)">
                                      <p:cBhvr>
                                        <p:cTn id="11" dur="500"/>
                                        <p:tgtEl>
                                          <p:spTgt spid="9"/>
                                        </p:tgtEl>
                                      </p:cBhvr>
                                    </p:animEffect>
                                  </p:childTnLst>
                                </p:cTn>
                              </p:par>
                            </p:childTnLst>
                          </p:cTn>
                        </p:par>
                        <p:par>
                          <p:cTn id="12" fill="hold">
                            <p:stCondLst>
                              <p:cond delay="3000"/>
                            </p:stCondLst>
                            <p:childTnLst>
                              <p:par>
                                <p:cTn id="13" presetID="4" presetClass="entr" presetSubtype="16" fill="hold" grpId="0" nodeType="afterEffect">
                                  <p:stCondLst>
                                    <p:cond delay="1000"/>
                                  </p:stCondLst>
                                  <p:childTnLst>
                                    <p:set>
                                      <p:cBhvr>
                                        <p:cTn id="14" dur="1" fill="hold">
                                          <p:stCondLst>
                                            <p:cond delay="0"/>
                                          </p:stCondLst>
                                        </p:cTn>
                                        <p:tgtEl>
                                          <p:spTgt spid="16"/>
                                        </p:tgtEl>
                                        <p:attrNameLst>
                                          <p:attrName>style.visibility</p:attrName>
                                        </p:attrNameLst>
                                      </p:cBhvr>
                                      <p:to>
                                        <p:strVal val="visible"/>
                                      </p:to>
                                    </p:set>
                                    <p:animEffect transition="in" filter="box(in)">
                                      <p:cBhvr>
                                        <p:cTn id="15" dur="500"/>
                                        <p:tgtEl>
                                          <p:spTgt spid="16"/>
                                        </p:tgtEl>
                                      </p:cBhvr>
                                    </p:animEffect>
                                  </p:childTnLst>
                                </p:cTn>
                              </p:par>
                            </p:childTnLst>
                          </p:cTn>
                        </p:par>
                        <p:par>
                          <p:cTn id="16" fill="hold">
                            <p:stCondLst>
                              <p:cond delay="4500"/>
                            </p:stCondLst>
                            <p:childTnLst>
                              <p:par>
                                <p:cTn id="17" presetID="4" presetClass="entr" presetSubtype="16" fill="hold" grpId="0" nodeType="afterEffect">
                                  <p:stCondLst>
                                    <p:cond delay="1000"/>
                                  </p:stCondLst>
                                  <p:childTnLst>
                                    <p:set>
                                      <p:cBhvr>
                                        <p:cTn id="18" dur="1" fill="hold">
                                          <p:stCondLst>
                                            <p:cond delay="0"/>
                                          </p:stCondLst>
                                        </p:cTn>
                                        <p:tgtEl>
                                          <p:spTgt spid="14"/>
                                        </p:tgtEl>
                                        <p:attrNameLst>
                                          <p:attrName>style.visibility</p:attrName>
                                        </p:attrNameLst>
                                      </p:cBhvr>
                                      <p:to>
                                        <p:strVal val="visible"/>
                                      </p:to>
                                    </p:set>
                                    <p:animEffect transition="in" filter="box(in)">
                                      <p:cBhvr>
                                        <p:cTn id="19" dur="500"/>
                                        <p:tgtEl>
                                          <p:spTgt spid="14"/>
                                        </p:tgtEl>
                                      </p:cBhvr>
                                    </p:animEffect>
                                  </p:childTnLst>
                                </p:cTn>
                              </p:par>
                            </p:childTnLst>
                          </p:cTn>
                        </p:par>
                        <p:par>
                          <p:cTn id="20" fill="hold">
                            <p:stCondLst>
                              <p:cond delay="6000"/>
                            </p:stCondLst>
                            <p:childTnLst>
                              <p:par>
                                <p:cTn id="21" presetID="4" presetClass="entr" presetSubtype="16" fill="hold" grpId="0" nodeType="afterEffect">
                                  <p:stCondLst>
                                    <p:cond delay="1000"/>
                                  </p:stCondLst>
                                  <p:childTnLst>
                                    <p:set>
                                      <p:cBhvr>
                                        <p:cTn id="22" dur="1" fill="hold">
                                          <p:stCondLst>
                                            <p:cond delay="0"/>
                                          </p:stCondLst>
                                        </p:cTn>
                                        <p:tgtEl>
                                          <p:spTgt spid="15"/>
                                        </p:tgtEl>
                                        <p:attrNameLst>
                                          <p:attrName>style.visibility</p:attrName>
                                        </p:attrNameLst>
                                      </p:cBhvr>
                                      <p:to>
                                        <p:strVal val="visible"/>
                                      </p:to>
                                    </p:set>
                                    <p:animEffect transition="in" filter="box(in)">
                                      <p:cBhvr>
                                        <p:cTn id="23" dur="500"/>
                                        <p:tgtEl>
                                          <p:spTgt spid="15"/>
                                        </p:tgtEl>
                                      </p:cBhvr>
                                    </p:animEffect>
                                  </p:childTnLst>
                                </p:cTn>
                              </p:par>
                            </p:childTnLst>
                          </p:cTn>
                        </p:par>
                        <p:par>
                          <p:cTn id="24" fill="hold">
                            <p:stCondLst>
                              <p:cond delay="7500"/>
                            </p:stCondLst>
                            <p:childTnLst>
                              <p:par>
                                <p:cTn id="25" presetID="4" presetClass="entr" presetSubtype="16" fill="hold" grpId="0" nodeType="afterEffect">
                                  <p:stCondLst>
                                    <p:cond delay="200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P spid="9" grpId="0" animBg="1"/>
      <p:bldP spid="14" grpId="0" animBg="1"/>
      <p:bldP spid="1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Thing…</a:t>
            </a:r>
            <a:endParaRPr lang="en-US" dirty="0"/>
          </a:p>
        </p:txBody>
      </p:sp>
      <p:sp>
        <p:nvSpPr>
          <p:cNvPr id="3" name="Content Placeholder 2"/>
          <p:cNvSpPr>
            <a:spLocks noGrp="1"/>
          </p:cNvSpPr>
          <p:nvPr>
            <p:ph idx="1"/>
          </p:nvPr>
        </p:nvSpPr>
        <p:spPr>
          <a:xfrm>
            <a:off x="492125" y="1676400"/>
            <a:ext cx="8186738" cy="990600"/>
          </a:xfrm>
        </p:spPr>
        <p:txBody>
          <a:bodyPr/>
          <a:lstStyle/>
          <a:p>
            <a:r>
              <a:rPr lang="en-US" dirty="0" smtClean="0"/>
              <a:t>Well, two, actually.</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58</a:t>
            </a:fld>
            <a:r>
              <a:rPr lang="en-US" dirty="0" smtClean="0">
                <a:latin typeface="Times New Roman" pitchFamily="-80" charset="0"/>
              </a:rPr>
              <a:t> </a:t>
            </a:r>
            <a:endParaRPr lang="en-US" dirty="0">
              <a:latin typeface="Times New Roman" pitchFamily="-80" charset="0"/>
            </a:endParaRPr>
          </a:p>
        </p:txBody>
      </p:sp>
      <p:pic>
        <p:nvPicPr>
          <p:cNvPr id="1026" name="Picture 2"/>
          <p:cNvPicPr>
            <a:picLocks noChangeAspect="1" noChangeArrowheads="1"/>
          </p:cNvPicPr>
          <p:nvPr/>
        </p:nvPicPr>
        <p:blipFill>
          <a:blip r:embed="rId2" cstate="print"/>
          <a:srcRect/>
          <a:stretch>
            <a:fillRect/>
          </a:stretch>
        </p:blipFill>
        <p:spPr bwMode="auto">
          <a:xfrm>
            <a:off x="990600" y="4267200"/>
            <a:ext cx="3356191" cy="1466667"/>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572000" y="2133600"/>
            <a:ext cx="3036191" cy="2441905"/>
          </a:xfrm>
          <a:prstGeom prst="rect">
            <a:avLst/>
          </a:prstGeom>
          <a:noFill/>
          <a:ln w="9525">
            <a:noFill/>
            <a:miter lim="800000"/>
            <a:headEnd/>
            <a:tailEnd/>
          </a:ln>
        </p:spPr>
      </p:pic>
      <p:sp>
        <p:nvSpPr>
          <p:cNvPr id="7" name="TextBox 6"/>
          <p:cNvSpPr txBox="1"/>
          <p:nvPr/>
        </p:nvSpPr>
        <p:spPr>
          <a:xfrm>
            <a:off x="4572000" y="1676400"/>
            <a:ext cx="3124200" cy="369332"/>
          </a:xfrm>
          <a:prstGeom prst="rect">
            <a:avLst/>
          </a:prstGeom>
          <a:noFill/>
        </p:spPr>
        <p:txBody>
          <a:bodyPr wrap="square" rtlCol="0">
            <a:spAutoFit/>
          </a:bodyPr>
          <a:lstStyle/>
          <a:p>
            <a:r>
              <a:rPr lang="en-US" dirty="0" smtClean="0"/>
              <a:t>Mage Metadata Processor </a:t>
            </a:r>
            <a:endParaRPr lang="en-US" dirty="0"/>
          </a:p>
        </p:txBody>
      </p:sp>
      <p:sp>
        <p:nvSpPr>
          <p:cNvPr id="8" name="TextBox 7"/>
          <p:cNvSpPr txBox="1"/>
          <p:nvPr/>
        </p:nvSpPr>
        <p:spPr>
          <a:xfrm>
            <a:off x="990600" y="3821668"/>
            <a:ext cx="3124200" cy="369332"/>
          </a:xfrm>
          <a:prstGeom prst="rect">
            <a:avLst/>
          </a:prstGeom>
          <a:noFill/>
        </p:spPr>
        <p:txBody>
          <a:bodyPr wrap="square" rtlCol="0">
            <a:spAutoFit/>
          </a:bodyPr>
          <a:lstStyle/>
          <a:p>
            <a:r>
              <a:rPr lang="en-US" dirty="0" smtClean="0"/>
              <a:t>Ranger</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Mage Metadata Processor</a:t>
            </a:r>
            <a:endParaRPr lang="en-US" dirty="0"/>
          </a:p>
        </p:txBody>
      </p:sp>
      <p:sp>
        <p:nvSpPr>
          <p:cNvPr id="3" name="Content Placeholder 2"/>
          <p:cNvSpPr>
            <a:spLocks noGrp="1"/>
          </p:cNvSpPr>
          <p:nvPr>
            <p:ph idx="1"/>
          </p:nvPr>
        </p:nvSpPr>
        <p:spPr>
          <a:xfrm>
            <a:off x="492125" y="1676400"/>
            <a:ext cx="3470275" cy="3575050"/>
          </a:xfrm>
        </p:spPr>
        <p:txBody>
          <a:bodyPr/>
          <a:lstStyle/>
          <a:p>
            <a:r>
              <a:rPr lang="en-US" dirty="0" smtClean="0"/>
              <a:t>Extract metadata from PRISM</a:t>
            </a:r>
          </a:p>
          <a:p>
            <a:r>
              <a:rPr lang="en-US" dirty="0" smtClean="0"/>
              <a:t>Export to SQLite database</a:t>
            </a:r>
          </a:p>
          <a:p>
            <a:r>
              <a:rPr lang="en-US" dirty="0" smtClean="0"/>
              <a:t>Can do crosstab of dataset factors</a:t>
            </a:r>
          </a:p>
          <a:p>
            <a:r>
              <a:rPr lang="en-US" dirty="0" smtClean="0"/>
              <a:t>Helper to MDART</a:t>
            </a:r>
          </a:p>
          <a:p>
            <a:r>
              <a:rPr lang="en-US" dirty="0" smtClean="0"/>
              <a:t>Still in early development</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59</a:t>
            </a:fld>
            <a:r>
              <a:rPr lang="en-US" dirty="0" smtClean="0">
                <a:latin typeface="Times New Roman" pitchFamily="-80" charset="0"/>
              </a:rPr>
              <a:t> </a:t>
            </a:r>
            <a:endParaRPr lang="en-US" dirty="0">
              <a:latin typeface="Times New Roman" pitchFamily="-80" charset="0"/>
            </a:endParaRPr>
          </a:p>
        </p:txBody>
      </p:sp>
      <p:pic>
        <p:nvPicPr>
          <p:cNvPr id="5" name="Picture 3"/>
          <p:cNvPicPr>
            <a:picLocks noChangeAspect="1" noChangeArrowheads="1"/>
          </p:cNvPicPr>
          <p:nvPr/>
        </p:nvPicPr>
        <p:blipFill>
          <a:blip r:embed="rId2" cstate="print"/>
          <a:srcRect/>
          <a:stretch>
            <a:fillRect/>
          </a:stretch>
        </p:blipFill>
        <p:spPr bwMode="auto">
          <a:xfrm>
            <a:off x="4038600" y="1676400"/>
            <a:ext cx="4554286" cy="36628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Opportunity</a:t>
            </a:r>
            <a:endParaRPr lang="en-US" dirty="0"/>
          </a:p>
        </p:txBody>
      </p:sp>
      <p:sp>
        <p:nvSpPr>
          <p:cNvPr id="3" name="Content Placeholder 2"/>
          <p:cNvSpPr>
            <a:spLocks noGrp="1"/>
          </p:cNvSpPr>
          <p:nvPr>
            <p:ph idx="1"/>
          </p:nvPr>
        </p:nvSpPr>
        <p:spPr/>
        <p:txBody>
          <a:bodyPr/>
          <a:lstStyle/>
          <a:p>
            <a:r>
              <a:rPr lang="en-US" dirty="0" smtClean="0"/>
              <a:t>Shared software for accessing DMS data files and DMS/MTS metadata </a:t>
            </a:r>
          </a:p>
          <a:p>
            <a:pPr lvl="1"/>
            <a:r>
              <a:rPr lang="en-US" dirty="0" smtClean="0"/>
              <a:t>Code library for analysis tools to use</a:t>
            </a:r>
          </a:p>
          <a:p>
            <a:pPr lvl="1"/>
            <a:r>
              <a:rPr lang="en-US" dirty="0" smtClean="0"/>
              <a:t>One or more applications for researchers to use</a:t>
            </a:r>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6</a:t>
            </a:fld>
            <a:r>
              <a:rPr lang="en-US" dirty="0" smtClean="0">
                <a:latin typeface="Times New Roman" pitchFamily="-80" charset="0"/>
              </a:rPr>
              <a:t> </a:t>
            </a:r>
            <a:endParaRPr lang="en-US" dirty="0">
              <a:latin typeface="Times New Roman" pitchFamily="-80" charset="0"/>
            </a:endParaRPr>
          </a:p>
        </p:txBody>
      </p:sp>
      <p:sp>
        <p:nvSpPr>
          <p:cNvPr id="5" name="TextBox 4"/>
          <p:cNvSpPr txBox="1"/>
          <p:nvPr/>
        </p:nvSpPr>
        <p:spPr>
          <a:xfrm>
            <a:off x="837485" y="3962400"/>
            <a:ext cx="7696915" cy="523220"/>
          </a:xfrm>
          <a:prstGeom prst="rect">
            <a:avLst/>
          </a:prstGeom>
          <a:noFill/>
        </p:spPr>
        <p:txBody>
          <a:bodyPr wrap="none" rtlCol="0">
            <a:spAutoFit/>
          </a:bodyPr>
          <a:lstStyle/>
          <a:p>
            <a:pPr marL="0" lvl="1"/>
            <a:r>
              <a:rPr lang="en-US" sz="2800" dirty="0" smtClean="0"/>
              <a:t>Better use of researchers’ and developers’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150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Ranger</a:t>
            </a:r>
            <a:endParaRPr lang="en-US" dirty="0"/>
          </a:p>
        </p:txBody>
      </p:sp>
      <p:sp>
        <p:nvSpPr>
          <p:cNvPr id="3" name="Content Placeholder 2"/>
          <p:cNvSpPr>
            <a:spLocks noGrp="1"/>
          </p:cNvSpPr>
          <p:nvPr>
            <p:ph idx="1"/>
          </p:nvPr>
        </p:nvSpPr>
        <p:spPr/>
        <p:txBody>
          <a:bodyPr/>
          <a:lstStyle/>
          <a:p>
            <a:r>
              <a:rPr lang="en-US" dirty="0" smtClean="0"/>
              <a:t>Generate all combinations of several parameters over selected ranges</a:t>
            </a:r>
          </a:p>
          <a:p>
            <a:r>
              <a:rPr lang="en-US" dirty="0" smtClean="0"/>
              <a:t>Save results to file or SQLite database</a:t>
            </a:r>
          </a:p>
          <a:p>
            <a:r>
              <a:rPr lang="en-US" dirty="0" smtClean="0"/>
              <a:t>MDART can do iterative process over parameter set</a:t>
            </a:r>
          </a:p>
          <a:p>
            <a:pPr lvl="1"/>
            <a:r>
              <a:rPr lang="en-US" dirty="0" smtClean="0"/>
              <a:t>Example: Calculate FDR for each set of parameters</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60</a:t>
            </a:fld>
            <a:r>
              <a:rPr lang="en-US" dirty="0" smtClean="0">
                <a:latin typeface="Times New Roman" pitchFamily="-80" charset="0"/>
              </a:rPr>
              <a:t> </a:t>
            </a:r>
            <a:endParaRPr lang="en-US" dirty="0">
              <a:latin typeface="Times New Roman" pitchFamily="-80" charset="0"/>
            </a:endParaRPr>
          </a:p>
        </p:txBody>
      </p:sp>
      <p:pic>
        <p:nvPicPr>
          <p:cNvPr id="6" name="Picture 3"/>
          <p:cNvPicPr>
            <a:picLocks noChangeAspect="1" noChangeArrowheads="1"/>
          </p:cNvPicPr>
          <p:nvPr/>
        </p:nvPicPr>
        <p:blipFill>
          <a:blip r:embed="rId2" cstate="print"/>
          <a:srcRect/>
          <a:stretch>
            <a:fillRect/>
          </a:stretch>
        </p:blipFill>
        <p:spPr bwMode="auto">
          <a:xfrm>
            <a:off x="1524000" y="3743600"/>
            <a:ext cx="5034286" cy="220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Ranger Results</a:t>
            </a:r>
            <a:endParaRPr lang="en-US" dirty="0"/>
          </a:p>
        </p:txBody>
      </p:sp>
      <p:sp>
        <p:nvSpPr>
          <p:cNvPr id="3" name="Content Placeholder 2"/>
          <p:cNvSpPr>
            <a:spLocks noGrp="1"/>
          </p:cNvSpPr>
          <p:nvPr>
            <p:ph idx="1"/>
          </p:nvPr>
        </p:nvSpPr>
        <p:spPr/>
        <p:txBody>
          <a:bodyPr/>
          <a:lstStyle/>
          <a:p>
            <a:r>
              <a:rPr lang="en-US" dirty="0" smtClean="0"/>
              <a:t>Permutations of selected parameters over ranges specified</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61</a:t>
            </a:fld>
            <a:r>
              <a:rPr lang="en-US" dirty="0" smtClean="0">
                <a:latin typeface="Times New Roman" pitchFamily="-80" charset="0"/>
              </a:rPr>
              <a:t> </a:t>
            </a:r>
            <a:endParaRPr lang="en-US" dirty="0">
              <a:latin typeface="Times New Roman" pitchFamily="-80" charset="0"/>
            </a:endParaRPr>
          </a:p>
        </p:txBody>
      </p:sp>
      <p:pic>
        <p:nvPicPr>
          <p:cNvPr id="3075" name="Picture 3"/>
          <p:cNvPicPr>
            <a:picLocks noChangeAspect="1" noChangeArrowheads="1"/>
          </p:cNvPicPr>
          <p:nvPr/>
        </p:nvPicPr>
        <p:blipFill>
          <a:blip r:embed="rId2" cstate="print"/>
          <a:srcRect/>
          <a:stretch>
            <a:fillRect/>
          </a:stretch>
        </p:blipFill>
        <p:spPr bwMode="auto">
          <a:xfrm>
            <a:off x="1060866" y="2462533"/>
            <a:ext cx="5873334" cy="2566667"/>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1905000" y="3352800"/>
            <a:ext cx="4846667" cy="304666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1000"/>
                                  </p:stCondLst>
                                  <p:childTnLst>
                                    <p:set>
                                      <p:cBhvr>
                                        <p:cTn id="6" dur="1" fill="hold">
                                          <p:stCondLst>
                                            <p:cond delay="0"/>
                                          </p:stCondLst>
                                        </p:cTn>
                                        <p:tgtEl>
                                          <p:spTgt spid="3074"/>
                                        </p:tgtEl>
                                        <p:attrNameLst>
                                          <p:attrName>style.visibility</p:attrName>
                                        </p:attrNameLst>
                                      </p:cBhvr>
                                      <p:to>
                                        <p:strVal val="visible"/>
                                      </p:to>
                                    </p:set>
                                    <p:animEffect transition="in" filter="box(in)">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Forward…</a:t>
            </a:r>
            <a:endParaRPr lang="en-US" dirty="0"/>
          </a:p>
        </p:txBody>
      </p:sp>
      <p:sp>
        <p:nvSpPr>
          <p:cNvPr id="3" name="Content Placeholder 2"/>
          <p:cNvSpPr>
            <a:spLocks noGrp="1"/>
          </p:cNvSpPr>
          <p:nvPr>
            <p:ph idx="1"/>
          </p:nvPr>
        </p:nvSpPr>
        <p:spPr/>
        <p:txBody>
          <a:bodyPr/>
          <a:lstStyle/>
          <a:p>
            <a:r>
              <a:rPr lang="en-US" dirty="0" smtClean="0"/>
              <a:t>Mage is work in progress</a:t>
            </a:r>
          </a:p>
          <a:p>
            <a:r>
              <a:rPr lang="en-US" dirty="0" smtClean="0"/>
              <a:t>Additional applications needed?</a:t>
            </a:r>
          </a:p>
          <a:p>
            <a:pPr lvl="1"/>
            <a:r>
              <a:rPr lang="en-US" dirty="0" smtClean="0"/>
              <a:t>More focused on specific tasks?</a:t>
            </a:r>
          </a:p>
          <a:p>
            <a:r>
              <a:rPr lang="en-US" dirty="0" smtClean="0"/>
              <a:t>Use of Mage library by analysis tools</a:t>
            </a:r>
          </a:p>
          <a:p>
            <a:pPr lvl="1"/>
            <a:r>
              <a:rPr lang="en-US" dirty="0" smtClean="0"/>
              <a:t>MDART (incorporating Mage pipelines into MDART workflows)</a:t>
            </a:r>
          </a:p>
          <a:p>
            <a:pPr lvl="1"/>
            <a:r>
              <a:rPr lang="en-US" dirty="0" smtClean="0"/>
              <a:t>MultiAlign</a:t>
            </a:r>
          </a:p>
          <a:p>
            <a:r>
              <a:rPr lang="en-US" dirty="0" smtClean="0"/>
              <a:t>Basis of next generation of some data handling tools:</a:t>
            </a:r>
          </a:p>
          <a:p>
            <a:pPr lvl="1"/>
            <a:r>
              <a:rPr lang="en-US" dirty="0" smtClean="0"/>
              <a:t>StarSuite Extractor</a:t>
            </a:r>
          </a:p>
          <a:p>
            <a:pPr lvl="1"/>
            <a:r>
              <a:rPr lang="en-US" dirty="0" smtClean="0"/>
              <a:t>MTDB Creator</a:t>
            </a:r>
          </a:p>
          <a:p>
            <a:r>
              <a:rPr lang="en-US" dirty="0" smtClean="0"/>
              <a:t>Data extraction filters</a:t>
            </a:r>
          </a:p>
          <a:p>
            <a:pPr lvl="1"/>
            <a:r>
              <a:rPr lang="en-US" dirty="0" smtClean="0"/>
              <a:t>I can haz more?</a:t>
            </a:r>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62</a:t>
            </a:fld>
            <a:r>
              <a:rPr lang="en-US" dirty="0" smtClean="0">
                <a:latin typeface="Times New Roman" pitchFamily="-80" charset="0"/>
              </a:rPr>
              <a:t> </a:t>
            </a:r>
            <a:endParaRPr lang="en-US" dirty="0">
              <a:latin typeface="Times New Roman" pitchFamily="-80"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a:t>
            </a:r>
            <a:endParaRPr lang="en-US" dirty="0"/>
          </a:p>
        </p:txBody>
      </p:sp>
      <p:sp>
        <p:nvSpPr>
          <p:cNvPr id="3" name="Content Placeholder 2"/>
          <p:cNvSpPr>
            <a:spLocks noGrp="1"/>
          </p:cNvSpPr>
          <p:nvPr>
            <p:ph idx="1"/>
          </p:nvPr>
        </p:nvSpPr>
        <p:spPr/>
        <p:txBody>
          <a:bodyPr/>
          <a:lstStyle/>
          <a:p>
            <a:r>
              <a:rPr lang="en-US" dirty="0" smtClean="0"/>
              <a:t>Installer:</a:t>
            </a:r>
          </a:p>
          <a:p>
            <a:pPr lvl="1"/>
            <a:r>
              <a:rPr lang="en-US" dirty="0" smtClean="0"/>
              <a:t>Mage_Installer.msi at </a:t>
            </a:r>
            <a:r>
              <a:rPr lang="en-US" u="sng" dirty="0" smtClean="0">
                <a:hlinkClick r:id="rId2" action="ppaction://hlinkfile"/>
              </a:rPr>
              <a:t>\\floyd\software\Mage</a:t>
            </a:r>
            <a:endParaRPr lang="en-US" u="sng" dirty="0" smtClean="0"/>
          </a:p>
          <a:p>
            <a:pPr>
              <a:buNone/>
            </a:pPr>
            <a:endParaRPr lang="en-US" dirty="0" smtClean="0"/>
          </a:p>
          <a:p>
            <a:r>
              <a:rPr lang="en-US" dirty="0" smtClean="0"/>
              <a:t>Bug reports, feature requests:</a:t>
            </a:r>
          </a:p>
          <a:p>
            <a:pPr lvl="1"/>
            <a:r>
              <a:rPr lang="en-US" dirty="0" smtClean="0"/>
              <a:t>http://redmine.pnl.gov/projects/magefileprocessor</a:t>
            </a:r>
          </a:p>
          <a:p>
            <a:pPr>
              <a:buNone/>
            </a:pP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63</a:t>
            </a:fld>
            <a:r>
              <a:rPr lang="en-US" dirty="0" smtClean="0">
                <a:latin typeface="Times New Roman" pitchFamily="-80" charset="0"/>
              </a:rPr>
              <a:t> </a:t>
            </a:r>
            <a:endParaRPr lang="en-US" dirty="0">
              <a:latin typeface="Times New Roman" pitchFamily="-80"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Players</a:t>
            </a:r>
            <a:endParaRPr lang="en-US" dirty="0"/>
          </a:p>
        </p:txBody>
      </p:sp>
      <p:sp>
        <p:nvSpPr>
          <p:cNvPr id="3" name="Content Placeholder 2"/>
          <p:cNvSpPr>
            <a:spLocks noGrp="1"/>
          </p:cNvSpPr>
          <p:nvPr>
            <p:ph idx="1"/>
          </p:nvPr>
        </p:nvSpPr>
        <p:spPr/>
        <p:txBody>
          <a:bodyPr/>
          <a:lstStyle/>
          <a:p>
            <a:r>
              <a:rPr lang="en-US" dirty="0" smtClean="0"/>
              <a:t>Development</a:t>
            </a:r>
          </a:p>
          <a:p>
            <a:endParaRPr lang="en-US" dirty="0" smtClean="0"/>
          </a:p>
          <a:p>
            <a:endParaRPr lang="en-US" dirty="0" smtClean="0"/>
          </a:p>
          <a:p>
            <a:r>
              <a:rPr lang="en-US" dirty="0" smtClean="0"/>
              <a:t>Beta Testers / Early Adopters</a:t>
            </a:r>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64</a:t>
            </a:fld>
            <a:r>
              <a:rPr lang="en-US" dirty="0" smtClean="0">
                <a:latin typeface="Times New Roman" pitchFamily="-80" charset="0"/>
              </a:rPr>
              <a:t> </a:t>
            </a:r>
            <a:endParaRPr lang="en-US" dirty="0">
              <a:latin typeface="Times New Roman" pitchFamily="-80" charset="0"/>
            </a:endParaRPr>
          </a:p>
        </p:txBody>
      </p:sp>
      <p:sp>
        <p:nvSpPr>
          <p:cNvPr id="5" name="Rectangle 4"/>
          <p:cNvSpPr/>
          <p:nvPr/>
        </p:nvSpPr>
        <p:spPr>
          <a:xfrm>
            <a:off x="914400" y="3276600"/>
            <a:ext cx="2286000" cy="1754326"/>
          </a:xfrm>
          <a:prstGeom prst="rect">
            <a:avLst/>
          </a:prstGeom>
        </p:spPr>
        <p:txBody>
          <a:bodyPr wrap="square">
            <a:spAutoFit/>
          </a:bodyPr>
          <a:lstStyle/>
          <a:p>
            <a:r>
              <a:rPr lang="en-US" dirty="0" smtClean="0"/>
              <a:t>Brian LaMarche</a:t>
            </a:r>
          </a:p>
          <a:p>
            <a:r>
              <a:rPr lang="en-US" dirty="0" smtClean="0"/>
              <a:t>Anuj Shah</a:t>
            </a:r>
          </a:p>
          <a:p>
            <a:r>
              <a:rPr lang="en-US" dirty="0" smtClean="0"/>
              <a:t>Matt Monroe</a:t>
            </a:r>
          </a:p>
          <a:p>
            <a:r>
              <a:rPr lang="en-US" dirty="0" smtClean="0"/>
              <a:t>Roslyn Brown</a:t>
            </a:r>
          </a:p>
          <a:p>
            <a:r>
              <a:rPr lang="en-US" dirty="0" smtClean="0"/>
              <a:t>Kevin Crowell</a:t>
            </a:r>
          </a:p>
          <a:p>
            <a:endParaRPr lang="en-US" dirty="0"/>
          </a:p>
        </p:txBody>
      </p:sp>
      <p:sp>
        <p:nvSpPr>
          <p:cNvPr id="6" name="Rectangle 5"/>
          <p:cNvSpPr/>
          <p:nvPr/>
        </p:nvSpPr>
        <p:spPr>
          <a:xfrm>
            <a:off x="3810000" y="3276600"/>
            <a:ext cx="2362200" cy="1754326"/>
          </a:xfrm>
          <a:prstGeom prst="rect">
            <a:avLst/>
          </a:prstGeom>
        </p:spPr>
        <p:txBody>
          <a:bodyPr wrap="square">
            <a:spAutoFit/>
          </a:bodyPr>
          <a:lstStyle/>
          <a:p>
            <a:r>
              <a:rPr lang="en-US" dirty="0" smtClean="0"/>
              <a:t>Joe Brown</a:t>
            </a:r>
          </a:p>
          <a:p>
            <a:r>
              <a:rPr lang="en-US" dirty="0" smtClean="0"/>
              <a:t>Kristin Burnum</a:t>
            </a:r>
          </a:p>
          <a:p>
            <a:r>
              <a:rPr lang="en-US" dirty="0" smtClean="0"/>
              <a:t>Paul Piehowski</a:t>
            </a:r>
          </a:p>
          <a:p>
            <a:r>
              <a:rPr lang="en-US" dirty="0" smtClean="0"/>
              <a:t>Sam Payne</a:t>
            </a:r>
          </a:p>
          <a:p>
            <a:r>
              <a:rPr lang="en-US" dirty="0" smtClean="0"/>
              <a:t>Da Meng</a:t>
            </a:r>
          </a:p>
          <a:p>
            <a:r>
              <a:rPr lang="en-US" dirty="0" smtClean="0"/>
              <a:t> </a:t>
            </a:r>
            <a:endParaRPr lang="en-US" dirty="0"/>
          </a:p>
        </p:txBody>
      </p:sp>
      <p:sp>
        <p:nvSpPr>
          <p:cNvPr id="7" name="Rectangle 6"/>
          <p:cNvSpPr/>
          <p:nvPr/>
        </p:nvSpPr>
        <p:spPr>
          <a:xfrm>
            <a:off x="914400" y="1981200"/>
            <a:ext cx="2895600" cy="923330"/>
          </a:xfrm>
          <a:prstGeom prst="rect">
            <a:avLst/>
          </a:prstGeom>
        </p:spPr>
        <p:txBody>
          <a:bodyPr wrap="square">
            <a:spAutoFit/>
          </a:bodyPr>
          <a:lstStyle/>
          <a:p>
            <a:r>
              <a:rPr lang="en-US" dirty="0" smtClean="0"/>
              <a:t>Gary Kiebel</a:t>
            </a:r>
          </a:p>
          <a:p>
            <a:r>
              <a:rPr lang="en-US" dirty="0" smtClean="0"/>
              <a:t>John Sandoval</a:t>
            </a:r>
          </a:p>
          <a:p>
            <a:endParaRPr lang="en-US" dirty="0"/>
          </a:p>
        </p:txBody>
      </p:sp>
      <p:sp>
        <p:nvSpPr>
          <p:cNvPr id="8" name="Rectangle 7"/>
          <p:cNvSpPr/>
          <p:nvPr/>
        </p:nvSpPr>
        <p:spPr>
          <a:xfrm>
            <a:off x="2133600" y="4953000"/>
            <a:ext cx="2362200" cy="646331"/>
          </a:xfrm>
          <a:prstGeom prst="rect">
            <a:avLst/>
          </a:prstGeom>
        </p:spPr>
        <p:txBody>
          <a:bodyPr wrap="square">
            <a:spAutoFit/>
          </a:bodyPr>
          <a:lstStyle/>
          <a:p>
            <a:r>
              <a:rPr lang="en-US" dirty="0" smtClean="0"/>
              <a:t>…and others</a:t>
            </a:r>
          </a:p>
          <a:p>
            <a:r>
              <a:rPr lang="en-US" dirty="0" smtClean="0"/>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Outgrowth of MDART Data Import</a:t>
            </a:r>
            <a:endParaRPr lang="en-US" dirty="0"/>
          </a:p>
        </p:txBody>
      </p:sp>
      <p:sp>
        <p:nvSpPr>
          <p:cNvPr id="3" name="Content Placeholder 2"/>
          <p:cNvSpPr>
            <a:spLocks noGrp="1"/>
          </p:cNvSpPr>
          <p:nvPr>
            <p:ph idx="1"/>
          </p:nvPr>
        </p:nvSpPr>
        <p:spPr/>
        <p:txBody>
          <a:bodyPr/>
          <a:lstStyle/>
          <a:p>
            <a:r>
              <a:rPr lang="en-US" dirty="0" smtClean="0"/>
              <a:t>John Sandoval</a:t>
            </a:r>
          </a:p>
          <a:p>
            <a:pPr lvl="1"/>
            <a:r>
              <a:rPr lang="en-US" dirty="0" smtClean="0"/>
              <a:t>Needed to add more data import capabilities to MDART</a:t>
            </a:r>
          </a:p>
          <a:p>
            <a:pPr lvl="1"/>
            <a:r>
              <a:rPr lang="en-US" dirty="0" smtClean="0"/>
              <a:t>Gathered the initial requirements</a:t>
            </a:r>
          </a:p>
          <a:p>
            <a:pPr lvl="2"/>
            <a:r>
              <a:rPr lang="en-US" dirty="0" smtClean="0"/>
              <a:t>Working name: “Grabber”</a:t>
            </a:r>
          </a:p>
          <a:p>
            <a:pPr lvl="1"/>
            <a:r>
              <a:rPr lang="en-US" dirty="0" smtClean="0"/>
              <a:t>Accepted new role as tool development team lead</a:t>
            </a:r>
          </a:p>
          <a:p>
            <a:pPr lvl="2"/>
            <a:r>
              <a:rPr lang="en-US" dirty="0" smtClean="0"/>
              <a:t>No time for coding</a:t>
            </a:r>
          </a:p>
          <a:p>
            <a:r>
              <a:rPr lang="en-US" dirty="0" smtClean="0"/>
              <a:t>Gary Kiebel</a:t>
            </a:r>
          </a:p>
          <a:p>
            <a:pPr lvl="1"/>
            <a:r>
              <a:rPr lang="en-US" dirty="0" smtClean="0"/>
              <a:t>Felt guilty about helping to talk John into accepting new role</a:t>
            </a:r>
          </a:p>
          <a:p>
            <a:pPr lvl="1"/>
            <a:r>
              <a:rPr lang="en-US" dirty="0" smtClean="0"/>
              <a:t>Volunteered to be the developer</a:t>
            </a:r>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7</a:t>
            </a:fld>
            <a:r>
              <a:rPr lang="en-US" dirty="0" smtClean="0">
                <a:latin typeface="Times New Roman" pitchFamily="-80" charset="0"/>
              </a:rPr>
              <a:t> </a:t>
            </a:r>
            <a:endParaRPr lang="en-US" dirty="0">
              <a:latin typeface="Times New Roman" pitchFamily="-80"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Analysis</a:t>
            </a:r>
            <a:endParaRPr lang="en-US" dirty="0"/>
          </a:p>
        </p:txBody>
      </p:sp>
      <p:sp>
        <p:nvSpPr>
          <p:cNvPr id="3" name="Content Placeholder 2"/>
          <p:cNvSpPr>
            <a:spLocks noGrp="1"/>
          </p:cNvSpPr>
          <p:nvPr>
            <p:ph idx="1"/>
          </p:nvPr>
        </p:nvSpPr>
        <p:spPr>
          <a:xfrm>
            <a:off x="4343400" y="1371600"/>
            <a:ext cx="4495799" cy="4038600"/>
          </a:xfrm>
        </p:spPr>
        <p:txBody>
          <a:bodyPr/>
          <a:lstStyle/>
          <a:p>
            <a:r>
              <a:rPr lang="en-US" dirty="0" smtClean="0"/>
              <a:t>Concept was simple</a:t>
            </a:r>
          </a:p>
          <a:p>
            <a:r>
              <a:rPr lang="en-US" dirty="0" smtClean="0"/>
              <a:t>Use cases were diverse</a:t>
            </a:r>
          </a:p>
          <a:p>
            <a:pPr lvl="1"/>
            <a:r>
              <a:rPr lang="en-US" dirty="0" smtClean="0"/>
              <a:t>Get lists of DMS jobs</a:t>
            </a:r>
          </a:p>
          <a:p>
            <a:pPr lvl="1"/>
            <a:r>
              <a:rPr lang="en-US" dirty="0" smtClean="0"/>
              <a:t>Get lists of DMS datasets</a:t>
            </a:r>
          </a:p>
          <a:p>
            <a:pPr lvl="1"/>
            <a:r>
              <a:rPr lang="en-US" dirty="0" smtClean="0"/>
              <a:t>Multiple types of files</a:t>
            </a:r>
          </a:p>
          <a:p>
            <a:pPr lvl="1"/>
            <a:r>
              <a:rPr lang="en-US" dirty="0" smtClean="0"/>
              <a:t>Diverse processing:</a:t>
            </a:r>
          </a:p>
          <a:p>
            <a:pPr lvl="2"/>
            <a:r>
              <a:rPr lang="en-US" dirty="0" smtClean="0"/>
              <a:t>Copy files</a:t>
            </a:r>
          </a:p>
          <a:p>
            <a:pPr lvl="2"/>
            <a:r>
              <a:rPr lang="en-US" dirty="0" smtClean="0"/>
              <a:t>Filter file content</a:t>
            </a:r>
          </a:p>
          <a:p>
            <a:pPr lvl="3"/>
            <a:r>
              <a:rPr lang="en-US" dirty="0" smtClean="0"/>
              <a:t>Lots(!) of different filters</a:t>
            </a:r>
          </a:p>
          <a:p>
            <a:pPr lvl="1"/>
            <a:r>
              <a:rPr lang="en-US" dirty="0" smtClean="0"/>
              <a:t>Rearrange data structure</a:t>
            </a:r>
          </a:p>
          <a:p>
            <a:pPr lvl="1"/>
            <a:r>
              <a:rPr lang="en-US" dirty="0" smtClean="0"/>
              <a:t>Save data to files/databases</a:t>
            </a:r>
          </a:p>
          <a:p>
            <a:pPr lvl="1"/>
            <a:r>
              <a:rPr lang="en-US" dirty="0" smtClean="0"/>
              <a:t>Retain DMS metadata</a:t>
            </a:r>
          </a:p>
          <a:p>
            <a:r>
              <a:rPr lang="en-US" dirty="0" smtClean="0"/>
              <a:t>No hope for a simple solution</a:t>
            </a:r>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8</a:t>
            </a:fld>
            <a:r>
              <a:rPr lang="en-US" dirty="0" smtClean="0">
                <a:latin typeface="Times New Roman" pitchFamily="-80" charset="0"/>
              </a:rPr>
              <a:t> </a:t>
            </a:r>
            <a:endParaRPr lang="en-US" dirty="0">
              <a:latin typeface="Times New Roman" pitchFamily="-80" charset="0"/>
            </a:endParaRPr>
          </a:p>
        </p:txBody>
      </p:sp>
      <p:pic>
        <p:nvPicPr>
          <p:cNvPr id="1026" name="Picture 2"/>
          <p:cNvPicPr>
            <a:picLocks noChangeAspect="1" noChangeArrowheads="1"/>
          </p:cNvPicPr>
          <p:nvPr/>
        </p:nvPicPr>
        <p:blipFill>
          <a:blip r:embed="rId2" cstate="print"/>
          <a:srcRect/>
          <a:stretch>
            <a:fillRect/>
          </a:stretch>
        </p:blipFill>
        <p:spPr bwMode="auto">
          <a:xfrm>
            <a:off x="533400" y="1524000"/>
            <a:ext cx="3672364" cy="48248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Extend StarSuite Extractor?</a:t>
            </a:r>
            <a:endParaRPr lang="en-US" dirty="0"/>
          </a:p>
        </p:txBody>
      </p:sp>
      <p:sp>
        <p:nvSpPr>
          <p:cNvPr id="3" name="Content Placeholder 2"/>
          <p:cNvSpPr>
            <a:spLocks noGrp="1"/>
          </p:cNvSpPr>
          <p:nvPr>
            <p:ph idx="1"/>
          </p:nvPr>
        </p:nvSpPr>
        <p:spPr/>
        <p:txBody>
          <a:bodyPr/>
          <a:lstStyle/>
          <a:p>
            <a:r>
              <a:rPr lang="en-US" dirty="0" smtClean="0"/>
              <a:t>It was designed to be really focused on extracting peptide identifications from Sequest results (later X!Tandem).</a:t>
            </a:r>
          </a:p>
          <a:p>
            <a:r>
              <a:rPr lang="en-US" dirty="0" smtClean="0"/>
              <a:t>Handling other use cases would require a major rewrite.</a:t>
            </a:r>
          </a:p>
          <a:p>
            <a:r>
              <a:rPr lang="en-US" dirty="0" smtClean="0"/>
              <a:t>Doesn’t really provide library for other applications to use.</a:t>
            </a:r>
          </a:p>
          <a:p>
            <a:endParaRPr lang="en-US" dirty="0"/>
          </a:p>
        </p:txBody>
      </p:sp>
      <p:sp>
        <p:nvSpPr>
          <p:cNvPr id="4" name="Footer Placeholder 3"/>
          <p:cNvSpPr>
            <a:spLocks noGrp="1"/>
          </p:cNvSpPr>
          <p:nvPr>
            <p:ph type="ftr" sz="quarter" idx="10"/>
          </p:nvPr>
        </p:nvSpPr>
        <p:spPr/>
        <p:txBody>
          <a:bodyPr/>
          <a:lstStyle/>
          <a:p>
            <a:pPr>
              <a:defRPr/>
            </a:pPr>
            <a:fld id="{AAF4DFC5-3B19-45C1-8F2B-174F4C736BBE}" type="slidenum">
              <a:rPr lang="en-US" smtClean="0"/>
              <a:pPr>
                <a:defRPr/>
              </a:pPr>
              <a:t>9</a:t>
            </a:fld>
            <a:r>
              <a:rPr lang="en-US" dirty="0" smtClean="0">
                <a:latin typeface="Times New Roman" pitchFamily="-80" charset="0"/>
              </a:rPr>
              <a:t> </a:t>
            </a:r>
            <a:endParaRPr lang="en-US" dirty="0">
              <a:latin typeface="Times New Roman" pitchFamily="-80" charset="0"/>
            </a:endParaRPr>
          </a:p>
        </p:txBody>
      </p:sp>
      <p:pic>
        <p:nvPicPr>
          <p:cNvPr id="1026" name="Picture 2"/>
          <p:cNvPicPr>
            <a:picLocks noChangeAspect="1" noChangeArrowheads="1"/>
          </p:cNvPicPr>
          <p:nvPr/>
        </p:nvPicPr>
        <p:blipFill>
          <a:blip r:embed="rId2" cstate="print"/>
          <a:srcRect/>
          <a:stretch>
            <a:fillRect/>
          </a:stretch>
        </p:blipFill>
        <p:spPr bwMode="auto">
          <a:xfrm>
            <a:off x="914400" y="3429000"/>
            <a:ext cx="3320000" cy="2580001"/>
          </a:xfrm>
          <a:prstGeom prst="rect">
            <a:avLst/>
          </a:prstGeom>
          <a:noFill/>
          <a:ln w="9525">
            <a:noFill/>
            <a:miter lim="800000"/>
            <a:headEnd/>
            <a:tailEnd/>
          </a:ln>
        </p:spPr>
      </p:pic>
      <p:sp>
        <p:nvSpPr>
          <p:cNvPr id="6" name="Content Placeholder 2"/>
          <p:cNvSpPr txBox="1">
            <a:spLocks/>
          </p:cNvSpPr>
          <p:nvPr/>
        </p:nvSpPr>
        <p:spPr bwMode="auto">
          <a:xfrm>
            <a:off x="4648199" y="3581400"/>
            <a:ext cx="4183063" cy="2133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42900" marR="0" lvl="0" indent="-342900" algn="l" defTabSz="914400" rtl="0" eaLnBrk="0" fontAlgn="base" latinLnBrk="0" hangingPunct="0">
              <a:lnSpc>
                <a:spcPct val="85000"/>
              </a:lnSpc>
              <a:spcBef>
                <a:spcPct val="30000"/>
              </a:spcBef>
              <a:spcAft>
                <a:spcPct val="0"/>
              </a:spcAft>
              <a:buClr>
                <a:schemeClr val="folHlink"/>
              </a:buClr>
              <a:buSzTx/>
              <a:buFontTx/>
              <a:buBlip>
                <a:blip r:embed="rId3"/>
              </a:buBlip>
              <a:tabLst/>
              <a:defRPr/>
            </a:pPr>
            <a:r>
              <a:rPr lang="en-US" sz="2400" kern="0" dirty="0" smtClean="0">
                <a:latin typeface="+mn-lt"/>
              </a:rPr>
              <a:t>Not all was lost:</a:t>
            </a:r>
            <a:br>
              <a:rPr lang="en-US" sz="2400" kern="0" dirty="0" smtClean="0">
                <a:latin typeface="+mn-lt"/>
              </a:rPr>
            </a:br>
            <a:r>
              <a:rPr lang="en-US" sz="2400" kern="0" dirty="0" smtClean="0">
                <a:latin typeface="+mn-lt"/>
              </a:rPr>
              <a:t>SEQUEST and X!Tandem filtering code was ported to Mage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150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1_PNNL_PowerPoint_Template">
  <a:themeElements>
    <a:clrScheme name="1_PNNL_PowerPoint_Template 11">
      <a:dk1>
        <a:srgbClr val="000000"/>
      </a:dk1>
      <a:lt1>
        <a:srgbClr val="FFFFFF"/>
      </a:lt1>
      <a:dk2>
        <a:srgbClr val="CB7023"/>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1_PNNL_PowerPo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NNL_PowerPoint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PNNL_PowerPoint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PNNL_PowerPoint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PNNL_PowerPoint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PNNL_PowerPoin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PNNL_PowerPoin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PNNL_PowerPoin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PNNL_PowerPoint_Template 8">
        <a:dk1>
          <a:srgbClr val="000000"/>
        </a:dk1>
        <a:lt1>
          <a:srgbClr val="FFFFFF"/>
        </a:lt1>
        <a:dk2>
          <a:srgbClr val="000000"/>
        </a:dk2>
        <a:lt2>
          <a:srgbClr val="000000"/>
        </a:lt2>
        <a:accent1>
          <a:srgbClr val="000099"/>
        </a:accent1>
        <a:accent2>
          <a:srgbClr val="FFCC00"/>
        </a:accent2>
        <a:accent3>
          <a:srgbClr val="FFFFFF"/>
        </a:accent3>
        <a:accent4>
          <a:srgbClr val="000000"/>
        </a:accent4>
        <a:accent5>
          <a:srgbClr val="AAAACA"/>
        </a:accent5>
        <a:accent6>
          <a:srgbClr val="E7B900"/>
        </a:accent6>
        <a:hlink>
          <a:srgbClr val="CC3300"/>
        </a:hlink>
        <a:folHlink>
          <a:srgbClr val="800000"/>
        </a:folHlink>
      </a:clrScheme>
      <a:clrMap bg1="lt1" tx1="dk1" bg2="lt2" tx2="dk2" accent1="accent1" accent2="accent2" accent3="accent3" accent4="accent4" accent5="accent5" accent6="accent6" hlink="hlink" folHlink="folHlink"/>
    </a:extraClrScheme>
    <a:extraClrScheme>
      <a:clrScheme name="1_PNNL_PowerPoint_Template 9">
        <a:dk1>
          <a:srgbClr val="000000"/>
        </a:dk1>
        <a:lt1>
          <a:srgbClr val="FFFFFF"/>
        </a:lt1>
        <a:dk2>
          <a:srgbClr val="000000"/>
        </a:dk2>
        <a:lt2>
          <a:srgbClr val="4D4D4D"/>
        </a:lt2>
        <a:accent1>
          <a:srgbClr val="000099"/>
        </a:accent1>
        <a:accent2>
          <a:srgbClr val="FFCC00"/>
        </a:accent2>
        <a:accent3>
          <a:srgbClr val="FFFFFF"/>
        </a:accent3>
        <a:accent4>
          <a:srgbClr val="000000"/>
        </a:accent4>
        <a:accent5>
          <a:srgbClr val="AAAACA"/>
        </a:accent5>
        <a:accent6>
          <a:srgbClr val="E7B900"/>
        </a:accent6>
        <a:hlink>
          <a:srgbClr val="006600"/>
        </a:hlink>
        <a:folHlink>
          <a:srgbClr val="CC3300"/>
        </a:folHlink>
      </a:clrScheme>
      <a:clrMap bg1="lt1" tx1="dk1" bg2="lt2" tx2="dk2" accent1="accent1" accent2="accent2" accent3="accent3" accent4="accent4" accent5="accent5" accent6="accent6" hlink="hlink" folHlink="folHlink"/>
    </a:extraClrScheme>
    <a:extraClrScheme>
      <a:clrScheme name="1_PNNL_PowerPoint_Template 10">
        <a:dk1>
          <a:srgbClr val="000000"/>
        </a:dk1>
        <a:lt1>
          <a:srgbClr val="FFFFFF"/>
        </a:lt1>
        <a:dk2>
          <a:srgbClr val="000000"/>
        </a:dk2>
        <a:lt2>
          <a:srgbClr val="4D4D4D"/>
        </a:lt2>
        <a:accent1>
          <a:srgbClr val="336699"/>
        </a:accent1>
        <a:accent2>
          <a:srgbClr val="FFCC00"/>
        </a:accent2>
        <a:accent3>
          <a:srgbClr val="FFFFFF"/>
        </a:accent3>
        <a:accent4>
          <a:srgbClr val="000000"/>
        </a:accent4>
        <a:accent5>
          <a:srgbClr val="ADB8CA"/>
        </a:accent5>
        <a:accent6>
          <a:srgbClr val="E7B900"/>
        </a:accent6>
        <a:hlink>
          <a:srgbClr val="008080"/>
        </a:hlink>
        <a:folHlink>
          <a:srgbClr val="990033"/>
        </a:folHlink>
      </a:clrScheme>
      <a:clrMap bg1="lt1" tx1="dk1" bg2="lt2" tx2="dk2" accent1="accent1" accent2="accent2" accent3="accent3" accent4="accent4" accent5="accent5" accent6="accent6" hlink="hlink" folHlink="folHlink"/>
    </a:extraClrScheme>
    <a:extraClrScheme>
      <a:clrScheme name="1_PNNL_PowerPoint_Template 11">
        <a:dk1>
          <a:srgbClr val="000000"/>
        </a:dk1>
        <a:lt1>
          <a:srgbClr val="FFFFFF"/>
        </a:lt1>
        <a:dk2>
          <a:srgbClr val="CB7023"/>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NNL_PowerPoint_Template">
  <a:themeElements>
    <a:clrScheme name="PNNL_PowerPoint_Template 11">
      <a:dk1>
        <a:srgbClr val="000000"/>
      </a:dk1>
      <a:lt1>
        <a:srgbClr val="FFFFFF"/>
      </a:lt1>
      <a:dk2>
        <a:srgbClr val="CB7023"/>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PNNL_PowerPo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NNL_PowerPoint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NNL_PowerPoint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NNL_PowerPoint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NNL_PowerPoint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NNL_PowerPoin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NNL_PowerPoin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NNL_PowerPoin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NNL_PowerPoint_Template 8">
        <a:dk1>
          <a:srgbClr val="000000"/>
        </a:dk1>
        <a:lt1>
          <a:srgbClr val="FFFFFF"/>
        </a:lt1>
        <a:dk2>
          <a:srgbClr val="000000"/>
        </a:dk2>
        <a:lt2>
          <a:srgbClr val="000000"/>
        </a:lt2>
        <a:accent1>
          <a:srgbClr val="000099"/>
        </a:accent1>
        <a:accent2>
          <a:srgbClr val="FFCC00"/>
        </a:accent2>
        <a:accent3>
          <a:srgbClr val="FFFFFF"/>
        </a:accent3>
        <a:accent4>
          <a:srgbClr val="000000"/>
        </a:accent4>
        <a:accent5>
          <a:srgbClr val="AAAACA"/>
        </a:accent5>
        <a:accent6>
          <a:srgbClr val="E7B900"/>
        </a:accent6>
        <a:hlink>
          <a:srgbClr val="CC3300"/>
        </a:hlink>
        <a:folHlink>
          <a:srgbClr val="800000"/>
        </a:folHlink>
      </a:clrScheme>
      <a:clrMap bg1="lt1" tx1="dk1" bg2="lt2" tx2="dk2" accent1="accent1" accent2="accent2" accent3="accent3" accent4="accent4" accent5="accent5" accent6="accent6" hlink="hlink" folHlink="folHlink"/>
    </a:extraClrScheme>
    <a:extraClrScheme>
      <a:clrScheme name="PNNL_PowerPoint_Template 9">
        <a:dk1>
          <a:srgbClr val="000000"/>
        </a:dk1>
        <a:lt1>
          <a:srgbClr val="FFFFFF"/>
        </a:lt1>
        <a:dk2>
          <a:srgbClr val="000000"/>
        </a:dk2>
        <a:lt2>
          <a:srgbClr val="4D4D4D"/>
        </a:lt2>
        <a:accent1>
          <a:srgbClr val="000099"/>
        </a:accent1>
        <a:accent2>
          <a:srgbClr val="FFCC00"/>
        </a:accent2>
        <a:accent3>
          <a:srgbClr val="FFFFFF"/>
        </a:accent3>
        <a:accent4>
          <a:srgbClr val="000000"/>
        </a:accent4>
        <a:accent5>
          <a:srgbClr val="AAAACA"/>
        </a:accent5>
        <a:accent6>
          <a:srgbClr val="E7B900"/>
        </a:accent6>
        <a:hlink>
          <a:srgbClr val="006600"/>
        </a:hlink>
        <a:folHlink>
          <a:srgbClr val="CC3300"/>
        </a:folHlink>
      </a:clrScheme>
      <a:clrMap bg1="lt1" tx1="dk1" bg2="lt2" tx2="dk2" accent1="accent1" accent2="accent2" accent3="accent3" accent4="accent4" accent5="accent5" accent6="accent6" hlink="hlink" folHlink="folHlink"/>
    </a:extraClrScheme>
    <a:extraClrScheme>
      <a:clrScheme name="PNNL_PowerPoint_Template 10">
        <a:dk1>
          <a:srgbClr val="000000"/>
        </a:dk1>
        <a:lt1>
          <a:srgbClr val="FFFFFF"/>
        </a:lt1>
        <a:dk2>
          <a:srgbClr val="000000"/>
        </a:dk2>
        <a:lt2>
          <a:srgbClr val="4D4D4D"/>
        </a:lt2>
        <a:accent1>
          <a:srgbClr val="336699"/>
        </a:accent1>
        <a:accent2>
          <a:srgbClr val="FFCC00"/>
        </a:accent2>
        <a:accent3>
          <a:srgbClr val="FFFFFF"/>
        </a:accent3>
        <a:accent4>
          <a:srgbClr val="000000"/>
        </a:accent4>
        <a:accent5>
          <a:srgbClr val="ADB8CA"/>
        </a:accent5>
        <a:accent6>
          <a:srgbClr val="E7B900"/>
        </a:accent6>
        <a:hlink>
          <a:srgbClr val="008080"/>
        </a:hlink>
        <a:folHlink>
          <a:srgbClr val="990033"/>
        </a:folHlink>
      </a:clrScheme>
      <a:clrMap bg1="lt1" tx1="dk1" bg2="lt2" tx2="dk2" accent1="accent1" accent2="accent2" accent3="accent3" accent4="accent4" accent5="accent5" accent6="accent6" hlink="hlink" folHlink="folHlink"/>
    </a:extraClrScheme>
    <a:extraClrScheme>
      <a:clrScheme name="PNNL_PowerPoint_Template 11">
        <a:dk1>
          <a:srgbClr val="000000"/>
        </a:dk1>
        <a:lt1>
          <a:srgbClr val="FFFFFF"/>
        </a:lt1>
        <a:dk2>
          <a:srgbClr val="CB7023"/>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PNNL_PowerPoint_Template">
  <a:themeElements>
    <a:clrScheme name="2_PNNL_PowerPoint_Template 11">
      <a:dk1>
        <a:srgbClr val="000000"/>
      </a:dk1>
      <a:lt1>
        <a:srgbClr val="FFFFFF"/>
      </a:lt1>
      <a:dk2>
        <a:srgbClr val="CB7023"/>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2_PNNL_PowerPo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PNNL_PowerPoint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PNNL_PowerPoint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PNNL_PowerPoint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PNNL_PowerPoint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PNNL_PowerPoin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PNNL_PowerPoin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PNNL_PowerPoin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PNNL_PowerPoint_Template 8">
        <a:dk1>
          <a:srgbClr val="000000"/>
        </a:dk1>
        <a:lt1>
          <a:srgbClr val="FFFFFF"/>
        </a:lt1>
        <a:dk2>
          <a:srgbClr val="000000"/>
        </a:dk2>
        <a:lt2>
          <a:srgbClr val="000000"/>
        </a:lt2>
        <a:accent1>
          <a:srgbClr val="000099"/>
        </a:accent1>
        <a:accent2>
          <a:srgbClr val="FFCC00"/>
        </a:accent2>
        <a:accent3>
          <a:srgbClr val="FFFFFF"/>
        </a:accent3>
        <a:accent4>
          <a:srgbClr val="000000"/>
        </a:accent4>
        <a:accent5>
          <a:srgbClr val="AAAACA"/>
        </a:accent5>
        <a:accent6>
          <a:srgbClr val="E7B900"/>
        </a:accent6>
        <a:hlink>
          <a:srgbClr val="CC3300"/>
        </a:hlink>
        <a:folHlink>
          <a:srgbClr val="800000"/>
        </a:folHlink>
      </a:clrScheme>
      <a:clrMap bg1="lt1" tx1="dk1" bg2="lt2" tx2="dk2" accent1="accent1" accent2="accent2" accent3="accent3" accent4="accent4" accent5="accent5" accent6="accent6" hlink="hlink" folHlink="folHlink"/>
    </a:extraClrScheme>
    <a:extraClrScheme>
      <a:clrScheme name="2_PNNL_PowerPoint_Template 9">
        <a:dk1>
          <a:srgbClr val="000000"/>
        </a:dk1>
        <a:lt1>
          <a:srgbClr val="FFFFFF"/>
        </a:lt1>
        <a:dk2>
          <a:srgbClr val="000000"/>
        </a:dk2>
        <a:lt2>
          <a:srgbClr val="4D4D4D"/>
        </a:lt2>
        <a:accent1>
          <a:srgbClr val="000099"/>
        </a:accent1>
        <a:accent2>
          <a:srgbClr val="FFCC00"/>
        </a:accent2>
        <a:accent3>
          <a:srgbClr val="FFFFFF"/>
        </a:accent3>
        <a:accent4>
          <a:srgbClr val="000000"/>
        </a:accent4>
        <a:accent5>
          <a:srgbClr val="AAAACA"/>
        </a:accent5>
        <a:accent6>
          <a:srgbClr val="E7B900"/>
        </a:accent6>
        <a:hlink>
          <a:srgbClr val="006600"/>
        </a:hlink>
        <a:folHlink>
          <a:srgbClr val="CC3300"/>
        </a:folHlink>
      </a:clrScheme>
      <a:clrMap bg1="lt1" tx1="dk1" bg2="lt2" tx2="dk2" accent1="accent1" accent2="accent2" accent3="accent3" accent4="accent4" accent5="accent5" accent6="accent6" hlink="hlink" folHlink="folHlink"/>
    </a:extraClrScheme>
    <a:extraClrScheme>
      <a:clrScheme name="2_PNNL_PowerPoint_Template 10">
        <a:dk1>
          <a:srgbClr val="000000"/>
        </a:dk1>
        <a:lt1>
          <a:srgbClr val="FFFFFF"/>
        </a:lt1>
        <a:dk2>
          <a:srgbClr val="000000"/>
        </a:dk2>
        <a:lt2>
          <a:srgbClr val="4D4D4D"/>
        </a:lt2>
        <a:accent1>
          <a:srgbClr val="336699"/>
        </a:accent1>
        <a:accent2>
          <a:srgbClr val="FFCC00"/>
        </a:accent2>
        <a:accent3>
          <a:srgbClr val="FFFFFF"/>
        </a:accent3>
        <a:accent4>
          <a:srgbClr val="000000"/>
        </a:accent4>
        <a:accent5>
          <a:srgbClr val="ADB8CA"/>
        </a:accent5>
        <a:accent6>
          <a:srgbClr val="E7B900"/>
        </a:accent6>
        <a:hlink>
          <a:srgbClr val="008080"/>
        </a:hlink>
        <a:folHlink>
          <a:srgbClr val="990033"/>
        </a:folHlink>
      </a:clrScheme>
      <a:clrMap bg1="lt1" tx1="dk1" bg2="lt2" tx2="dk2" accent1="accent1" accent2="accent2" accent3="accent3" accent4="accent4" accent5="accent5" accent6="accent6" hlink="hlink" folHlink="folHlink"/>
    </a:extraClrScheme>
    <a:extraClrScheme>
      <a:clrScheme name="2_PNNL_PowerPoint_Template 11">
        <a:dk1>
          <a:srgbClr val="000000"/>
        </a:dk1>
        <a:lt1>
          <a:srgbClr val="FFFFFF"/>
        </a:lt1>
        <a:dk2>
          <a:srgbClr val="CB7023"/>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PNNL_PowerPoint_Template">
  <a:themeElements>
    <a:clrScheme name="3_PNNL_PowerPoint_Template 11">
      <a:dk1>
        <a:srgbClr val="000000"/>
      </a:dk1>
      <a:lt1>
        <a:srgbClr val="FFFFFF"/>
      </a:lt1>
      <a:dk2>
        <a:srgbClr val="CB7023"/>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3_PNNL_PowerPo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PNNL_PowerPoint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PNNL_PowerPoint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PNNL_PowerPoint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PNNL_PowerPoint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PNNL_PowerPoin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PNNL_PowerPoin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PNNL_PowerPoin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PNNL_PowerPoint_Template 8">
        <a:dk1>
          <a:srgbClr val="000000"/>
        </a:dk1>
        <a:lt1>
          <a:srgbClr val="FFFFFF"/>
        </a:lt1>
        <a:dk2>
          <a:srgbClr val="000000"/>
        </a:dk2>
        <a:lt2>
          <a:srgbClr val="000000"/>
        </a:lt2>
        <a:accent1>
          <a:srgbClr val="000099"/>
        </a:accent1>
        <a:accent2>
          <a:srgbClr val="FFCC00"/>
        </a:accent2>
        <a:accent3>
          <a:srgbClr val="FFFFFF"/>
        </a:accent3>
        <a:accent4>
          <a:srgbClr val="000000"/>
        </a:accent4>
        <a:accent5>
          <a:srgbClr val="AAAACA"/>
        </a:accent5>
        <a:accent6>
          <a:srgbClr val="E7B900"/>
        </a:accent6>
        <a:hlink>
          <a:srgbClr val="CC3300"/>
        </a:hlink>
        <a:folHlink>
          <a:srgbClr val="800000"/>
        </a:folHlink>
      </a:clrScheme>
      <a:clrMap bg1="lt1" tx1="dk1" bg2="lt2" tx2="dk2" accent1="accent1" accent2="accent2" accent3="accent3" accent4="accent4" accent5="accent5" accent6="accent6" hlink="hlink" folHlink="folHlink"/>
    </a:extraClrScheme>
    <a:extraClrScheme>
      <a:clrScheme name="3_PNNL_PowerPoint_Template 9">
        <a:dk1>
          <a:srgbClr val="000000"/>
        </a:dk1>
        <a:lt1>
          <a:srgbClr val="FFFFFF"/>
        </a:lt1>
        <a:dk2>
          <a:srgbClr val="000000"/>
        </a:dk2>
        <a:lt2>
          <a:srgbClr val="4D4D4D"/>
        </a:lt2>
        <a:accent1>
          <a:srgbClr val="000099"/>
        </a:accent1>
        <a:accent2>
          <a:srgbClr val="FFCC00"/>
        </a:accent2>
        <a:accent3>
          <a:srgbClr val="FFFFFF"/>
        </a:accent3>
        <a:accent4>
          <a:srgbClr val="000000"/>
        </a:accent4>
        <a:accent5>
          <a:srgbClr val="AAAACA"/>
        </a:accent5>
        <a:accent6>
          <a:srgbClr val="E7B900"/>
        </a:accent6>
        <a:hlink>
          <a:srgbClr val="006600"/>
        </a:hlink>
        <a:folHlink>
          <a:srgbClr val="CC3300"/>
        </a:folHlink>
      </a:clrScheme>
      <a:clrMap bg1="lt1" tx1="dk1" bg2="lt2" tx2="dk2" accent1="accent1" accent2="accent2" accent3="accent3" accent4="accent4" accent5="accent5" accent6="accent6" hlink="hlink" folHlink="folHlink"/>
    </a:extraClrScheme>
    <a:extraClrScheme>
      <a:clrScheme name="3_PNNL_PowerPoint_Template 10">
        <a:dk1>
          <a:srgbClr val="000000"/>
        </a:dk1>
        <a:lt1>
          <a:srgbClr val="FFFFFF"/>
        </a:lt1>
        <a:dk2>
          <a:srgbClr val="000000"/>
        </a:dk2>
        <a:lt2>
          <a:srgbClr val="4D4D4D"/>
        </a:lt2>
        <a:accent1>
          <a:srgbClr val="336699"/>
        </a:accent1>
        <a:accent2>
          <a:srgbClr val="FFCC00"/>
        </a:accent2>
        <a:accent3>
          <a:srgbClr val="FFFFFF"/>
        </a:accent3>
        <a:accent4>
          <a:srgbClr val="000000"/>
        </a:accent4>
        <a:accent5>
          <a:srgbClr val="ADB8CA"/>
        </a:accent5>
        <a:accent6>
          <a:srgbClr val="E7B900"/>
        </a:accent6>
        <a:hlink>
          <a:srgbClr val="008080"/>
        </a:hlink>
        <a:folHlink>
          <a:srgbClr val="990033"/>
        </a:folHlink>
      </a:clrScheme>
      <a:clrMap bg1="lt1" tx1="dk1" bg2="lt2" tx2="dk2" accent1="accent1" accent2="accent2" accent3="accent3" accent4="accent4" accent5="accent5" accent6="accent6" hlink="hlink" folHlink="folHlink"/>
    </a:extraClrScheme>
    <a:extraClrScheme>
      <a:clrScheme name="3_PNNL_PowerPoint_Template 11">
        <a:dk1>
          <a:srgbClr val="000000"/>
        </a:dk1>
        <a:lt1>
          <a:srgbClr val="FFFFFF"/>
        </a:lt1>
        <a:dk2>
          <a:srgbClr val="CB7023"/>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PNNL_PowerPoint_Template">
  <a:themeElements>
    <a:clrScheme name="4_PNNL_PowerPoint_Template 11">
      <a:dk1>
        <a:srgbClr val="000000"/>
      </a:dk1>
      <a:lt1>
        <a:srgbClr val="FFFFFF"/>
      </a:lt1>
      <a:dk2>
        <a:srgbClr val="CB7023"/>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4_PNNL_PowerPo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PNNL_PowerPoint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PNNL_PowerPoint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PNNL_PowerPoint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PNNL_PowerPoint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PNNL_PowerPoin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PNNL_PowerPoin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PNNL_PowerPoin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PNNL_PowerPoint_Template 8">
        <a:dk1>
          <a:srgbClr val="000000"/>
        </a:dk1>
        <a:lt1>
          <a:srgbClr val="FFFFFF"/>
        </a:lt1>
        <a:dk2>
          <a:srgbClr val="000000"/>
        </a:dk2>
        <a:lt2>
          <a:srgbClr val="000000"/>
        </a:lt2>
        <a:accent1>
          <a:srgbClr val="000099"/>
        </a:accent1>
        <a:accent2>
          <a:srgbClr val="FFCC00"/>
        </a:accent2>
        <a:accent3>
          <a:srgbClr val="FFFFFF"/>
        </a:accent3>
        <a:accent4>
          <a:srgbClr val="000000"/>
        </a:accent4>
        <a:accent5>
          <a:srgbClr val="AAAACA"/>
        </a:accent5>
        <a:accent6>
          <a:srgbClr val="E7B900"/>
        </a:accent6>
        <a:hlink>
          <a:srgbClr val="CC3300"/>
        </a:hlink>
        <a:folHlink>
          <a:srgbClr val="800000"/>
        </a:folHlink>
      </a:clrScheme>
      <a:clrMap bg1="lt1" tx1="dk1" bg2="lt2" tx2="dk2" accent1="accent1" accent2="accent2" accent3="accent3" accent4="accent4" accent5="accent5" accent6="accent6" hlink="hlink" folHlink="folHlink"/>
    </a:extraClrScheme>
    <a:extraClrScheme>
      <a:clrScheme name="4_PNNL_PowerPoint_Template 9">
        <a:dk1>
          <a:srgbClr val="000000"/>
        </a:dk1>
        <a:lt1>
          <a:srgbClr val="FFFFFF"/>
        </a:lt1>
        <a:dk2>
          <a:srgbClr val="000000"/>
        </a:dk2>
        <a:lt2>
          <a:srgbClr val="4D4D4D"/>
        </a:lt2>
        <a:accent1>
          <a:srgbClr val="000099"/>
        </a:accent1>
        <a:accent2>
          <a:srgbClr val="FFCC00"/>
        </a:accent2>
        <a:accent3>
          <a:srgbClr val="FFFFFF"/>
        </a:accent3>
        <a:accent4>
          <a:srgbClr val="000000"/>
        </a:accent4>
        <a:accent5>
          <a:srgbClr val="AAAACA"/>
        </a:accent5>
        <a:accent6>
          <a:srgbClr val="E7B900"/>
        </a:accent6>
        <a:hlink>
          <a:srgbClr val="006600"/>
        </a:hlink>
        <a:folHlink>
          <a:srgbClr val="CC3300"/>
        </a:folHlink>
      </a:clrScheme>
      <a:clrMap bg1="lt1" tx1="dk1" bg2="lt2" tx2="dk2" accent1="accent1" accent2="accent2" accent3="accent3" accent4="accent4" accent5="accent5" accent6="accent6" hlink="hlink" folHlink="folHlink"/>
    </a:extraClrScheme>
    <a:extraClrScheme>
      <a:clrScheme name="4_PNNL_PowerPoint_Template 10">
        <a:dk1>
          <a:srgbClr val="000000"/>
        </a:dk1>
        <a:lt1>
          <a:srgbClr val="FFFFFF"/>
        </a:lt1>
        <a:dk2>
          <a:srgbClr val="000000"/>
        </a:dk2>
        <a:lt2>
          <a:srgbClr val="4D4D4D"/>
        </a:lt2>
        <a:accent1>
          <a:srgbClr val="336699"/>
        </a:accent1>
        <a:accent2>
          <a:srgbClr val="FFCC00"/>
        </a:accent2>
        <a:accent3>
          <a:srgbClr val="FFFFFF"/>
        </a:accent3>
        <a:accent4>
          <a:srgbClr val="000000"/>
        </a:accent4>
        <a:accent5>
          <a:srgbClr val="ADB8CA"/>
        </a:accent5>
        <a:accent6>
          <a:srgbClr val="E7B900"/>
        </a:accent6>
        <a:hlink>
          <a:srgbClr val="008080"/>
        </a:hlink>
        <a:folHlink>
          <a:srgbClr val="990033"/>
        </a:folHlink>
      </a:clrScheme>
      <a:clrMap bg1="lt1" tx1="dk1" bg2="lt2" tx2="dk2" accent1="accent1" accent2="accent2" accent3="accent3" accent4="accent4" accent5="accent5" accent6="accent6" hlink="hlink" folHlink="folHlink"/>
    </a:extraClrScheme>
    <a:extraClrScheme>
      <a:clrScheme name="4_PNNL_PowerPoint_Template 11">
        <a:dk1>
          <a:srgbClr val="000000"/>
        </a:dk1>
        <a:lt1>
          <a:srgbClr val="FFFFFF"/>
        </a:lt1>
        <a:dk2>
          <a:srgbClr val="CB7023"/>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PNNL_PowerPoint_Template">
  <a:themeElements>
    <a:clrScheme name="5_PNNL_PowerPoint_Template 11">
      <a:dk1>
        <a:srgbClr val="000000"/>
      </a:dk1>
      <a:lt1>
        <a:srgbClr val="FFFFFF"/>
      </a:lt1>
      <a:dk2>
        <a:srgbClr val="CB7023"/>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5_PNNL_PowerPo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PNNL_PowerPoint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5_PNNL_PowerPoint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5_PNNL_PowerPoint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5_PNNL_PowerPoint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5_PNNL_PowerPoin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5_PNNL_PowerPoin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5_PNNL_PowerPoin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5_PNNL_PowerPoint_Template 8">
        <a:dk1>
          <a:srgbClr val="000000"/>
        </a:dk1>
        <a:lt1>
          <a:srgbClr val="FFFFFF"/>
        </a:lt1>
        <a:dk2>
          <a:srgbClr val="000000"/>
        </a:dk2>
        <a:lt2>
          <a:srgbClr val="000000"/>
        </a:lt2>
        <a:accent1>
          <a:srgbClr val="000099"/>
        </a:accent1>
        <a:accent2>
          <a:srgbClr val="FFCC00"/>
        </a:accent2>
        <a:accent3>
          <a:srgbClr val="FFFFFF"/>
        </a:accent3>
        <a:accent4>
          <a:srgbClr val="000000"/>
        </a:accent4>
        <a:accent5>
          <a:srgbClr val="AAAACA"/>
        </a:accent5>
        <a:accent6>
          <a:srgbClr val="E7B900"/>
        </a:accent6>
        <a:hlink>
          <a:srgbClr val="CC3300"/>
        </a:hlink>
        <a:folHlink>
          <a:srgbClr val="800000"/>
        </a:folHlink>
      </a:clrScheme>
      <a:clrMap bg1="lt1" tx1="dk1" bg2="lt2" tx2="dk2" accent1="accent1" accent2="accent2" accent3="accent3" accent4="accent4" accent5="accent5" accent6="accent6" hlink="hlink" folHlink="folHlink"/>
    </a:extraClrScheme>
    <a:extraClrScheme>
      <a:clrScheme name="5_PNNL_PowerPoint_Template 9">
        <a:dk1>
          <a:srgbClr val="000000"/>
        </a:dk1>
        <a:lt1>
          <a:srgbClr val="FFFFFF"/>
        </a:lt1>
        <a:dk2>
          <a:srgbClr val="000000"/>
        </a:dk2>
        <a:lt2>
          <a:srgbClr val="4D4D4D"/>
        </a:lt2>
        <a:accent1>
          <a:srgbClr val="000099"/>
        </a:accent1>
        <a:accent2>
          <a:srgbClr val="FFCC00"/>
        </a:accent2>
        <a:accent3>
          <a:srgbClr val="FFFFFF"/>
        </a:accent3>
        <a:accent4>
          <a:srgbClr val="000000"/>
        </a:accent4>
        <a:accent5>
          <a:srgbClr val="AAAACA"/>
        </a:accent5>
        <a:accent6>
          <a:srgbClr val="E7B900"/>
        </a:accent6>
        <a:hlink>
          <a:srgbClr val="006600"/>
        </a:hlink>
        <a:folHlink>
          <a:srgbClr val="CC3300"/>
        </a:folHlink>
      </a:clrScheme>
      <a:clrMap bg1="lt1" tx1="dk1" bg2="lt2" tx2="dk2" accent1="accent1" accent2="accent2" accent3="accent3" accent4="accent4" accent5="accent5" accent6="accent6" hlink="hlink" folHlink="folHlink"/>
    </a:extraClrScheme>
    <a:extraClrScheme>
      <a:clrScheme name="5_PNNL_PowerPoint_Template 10">
        <a:dk1>
          <a:srgbClr val="000000"/>
        </a:dk1>
        <a:lt1>
          <a:srgbClr val="FFFFFF"/>
        </a:lt1>
        <a:dk2>
          <a:srgbClr val="000000"/>
        </a:dk2>
        <a:lt2>
          <a:srgbClr val="4D4D4D"/>
        </a:lt2>
        <a:accent1>
          <a:srgbClr val="336699"/>
        </a:accent1>
        <a:accent2>
          <a:srgbClr val="FFCC00"/>
        </a:accent2>
        <a:accent3>
          <a:srgbClr val="FFFFFF"/>
        </a:accent3>
        <a:accent4>
          <a:srgbClr val="000000"/>
        </a:accent4>
        <a:accent5>
          <a:srgbClr val="ADB8CA"/>
        </a:accent5>
        <a:accent6>
          <a:srgbClr val="E7B900"/>
        </a:accent6>
        <a:hlink>
          <a:srgbClr val="008080"/>
        </a:hlink>
        <a:folHlink>
          <a:srgbClr val="990033"/>
        </a:folHlink>
      </a:clrScheme>
      <a:clrMap bg1="lt1" tx1="dk1" bg2="lt2" tx2="dk2" accent1="accent1" accent2="accent2" accent3="accent3" accent4="accent4" accent5="accent5" accent6="accent6" hlink="hlink" folHlink="folHlink"/>
    </a:extraClrScheme>
    <a:extraClrScheme>
      <a:clrScheme name="5_PNNL_PowerPoint_Template 11">
        <a:dk1>
          <a:srgbClr val="000000"/>
        </a:dk1>
        <a:lt1>
          <a:srgbClr val="FFFFFF"/>
        </a:lt1>
        <a:dk2>
          <a:srgbClr val="CB7023"/>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PNNL_PowerPoint_Template">
  <a:themeElements>
    <a:clrScheme name="6_PNNL_PowerPoint_Template 11">
      <a:dk1>
        <a:srgbClr val="000000"/>
      </a:dk1>
      <a:lt1>
        <a:srgbClr val="FFFFFF"/>
      </a:lt1>
      <a:dk2>
        <a:srgbClr val="CB7023"/>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6_PNNL_PowerPo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PNNL_PowerPoint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6_PNNL_PowerPoint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6_PNNL_PowerPoint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6_PNNL_PowerPoint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6_PNNL_PowerPoin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6_PNNL_PowerPoin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6_PNNL_PowerPoin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6_PNNL_PowerPoint_Template 8">
        <a:dk1>
          <a:srgbClr val="000000"/>
        </a:dk1>
        <a:lt1>
          <a:srgbClr val="FFFFFF"/>
        </a:lt1>
        <a:dk2>
          <a:srgbClr val="000000"/>
        </a:dk2>
        <a:lt2>
          <a:srgbClr val="000000"/>
        </a:lt2>
        <a:accent1>
          <a:srgbClr val="000099"/>
        </a:accent1>
        <a:accent2>
          <a:srgbClr val="FFCC00"/>
        </a:accent2>
        <a:accent3>
          <a:srgbClr val="FFFFFF"/>
        </a:accent3>
        <a:accent4>
          <a:srgbClr val="000000"/>
        </a:accent4>
        <a:accent5>
          <a:srgbClr val="AAAACA"/>
        </a:accent5>
        <a:accent6>
          <a:srgbClr val="E7B900"/>
        </a:accent6>
        <a:hlink>
          <a:srgbClr val="CC3300"/>
        </a:hlink>
        <a:folHlink>
          <a:srgbClr val="800000"/>
        </a:folHlink>
      </a:clrScheme>
      <a:clrMap bg1="lt1" tx1="dk1" bg2="lt2" tx2="dk2" accent1="accent1" accent2="accent2" accent3="accent3" accent4="accent4" accent5="accent5" accent6="accent6" hlink="hlink" folHlink="folHlink"/>
    </a:extraClrScheme>
    <a:extraClrScheme>
      <a:clrScheme name="6_PNNL_PowerPoint_Template 9">
        <a:dk1>
          <a:srgbClr val="000000"/>
        </a:dk1>
        <a:lt1>
          <a:srgbClr val="FFFFFF"/>
        </a:lt1>
        <a:dk2>
          <a:srgbClr val="000000"/>
        </a:dk2>
        <a:lt2>
          <a:srgbClr val="4D4D4D"/>
        </a:lt2>
        <a:accent1>
          <a:srgbClr val="000099"/>
        </a:accent1>
        <a:accent2>
          <a:srgbClr val="FFCC00"/>
        </a:accent2>
        <a:accent3>
          <a:srgbClr val="FFFFFF"/>
        </a:accent3>
        <a:accent4>
          <a:srgbClr val="000000"/>
        </a:accent4>
        <a:accent5>
          <a:srgbClr val="AAAACA"/>
        </a:accent5>
        <a:accent6>
          <a:srgbClr val="E7B900"/>
        </a:accent6>
        <a:hlink>
          <a:srgbClr val="006600"/>
        </a:hlink>
        <a:folHlink>
          <a:srgbClr val="CC3300"/>
        </a:folHlink>
      </a:clrScheme>
      <a:clrMap bg1="lt1" tx1="dk1" bg2="lt2" tx2="dk2" accent1="accent1" accent2="accent2" accent3="accent3" accent4="accent4" accent5="accent5" accent6="accent6" hlink="hlink" folHlink="folHlink"/>
    </a:extraClrScheme>
    <a:extraClrScheme>
      <a:clrScheme name="6_PNNL_PowerPoint_Template 10">
        <a:dk1>
          <a:srgbClr val="000000"/>
        </a:dk1>
        <a:lt1>
          <a:srgbClr val="FFFFFF"/>
        </a:lt1>
        <a:dk2>
          <a:srgbClr val="000000"/>
        </a:dk2>
        <a:lt2>
          <a:srgbClr val="4D4D4D"/>
        </a:lt2>
        <a:accent1>
          <a:srgbClr val="336699"/>
        </a:accent1>
        <a:accent2>
          <a:srgbClr val="FFCC00"/>
        </a:accent2>
        <a:accent3>
          <a:srgbClr val="FFFFFF"/>
        </a:accent3>
        <a:accent4>
          <a:srgbClr val="000000"/>
        </a:accent4>
        <a:accent5>
          <a:srgbClr val="ADB8CA"/>
        </a:accent5>
        <a:accent6>
          <a:srgbClr val="E7B900"/>
        </a:accent6>
        <a:hlink>
          <a:srgbClr val="008080"/>
        </a:hlink>
        <a:folHlink>
          <a:srgbClr val="990033"/>
        </a:folHlink>
      </a:clrScheme>
      <a:clrMap bg1="lt1" tx1="dk1" bg2="lt2" tx2="dk2" accent1="accent1" accent2="accent2" accent3="accent3" accent4="accent4" accent5="accent5" accent6="accent6" hlink="hlink" folHlink="folHlink"/>
    </a:extraClrScheme>
    <a:extraClrScheme>
      <a:clrScheme name="6_PNNL_PowerPoint_Template 11">
        <a:dk1>
          <a:srgbClr val="000000"/>
        </a:dk1>
        <a:lt1>
          <a:srgbClr val="FFFFFF"/>
        </a:lt1>
        <a:dk2>
          <a:srgbClr val="CB7023"/>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PNNL_PowerPoint_Template">
  <a:themeElements>
    <a:clrScheme name="7_PNNL_PowerPoint_Template 11">
      <a:dk1>
        <a:srgbClr val="000000"/>
      </a:dk1>
      <a:lt1>
        <a:srgbClr val="FFFFFF"/>
      </a:lt1>
      <a:dk2>
        <a:srgbClr val="CB7023"/>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7_PNNL_PowerPo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PNNL_PowerPoint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7_PNNL_PowerPoint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7_PNNL_PowerPoint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7_PNNL_PowerPoint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7_PNNL_PowerPoin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7_PNNL_PowerPoin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7_PNNL_PowerPoin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7_PNNL_PowerPoint_Template 8">
        <a:dk1>
          <a:srgbClr val="000000"/>
        </a:dk1>
        <a:lt1>
          <a:srgbClr val="FFFFFF"/>
        </a:lt1>
        <a:dk2>
          <a:srgbClr val="000000"/>
        </a:dk2>
        <a:lt2>
          <a:srgbClr val="000000"/>
        </a:lt2>
        <a:accent1>
          <a:srgbClr val="000099"/>
        </a:accent1>
        <a:accent2>
          <a:srgbClr val="FFCC00"/>
        </a:accent2>
        <a:accent3>
          <a:srgbClr val="FFFFFF"/>
        </a:accent3>
        <a:accent4>
          <a:srgbClr val="000000"/>
        </a:accent4>
        <a:accent5>
          <a:srgbClr val="AAAACA"/>
        </a:accent5>
        <a:accent6>
          <a:srgbClr val="E7B900"/>
        </a:accent6>
        <a:hlink>
          <a:srgbClr val="CC3300"/>
        </a:hlink>
        <a:folHlink>
          <a:srgbClr val="800000"/>
        </a:folHlink>
      </a:clrScheme>
      <a:clrMap bg1="lt1" tx1="dk1" bg2="lt2" tx2="dk2" accent1="accent1" accent2="accent2" accent3="accent3" accent4="accent4" accent5="accent5" accent6="accent6" hlink="hlink" folHlink="folHlink"/>
    </a:extraClrScheme>
    <a:extraClrScheme>
      <a:clrScheme name="7_PNNL_PowerPoint_Template 9">
        <a:dk1>
          <a:srgbClr val="000000"/>
        </a:dk1>
        <a:lt1>
          <a:srgbClr val="FFFFFF"/>
        </a:lt1>
        <a:dk2>
          <a:srgbClr val="000000"/>
        </a:dk2>
        <a:lt2>
          <a:srgbClr val="4D4D4D"/>
        </a:lt2>
        <a:accent1>
          <a:srgbClr val="000099"/>
        </a:accent1>
        <a:accent2>
          <a:srgbClr val="FFCC00"/>
        </a:accent2>
        <a:accent3>
          <a:srgbClr val="FFFFFF"/>
        </a:accent3>
        <a:accent4>
          <a:srgbClr val="000000"/>
        </a:accent4>
        <a:accent5>
          <a:srgbClr val="AAAACA"/>
        </a:accent5>
        <a:accent6>
          <a:srgbClr val="E7B900"/>
        </a:accent6>
        <a:hlink>
          <a:srgbClr val="006600"/>
        </a:hlink>
        <a:folHlink>
          <a:srgbClr val="CC3300"/>
        </a:folHlink>
      </a:clrScheme>
      <a:clrMap bg1="lt1" tx1="dk1" bg2="lt2" tx2="dk2" accent1="accent1" accent2="accent2" accent3="accent3" accent4="accent4" accent5="accent5" accent6="accent6" hlink="hlink" folHlink="folHlink"/>
    </a:extraClrScheme>
    <a:extraClrScheme>
      <a:clrScheme name="7_PNNL_PowerPoint_Template 10">
        <a:dk1>
          <a:srgbClr val="000000"/>
        </a:dk1>
        <a:lt1>
          <a:srgbClr val="FFFFFF"/>
        </a:lt1>
        <a:dk2>
          <a:srgbClr val="000000"/>
        </a:dk2>
        <a:lt2>
          <a:srgbClr val="4D4D4D"/>
        </a:lt2>
        <a:accent1>
          <a:srgbClr val="336699"/>
        </a:accent1>
        <a:accent2>
          <a:srgbClr val="FFCC00"/>
        </a:accent2>
        <a:accent3>
          <a:srgbClr val="FFFFFF"/>
        </a:accent3>
        <a:accent4>
          <a:srgbClr val="000000"/>
        </a:accent4>
        <a:accent5>
          <a:srgbClr val="ADB8CA"/>
        </a:accent5>
        <a:accent6>
          <a:srgbClr val="E7B900"/>
        </a:accent6>
        <a:hlink>
          <a:srgbClr val="008080"/>
        </a:hlink>
        <a:folHlink>
          <a:srgbClr val="990033"/>
        </a:folHlink>
      </a:clrScheme>
      <a:clrMap bg1="lt1" tx1="dk1" bg2="lt2" tx2="dk2" accent1="accent1" accent2="accent2" accent3="accent3" accent4="accent4" accent5="accent5" accent6="accent6" hlink="hlink" folHlink="folHlink"/>
    </a:extraClrScheme>
    <a:extraClrScheme>
      <a:clrScheme name="7_PNNL_PowerPoint_Template 11">
        <a:dk1>
          <a:srgbClr val="000000"/>
        </a:dk1>
        <a:lt1>
          <a:srgbClr val="FFFFFF"/>
        </a:lt1>
        <a:dk2>
          <a:srgbClr val="CB7023"/>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PNNL_PowerPoint_Template">
  <a:themeElements>
    <a:clrScheme name="8_PNNL_PowerPoint_Template 11">
      <a:dk1>
        <a:srgbClr val="000000"/>
      </a:dk1>
      <a:lt1>
        <a:srgbClr val="FFFFFF"/>
      </a:lt1>
      <a:dk2>
        <a:srgbClr val="CB7023"/>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8_PNNL_PowerPo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8_PNNL_PowerPoint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8_PNNL_PowerPoint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8_PNNL_PowerPoint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8_PNNL_PowerPoint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8_PNNL_PowerPoin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8_PNNL_PowerPoin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8_PNNL_PowerPoin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8_PNNL_PowerPoint_Template 8">
        <a:dk1>
          <a:srgbClr val="000000"/>
        </a:dk1>
        <a:lt1>
          <a:srgbClr val="FFFFFF"/>
        </a:lt1>
        <a:dk2>
          <a:srgbClr val="000000"/>
        </a:dk2>
        <a:lt2>
          <a:srgbClr val="000000"/>
        </a:lt2>
        <a:accent1>
          <a:srgbClr val="000099"/>
        </a:accent1>
        <a:accent2>
          <a:srgbClr val="FFCC00"/>
        </a:accent2>
        <a:accent3>
          <a:srgbClr val="FFFFFF"/>
        </a:accent3>
        <a:accent4>
          <a:srgbClr val="000000"/>
        </a:accent4>
        <a:accent5>
          <a:srgbClr val="AAAACA"/>
        </a:accent5>
        <a:accent6>
          <a:srgbClr val="E7B900"/>
        </a:accent6>
        <a:hlink>
          <a:srgbClr val="CC3300"/>
        </a:hlink>
        <a:folHlink>
          <a:srgbClr val="800000"/>
        </a:folHlink>
      </a:clrScheme>
      <a:clrMap bg1="lt1" tx1="dk1" bg2="lt2" tx2="dk2" accent1="accent1" accent2="accent2" accent3="accent3" accent4="accent4" accent5="accent5" accent6="accent6" hlink="hlink" folHlink="folHlink"/>
    </a:extraClrScheme>
    <a:extraClrScheme>
      <a:clrScheme name="8_PNNL_PowerPoint_Template 9">
        <a:dk1>
          <a:srgbClr val="000000"/>
        </a:dk1>
        <a:lt1>
          <a:srgbClr val="FFFFFF"/>
        </a:lt1>
        <a:dk2>
          <a:srgbClr val="000000"/>
        </a:dk2>
        <a:lt2>
          <a:srgbClr val="4D4D4D"/>
        </a:lt2>
        <a:accent1>
          <a:srgbClr val="000099"/>
        </a:accent1>
        <a:accent2>
          <a:srgbClr val="FFCC00"/>
        </a:accent2>
        <a:accent3>
          <a:srgbClr val="FFFFFF"/>
        </a:accent3>
        <a:accent4>
          <a:srgbClr val="000000"/>
        </a:accent4>
        <a:accent5>
          <a:srgbClr val="AAAACA"/>
        </a:accent5>
        <a:accent6>
          <a:srgbClr val="E7B900"/>
        </a:accent6>
        <a:hlink>
          <a:srgbClr val="006600"/>
        </a:hlink>
        <a:folHlink>
          <a:srgbClr val="CC3300"/>
        </a:folHlink>
      </a:clrScheme>
      <a:clrMap bg1="lt1" tx1="dk1" bg2="lt2" tx2="dk2" accent1="accent1" accent2="accent2" accent3="accent3" accent4="accent4" accent5="accent5" accent6="accent6" hlink="hlink" folHlink="folHlink"/>
    </a:extraClrScheme>
    <a:extraClrScheme>
      <a:clrScheme name="8_PNNL_PowerPoint_Template 10">
        <a:dk1>
          <a:srgbClr val="000000"/>
        </a:dk1>
        <a:lt1>
          <a:srgbClr val="FFFFFF"/>
        </a:lt1>
        <a:dk2>
          <a:srgbClr val="000000"/>
        </a:dk2>
        <a:lt2>
          <a:srgbClr val="4D4D4D"/>
        </a:lt2>
        <a:accent1>
          <a:srgbClr val="336699"/>
        </a:accent1>
        <a:accent2>
          <a:srgbClr val="FFCC00"/>
        </a:accent2>
        <a:accent3>
          <a:srgbClr val="FFFFFF"/>
        </a:accent3>
        <a:accent4>
          <a:srgbClr val="000000"/>
        </a:accent4>
        <a:accent5>
          <a:srgbClr val="ADB8CA"/>
        </a:accent5>
        <a:accent6>
          <a:srgbClr val="E7B900"/>
        </a:accent6>
        <a:hlink>
          <a:srgbClr val="008080"/>
        </a:hlink>
        <a:folHlink>
          <a:srgbClr val="990033"/>
        </a:folHlink>
      </a:clrScheme>
      <a:clrMap bg1="lt1" tx1="dk1" bg2="lt2" tx2="dk2" accent1="accent1" accent2="accent2" accent3="accent3" accent4="accent4" accent5="accent5" accent6="accent6" hlink="hlink" folHlink="folHlink"/>
    </a:extraClrScheme>
    <a:extraClrScheme>
      <a:clrScheme name="8_PNNL_PowerPoint_Template 11">
        <a:dk1>
          <a:srgbClr val="000000"/>
        </a:dk1>
        <a:lt1>
          <a:srgbClr val="FFFFFF"/>
        </a:lt1>
        <a:dk2>
          <a:srgbClr val="CB7023"/>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PNNL_Presentation</Template>
  <TotalTime>0</TotalTime>
  <Words>3657</Words>
  <Application>Microsoft Office PowerPoint</Application>
  <PresentationFormat>On-screen Show (4:3)</PresentationFormat>
  <Paragraphs>611</Paragraphs>
  <Slides>64</Slides>
  <Notes>11</Notes>
  <HiddenSlides>1</HiddenSlides>
  <MMClips>0</MMClips>
  <ScaleCrop>false</ScaleCrop>
  <HeadingPairs>
    <vt:vector size="6" baseType="variant">
      <vt:variant>
        <vt:lpstr>Theme</vt:lpstr>
      </vt:variant>
      <vt:variant>
        <vt:i4>9</vt:i4>
      </vt:variant>
      <vt:variant>
        <vt:lpstr>Slide Titles</vt:lpstr>
      </vt:variant>
      <vt:variant>
        <vt:i4>64</vt:i4>
      </vt:variant>
      <vt:variant>
        <vt:lpstr>Custom Shows</vt:lpstr>
      </vt:variant>
      <vt:variant>
        <vt:i4>1</vt:i4>
      </vt:variant>
    </vt:vector>
  </HeadingPairs>
  <TitlesOfParts>
    <vt:vector size="74" baseType="lpstr">
      <vt:lpstr>1_PNNL_PowerPoint_Template</vt:lpstr>
      <vt:lpstr>PNNL_PowerPoint_Template</vt:lpstr>
      <vt:lpstr>2_PNNL_PowerPoint_Template</vt:lpstr>
      <vt:lpstr>3_PNNL_PowerPoint_Template</vt:lpstr>
      <vt:lpstr>4_PNNL_PowerPoint_Template</vt:lpstr>
      <vt:lpstr>5_PNNL_PowerPoint_Template</vt:lpstr>
      <vt:lpstr>6_PNNL_PowerPoint_Template</vt:lpstr>
      <vt:lpstr>7_PNNL_PowerPoint_Template</vt:lpstr>
      <vt:lpstr>8_PNNL_PowerPoint_Template</vt:lpstr>
      <vt:lpstr>Mage  Swiss Army Knife™  for  PRISM Data Extraction </vt:lpstr>
      <vt:lpstr>Mage?</vt:lpstr>
      <vt:lpstr>DMS Metadata and File Storage</vt:lpstr>
      <vt:lpstr>Caveat</vt:lpstr>
      <vt:lpstr>Issues</vt:lpstr>
      <vt:lpstr>Opportunity</vt:lpstr>
      <vt:lpstr>Outgrowth of MDART Data Import</vt:lpstr>
      <vt:lpstr>Initial Analysis</vt:lpstr>
      <vt:lpstr>Why Not Extend StarSuite Extractor?</vt:lpstr>
      <vt:lpstr>Design Concept: Modular Pipelines</vt:lpstr>
      <vt:lpstr>Modules</vt:lpstr>
      <vt:lpstr>Pipelines</vt:lpstr>
      <vt:lpstr>Pipelines (Continued)</vt:lpstr>
      <vt:lpstr>Mage File Processor</vt:lpstr>
      <vt:lpstr>Strategy Of Operation</vt:lpstr>
      <vt:lpstr>Example Tasks</vt:lpstr>
      <vt:lpstr>Example Task: Get Files From DMS</vt:lpstr>
      <vt:lpstr>Get List Of Jobs</vt:lpstr>
      <vt:lpstr>Search Analysis Results Folders For Files</vt:lpstr>
      <vt:lpstr>Copy Files To Local Folder</vt:lpstr>
      <vt:lpstr>Automatic Prefix Function</vt:lpstr>
      <vt:lpstr>Results:</vt:lpstr>
      <vt:lpstr>Manifest File</vt:lpstr>
      <vt:lpstr>Alternate Job Searches</vt:lpstr>
      <vt:lpstr>A Handy Technique</vt:lpstr>
      <vt:lpstr>File/Folder Search Controls</vt:lpstr>
      <vt:lpstr>File/Folder Search Controls</vt:lpstr>
      <vt:lpstr>Context Menu For Display Lists</vt:lpstr>
      <vt:lpstr>Cell Contents</vt:lpstr>
      <vt:lpstr>Example Task: Get Folders From DMS</vt:lpstr>
      <vt:lpstr>Get List of Datasets</vt:lpstr>
      <vt:lpstr>Get Folders For Datasets</vt:lpstr>
      <vt:lpstr>Copy Folders To Local Folder</vt:lpstr>
      <vt:lpstr>Results:</vt:lpstr>
      <vt:lpstr>Example Task: Process Files</vt:lpstr>
      <vt:lpstr>Get List Of Jobs</vt:lpstr>
      <vt:lpstr>Get List Of First Hits Files For Jobs</vt:lpstr>
      <vt:lpstr>Process Files To SQLite Database</vt:lpstr>
      <vt:lpstr>Results</vt:lpstr>
      <vt:lpstr>Database Results</vt:lpstr>
      <vt:lpstr>Option: Results In Separate Tables</vt:lpstr>
      <vt:lpstr>Process Results To Local Folder</vt:lpstr>
      <vt:lpstr>Results</vt:lpstr>
      <vt:lpstr>MSGF Files</vt:lpstr>
      <vt:lpstr>Filter Selection</vt:lpstr>
      <vt:lpstr>Filter Parameters</vt:lpstr>
      <vt:lpstr>File Processing Filters</vt:lpstr>
      <vt:lpstr>Code For Simple Filter</vt:lpstr>
      <vt:lpstr>Column Mapping</vt:lpstr>
      <vt:lpstr>Example Column Mapping: Add Job Column </vt:lpstr>
      <vt:lpstr>Column Mapping Configuration</vt:lpstr>
      <vt:lpstr>Column Mapping Definition</vt:lpstr>
      <vt:lpstr>Column Mapping Editor – Edit Existing</vt:lpstr>
      <vt:lpstr>Column Mapping Editor – Editing Columns</vt:lpstr>
      <vt:lpstr>Column Mapping Editor – Column List</vt:lpstr>
      <vt:lpstr>Column Mapping Editor – Start From Input</vt:lpstr>
      <vt:lpstr>Column Mapping Editor – Start From Output</vt:lpstr>
      <vt:lpstr>One More Thing…</vt:lpstr>
      <vt:lpstr>Mage Metadata Processor</vt:lpstr>
      <vt:lpstr>Ranger</vt:lpstr>
      <vt:lpstr>Ranger Results</vt:lpstr>
      <vt:lpstr>Path Forward…</vt:lpstr>
      <vt:lpstr>Available:</vt:lpstr>
      <vt:lpstr>Players</vt:lpstr>
      <vt:lpstr>Group Meeting Slide Show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2010-10-21T22:10:43Z</dcterms:created>
  <dcterms:modified xsi:type="dcterms:W3CDTF">2011-02-21T20:02:17Z</dcterms:modified>
</cp:coreProperties>
</file>