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96600"/>
    <a:srgbClr val="B85918"/>
    <a:srgbClr val="4F686D"/>
    <a:srgbClr val="01868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697" autoAdjust="0"/>
  </p:normalViewPr>
  <p:slideViewPr>
    <p:cSldViewPr snapToGrid="0">
      <p:cViewPr>
        <p:scale>
          <a:sx n="68" d="100"/>
          <a:sy n="68" d="100"/>
        </p:scale>
        <p:origin x="151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20B2B-92E5-4D16-B908-A7EB7F1E508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6DC37-B8CF-4503-A708-1EAECBE2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8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DC37-B8CF-4503-A708-1EAECBE2CA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7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https://icon-icons.com/icon/calculator/53466</a:t>
            </a:r>
          </a:p>
          <a:p>
            <a:r>
              <a:rPr lang="en-US" dirty="0"/>
              <a:t>https://www.freeconvert.com/png-to-ico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DC37-B8CF-4503-A708-1EAECBE2CA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1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DC37-B8CF-4503-A708-1EAECBE2CA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6DC37-B8CF-4503-A708-1EAECBE2CA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E29E-D845-43EE-A33B-DCEF52FD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E93C1-717C-4078-8953-1C8B556FA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0EF3A-A199-4AE3-8F23-7627E53D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7C80-617F-4305-A72F-42D13481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F469-956D-413D-9509-6EB0E514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1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C2A-6535-4EDA-89DC-9BF89305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03CB-167D-4729-8D08-A73332357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61132-3FC7-46A7-BABF-E396E59D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1E38-4057-43DB-AA59-373C5FFD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DB03-5BD1-4817-8E23-E515F126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C7577-9364-4B24-8408-A5C922A6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E7D99-6CD0-4FB2-A702-7E3504936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285A-6D59-4B18-AD37-F1F8F6DB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0D8-C45F-426A-8DE0-ABC017BE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AF89-D8E8-4A7E-80CD-6A24B85F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0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C11A-A528-4042-A43B-3AE70C60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75F6-642B-4199-AFDE-C2C1DAF4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9E92-3DEE-455E-AD9D-EF49C09C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08FA-11E4-4FB5-9FE8-8F7AB887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3E79-37B7-4045-8183-E06CDB6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41DB-8550-490A-88FF-65D462A3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7526B-CA08-4FDF-B47E-883DC63B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C659-41E5-43DC-9B59-5DE2FA3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1B89-17FF-4E33-878F-32E5CEB9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87BF-DB50-4F4F-BF1B-04ECA0EB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7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27C6-5E26-4E38-A077-F7C8B9A2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B7BC-0391-4942-9781-72DFCDE4D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B6358-0F38-49BE-AEEF-00414500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C26F5-0ED5-438A-AA19-E34AE367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BA5CE-3739-477D-8790-16A21232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27A29-2D0A-4FE4-A438-981AC4B0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8042-DF4A-4208-B3C8-70875672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BDF75-E71D-4C9C-9A51-F1E3180F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A1D1-AA8C-4917-8DA9-F5C8FB657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C5677-5840-426D-8886-4482C4C9C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7C123-4DFB-4435-881B-A8990C4CE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10919-D8EA-4BBD-9833-5EF65DE4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D72AC-3A02-448D-98F1-9CB7F44B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4381A-92B4-4AD3-B6B6-7D58AE57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8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9060-9189-46DA-B6A1-796E0489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06125-EBB4-4BC8-8F24-C8D0400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9AB6F-4F40-4A18-BB42-12F000E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484FD-B239-46C1-A2DF-935C300B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88353-FFD5-4A23-8B69-72B4AAAE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75596-A6F3-4947-A36F-61234DD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AADD8-EF0E-4918-BD12-0D1884B2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B8C2-8B37-4B61-B2A3-7CB54CB1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F712-92B5-4749-B3F6-90BBFAFF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E6CFE-A948-4E5E-9F0B-52BA4E13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50CC0-9D9E-473D-97AC-1A9A40BB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2DE5C-2864-4A2D-9114-FEA5B2FA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35A1A-1EB3-4D29-8A23-226AB7A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E80A-340A-4759-9D6F-9DEA25AD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2D1EB-B172-4F26-8BE8-18F062E3C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FFA0-AB3F-4922-BBF6-2390DAF7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BDEA-75BB-498F-83F1-CB013DB1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379B-D253-48F7-A06E-ACA14A65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338F7-8579-4746-BD15-024937B9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7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1E92C-2D3B-47C7-8E72-365E7C71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5AE2-104A-4DAA-9DA1-3D5CA65A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A285-0595-4946-820E-5A10695BF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D4D3-BB81-4886-8292-516AAE0E46C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9A84-D432-4371-9AED-CD32D23CD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6567-6C81-4C9E-9735-67E02DE37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B28C-EB2C-4963-BD29-8C6DA56C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nvert.com/png-to-i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7AFB-D2B0-4189-BBCB-CAADA9E87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Molecular Weight Calculator 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68614-0792-4362-9FF9-C02DE3610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446E3-7726-402E-8F86-9D6EB73F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44" y="1314099"/>
            <a:ext cx="4521512" cy="4229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40806F-BEB7-4CAC-8445-8877516D5001}"/>
              </a:ext>
            </a:extLst>
          </p:cNvPr>
          <p:cNvSpPr txBox="1"/>
          <p:nvPr/>
        </p:nvSpPr>
        <p:spPr>
          <a:xfrm>
            <a:off x="727444" y="468293"/>
            <a:ext cx="8590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VB6 version icon, zoomed in</a:t>
            </a:r>
          </a:p>
        </p:txBody>
      </p:sp>
    </p:spTree>
    <p:extLst>
      <p:ext uri="{BB962C8B-B14F-4D97-AF65-F5344CB8AC3E}">
        <p14:creationId xmlns:p14="http://schemas.microsoft.com/office/powerpoint/2010/main" val="134524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E8E968-F8B6-4C0A-A4DE-43D2C6113DEA}"/>
              </a:ext>
            </a:extLst>
          </p:cNvPr>
          <p:cNvSpPr/>
          <p:nvPr/>
        </p:nvSpPr>
        <p:spPr>
          <a:xfrm>
            <a:off x="2802817" y="147699"/>
            <a:ext cx="6565392" cy="6583680"/>
          </a:xfrm>
          <a:prstGeom prst="roundRect">
            <a:avLst>
              <a:gd name="adj" fmla="val 4800"/>
            </a:avLst>
          </a:prstGeom>
          <a:solidFill>
            <a:srgbClr val="0186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820C9F-0EA7-4BA2-B1EF-BCA1F2D4A4D4}"/>
              </a:ext>
            </a:extLst>
          </p:cNvPr>
          <p:cNvSpPr/>
          <p:nvPr/>
        </p:nvSpPr>
        <p:spPr>
          <a:xfrm>
            <a:off x="3046434" y="372877"/>
            <a:ext cx="6078159" cy="2256023"/>
          </a:xfrm>
          <a:prstGeom prst="roundRect">
            <a:avLst>
              <a:gd name="adj" fmla="val 9205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385AF-2AFE-41AA-B834-3C4F40723F76}"/>
              </a:ext>
            </a:extLst>
          </p:cNvPr>
          <p:cNvSpPr txBox="1"/>
          <p:nvPr/>
        </p:nvSpPr>
        <p:spPr>
          <a:xfrm>
            <a:off x="3352233" y="576663"/>
            <a:ext cx="5466561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600"/>
              </a:lnSpc>
            </a:pPr>
            <a:r>
              <a:rPr lang="en-US" sz="16400" dirty="0">
                <a:solidFill>
                  <a:srgbClr val="0066FF"/>
                </a:solidFill>
                <a:cs typeface="Arial" panose="020B0604020202020204" pitchFamily="34" charset="0"/>
              </a:rPr>
              <a:t>O</a:t>
            </a:r>
            <a:r>
              <a:rPr lang="en-US" sz="16400" baseline="-25000" dirty="0">
                <a:solidFill>
                  <a:srgbClr val="0066FF"/>
                </a:solidFill>
                <a:cs typeface="Arial" panose="020B0604020202020204" pitchFamily="34" charset="0"/>
              </a:rPr>
              <a:t>2</a:t>
            </a:r>
            <a:r>
              <a:rPr lang="en-US" sz="16400" dirty="0">
                <a:solidFill>
                  <a:srgbClr val="0066FF"/>
                </a:solidFill>
                <a:cs typeface="Arial" panose="020B0604020202020204" pitchFamily="34" charset="0"/>
              </a:rPr>
              <a:t>=32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EE95CE-ACB1-455D-AD7C-AF53EC7C81A2}"/>
              </a:ext>
            </a:extLst>
          </p:cNvPr>
          <p:cNvSpPr/>
          <p:nvPr/>
        </p:nvSpPr>
        <p:spPr>
          <a:xfrm>
            <a:off x="3686572" y="4127758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EE43D2-B7A7-4C9A-BE51-B7AF4F74D8DE}"/>
              </a:ext>
            </a:extLst>
          </p:cNvPr>
          <p:cNvSpPr/>
          <p:nvPr/>
        </p:nvSpPr>
        <p:spPr>
          <a:xfrm>
            <a:off x="5459694" y="4127758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B7A87F-D9C3-451C-9920-C18A987166E6}"/>
              </a:ext>
            </a:extLst>
          </p:cNvPr>
          <p:cNvSpPr/>
          <p:nvPr/>
        </p:nvSpPr>
        <p:spPr>
          <a:xfrm>
            <a:off x="3686572" y="5424388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2739FA-8FC5-430E-A1DC-863B2AD01E2F}"/>
              </a:ext>
            </a:extLst>
          </p:cNvPr>
          <p:cNvSpPr/>
          <p:nvPr/>
        </p:nvSpPr>
        <p:spPr>
          <a:xfrm>
            <a:off x="5459694" y="5424388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9A817C-EB1E-440D-8F27-B4C09C10110E}"/>
              </a:ext>
            </a:extLst>
          </p:cNvPr>
          <p:cNvSpPr/>
          <p:nvPr/>
        </p:nvSpPr>
        <p:spPr>
          <a:xfrm>
            <a:off x="7247029" y="4127758"/>
            <a:ext cx="1251640" cy="2381095"/>
          </a:xfrm>
          <a:prstGeom prst="roundRect">
            <a:avLst>
              <a:gd name="adj" fmla="val 16369"/>
            </a:avLst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B5EF3-6220-45CD-9558-2C8BD83621F3}"/>
              </a:ext>
            </a:extLst>
          </p:cNvPr>
          <p:cNvSpPr/>
          <p:nvPr/>
        </p:nvSpPr>
        <p:spPr>
          <a:xfrm>
            <a:off x="3672358" y="2831127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229007-E5E6-41A7-91F7-A553F3E387E3}"/>
              </a:ext>
            </a:extLst>
          </p:cNvPr>
          <p:cNvSpPr/>
          <p:nvPr/>
        </p:nvSpPr>
        <p:spPr>
          <a:xfrm>
            <a:off x="5459694" y="2831127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27367C-473F-4BCA-8BBB-4CD458C165B9}"/>
              </a:ext>
            </a:extLst>
          </p:cNvPr>
          <p:cNvSpPr/>
          <p:nvPr/>
        </p:nvSpPr>
        <p:spPr>
          <a:xfrm>
            <a:off x="7247029" y="2831127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075DB6-AB2A-4CAC-8184-16DD28E99CC3}"/>
              </a:ext>
            </a:extLst>
          </p:cNvPr>
          <p:cNvSpPr txBox="1"/>
          <p:nvPr/>
        </p:nvSpPr>
        <p:spPr>
          <a:xfrm>
            <a:off x="727444" y="468293"/>
            <a:ext cx="1769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C# version icon</a:t>
            </a:r>
          </a:p>
        </p:txBody>
      </p:sp>
    </p:spTree>
    <p:extLst>
      <p:ext uri="{BB962C8B-B14F-4D97-AF65-F5344CB8AC3E}">
        <p14:creationId xmlns:p14="http://schemas.microsoft.com/office/powerpoint/2010/main" val="15357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E8E968-F8B6-4C0A-A4DE-43D2C6113DEA}"/>
              </a:ext>
            </a:extLst>
          </p:cNvPr>
          <p:cNvSpPr/>
          <p:nvPr/>
        </p:nvSpPr>
        <p:spPr>
          <a:xfrm>
            <a:off x="2745963" y="1080223"/>
            <a:ext cx="1789582" cy="1794567"/>
          </a:xfrm>
          <a:prstGeom prst="roundRect">
            <a:avLst>
              <a:gd name="adj" fmla="val 4800"/>
            </a:avLst>
          </a:prstGeom>
          <a:solidFill>
            <a:srgbClr val="01868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820C9F-0EA7-4BA2-B1EF-BCA1F2D4A4D4}"/>
              </a:ext>
            </a:extLst>
          </p:cNvPr>
          <p:cNvSpPr/>
          <p:nvPr/>
        </p:nvSpPr>
        <p:spPr>
          <a:xfrm>
            <a:off x="2812368" y="1141602"/>
            <a:ext cx="1656773" cy="687198"/>
          </a:xfrm>
          <a:prstGeom prst="roundRect">
            <a:avLst>
              <a:gd name="adj" fmla="val 9205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363476-F61A-4FA9-BFE0-BCF5F28E759A}"/>
              </a:ext>
            </a:extLst>
          </p:cNvPr>
          <p:cNvGrpSpPr/>
          <p:nvPr/>
        </p:nvGrpSpPr>
        <p:grpSpPr>
          <a:xfrm>
            <a:off x="3048302" y="1908963"/>
            <a:ext cx="1184903" cy="902915"/>
            <a:chOff x="2982981" y="1811667"/>
            <a:chExt cx="1315547" cy="100246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FEE95CE-ACB1-455D-AD7C-AF53EC7C81A2}"/>
                </a:ext>
              </a:extLst>
            </p:cNvPr>
            <p:cNvSpPr/>
            <p:nvPr/>
          </p:nvSpPr>
          <p:spPr>
            <a:xfrm>
              <a:off x="2986855" y="2165100"/>
              <a:ext cx="341170" cy="295602"/>
            </a:xfrm>
            <a:prstGeom prst="roundRect">
              <a:avLst>
                <a:gd name="adj" fmla="val 16369"/>
              </a:avLst>
            </a:prstGeom>
            <a:solidFill>
              <a:srgbClr val="4F6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EE43D2-B7A7-4C9A-BE51-B7AF4F74D8DE}"/>
                </a:ext>
              </a:extLst>
            </p:cNvPr>
            <p:cNvSpPr/>
            <p:nvPr/>
          </p:nvSpPr>
          <p:spPr>
            <a:xfrm>
              <a:off x="3470169" y="2165100"/>
              <a:ext cx="341170" cy="295602"/>
            </a:xfrm>
            <a:prstGeom prst="roundRect">
              <a:avLst>
                <a:gd name="adj" fmla="val 16369"/>
              </a:avLst>
            </a:prstGeom>
            <a:solidFill>
              <a:srgbClr val="4F6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6B7A87F-D9C3-451C-9920-C18A987166E6}"/>
                </a:ext>
              </a:extLst>
            </p:cNvPr>
            <p:cNvSpPr/>
            <p:nvPr/>
          </p:nvSpPr>
          <p:spPr>
            <a:xfrm>
              <a:off x="2986855" y="2518533"/>
              <a:ext cx="341170" cy="295602"/>
            </a:xfrm>
            <a:prstGeom prst="roundRect">
              <a:avLst>
                <a:gd name="adj" fmla="val 16369"/>
              </a:avLst>
            </a:prstGeom>
            <a:solidFill>
              <a:srgbClr val="4F6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2739FA-8FC5-430E-A1DC-863B2AD01E2F}"/>
                </a:ext>
              </a:extLst>
            </p:cNvPr>
            <p:cNvSpPr/>
            <p:nvPr/>
          </p:nvSpPr>
          <p:spPr>
            <a:xfrm>
              <a:off x="3470169" y="2518533"/>
              <a:ext cx="341170" cy="295602"/>
            </a:xfrm>
            <a:prstGeom prst="roundRect">
              <a:avLst>
                <a:gd name="adj" fmla="val 16369"/>
              </a:avLst>
            </a:prstGeom>
            <a:solidFill>
              <a:srgbClr val="4F6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89A817C-EB1E-440D-8F27-B4C09C10110E}"/>
                </a:ext>
              </a:extLst>
            </p:cNvPr>
            <p:cNvSpPr/>
            <p:nvPr/>
          </p:nvSpPr>
          <p:spPr>
            <a:xfrm>
              <a:off x="3957358" y="2165100"/>
              <a:ext cx="341170" cy="649034"/>
            </a:xfrm>
            <a:prstGeom prst="roundRect">
              <a:avLst>
                <a:gd name="adj" fmla="val 16369"/>
              </a:avLst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9CB5EF3-6220-45CD-9558-2C8BD83621F3}"/>
                </a:ext>
              </a:extLst>
            </p:cNvPr>
            <p:cNvSpPr/>
            <p:nvPr/>
          </p:nvSpPr>
          <p:spPr>
            <a:xfrm>
              <a:off x="2982981" y="1811667"/>
              <a:ext cx="341170" cy="295602"/>
            </a:xfrm>
            <a:prstGeom prst="roundRect">
              <a:avLst>
                <a:gd name="adj" fmla="val 16369"/>
              </a:avLst>
            </a:prstGeom>
            <a:solidFill>
              <a:srgbClr val="4F6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2229007-E5E6-41A7-91F7-A553F3E387E3}"/>
                </a:ext>
              </a:extLst>
            </p:cNvPr>
            <p:cNvSpPr/>
            <p:nvPr/>
          </p:nvSpPr>
          <p:spPr>
            <a:xfrm>
              <a:off x="3470169" y="1811667"/>
              <a:ext cx="341170" cy="295602"/>
            </a:xfrm>
            <a:prstGeom prst="roundRect">
              <a:avLst>
                <a:gd name="adj" fmla="val 16369"/>
              </a:avLst>
            </a:prstGeom>
            <a:solidFill>
              <a:srgbClr val="4F6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327367C-473F-4BCA-8BBB-4CD458C165B9}"/>
                </a:ext>
              </a:extLst>
            </p:cNvPr>
            <p:cNvSpPr/>
            <p:nvPr/>
          </p:nvSpPr>
          <p:spPr>
            <a:xfrm>
              <a:off x="3957358" y="1811667"/>
              <a:ext cx="341170" cy="295602"/>
            </a:xfrm>
            <a:prstGeom prst="roundRect">
              <a:avLst>
                <a:gd name="adj" fmla="val 16369"/>
              </a:avLst>
            </a:prstGeom>
            <a:solidFill>
              <a:srgbClr val="4F6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953E4D8-4D25-4BEE-84EF-9B4A3130EE67}"/>
              </a:ext>
            </a:extLst>
          </p:cNvPr>
          <p:cNvSpPr txBox="1"/>
          <p:nvPr/>
        </p:nvSpPr>
        <p:spPr>
          <a:xfrm>
            <a:off x="2745433" y="985287"/>
            <a:ext cx="24447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66FF"/>
                </a:solidFill>
                <a:cs typeface="Arial" panose="020B0604020202020204" pitchFamily="34" charset="0"/>
              </a:rPr>
              <a:t>O</a:t>
            </a:r>
            <a:r>
              <a:rPr lang="en-US" sz="5000" baseline="-25000" dirty="0">
                <a:solidFill>
                  <a:srgbClr val="0066FF"/>
                </a:solidFill>
                <a:cs typeface="Arial" panose="020B0604020202020204" pitchFamily="34" charset="0"/>
              </a:rPr>
              <a:t>2</a:t>
            </a:r>
            <a:r>
              <a:rPr lang="en-US" sz="5000" dirty="0">
                <a:solidFill>
                  <a:srgbClr val="0066FF"/>
                </a:solidFill>
                <a:cs typeface="Arial" panose="020B0604020202020204" pitchFamily="34" charset="0"/>
              </a:rPr>
              <a:t>=32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50F40-F750-416B-B543-9A70ABF860F7}"/>
              </a:ext>
            </a:extLst>
          </p:cNvPr>
          <p:cNvSpPr txBox="1"/>
          <p:nvPr/>
        </p:nvSpPr>
        <p:spPr>
          <a:xfrm>
            <a:off x="2122490" y="4286810"/>
            <a:ext cx="8590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Scale </a:t>
            </a:r>
            <a:r>
              <a:rPr lang="en-US" dirty="0" err="1"/>
              <a:t>Powerpoint</a:t>
            </a:r>
            <a:r>
              <a:rPr lang="en-US" dirty="0"/>
              <a:t> to 68%</a:t>
            </a:r>
          </a:p>
          <a:p>
            <a:r>
              <a:rPr lang="en-US" dirty="0"/>
              <a:t>2) Take screenshot</a:t>
            </a:r>
          </a:p>
          <a:p>
            <a:r>
              <a:rPr lang="en-US" dirty="0"/>
              <a:t>3) Paste in image program</a:t>
            </a:r>
          </a:p>
          <a:p>
            <a:r>
              <a:rPr lang="en-US" dirty="0"/>
              <a:t>4) Crop to 256x256</a:t>
            </a:r>
          </a:p>
          <a:p>
            <a:r>
              <a:rPr lang="en-US" dirty="0"/>
              <a:t>5) Save as .PNG with which as transparent color</a:t>
            </a:r>
          </a:p>
          <a:p>
            <a:r>
              <a:rPr lang="en-US" dirty="0"/>
              <a:t>5) Convert to .</a:t>
            </a:r>
            <a:r>
              <a:rPr lang="en-US" dirty="0" err="1"/>
              <a:t>ico</a:t>
            </a:r>
            <a:r>
              <a:rPr lang="en-US" dirty="0"/>
              <a:t> file using </a:t>
            </a:r>
            <a:r>
              <a:rPr lang="en-US" dirty="0">
                <a:hlinkClick r:id="rId3"/>
              </a:rPr>
              <a:t>https://www.freeconvert.com/png-to-ico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AF51D1-FFA5-45D2-A5C5-3E812D9B00BD}"/>
              </a:ext>
            </a:extLst>
          </p:cNvPr>
          <p:cNvSpPr txBox="1"/>
          <p:nvPr/>
        </p:nvSpPr>
        <p:spPr>
          <a:xfrm>
            <a:off x="727444" y="468293"/>
            <a:ext cx="313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C# version icon, scaled down</a:t>
            </a:r>
          </a:p>
        </p:txBody>
      </p:sp>
    </p:spTree>
    <p:extLst>
      <p:ext uri="{BB962C8B-B14F-4D97-AF65-F5344CB8AC3E}">
        <p14:creationId xmlns:p14="http://schemas.microsoft.com/office/powerpoint/2010/main" val="252527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E8E968-F8B6-4C0A-A4DE-43D2C6113DEA}"/>
              </a:ext>
            </a:extLst>
          </p:cNvPr>
          <p:cNvSpPr/>
          <p:nvPr/>
        </p:nvSpPr>
        <p:spPr>
          <a:xfrm>
            <a:off x="2802817" y="147699"/>
            <a:ext cx="6592287" cy="6562602"/>
          </a:xfrm>
          <a:prstGeom prst="roundRect">
            <a:avLst>
              <a:gd name="adj" fmla="val 4800"/>
            </a:avLst>
          </a:prstGeom>
          <a:solidFill>
            <a:srgbClr val="0186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EE95CE-ACB1-455D-AD7C-AF53EC7C81A2}"/>
              </a:ext>
            </a:extLst>
          </p:cNvPr>
          <p:cNvSpPr/>
          <p:nvPr/>
        </p:nvSpPr>
        <p:spPr>
          <a:xfrm>
            <a:off x="3725099" y="4005295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EE43D2-B7A7-4C9A-BE51-B7AF4F74D8DE}"/>
              </a:ext>
            </a:extLst>
          </p:cNvPr>
          <p:cNvSpPr/>
          <p:nvPr/>
        </p:nvSpPr>
        <p:spPr>
          <a:xfrm>
            <a:off x="5484394" y="4005295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B7A87F-D9C3-451C-9920-C18A987166E6}"/>
              </a:ext>
            </a:extLst>
          </p:cNvPr>
          <p:cNvSpPr/>
          <p:nvPr/>
        </p:nvSpPr>
        <p:spPr>
          <a:xfrm>
            <a:off x="3725099" y="5434533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2739FA-8FC5-430E-A1DC-863B2AD01E2F}"/>
              </a:ext>
            </a:extLst>
          </p:cNvPr>
          <p:cNvSpPr/>
          <p:nvPr/>
        </p:nvSpPr>
        <p:spPr>
          <a:xfrm>
            <a:off x="5484394" y="5418038"/>
            <a:ext cx="1251640" cy="1084466"/>
          </a:xfrm>
          <a:prstGeom prst="roundRect">
            <a:avLst>
              <a:gd name="adj" fmla="val 16369"/>
            </a:avLst>
          </a:prstGeom>
          <a:solidFill>
            <a:srgbClr val="4F6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9A817C-EB1E-440D-8F27-B4C09C10110E}"/>
              </a:ext>
            </a:extLst>
          </p:cNvPr>
          <p:cNvSpPr/>
          <p:nvPr/>
        </p:nvSpPr>
        <p:spPr>
          <a:xfrm>
            <a:off x="7285556" y="3972304"/>
            <a:ext cx="1251640" cy="2530200"/>
          </a:xfrm>
          <a:prstGeom prst="roundRect">
            <a:avLst>
              <a:gd name="adj" fmla="val 16369"/>
            </a:avLst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820C9F-0EA7-4BA2-B1EF-BCA1F2D4A4D4}"/>
              </a:ext>
            </a:extLst>
          </p:cNvPr>
          <p:cNvSpPr/>
          <p:nvPr/>
        </p:nvSpPr>
        <p:spPr>
          <a:xfrm>
            <a:off x="3059881" y="341127"/>
            <a:ext cx="6078159" cy="3472866"/>
          </a:xfrm>
          <a:prstGeom prst="roundRect">
            <a:avLst>
              <a:gd name="adj" fmla="val 9205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D385AF-2AFE-41AA-B834-3C4F40723F76}"/>
              </a:ext>
            </a:extLst>
          </p:cNvPr>
          <p:cNvSpPr txBox="1"/>
          <p:nvPr/>
        </p:nvSpPr>
        <p:spPr>
          <a:xfrm>
            <a:off x="3205368" y="227413"/>
            <a:ext cx="2932213" cy="359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600"/>
              </a:lnSpc>
            </a:pPr>
            <a:r>
              <a:rPr lang="en-US" sz="13200" dirty="0">
                <a:solidFill>
                  <a:srgbClr val="0066FF"/>
                </a:solidFill>
                <a:cs typeface="Arial" panose="020B0604020202020204" pitchFamily="34" charset="0"/>
              </a:rPr>
              <a:t>O</a:t>
            </a:r>
            <a:r>
              <a:rPr lang="en-US" sz="13200" baseline="-25000" dirty="0">
                <a:solidFill>
                  <a:srgbClr val="0066FF"/>
                </a:solidFill>
                <a:cs typeface="Arial" panose="020B0604020202020204" pitchFamily="34" charset="0"/>
              </a:rPr>
              <a:t>2</a:t>
            </a:r>
            <a:br>
              <a:rPr lang="en-US" sz="13200" dirty="0">
                <a:solidFill>
                  <a:srgbClr val="0066FF"/>
                </a:solidFill>
                <a:cs typeface="Arial" panose="020B0604020202020204" pitchFamily="34" charset="0"/>
              </a:rPr>
            </a:br>
            <a:r>
              <a:rPr lang="en-US" sz="13200" dirty="0">
                <a:solidFill>
                  <a:srgbClr val="0066FF"/>
                </a:solidFill>
                <a:cs typeface="Arial" panose="020B0604020202020204" pitchFamily="34" charset="0"/>
              </a:rPr>
              <a:t>H</a:t>
            </a:r>
            <a:r>
              <a:rPr lang="en-US" sz="13200" baseline="-25000" dirty="0">
                <a:solidFill>
                  <a:srgbClr val="0066FF"/>
                </a:solidFill>
                <a:cs typeface="Arial" panose="020B0604020202020204" pitchFamily="34" charset="0"/>
              </a:rPr>
              <a:t>2</a:t>
            </a:r>
            <a:r>
              <a:rPr lang="en-US" sz="13200" dirty="0">
                <a:solidFill>
                  <a:srgbClr val="0066FF"/>
                </a:solidFill>
                <a:cs typeface="Arial" panose="020B0604020202020204" pitchFamily="34" charset="0"/>
              </a:rPr>
              <a:t>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44CF8-3097-4D95-B5D4-4518BBD8AC0E}"/>
              </a:ext>
            </a:extLst>
          </p:cNvPr>
          <p:cNvSpPr txBox="1"/>
          <p:nvPr/>
        </p:nvSpPr>
        <p:spPr>
          <a:xfrm>
            <a:off x="6252578" y="227413"/>
            <a:ext cx="2743059" cy="3591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600"/>
              </a:lnSpc>
            </a:pPr>
            <a:r>
              <a:rPr lang="en-US" sz="13200" dirty="0">
                <a:solidFill>
                  <a:srgbClr val="0066FF"/>
                </a:solidFill>
                <a:cs typeface="Arial" panose="020B0604020202020204" pitchFamily="34" charset="0"/>
              </a:rPr>
              <a:t>=32</a:t>
            </a:r>
            <a:br>
              <a:rPr lang="en-US" sz="13200" dirty="0">
                <a:solidFill>
                  <a:srgbClr val="0066FF"/>
                </a:solidFill>
                <a:cs typeface="Arial" panose="020B0604020202020204" pitchFamily="34" charset="0"/>
              </a:rPr>
            </a:br>
            <a:r>
              <a:rPr lang="en-US" sz="13200" dirty="0">
                <a:solidFill>
                  <a:srgbClr val="0066FF"/>
                </a:solidFill>
                <a:cs typeface="Arial" panose="020B0604020202020204" pitchFamily="34" charset="0"/>
              </a:rPr>
              <a:t>=18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6486F-C2F4-409B-8193-23F6AFA3F345}"/>
              </a:ext>
            </a:extLst>
          </p:cNvPr>
          <p:cNvSpPr txBox="1"/>
          <p:nvPr/>
        </p:nvSpPr>
        <p:spPr>
          <a:xfrm>
            <a:off x="727444" y="468293"/>
            <a:ext cx="1769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Multi-line option</a:t>
            </a:r>
          </a:p>
        </p:txBody>
      </p:sp>
    </p:spTree>
    <p:extLst>
      <p:ext uri="{BB962C8B-B14F-4D97-AF65-F5344CB8AC3E}">
        <p14:creationId xmlns:p14="http://schemas.microsoft.com/office/powerpoint/2010/main" val="226666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598CB-F1ED-42A4-8CA6-42F906B8F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156" y="0"/>
            <a:ext cx="6858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E484DF-9DC8-4150-B47B-EA8D832AA04D}"/>
              </a:ext>
            </a:extLst>
          </p:cNvPr>
          <p:cNvSpPr txBox="1"/>
          <p:nvPr/>
        </p:nvSpPr>
        <p:spPr>
          <a:xfrm>
            <a:off x="7244029" y="134999"/>
            <a:ext cx="36631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00" dirty="0">
                <a:solidFill>
                  <a:srgbClr val="0066FF"/>
                </a:solidFill>
              </a:rPr>
              <a:t>O</a:t>
            </a:r>
            <a:r>
              <a:rPr lang="en-US" sz="10800" baseline="-25000" dirty="0">
                <a:solidFill>
                  <a:srgbClr val="0066FF"/>
                </a:solidFill>
              </a:rPr>
              <a:t>2</a:t>
            </a:r>
            <a:r>
              <a:rPr lang="en-US" sz="10800" dirty="0">
                <a:solidFill>
                  <a:srgbClr val="0066FF"/>
                </a:solidFill>
              </a:rPr>
              <a:t>=32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3180-A7AF-48F0-98BB-58F1A948F84A}"/>
              </a:ext>
            </a:extLst>
          </p:cNvPr>
          <p:cNvSpPr txBox="1"/>
          <p:nvPr/>
        </p:nvSpPr>
        <p:spPr>
          <a:xfrm>
            <a:off x="353449" y="1962835"/>
            <a:ext cx="4696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Calculator icon from </a:t>
            </a:r>
            <a:br>
              <a:rPr lang="en-US" dirty="0"/>
            </a:br>
            <a:r>
              <a:rPr lang="en-US" dirty="0"/>
              <a:t>https://icon-icons.com/icon/calculator/53466</a:t>
            </a:r>
          </a:p>
        </p:txBody>
      </p:sp>
    </p:spTree>
    <p:extLst>
      <p:ext uri="{BB962C8B-B14F-4D97-AF65-F5344CB8AC3E}">
        <p14:creationId xmlns:p14="http://schemas.microsoft.com/office/powerpoint/2010/main" val="412725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123</Words>
  <Application>Microsoft Office PowerPoint</Application>
  <PresentationFormat>Widescreen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Molecular Weight Calculator Logo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Weight Calculator Logo</dc:title>
  <dc:creator>Monroe, Matthew E</dc:creator>
  <cp:lastModifiedBy>Monroe, Matthew E</cp:lastModifiedBy>
  <cp:revision>11</cp:revision>
  <dcterms:created xsi:type="dcterms:W3CDTF">2022-08-19T18:08:22Z</dcterms:created>
  <dcterms:modified xsi:type="dcterms:W3CDTF">2022-08-19T21:00:01Z</dcterms:modified>
</cp:coreProperties>
</file>