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47" autoAdjust="0"/>
  </p:normalViewPr>
  <p:slideViewPr>
    <p:cSldViewPr>
      <p:cViewPr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2F39BE-751F-41E9-8004-A72C755EFD23}" type="datetimeFigureOut">
              <a:rPr lang="ko-KR" altLang="en-US"/>
              <a:pPr>
                <a:defRPr/>
              </a:pPr>
              <a:t>2013-05-28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3F009-09DE-4EDB-B965-AF53F39313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73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 smtClean="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PTC_ppt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8804275" y="663575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0">
              <a:defRPr/>
            </a:pPr>
            <a:fld id="{F206F2D7-A566-459C-B35C-0636771407EF}" type="slidenum">
              <a:rPr lang="en-US" sz="1000" smtClean="0">
                <a:solidFill>
                  <a:srgbClr val="FFFFFF"/>
                </a:solidFill>
              </a:rPr>
              <a:pPr latinLnBrk="0">
                <a:defRPr/>
              </a:pPr>
              <a:t>‹#›</a:t>
            </a:fld>
            <a:endParaRPr lang="en-US" sz="1000" smtClean="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7848600" cy="1470025"/>
          </a:xfrm>
        </p:spPr>
        <p:txBody>
          <a:bodyPr/>
          <a:lstStyle>
            <a:lvl1pPr algn="ctr">
              <a:defRPr sz="3400">
                <a:solidFill>
                  <a:srgbClr val="1D75B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724400"/>
            <a:ext cx="7848600" cy="1752600"/>
          </a:xfrm>
        </p:spPr>
        <p:txBody>
          <a:bodyPr/>
          <a:lstStyle>
            <a:lvl1pPr marL="0" indent="0" algn="ctr"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D75B4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32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7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PTC_ppt_inside_v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8686800" y="6418263"/>
            <a:ext cx="309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0">
              <a:defRPr/>
            </a:pPr>
            <a:fld id="{82C84A4B-8EFA-4459-96D0-ACA6116D223D}" type="slidenum">
              <a:rPr lang="en-US" sz="800" b="1" smtClean="0">
                <a:solidFill>
                  <a:srgbClr val="595959"/>
                </a:solidFill>
              </a:rPr>
              <a:pPr latinLnBrk="0">
                <a:defRPr/>
              </a:pPr>
              <a:t>‹#›</a:t>
            </a:fld>
            <a:endParaRPr lang="en-US" sz="800" b="1" smtClean="0">
              <a:solidFill>
                <a:srgbClr val="59595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D75B4"/>
        </a:buClr>
        <a:buChar char="•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–"/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•"/>
        <a:defRPr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–"/>
        <a:defRPr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»"/>
        <a:defRPr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proteomecenter.org/wiki/index.php?title=Software:T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413" y="1989138"/>
            <a:ext cx="4537075" cy="1754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ko-KR" sz="5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PE-MMR (SA)</a:t>
            </a:r>
          </a:p>
          <a:p>
            <a:pPr algn="ctr">
              <a:defRPr/>
            </a:pPr>
            <a:r>
              <a:rPr lang="en-US" altLang="ko-KR" sz="5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User Guide</a:t>
            </a:r>
            <a:endParaRPr lang="ko-KR" altLang="en-US" sz="5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50825" y="1268413"/>
            <a:ext cx="79216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System Requirements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Installation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Program Execution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Troubleshooting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endParaRPr lang="ko-KR" altLang="en-US" b="1" dirty="0">
              <a:latin typeface="맑은 고딕" pitchFamily="34" charset="-127"/>
              <a:ea typeface="맑은 고딕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I. System Requirement </a:t>
            </a:r>
            <a:endParaRPr lang="ko-KR" altLang="en-US" b="1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0" y="1268413"/>
            <a:ext cx="85693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RAM 2GB or More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JDK 1.5 or More</a:t>
            </a:r>
            <a:r>
              <a:rPr lang="ko-KR" altLang="en-US" sz="1600" b="1" dirty="0">
                <a:latin typeface="맑은 고딕" pitchFamily="34" charset="-127"/>
                <a:ea typeface="맑은 고딕" pitchFamily="34" charset="-127"/>
              </a:rPr>
              <a:t>  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(64bit Recommended)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TPP (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  <a:hlinkClick r:id="rId3"/>
              </a:rPr>
              <a:t>http://tools.proteomecenter.org/wiki/index.php?title=Software:TPP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msconvert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sz="1600" b="1" dirty="0" smtClean="0">
                <a:latin typeface="맑은 고딕" pitchFamily="34" charset="-127"/>
                <a:ea typeface="맑은 고딕" pitchFamily="34" charset="-127"/>
              </a:rPr>
              <a:t>(Installed as option when TPP is installed)</a:t>
            </a:r>
            <a:endParaRPr lang="en-US" altLang="ko-KR" sz="1600" b="1" dirty="0">
              <a:latin typeface="맑은 고딕" pitchFamily="34" charset="-127"/>
              <a:ea typeface="맑은 고딕" pitchFamily="34" charset="-127"/>
            </a:endParaRP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Thermo Foundation 2.0 (for Q-</a:t>
            </a: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Exactive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Xcalibrabur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 2.2 (for Q-</a:t>
            </a: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Exactive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endParaRPr lang="ko-KR" altLang="en-US" sz="1600" b="1" dirty="0">
              <a:latin typeface="맑은 고딕" pitchFamily="34" charset="-127"/>
              <a:ea typeface="맑은 고딕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II. Installation</a:t>
            </a:r>
            <a:endParaRPr lang="ko-KR" altLang="en-US" b="1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25" y="1268413"/>
            <a:ext cx="864235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Unzip PEMMR_SA_1.1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log4j (directory)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 err="1">
                <a:latin typeface="+mj-lt"/>
                <a:ea typeface="맑은 고딕" pitchFamily="50" charset="-127"/>
                <a:cs typeface="+mn-cs"/>
              </a:rPr>
              <a:t>pemmr</a:t>
            </a: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 (directory)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RAPID1.07 (directory)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PEMMR.cmd  (Command Executable </a:t>
            </a:r>
            <a:r>
              <a:rPr lang="en-US" altLang="ko-KR" sz="1400" dirty="0" smtClean="0">
                <a:latin typeface="+mj-lt"/>
                <a:ea typeface="맑은 고딕" pitchFamily="50" charset="-127"/>
                <a:cs typeface="+mn-cs"/>
              </a:rPr>
              <a:t>File)</a:t>
            </a:r>
            <a:endParaRPr lang="en-US" altLang="ko-KR" sz="1400" dirty="0">
              <a:latin typeface="+mj-lt"/>
              <a:ea typeface="맑은 고딕" pitchFamily="50" charset="-127"/>
              <a:cs typeface="+mn-cs"/>
            </a:endParaRP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pemmr_sa_param.txt  (PEMMR-Parameter File)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UserGuide.pptx (User Guide)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auto" latinLnBrk="1">
              <a:spcBef>
                <a:spcPts val="0"/>
              </a:spcBef>
              <a:spcAft>
                <a:spcPts val="0"/>
              </a:spcAft>
              <a:buFontTx/>
              <a:buAutoNum type="arabicParenR" startAt="2"/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PEMMR.cmd : Open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file in text editor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to modify as below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@echo off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SET PEMMR_HOME=</a:t>
            </a:r>
            <a:r>
              <a:rPr lang="en-US" altLang="ko-KR" sz="1000" b="1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D:\Programs\PEMMR_SA_Release\1.1</a:t>
            </a:r>
            <a:r>
              <a:rPr lang="en-US" altLang="ko-KR" sz="1000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  (PEMMR.cmd Change to </a:t>
            </a:r>
            <a:r>
              <a:rPr lang="en-US" altLang="ko-KR" sz="1000" dirty="0">
                <a:solidFill>
                  <a:srgbClr val="C00000"/>
                </a:solidFill>
                <a:ea typeface="맑은 고딕" pitchFamily="50" charset="-127"/>
              </a:rPr>
              <a:t>file existing </a:t>
            </a:r>
            <a:r>
              <a:rPr lang="en-US" altLang="ko-KR" sz="1000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Directory Address)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SET CLASSPATH=%PEMMR_HOME%\</a:t>
            </a: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pemmr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\pemmr_sa_1.1.jar;%PEMMR_HOME%\log4j\log4j-1.2.15.jar;%PEMMR_HOME%\log4j;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set MEM=2048M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if ""%1""=="""" </a:t>
            </a: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goto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 example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goto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 exec1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:example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echo Example) PEMMR [pemmr_sa_param.txt]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goto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 end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:exec1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java -</a:t>
            </a: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Xmx%MEM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% </a:t>
            </a: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pemmr_sa.PEMMRExec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 %*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err="1">
                <a:latin typeface="+mj-lt"/>
                <a:ea typeface="맑은 고딕" pitchFamily="50" charset="-127"/>
                <a:cs typeface="+mn-cs"/>
              </a:rPr>
              <a:t>goto</a:t>
            </a: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 end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:end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III. Program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Execution</a:t>
            </a:r>
            <a:endParaRPr lang="ko-KR" altLang="en-US" b="1" dirty="0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25" y="1066800"/>
            <a:ext cx="86423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Modify </a:t>
            </a:r>
            <a:r>
              <a:rPr lang="en-US" altLang="ko-KR" sz="1400" b="1" i="1" dirty="0" smtClean="0">
                <a:latin typeface="맑은 고딕" pitchFamily="50" charset="-127"/>
                <a:ea typeface="맑은 고딕" pitchFamily="50" charset="-127"/>
                <a:cs typeface="+mn-cs"/>
              </a:rPr>
              <a:t>pemmr_sa_param.txt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 as below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un Command line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Change  directory file of </a:t>
            </a:r>
            <a:r>
              <a:rPr lang="en-US" altLang="ko-KR" sz="1400" b="1" i="1" dirty="0" smtClean="0">
                <a:latin typeface="맑은 고딕" pitchFamily="50" charset="-127"/>
                <a:ea typeface="맑은 고딕" pitchFamily="50" charset="-127"/>
                <a:cs typeface="+mn-cs"/>
              </a:rPr>
              <a:t>PEMMR.cmd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 (In this case,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D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:\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Programs\PEMMR_SA_Release\1.1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Run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the program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typing </a:t>
            </a:r>
            <a:r>
              <a:rPr lang="en-US" altLang="ko-KR" sz="1400" b="1" i="1" dirty="0" smtClean="0">
                <a:latin typeface="맑은 고딕" pitchFamily="50" charset="-127"/>
                <a:ea typeface="맑은 고딕" pitchFamily="50" charset="-127"/>
                <a:cs typeface="+mn-cs"/>
              </a:rPr>
              <a:t>PEMMR.cmd pemmr_sa_param.txt</a:t>
            </a:r>
            <a:endParaRPr lang="en-US" altLang="ko-KR" sz="1400" b="1" i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PEMMR will create </a:t>
            </a:r>
            <a:r>
              <a:rPr lang="en-US" altLang="ko-KR" sz="1400" b="1" i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xxxx_PEMMR.mgf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 which will be used for peptide search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ko-KR" altLang="en-US" sz="1000" dirty="0">
              <a:latin typeface="+mj-lt"/>
              <a:ea typeface="맑은 고딕" pitchFamily="50" charset="-127"/>
              <a:cs typeface="+mn-cs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25425" y="2924175"/>
            <a:ext cx="1987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sz="1400" b="1" dirty="0">
                <a:ea typeface="굴림" charset="-127"/>
              </a:rPr>
              <a:t>pemmr_sa_param.txt</a:t>
            </a:r>
            <a:endParaRPr lang="ko-KR" altLang="en-US" sz="1400" b="1" dirty="0">
              <a:ea typeface="굴림" charset="-127"/>
            </a:endParaRPr>
          </a:p>
        </p:txBody>
      </p:sp>
      <p:sp>
        <p:nvSpPr>
          <p:cNvPr id="7173" name="직사각형 4"/>
          <p:cNvSpPr>
            <a:spLocks noChangeArrowheads="1"/>
          </p:cNvSpPr>
          <p:nvPr/>
        </p:nvSpPr>
        <p:spPr bwMode="auto">
          <a:xfrm>
            <a:off x="215900" y="3214688"/>
            <a:ext cx="864076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000" dirty="0">
                <a:ea typeface="굴림" charset="-127"/>
              </a:rPr>
              <a:t>#################### External Programs ###################</a:t>
            </a:r>
          </a:p>
          <a:p>
            <a:pPr latinLnBrk="1"/>
            <a:r>
              <a:rPr lang="en-US" altLang="ko-KR" sz="1000" dirty="0">
                <a:solidFill>
                  <a:srgbClr val="FF0000"/>
                </a:solidFill>
                <a:ea typeface="굴림" charset="-127"/>
              </a:rPr>
              <a:t>RAPID=D:/Programs/PEMMR_SA_Release/1.1/RAPID1.07/RAPID.exe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MSCONVERT=C:/Inetpub/tpp-bin/msconvert.exe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MZXML2SEARCH=C:/Inetpub/tpp-bin/MzXML2Search.exe</a:t>
            </a:r>
          </a:p>
          <a:p>
            <a:pPr latinLnBrk="1"/>
            <a:endParaRPr lang="en-US" altLang="ko-KR" sz="1000" dirty="0">
              <a:ea typeface="굴림" charset="-127"/>
            </a:endParaRPr>
          </a:p>
          <a:p>
            <a:pPr latinLnBrk="1"/>
            <a:r>
              <a:rPr lang="en-US" altLang="ko-KR" sz="1000" dirty="0">
                <a:ea typeface="굴림" charset="-127"/>
              </a:rPr>
              <a:t>################## UMC Create ##################</a:t>
            </a:r>
          </a:p>
          <a:p>
            <a:pPr latinLnBrk="1"/>
            <a:r>
              <a:rPr lang="en-US" altLang="ko-KR" sz="1000" dirty="0">
                <a:solidFill>
                  <a:srgbClr val="FF0000"/>
                </a:solidFill>
                <a:ea typeface="굴림" charset="-127"/>
              </a:rPr>
              <a:t>RAW_FILE_URL=D:/Programs/PEMMR_SA_Release/1.1/Example/N1_5ug_100cm_300min_1_091112.raw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UMC_ALGORITHM=1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SCAN_COUNT=2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HOLE_COUNT=5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MASS_TOLERANCE=10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MIN_MASS=0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MIN_INTENSITY=0</a:t>
            </a:r>
          </a:p>
          <a:p>
            <a:pPr latinLnBrk="1"/>
            <a:endParaRPr lang="en-US" altLang="ko-KR" sz="1000" dirty="0">
              <a:ea typeface="굴림" charset="-127"/>
            </a:endParaRPr>
          </a:p>
          <a:p>
            <a:pPr latinLnBrk="1"/>
            <a:r>
              <a:rPr lang="en-US" altLang="ko-KR" sz="1000" dirty="0">
                <a:ea typeface="굴림" charset="-127"/>
              </a:rPr>
              <a:t>################## Spectrum Filtering ##################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SCAN_RANGE=5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UMC_LINK_TOLERANCE=10</a:t>
            </a:r>
            <a:endParaRPr lang="ko-KR" altLang="en-US" sz="1000" dirty="0">
              <a:ea typeface="굴림" charset="-127"/>
            </a:endParaRPr>
          </a:p>
        </p:txBody>
      </p:sp>
      <p:sp>
        <p:nvSpPr>
          <p:cNvPr id="7174" name="직사각형 6"/>
          <p:cNvSpPr>
            <a:spLocks noChangeArrowheads="1"/>
          </p:cNvSpPr>
          <p:nvPr/>
        </p:nvSpPr>
        <p:spPr bwMode="auto">
          <a:xfrm>
            <a:off x="215900" y="6053138"/>
            <a:ext cx="84248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000" b="1" i="1">
                <a:ea typeface="굴림" charset="-127"/>
              </a:rPr>
              <a:t>"Postexperiment Monoisotopic Mass Filtering and Refinement (PE-MMR) of Tandem Mass Spectrometric Data Increases Accuracy of Peptide Identification in LC/MS/MS" </a:t>
            </a:r>
          </a:p>
          <a:p>
            <a:pPr latinLnBrk="1"/>
            <a:r>
              <a:rPr lang="en-US" altLang="ko-KR" sz="1000" b="1" i="1">
                <a:ea typeface="굴림" charset="-127"/>
              </a:rPr>
              <a:t>Shin, B.; Jung, H.-J.; Hyung, S.-W.; Kim, H.; Lee, D.; Lee, C.; Yu, M.-H.; Lee, S.-W. Mol. Cell. Proteomics  2008, 7, 1124-1134.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234950"/>
            <a:ext cx="6516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III. Program Execution</a:t>
            </a:r>
            <a:r>
              <a:rPr lang="ko-KR" altLang="en-US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(Editing pemmr_sa_param.txt )</a:t>
            </a:r>
            <a:endParaRPr lang="ko-KR" altLang="en-US" b="1" dirty="0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250825" y="908050"/>
            <a:ext cx="250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ea typeface="굴림" charset="-127"/>
              </a:rPr>
              <a:t>pemmr_sa_param.txt</a:t>
            </a:r>
            <a:endParaRPr lang="ko-KR" altLang="en-US" b="1">
              <a:ea typeface="굴림" charset="-127"/>
            </a:endParaRPr>
          </a:p>
        </p:txBody>
      </p:sp>
      <p:sp>
        <p:nvSpPr>
          <p:cNvPr id="8196" name="직사각형 4"/>
          <p:cNvSpPr>
            <a:spLocks noChangeArrowheads="1"/>
          </p:cNvSpPr>
          <p:nvPr/>
        </p:nvSpPr>
        <p:spPr bwMode="auto">
          <a:xfrm>
            <a:off x="285750" y="1316038"/>
            <a:ext cx="8640763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100" dirty="0">
                <a:ea typeface="굴림" charset="-127"/>
              </a:rPr>
              <a:t>#################### External Programs ###################</a:t>
            </a:r>
          </a:p>
          <a:p>
            <a:pPr latinLnBrk="1"/>
            <a:r>
              <a:rPr lang="en-US" altLang="ko-KR" sz="1100" b="1" dirty="0">
                <a:solidFill>
                  <a:srgbClr val="C00000"/>
                </a:solidFill>
                <a:ea typeface="굴림" charset="-127"/>
              </a:rPr>
              <a:t>RAPID=D:/Programs/PEMMR_SA_Release/1.1/RAPID1.07/RAPID.exe</a:t>
            </a:r>
          </a:p>
          <a:p>
            <a:pPr latinLnBrk="1"/>
            <a:r>
              <a:rPr lang="en-US" altLang="ko-KR" sz="1100" b="1" dirty="0">
                <a:solidFill>
                  <a:srgbClr val="222268"/>
                </a:solidFill>
                <a:ea typeface="굴림" charset="-127"/>
              </a:rPr>
              <a:t>MSCONVERT=C:/Inetpub/tpp-bin/msconvert.exe</a:t>
            </a:r>
          </a:p>
          <a:p>
            <a:pPr latinLnBrk="1"/>
            <a:r>
              <a:rPr lang="en-US" altLang="ko-KR" sz="1100" b="1" dirty="0">
                <a:solidFill>
                  <a:srgbClr val="222268"/>
                </a:solidFill>
                <a:ea typeface="굴림" charset="-127"/>
              </a:rPr>
              <a:t>MZXML2SEARCH=C:/Inetpub/tpp-bin/MzXML2Search.exe</a:t>
            </a:r>
          </a:p>
          <a:p>
            <a:pPr latinLnBrk="1"/>
            <a:endParaRPr lang="en-US" altLang="ko-KR" sz="1100" dirty="0">
              <a:ea typeface="굴림" charset="-127"/>
            </a:endParaRPr>
          </a:p>
          <a:p>
            <a:pPr latinLnBrk="1"/>
            <a:r>
              <a:rPr lang="en-US" altLang="ko-KR" sz="1100" dirty="0">
                <a:ea typeface="굴림" charset="-127"/>
              </a:rPr>
              <a:t>################## UMC Create ##################</a:t>
            </a:r>
          </a:p>
          <a:p>
            <a:pPr latinLnBrk="1"/>
            <a:r>
              <a:rPr lang="en-US" altLang="ko-KR" sz="1100" b="1" dirty="0">
                <a:solidFill>
                  <a:srgbClr val="C00000"/>
                </a:solidFill>
                <a:ea typeface="굴림" charset="-127"/>
              </a:rPr>
              <a:t>RAW_FILE_URL=D:/Programs/PEMMR_SA_Release/1.1/Example/N1_5ug_100cm_300min_1_091112.raw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UMC_ALGORITHM=1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SCAN_COUNT=2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HOLE_COUNT=5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MASS_TOLERANCE=10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MIN_MASS=0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MIN_INTENSITY=0</a:t>
            </a:r>
          </a:p>
          <a:p>
            <a:pPr latinLnBrk="1"/>
            <a:endParaRPr lang="en-US" altLang="ko-KR" sz="1100" dirty="0">
              <a:ea typeface="굴림" charset="-127"/>
            </a:endParaRPr>
          </a:p>
          <a:p>
            <a:pPr latinLnBrk="1"/>
            <a:r>
              <a:rPr lang="en-US" altLang="ko-KR" sz="1100" dirty="0">
                <a:ea typeface="굴림" charset="-127"/>
              </a:rPr>
              <a:t>################## Spectrum Filtering ##################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SCAN_RANGE=5</a:t>
            </a:r>
          </a:p>
          <a:p>
            <a:pPr latinLnBrk="1"/>
            <a:r>
              <a:rPr lang="en-US" altLang="ko-KR" sz="1100" dirty="0">
                <a:ea typeface="굴림" charset="-127"/>
              </a:rPr>
              <a:t>UMC_LINK_TOLERANCE=10</a:t>
            </a:r>
            <a:endParaRPr lang="ko-KR" altLang="en-US" sz="1100" dirty="0">
              <a:ea typeface="굴림" charset="-127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88900" y="4389438"/>
            <a:ext cx="7266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buFont typeface="Arial" charset="0"/>
              <a:buChar char="•"/>
            </a:pPr>
            <a:r>
              <a:rPr lang="en-US" altLang="ko-KR" sz="1200" b="1" dirty="0">
                <a:latin typeface="맑은 고딕" pitchFamily="34" charset="-127"/>
                <a:ea typeface="맑은 고딕" pitchFamily="34" charset="-127"/>
              </a:rPr>
              <a:t>RAPID program is provided with PEMMR and </a:t>
            </a:r>
            <a:r>
              <a:rPr lang="en-US" altLang="ko-KR" sz="1200" b="1" dirty="0" smtClean="0">
                <a:latin typeface="맑은 고딕" pitchFamily="34" charset="-127"/>
                <a:ea typeface="맑은 고딕" pitchFamily="34" charset="-127"/>
              </a:rPr>
              <a:t>it is located in PEMMR_HOME </a:t>
            </a:r>
            <a:r>
              <a:rPr lang="en-US" altLang="ko-KR" sz="1200" b="1" dirty="0">
                <a:latin typeface="맑은 고딕" pitchFamily="34" charset="-127"/>
                <a:ea typeface="맑은 고딕" pitchFamily="34" charset="-127"/>
              </a:rPr>
              <a:t>sub directory</a:t>
            </a:r>
          </a:p>
          <a:p>
            <a:pPr eaLnBrk="1" latinLnBrk="1" hangingPunct="1">
              <a:buFont typeface="Arial" charset="0"/>
              <a:buChar char="•"/>
            </a:pPr>
            <a:r>
              <a:rPr lang="en-US" altLang="ko-KR" sz="1200" b="1" dirty="0">
                <a:ea typeface="굴림" charset="-127"/>
              </a:rPr>
              <a:t>MSCONVERT</a:t>
            </a:r>
            <a:r>
              <a:rPr lang="ko-KR" altLang="en-US" sz="1200" b="1" dirty="0">
                <a:ea typeface="굴림" charset="-127"/>
              </a:rPr>
              <a:t> </a:t>
            </a:r>
            <a:r>
              <a:rPr lang="en-US" altLang="ko-KR" sz="1200" b="1" dirty="0">
                <a:ea typeface="굴림" charset="-127"/>
              </a:rPr>
              <a:t>and MZXML2SEARCH </a:t>
            </a:r>
            <a:r>
              <a:rPr lang="en-US" altLang="ko-KR" sz="1200" b="1" dirty="0" smtClean="0">
                <a:ea typeface="굴림" charset="-127"/>
              </a:rPr>
              <a:t>is installed with TPP </a:t>
            </a:r>
          </a:p>
          <a:p>
            <a:pPr eaLnBrk="1" latinLnBrk="1" hangingPunct="1">
              <a:buFont typeface="Arial" charset="0"/>
              <a:buChar char="•"/>
            </a:pPr>
            <a:r>
              <a:rPr lang="en-US" altLang="ko-KR" sz="1200" b="1" dirty="0" smtClean="0">
                <a:ea typeface="굴림" charset="-127"/>
              </a:rPr>
              <a:t>RAW_FILE_URL </a:t>
            </a:r>
            <a:r>
              <a:rPr lang="en-US" altLang="ko-KR" sz="1200" b="1" dirty="0">
                <a:ea typeface="굴림" charset="-127"/>
              </a:rPr>
              <a:t>is</a:t>
            </a:r>
            <a:r>
              <a:rPr lang="ko-KR" altLang="en-US" sz="1200" b="1" dirty="0">
                <a:ea typeface="굴림" charset="-127"/>
              </a:rPr>
              <a:t> </a:t>
            </a:r>
            <a:r>
              <a:rPr lang="en-US" altLang="ko-KR" sz="1200" b="1" dirty="0" smtClean="0">
                <a:ea typeface="굴림" charset="-127"/>
              </a:rPr>
              <a:t>URL of RAW file under </a:t>
            </a:r>
            <a:r>
              <a:rPr lang="en-US" altLang="ko-KR" sz="1200" b="1" dirty="0" err="1" smtClean="0">
                <a:ea typeface="굴림" charset="-127"/>
              </a:rPr>
              <a:t>excution</a:t>
            </a:r>
            <a:endParaRPr lang="ko-KR" altLang="en-US" sz="1200" b="1" dirty="0"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79388" y="5219700"/>
            <a:ext cx="87137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Caution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All directories typed in </a:t>
            </a:r>
            <a:r>
              <a:rPr lang="en-US" altLang="ko-KR" b="1" i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pemmr_sa_param.txt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 file should be entered using “/”</a:t>
            </a:r>
            <a:endParaRPr lang="ko-KR" altLang="en-US" b="1" dirty="0">
              <a:solidFill>
                <a:srgbClr val="C00000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8199" name="직사각형 7"/>
          <p:cNvSpPr>
            <a:spLocks noChangeArrowheads="1"/>
          </p:cNvSpPr>
          <p:nvPr/>
        </p:nvSpPr>
        <p:spPr bwMode="auto">
          <a:xfrm>
            <a:off x="179388" y="5859164"/>
            <a:ext cx="873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400" b="1" dirty="0" smtClean="0">
                <a:solidFill>
                  <a:srgbClr val="C00000"/>
                </a:solidFill>
                <a:ea typeface="굴림" charset="-127"/>
              </a:rPr>
              <a:t>e.g.)RAPID=D</a:t>
            </a:r>
            <a:r>
              <a:rPr lang="en-US" altLang="ko-KR" sz="1400" b="1" dirty="0">
                <a:solidFill>
                  <a:srgbClr val="C00000"/>
                </a:solidFill>
                <a:ea typeface="굴림" charset="-127"/>
              </a:rPr>
              <a:t>:\Programs\PEMMR_SA_Release\1.1\RAPID1.07\RAPID.exe (X)</a:t>
            </a:r>
          </a:p>
          <a:p>
            <a:pPr latinLnBrk="1"/>
            <a:r>
              <a:rPr lang="en-US" altLang="ko-KR" sz="1400" b="1" dirty="0" smtClean="0">
                <a:solidFill>
                  <a:srgbClr val="C00000"/>
                </a:solidFill>
                <a:ea typeface="굴림" charset="-127"/>
              </a:rPr>
              <a:t>       RAPID=D</a:t>
            </a:r>
            <a:r>
              <a:rPr lang="en-US" altLang="ko-KR" sz="1400" b="1" dirty="0">
                <a:solidFill>
                  <a:srgbClr val="C00000"/>
                </a:solidFill>
                <a:ea typeface="굴림" charset="-127"/>
              </a:rPr>
              <a:t>:/Programs/PEMMR_SA_Release/1.1/RAPID1.07/RAPID.exe (O)</a:t>
            </a:r>
          </a:p>
          <a:p>
            <a:pPr latinLnBrk="1"/>
            <a:endParaRPr lang="en-US" altLang="ko-KR" sz="1400" b="1" dirty="0">
              <a:solidFill>
                <a:srgbClr val="C000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IV.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Troubleshooting</a:t>
            </a:r>
            <a:endParaRPr lang="ko-KR" altLang="en-US" b="1" dirty="0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825" y="1196975"/>
            <a:ext cx="8642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 latinLnBrk="1">
              <a:spcBef>
                <a:spcPts val="0"/>
              </a:spcBef>
              <a:spcAft>
                <a:spcPts val="0"/>
              </a:spcAft>
              <a:buAutoNum type="alphaUcPeriod" startAt="17"/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Stop running with the message of "</a:t>
            </a:r>
            <a:r>
              <a:rPr lang="en-US" altLang="ko-KR" sz="1200" b="1" i="1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java.lang.ClassNotFoundException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"</a:t>
            </a:r>
          </a:p>
          <a:p>
            <a:pPr marL="228600" indent="-228600" fontAlgn="auto" latinLnBrk="1"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Open PEMMR.cmd file in text editor and make sure the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dir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 of  “SET PEMMR HOME location” entered properly.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Q. Execution is interrupted with the message "</a:t>
            </a:r>
            <a:r>
              <a:rPr lang="en-US" altLang="ko-KR" sz="1200" b="1" i="1" dirty="0" smtClean="0">
                <a:latin typeface="+mn-lt"/>
                <a:cs typeface="+mn-cs"/>
              </a:rPr>
              <a:t>Exception </a:t>
            </a:r>
            <a:r>
              <a:rPr lang="en-US" altLang="ko-KR" sz="1200" b="1" i="1" dirty="0">
                <a:latin typeface="+mn-lt"/>
                <a:cs typeface="+mn-cs"/>
              </a:rPr>
              <a:t>in thread "main": </a:t>
            </a:r>
            <a:r>
              <a:rPr lang="en-US" altLang="ko-KR" sz="1200" b="1" i="1" dirty="0" err="1">
                <a:latin typeface="+mn-lt"/>
                <a:cs typeface="+mn-cs"/>
              </a:rPr>
              <a:t>java.lang.OutOfMemoryError</a:t>
            </a:r>
            <a:r>
              <a:rPr lang="en-US" altLang="ko-KR" sz="1200" b="1" i="1" dirty="0">
                <a:latin typeface="+mn-lt"/>
                <a:cs typeface="+mn-cs"/>
              </a:rPr>
              <a:t>: Java heap space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"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indent="-228600" fontAlgn="auto" latinLnBrk="1"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Open PEMMR.cmd in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text editor and increase MEM to 2048M. 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Q.  RAPID doesn’t run properly and the file size of resultant files (_isos.csv,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scans.csv) is 0.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+mn-cs"/>
              </a:rPr>
              <a:t>A.  RAW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file has not read properly by the program, Re-Install the Thermo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foundation.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50825" y="4941888"/>
            <a:ext cx="8642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If PEMMR program stopped generating result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files, need to delete </a:t>
            </a:r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the existing generated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files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and run the PEMMR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once </a:t>
            </a:r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again</a:t>
            </a:r>
            <a:endParaRPr lang="ko-KR" altLang="en-US" b="1" dirty="0">
              <a:solidFill>
                <a:srgbClr val="C00000"/>
              </a:solidFill>
              <a:latin typeface="맑은 고딕" pitchFamily="34" charset="-127"/>
              <a:ea typeface="맑은 고딕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532</Words>
  <Application>Microsoft Office PowerPoint</Application>
  <PresentationFormat>화면 슬라이드 쇼(4:3)</PresentationFormat>
  <Paragraphs>98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hokeun;Inam</dc:creator>
  <cp:lastModifiedBy>hokeun</cp:lastModifiedBy>
  <cp:revision>52</cp:revision>
  <dcterms:created xsi:type="dcterms:W3CDTF">2013-05-24T01:40:22Z</dcterms:created>
  <dcterms:modified xsi:type="dcterms:W3CDTF">2013-05-28T05:41:11Z</dcterms:modified>
</cp:coreProperties>
</file>