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21945600" cy="25603200"/>
  <p:notesSz cx="7010400" cy="9296400"/>
  <p:defaultText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8"/>
    <p:restoredTop sz="94663"/>
  </p:normalViewPr>
  <p:slideViewPr>
    <p:cSldViewPr>
      <p:cViewPr varScale="1">
        <p:scale>
          <a:sx n="31" d="100"/>
          <a:sy n="31" d="100"/>
        </p:scale>
        <p:origin x="2528" y="232"/>
      </p:cViewPr>
      <p:guideLst>
        <p:guide orient="horz" pos="806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66F51A3-093D-1C4D-A97E-F1FDED36B0BF}" type="datetimeFigureOut">
              <a:rPr lang="en-US" smtClean="0"/>
              <a:t>2/1/19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B000C0-AB8B-124D-84BF-5516FA9F4AD8}" type="slidenum">
              <a:rPr lang="en-US" smtClean="0"/>
              <a:t>‹#›</a:t>
            </a:fld>
            <a:endParaRPr lang="en-US"/>
          </a:p>
        </p:txBody>
      </p:sp>
    </p:spTree>
    <p:extLst>
      <p:ext uri="{BB962C8B-B14F-4D97-AF65-F5344CB8AC3E}">
        <p14:creationId xmlns:p14="http://schemas.microsoft.com/office/powerpoint/2010/main" val="2290624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DF660C-547B-6447-B742-6F8949B29A2A}" type="datetimeFigureOut">
              <a:rPr lang="en-US" smtClean="0"/>
              <a:t>2/1/19</a:t>
            </a:fld>
            <a:endParaRPr lang="en-US"/>
          </a:p>
        </p:txBody>
      </p:sp>
      <p:sp>
        <p:nvSpPr>
          <p:cNvPr id="4" name="Slide Image Placeholder 3"/>
          <p:cNvSpPr>
            <a:spLocks noGrp="1" noRot="1" noChangeAspect="1"/>
          </p:cNvSpPr>
          <p:nvPr>
            <p:ph type="sldImg" idx="2"/>
          </p:nvPr>
        </p:nvSpPr>
        <p:spPr>
          <a:xfrm>
            <a:off x="2011363" y="696913"/>
            <a:ext cx="298767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36F0F7-2C71-A941-8FEE-D2704FC162BA}" type="slidenum">
              <a:rPr lang="en-US" smtClean="0"/>
              <a:t>‹#›</a:t>
            </a:fld>
            <a:endParaRPr lang="en-US"/>
          </a:p>
        </p:txBody>
      </p:sp>
    </p:spTree>
    <p:extLst>
      <p:ext uri="{BB962C8B-B14F-4D97-AF65-F5344CB8AC3E}">
        <p14:creationId xmlns:p14="http://schemas.microsoft.com/office/powerpoint/2010/main" val="193432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Print t</a:t>
            </a:r>
            <a:r>
              <a:rPr lang="en-US" baseline="0" dirty="0"/>
              <a:t>his p</a:t>
            </a:r>
            <a:r>
              <a:rPr lang="en-US" dirty="0"/>
              <a:t>oster file </a:t>
            </a:r>
            <a:r>
              <a:rPr lang="en-US" b="1" dirty="0"/>
              <a:t>at 100% SCALE </a:t>
            </a:r>
            <a:r>
              <a:rPr lang="en-US" dirty="0"/>
              <a:t>to result in a physical print </a:t>
            </a:r>
            <a:r>
              <a:rPr lang="en-US"/>
              <a:t>measuring 24” </a:t>
            </a:r>
            <a:r>
              <a:rPr lang="en-US" dirty="0"/>
              <a:t>wide </a:t>
            </a:r>
            <a:r>
              <a:rPr lang="en-US"/>
              <a:t>x 28</a:t>
            </a:r>
            <a:r>
              <a:rPr lang="en-US" dirty="0"/>
              <a:t>” tall.</a:t>
            </a:r>
            <a:r>
              <a:rPr lang="en-US" baseline="0" dirty="0"/>
              <a:t> All type size notations shown above are based on the final printed size of the poster.</a:t>
            </a:r>
          </a:p>
          <a:p>
            <a:r>
              <a:rPr lang="en-US" baseline="0" dirty="0"/>
              <a:t>• Contact Digital Duplicating (375-2969, http://</a:t>
            </a:r>
            <a:r>
              <a:rPr lang="en-US" baseline="0" dirty="0" err="1"/>
              <a:t>digitalduplicating.pnl.gov</a:t>
            </a:r>
            <a:r>
              <a:rPr lang="en-US" baseline="0" dirty="0"/>
              <a:t>) to order poster printing and finishing services for your completed poster design.</a:t>
            </a:r>
          </a:p>
          <a:p>
            <a:r>
              <a:rPr lang="en-US" baseline="0" dirty="0"/>
              <a:t>• Remember to have your poster cleared for public display/distribution through the ERICA Information Release system (http://</a:t>
            </a:r>
            <a:r>
              <a:rPr lang="en-US" baseline="0" dirty="0" err="1"/>
              <a:t>erica.pnl.gov</a:t>
            </a:r>
            <a:r>
              <a:rPr lang="en-US" baseline="0" dirty="0"/>
              <a:t>).</a:t>
            </a:r>
          </a:p>
          <a:p>
            <a:r>
              <a:rPr lang="en-US" baseline="0" dirty="0"/>
              <a:t>• Sidebar “About PNNL” box is considered optional, and can be removed if space is needed for technical content.</a:t>
            </a:r>
            <a:endParaRPr lang="en-US" dirty="0"/>
          </a:p>
        </p:txBody>
      </p:sp>
      <p:sp>
        <p:nvSpPr>
          <p:cNvPr id="4" name="Slide Number Placeholder 3"/>
          <p:cNvSpPr>
            <a:spLocks noGrp="1"/>
          </p:cNvSpPr>
          <p:nvPr>
            <p:ph type="sldNum" sz="quarter" idx="10"/>
          </p:nvPr>
        </p:nvSpPr>
        <p:spPr/>
        <p:txBody>
          <a:bodyPr/>
          <a:lstStyle/>
          <a:p>
            <a:fld id="{5B36F0F7-2C71-A941-8FEE-D2704FC162BA}" type="slidenum">
              <a:rPr lang="en-US" smtClean="0"/>
              <a:t>1</a:t>
            </a:fld>
            <a:endParaRPr lang="en-US"/>
          </a:p>
        </p:txBody>
      </p:sp>
    </p:spTree>
    <p:extLst>
      <p:ext uri="{BB962C8B-B14F-4D97-AF65-F5344CB8AC3E}">
        <p14:creationId xmlns:p14="http://schemas.microsoft.com/office/powerpoint/2010/main" val="3954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59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0"/>
            <a:ext cx="21945600" cy="25603200"/>
            <a:chOff x="0" y="0"/>
            <a:chExt cx="21945600" cy="25603200"/>
          </a:xfrm>
        </p:grpSpPr>
        <p:pic>
          <p:nvPicPr>
            <p:cNvPr id="5" name="Picture 4"/>
            <p:cNvPicPr>
              <a:picLocks noChangeAspect="1"/>
            </p:cNvPicPr>
            <p:nvPr userDrawn="1"/>
          </p:nvPicPr>
          <p:blipFill>
            <a:blip r:embed="rId3"/>
            <a:stretch>
              <a:fillRect/>
            </a:stretch>
          </p:blipFill>
          <p:spPr>
            <a:xfrm>
              <a:off x="16186150" y="24578564"/>
              <a:ext cx="3937000" cy="558800"/>
            </a:xfrm>
            <a:prstGeom prst="rect">
              <a:avLst/>
            </a:prstGeom>
          </p:spPr>
        </p:pic>
        <p:grpSp>
          <p:nvGrpSpPr>
            <p:cNvPr id="10" name="Group 9"/>
            <p:cNvGrpSpPr/>
            <p:nvPr userDrawn="1"/>
          </p:nvGrpSpPr>
          <p:grpSpPr>
            <a:xfrm>
              <a:off x="0" y="0"/>
              <a:ext cx="21945600" cy="25603200"/>
              <a:chOff x="0" y="0"/>
              <a:chExt cx="21945600" cy="25603200"/>
            </a:xfrm>
          </p:grpSpPr>
          <p:grpSp>
            <p:nvGrpSpPr>
              <p:cNvPr id="4" name="Group 3"/>
              <p:cNvGrpSpPr/>
              <p:nvPr userDrawn="1"/>
            </p:nvGrpSpPr>
            <p:grpSpPr>
              <a:xfrm>
                <a:off x="0" y="0"/>
                <a:ext cx="21945600" cy="25603200"/>
                <a:chOff x="0" y="0"/>
                <a:chExt cx="21945600" cy="25603200"/>
              </a:xfrm>
            </p:grpSpPr>
            <p:pic>
              <p:nvPicPr>
                <p:cNvPr id="2" name="Picture 1" descr="PNNL_Poster_Stripe_24x28.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99552" y="0"/>
                  <a:ext cx="1146048" cy="25603200"/>
                </a:xfrm>
                <a:prstGeom prst="rect">
                  <a:avLst/>
                </a:prstGeom>
              </p:spPr>
            </p:pic>
            <p:pic>
              <p:nvPicPr>
                <p:cNvPr id="3" name="Picture 2" descr="PNNL_Poster_Header_24x28.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1945600" cy="3980688"/>
                </a:xfrm>
                <a:prstGeom prst="rect">
                  <a:avLst/>
                </a:prstGeom>
              </p:spPr>
            </p:pic>
          </p:grpSp>
          <p:pic>
            <p:nvPicPr>
              <p:cNvPr id="7" name="Picture 6"/>
              <p:cNvPicPr>
                <a:picLocks noChangeAspect="1"/>
              </p:cNvPicPr>
              <p:nvPr userDrawn="1"/>
            </p:nvPicPr>
            <p:blipFill>
              <a:blip r:embed="rId6"/>
              <a:stretch>
                <a:fillRect/>
              </a:stretch>
            </p:blipFill>
            <p:spPr>
              <a:xfrm>
                <a:off x="16243300" y="546100"/>
                <a:ext cx="5257800" cy="2654300"/>
              </a:xfrm>
              <a:prstGeom prst="rect">
                <a:avLst/>
              </a:prstGeom>
            </p:spPr>
          </p:pic>
        </p:grpSp>
        <p:cxnSp>
          <p:nvCxnSpPr>
            <p:cNvPr id="8" name="Straight Connector 7"/>
            <p:cNvCxnSpPr/>
            <p:nvPr userDrawn="1"/>
          </p:nvCxnSpPr>
          <p:spPr>
            <a:xfrm>
              <a:off x="914400" y="23882350"/>
              <a:ext cx="21031200" cy="0"/>
            </a:xfrm>
            <a:prstGeom prst="line">
              <a:avLst/>
            </a:prstGeom>
            <a:ln w="57150">
              <a:gradFill flip="none" rotWithShape="1">
                <a:gsLst>
                  <a:gs pos="0">
                    <a:srgbClr val="B2B3B5"/>
                  </a:gs>
                  <a:gs pos="100000">
                    <a:srgbClr val="70727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0"/>
              <a:ext cx="21945600" cy="25603200"/>
            </a:xfrm>
            <a:prstGeom prst="rect">
              <a:avLst/>
            </a:prstGeom>
            <a:noFill/>
            <a:ln w="12700">
              <a:solidFill>
                <a:schemeClr val="bg1">
                  <a:lumMod val="50000"/>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7"/>
            <a:stretch>
              <a:fillRect/>
            </a:stretch>
          </p:blipFill>
          <p:spPr>
            <a:xfrm>
              <a:off x="914400" y="24453850"/>
              <a:ext cx="2006600" cy="558800"/>
            </a:xfrm>
            <a:prstGeom prst="rect">
              <a:avLst/>
            </a:prstGeom>
          </p:spPr>
        </p:pic>
      </p:grpSp>
    </p:spTree>
    <p:extLst>
      <p:ext uri="{BB962C8B-B14F-4D97-AF65-F5344CB8AC3E}">
        <p14:creationId xmlns:p14="http://schemas.microsoft.com/office/powerpoint/2010/main" val="396846365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567510" rtl="0" eaLnBrk="1" latinLnBrk="0" hangingPunct="1">
        <a:spcBef>
          <a:spcPct val="0"/>
        </a:spcBef>
        <a:buNone/>
        <a:defRPr sz="7600" kern="1200">
          <a:solidFill>
            <a:schemeClr val="tx1"/>
          </a:solidFill>
          <a:latin typeface="+mj-lt"/>
          <a:ea typeface="+mj-ea"/>
          <a:cs typeface="+mj-cs"/>
        </a:defRPr>
      </a:lvl1pPr>
    </p:titleStyle>
    <p:bodyStyle>
      <a:lvl1pPr marL="587817" indent="-587817" algn="l" defTabSz="1567510"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602" indent="-489847" algn="l" defTabSz="1567510"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88" indent="-391878" algn="l" defTabSz="1567510"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14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52689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31065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09440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5878164"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661919"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Kurt.Glaesemann@pnnl.gov" TargetMode="External"/><Relationship Id="rId7" Type="http://schemas.openxmlformats.org/officeDocument/2006/relationships/hyperlink" Target="mailto:Balwinder.Singh@pnnl.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Jeremy.Zucker@pnnl.gov" TargetMode="External"/><Relationship Id="rId5" Type="http://schemas.openxmlformats.org/officeDocument/2006/relationships/hyperlink" Target="mailto:Juan.Brandi-Lozano@pnnl.gov" TargetMode="External"/><Relationship Id="rId10" Type="http://schemas.openxmlformats.org/officeDocument/2006/relationships/hyperlink" Target="https://pnnl-compbio.github.io/2018-07-19-PNNL-SWC/" TargetMode="External"/><Relationship Id="rId4" Type="http://schemas.openxmlformats.org/officeDocument/2006/relationships/hyperlink" Target="mailto:Jeremy.Teuton@pnnl.gov" TargetMode="External"/><Relationship Id="rId9" Type="http://schemas.openxmlformats.org/officeDocument/2006/relationships/hyperlink" Target="https://software-carpentry.org/pages/audien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5800"/>
            <a:ext cx="13269082" cy="2804614"/>
          </a:xfrm>
          <a:prstGeom prst="rect">
            <a:avLst/>
          </a:prstGeom>
          <a:noFill/>
        </p:spPr>
        <p:txBody>
          <a:bodyPr wrap="none" lIns="0" tIns="34290" rIns="0" bIns="0" rtlCol="0">
            <a:spAutoFit/>
          </a:bodyPr>
          <a:lstStyle/>
          <a:p>
            <a:r>
              <a:rPr lang="en-US" sz="7200" b="1" dirty="0">
                <a:solidFill>
                  <a:schemeClr val="bg1"/>
                </a:solidFill>
                <a:latin typeface="Arial"/>
                <a:cs typeface="Arial"/>
              </a:rPr>
              <a:t>Software Carpentry Workshop</a:t>
            </a:r>
          </a:p>
          <a:p>
            <a:r>
              <a:rPr lang="en-US" sz="3600" dirty="0">
                <a:solidFill>
                  <a:schemeClr val="bg1"/>
                </a:solidFill>
                <a:latin typeface="Arial"/>
                <a:cs typeface="Arial"/>
              </a:rPr>
              <a:t>9am-4:30pm March 14-15, 2019</a:t>
            </a:r>
          </a:p>
          <a:p>
            <a:r>
              <a:rPr lang="en-US" sz="3600" dirty="0">
                <a:solidFill>
                  <a:schemeClr val="bg1"/>
                </a:solidFill>
                <a:latin typeface="Arial"/>
                <a:cs typeface="Arial"/>
              </a:rPr>
              <a:t>Frontier Room, 3400 Discovery Hall, Horn Rapids Road</a:t>
            </a:r>
          </a:p>
          <a:p>
            <a:r>
              <a:rPr lang="en-US" sz="3600" dirty="0">
                <a:solidFill>
                  <a:schemeClr val="bg1"/>
                </a:solidFill>
                <a:latin typeface="Arial"/>
                <a:cs typeface="Arial"/>
              </a:rPr>
              <a:t>Richland, WA 99352</a:t>
            </a:r>
          </a:p>
        </p:txBody>
      </p:sp>
      <p:grpSp>
        <p:nvGrpSpPr>
          <p:cNvPr id="3" name="Group 2"/>
          <p:cNvGrpSpPr>
            <a:grpSpLocks noChangeAspect="1"/>
          </p:cNvGrpSpPr>
          <p:nvPr/>
        </p:nvGrpSpPr>
        <p:grpSpPr>
          <a:xfrm>
            <a:off x="16779875" y="14249400"/>
            <a:ext cx="5318125" cy="9155377"/>
            <a:chOff x="38701980" y="10535416"/>
            <a:chExt cx="5318125" cy="9155377"/>
          </a:xfrm>
        </p:grpSpPr>
        <p:sp>
          <p:nvSpPr>
            <p:cNvPr id="4" name="Round Same Side Corner Rectangle 3"/>
            <p:cNvSpPr/>
            <p:nvPr/>
          </p:nvSpPr>
          <p:spPr>
            <a:xfrm rot="16200000">
              <a:off x="37170360" y="12067036"/>
              <a:ext cx="8229600" cy="5166360"/>
            </a:xfrm>
            <a:prstGeom prst="round2SameRect">
              <a:avLst>
                <a:gd name="adj1" fmla="val 5406"/>
                <a:gd name="adj2" fmla="val 0"/>
              </a:avLst>
            </a:prstGeom>
            <a:gradFill flip="none" rotWithShape="1">
              <a:gsLst>
                <a:gs pos="0">
                  <a:schemeClr val="bg1">
                    <a:lumMod val="75000"/>
                  </a:schemeClr>
                </a:gs>
                <a:gs pos="100000">
                  <a:schemeClr val="bg1">
                    <a:lumMod val="8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006780" y="10687816"/>
              <a:ext cx="5013325" cy="9002977"/>
            </a:xfrm>
            <a:prstGeom prst="rect">
              <a:avLst/>
            </a:prstGeom>
            <a:noFill/>
          </p:spPr>
          <p:txBody>
            <a:bodyPr wrap="square" lIns="0" tIns="0" rIns="0" bIns="0" rtlCol="0">
              <a:spAutoFit/>
            </a:bodyPr>
            <a:lstStyle/>
            <a:p>
              <a:r>
                <a:rPr lang="en-US" sz="3200" b="1" dirty="0">
                  <a:solidFill>
                    <a:srgbClr val="D57500"/>
                  </a:solidFill>
                  <a:latin typeface="Arial"/>
                  <a:cs typeface="Arial"/>
                </a:rPr>
                <a:t>Point of Contacts:</a:t>
              </a:r>
              <a:endParaRPr lang="en-US" sz="2400" b="1" dirty="0">
                <a:solidFill>
                  <a:srgbClr val="D57500"/>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b="1" dirty="0">
                  <a:solidFill>
                    <a:srgbClr val="D57500"/>
                  </a:solidFill>
                  <a:latin typeface="Arial"/>
                  <a:cs typeface="Arial"/>
                </a:rPr>
                <a:t>Instructors</a:t>
              </a:r>
            </a:p>
            <a:p>
              <a:pPr>
                <a:lnSpc>
                  <a:spcPct val="110000"/>
                </a:lnSpc>
              </a:pPr>
              <a:r>
                <a:rPr lang="en-US" sz="2400" dirty="0">
                  <a:solidFill>
                    <a:srgbClr val="707276"/>
                  </a:solidFill>
                  <a:latin typeface="Arial"/>
                  <a:cs typeface="Arial"/>
                </a:rPr>
                <a:t>Kurt </a:t>
              </a:r>
              <a:r>
                <a:rPr lang="en-US" sz="2400" dirty="0" err="1">
                  <a:solidFill>
                    <a:srgbClr val="707276"/>
                  </a:solidFill>
                  <a:latin typeface="Arial"/>
                  <a:cs typeface="Arial"/>
                </a:rPr>
                <a:t>Glaesemann</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hlinkClick r:id="rId3"/>
                </a:rPr>
                <a:t>Kurt.Glaesemann@pnnl.gov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Teuton</a:t>
              </a:r>
            </a:p>
            <a:p>
              <a:pPr>
                <a:lnSpc>
                  <a:spcPct val="110000"/>
                </a:lnSpc>
              </a:pPr>
              <a:r>
                <a:rPr lang="en-US" sz="2400" dirty="0">
                  <a:solidFill>
                    <a:srgbClr val="707276"/>
                  </a:solidFill>
                  <a:latin typeface="Arial"/>
                  <a:cs typeface="Arial"/>
                  <a:hlinkClick r:id="rId4"/>
                </a:rPr>
                <a:t>Jeremy.Teuton@pnnl.gov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Juan Brandi-Lozano</a:t>
              </a:r>
              <a:endParaRPr lang="en-US" sz="2400" dirty="0">
                <a:solidFill>
                  <a:srgbClr val="707276"/>
                </a:solidFill>
                <a:latin typeface="Arial" charset="0"/>
                <a:ea typeface="Arial" charset="0"/>
                <a:cs typeface="Arial" charset="0"/>
              </a:endParaRPr>
            </a:p>
            <a:p>
              <a:pPr>
                <a:lnSpc>
                  <a:spcPct val="110000"/>
                </a:lnSpc>
              </a:pPr>
              <a:r>
                <a:rPr lang="en-US" sz="2400" dirty="0">
                  <a:latin typeface="Arial" charset="0"/>
                  <a:ea typeface="Arial" charset="0"/>
                  <a:cs typeface="Arial" charset="0"/>
                  <a:hlinkClick r:id="rId5"/>
                </a:rPr>
                <a:t>Juan.Brandi-Lozano@pnnl.gov</a:t>
              </a:r>
              <a:endParaRPr lang="en-US" sz="2400" dirty="0"/>
            </a:p>
            <a:p>
              <a:pPr>
                <a:lnSpc>
                  <a:spcPct val="110000"/>
                </a:lnSpc>
              </a:pPr>
              <a:endParaRPr lang="en-US" sz="2400" b="1" dirty="0">
                <a:solidFill>
                  <a:srgbClr val="D57500"/>
                </a:solidFill>
                <a:latin typeface="Arial"/>
                <a:cs typeface="Arial"/>
              </a:endParaRPr>
            </a:p>
            <a:p>
              <a:pPr>
                <a:lnSpc>
                  <a:spcPct val="110000"/>
                </a:lnSpc>
              </a:pPr>
              <a:r>
                <a:rPr lang="en-US" sz="2400" b="1" dirty="0">
                  <a:solidFill>
                    <a:srgbClr val="D57500"/>
                  </a:solidFill>
                  <a:latin typeface="Arial"/>
                  <a:cs typeface="Arial"/>
                </a:rPr>
                <a:t>Helpers</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Zucker</a:t>
              </a:r>
            </a:p>
            <a:p>
              <a:pPr>
                <a:lnSpc>
                  <a:spcPct val="110000"/>
                </a:lnSpc>
              </a:pPr>
              <a:r>
                <a:rPr lang="en-US" sz="2400" dirty="0">
                  <a:solidFill>
                    <a:srgbClr val="707276"/>
                  </a:solidFill>
                  <a:latin typeface="Arial"/>
                  <a:cs typeface="Arial"/>
                  <a:hlinkClick r:id="rId6"/>
                </a:rPr>
                <a:t>Jeremy.Zucker@pnnl.gov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err="1">
                  <a:solidFill>
                    <a:srgbClr val="707276"/>
                  </a:solidFill>
                  <a:latin typeface="Arial"/>
                  <a:cs typeface="Arial"/>
                </a:rPr>
                <a:t>Balwinder</a:t>
              </a:r>
              <a:r>
                <a:rPr lang="en-US" sz="2400" dirty="0">
                  <a:solidFill>
                    <a:srgbClr val="707276"/>
                  </a:solidFill>
                  <a:latin typeface="Arial"/>
                  <a:cs typeface="Arial"/>
                </a:rPr>
                <a:t> Singh</a:t>
              </a:r>
            </a:p>
            <a:p>
              <a:pPr>
                <a:lnSpc>
                  <a:spcPct val="110000"/>
                </a:lnSpc>
              </a:pPr>
              <a:r>
                <a:rPr lang="en-US" sz="2400" dirty="0">
                  <a:solidFill>
                    <a:srgbClr val="707276"/>
                  </a:solidFill>
                  <a:latin typeface="Arial"/>
                  <a:cs typeface="Arial"/>
                  <a:hlinkClick r:id="rId7"/>
                </a:rPr>
                <a:t>Balwinder.Singh@pnnl.gov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p:txBody>
        </p:sp>
      </p:grpSp>
      <p:sp>
        <p:nvSpPr>
          <p:cNvPr id="7" name="Rectangle 2"/>
          <p:cNvSpPr>
            <a:spLocks noChangeArrowheads="1"/>
          </p:cNvSpPr>
          <p:nvPr/>
        </p:nvSpPr>
        <p:spPr bwMode="auto">
          <a:xfrm>
            <a:off x="0" y="0"/>
            <a:ext cx="2194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1568" y="4168775"/>
            <a:ext cx="7622464" cy="154622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1143000" y="5682345"/>
            <a:ext cx="19659600" cy="707886"/>
          </a:xfrm>
          <a:prstGeom prst="rect">
            <a:avLst/>
          </a:prstGeom>
          <a:noFill/>
        </p:spPr>
        <p:txBody>
          <a:bodyPr wrap="square" rtlCol="0">
            <a:spAutoFit/>
          </a:bodyPr>
          <a:lstStyle/>
          <a:p>
            <a:pPr algn="ctr"/>
            <a:r>
              <a:rPr lang="en-US" sz="4000" b="1" dirty="0"/>
              <a:t>A Hands on Introduction to Python, GIT, and Unix Shell.</a:t>
            </a:r>
            <a:endParaRPr lang="en-US" sz="4400" dirty="0"/>
          </a:p>
        </p:txBody>
      </p:sp>
      <p:sp>
        <p:nvSpPr>
          <p:cNvPr id="10" name="TextBox 9"/>
          <p:cNvSpPr txBox="1"/>
          <p:nvPr/>
        </p:nvSpPr>
        <p:spPr>
          <a:xfrm>
            <a:off x="914400" y="6781800"/>
            <a:ext cx="19431000" cy="8202245"/>
          </a:xfrm>
          <a:prstGeom prst="rect">
            <a:avLst/>
          </a:prstGeom>
          <a:noFill/>
        </p:spPr>
        <p:txBody>
          <a:bodyPr wrap="square" rtlCol="0">
            <a:spAutoFit/>
          </a:bodyPr>
          <a:lstStyle/>
          <a:p>
            <a:r>
              <a:rPr lang="en-US" dirty="0"/>
              <a:t>Software Carpentry is a volunteer organization founded in 1998 whose goal is to make scientists more productive, and their work more reliable, by teaching them basic computing skills.  In this workshop, short tutorials alternate with hands-on practical exercises, and participants are encouraged both to help one another, and to apply what they are learning to their own research problems during, between, and after sessions. Information about the topics covered and software installation instructions are on the course webpage. https://</a:t>
            </a:r>
            <a:r>
              <a:rPr lang="en-US" dirty="0" err="1"/>
              <a:t>pnnl-compbio.github.io</a:t>
            </a:r>
            <a:r>
              <a:rPr lang="en-US" dirty="0"/>
              <a:t>/2019-03.14-15-PNNL-SWC/</a:t>
            </a:r>
          </a:p>
          <a:p>
            <a:r>
              <a:rPr lang="en-US" b="1" dirty="0"/>
              <a:t> </a:t>
            </a:r>
            <a:endParaRPr lang="en-US" dirty="0"/>
          </a:p>
          <a:p>
            <a:r>
              <a:rPr lang="en-US" b="1" dirty="0"/>
              <a:t>Intended audience: </a:t>
            </a:r>
            <a:endParaRPr lang="en-US" dirty="0"/>
          </a:p>
          <a:p>
            <a:pPr marL="457200" lvl="0" indent="-457200">
              <a:buFont typeface="Arial" panose="020B0604020202020204" pitchFamily="34" charset="0"/>
              <a:buChar char="•"/>
            </a:pPr>
            <a:r>
              <a:rPr lang="en-US" dirty="0"/>
              <a:t>Interns, Post-docs or Scientists who may have some programing experience but not a formal background. Unsure? Read: </a:t>
            </a:r>
            <a:r>
              <a:rPr lang="en-US" u="sng" dirty="0">
                <a:hlinkClick r:id="rId9"/>
              </a:rPr>
              <a:t>https://software-carpentry.org/pages/audience.html</a:t>
            </a:r>
            <a:endParaRPr lang="en-US" dirty="0"/>
          </a:p>
          <a:p>
            <a:pPr marL="457200" lvl="0" indent="-457200">
              <a:buFont typeface="Arial" panose="020B0604020202020204" pitchFamily="34" charset="0"/>
              <a:buChar char="•"/>
            </a:pPr>
            <a:r>
              <a:rPr lang="en-US" dirty="0"/>
              <a:t>SWC encourages people to attend in groups because people from the same lab group are more likely to have similar interests and backgrounds.  They are also less inhibited about asking questions, asking one another for help and can more easily adopt these new best practices into their lab.</a:t>
            </a:r>
          </a:p>
          <a:p>
            <a:pPr lvl="0"/>
            <a:endParaRPr lang="en-US" dirty="0"/>
          </a:p>
          <a:p>
            <a:r>
              <a:rPr lang="en-US" b="1" dirty="0"/>
              <a:t>Benefits:</a:t>
            </a:r>
            <a:endParaRPr lang="en-US" dirty="0"/>
          </a:p>
          <a:p>
            <a:pPr marL="457200" lvl="0" indent="-457200">
              <a:buFont typeface="Arial" panose="020B0604020202020204" pitchFamily="34" charset="0"/>
              <a:buChar char="•"/>
            </a:pPr>
            <a:r>
              <a:rPr lang="en-US" dirty="0"/>
              <a:t>Gain efficiency and a working knowledge to using the common tools for scripting, task automation, testing, debugging and version control. (Unix shell,  </a:t>
            </a:r>
            <a:r>
              <a:rPr lang="en-US" dirty="0" err="1"/>
              <a:t>Git</a:t>
            </a:r>
            <a:r>
              <a:rPr lang="en-US" dirty="0"/>
              <a:t>, Python)</a:t>
            </a:r>
          </a:p>
        </p:txBody>
      </p:sp>
      <p:sp>
        <p:nvSpPr>
          <p:cNvPr id="13" name="TextBox 12"/>
          <p:cNvSpPr txBox="1"/>
          <p:nvPr/>
        </p:nvSpPr>
        <p:spPr>
          <a:xfrm>
            <a:off x="930910" y="15901459"/>
            <a:ext cx="15392400" cy="7940635"/>
          </a:xfrm>
          <a:prstGeom prst="rect">
            <a:avLst/>
          </a:prstGeom>
          <a:noFill/>
        </p:spPr>
        <p:txBody>
          <a:bodyPr wrap="square" rtlCol="0">
            <a:spAutoFit/>
          </a:bodyPr>
          <a:lstStyle/>
          <a:p>
            <a:r>
              <a:rPr lang="en-US" sz="2800" b="1" dirty="0"/>
              <a:t>FAQs</a:t>
            </a:r>
          </a:p>
          <a:p>
            <a:endParaRPr lang="en-US" sz="1000" dirty="0"/>
          </a:p>
          <a:p>
            <a:r>
              <a:rPr lang="en-US" sz="2800" b="1" dirty="0"/>
              <a:t>Q: Do I need to attend the full workshop or can I just attend the session on X?</a:t>
            </a:r>
            <a:endParaRPr lang="en-US" sz="2800" dirty="0"/>
          </a:p>
          <a:p>
            <a:r>
              <a:rPr lang="en-US" sz="2800" b="1" dirty="0"/>
              <a:t>A: </a:t>
            </a:r>
            <a:r>
              <a:rPr lang="en-US" sz="2800" i="1" dirty="0"/>
              <a:t>You will need to attend the full workshop. This provides the best learning experience in order to participate in the workshop.</a:t>
            </a:r>
            <a:endParaRPr lang="en-US" sz="2800" dirty="0"/>
          </a:p>
          <a:p>
            <a:r>
              <a:rPr lang="en-US" sz="2800" i="1" dirty="0"/>
              <a:t> </a:t>
            </a:r>
            <a:endParaRPr lang="en-US" sz="2800" dirty="0"/>
          </a:p>
          <a:p>
            <a:r>
              <a:rPr lang="en-US" b="1" dirty="0"/>
              <a:t>Q: Do I need to provide a work package for this course?</a:t>
            </a:r>
            <a:br>
              <a:rPr lang="en-US" b="1" dirty="0"/>
            </a:br>
            <a:r>
              <a:rPr lang="en-US" b="1" dirty="0"/>
              <a:t>A:</a:t>
            </a:r>
            <a:r>
              <a:rPr lang="en-US" dirty="0"/>
              <a:t> </a:t>
            </a:r>
            <a:r>
              <a:rPr lang="en-US" i="1" dirty="0"/>
              <a:t>Yes. To  cover expenses for instructor's time and resources, we are charging $451.55 for the two-day workshop, which can be purchased with a work package number. Please work with your manager if funding is of concern</a:t>
            </a:r>
            <a:r>
              <a:rPr lang="en-US" dirty="0"/>
              <a:t>.</a:t>
            </a:r>
          </a:p>
          <a:p>
            <a:endParaRPr lang="en-US" dirty="0"/>
          </a:p>
          <a:p>
            <a:r>
              <a:rPr lang="en-US" b="1" dirty="0"/>
              <a:t>Q: How do I register for the course?</a:t>
            </a:r>
            <a:br>
              <a:rPr lang="en-US" b="1" dirty="0"/>
            </a:br>
            <a:r>
              <a:rPr lang="en-US" b="1" dirty="0"/>
              <a:t>A: </a:t>
            </a:r>
            <a:r>
              <a:rPr lang="en-US" dirty="0"/>
              <a:t>Detailed instructions are on the course page: </a:t>
            </a:r>
            <a:r>
              <a:rPr lang="en-US" u="sng" dirty="0">
                <a:hlinkClick r:id="rId10"/>
              </a:rPr>
              <a:t>https://pnnl-compbio.github.io</a:t>
            </a:r>
            <a:r>
              <a:rPr lang="en-US" u="sng">
                <a:hlinkClick r:id="rId10"/>
              </a:rPr>
              <a:t>/2019-03.14-15-PNNL-SWC</a:t>
            </a:r>
            <a:r>
              <a:rPr lang="en-US" u="sng" dirty="0">
                <a:hlinkClick r:id="rId10"/>
              </a:rPr>
              <a:t>/</a:t>
            </a:r>
            <a:endParaRPr lang="en-US" dirty="0"/>
          </a:p>
          <a:p>
            <a:br>
              <a:rPr lang="en-US" sz="2800" dirty="0"/>
            </a:br>
            <a:r>
              <a:rPr lang="en-US" sz="2800" b="1" dirty="0"/>
              <a:t>Q: Will there be a skype option? </a:t>
            </a:r>
            <a:endParaRPr lang="en-US" sz="2800" dirty="0"/>
          </a:p>
          <a:p>
            <a:r>
              <a:rPr lang="en-US" sz="2800" b="1" dirty="0"/>
              <a:t>A: </a:t>
            </a:r>
            <a:r>
              <a:rPr lang="en-US" sz="2800" i="1" dirty="0"/>
              <a:t>No, because to have the best learning experience your attendance in person is required.</a:t>
            </a:r>
            <a:endParaRPr lang="en-US" sz="2800" dirty="0"/>
          </a:p>
          <a:p>
            <a:r>
              <a:rPr lang="en-US" sz="2800" i="1" dirty="0"/>
              <a:t>unable to attend, please send us your feedback so we can gauge interest for running this in the future.</a:t>
            </a:r>
            <a:endParaRPr lang="en-US" sz="2800" dirty="0"/>
          </a:p>
        </p:txBody>
      </p:sp>
      <p:sp>
        <p:nvSpPr>
          <p:cNvPr id="14" name="TextBox 13"/>
          <p:cNvSpPr txBox="1"/>
          <p:nvPr/>
        </p:nvSpPr>
        <p:spPr>
          <a:xfrm>
            <a:off x="930910" y="14898561"/>
            <a:ext cx="15697200" cy="1523494"/>
          </a:xfrm>
          <a:prstGeom prst="rect">
            <a:avLst/>
          </a:prstGeom>
          <a:noFill/>
        </p:spPr>
        <p:txBody>
          <a:bodyPr wrap="square" rtlCol="0">
            <a:spAutoFit/>
          </a:bodyPr>
          <a:lstStyle/>
          <a:p>
            <a:r>
              <a:rPr lang="en-US" b="1" dirty="0"/>
              <a:t>Registration: </a:t>
            </a:r>
          </a:p>
          <a:p>
            <a:r>
              <a:rPr lang="en-US" dirty="0"/>
              <a:t>https://</a:t>
            </a:r>
            <a:r>
              <a:rPr lang="en-US" dirty="0" err="1"/>
              <a:t>pnnl-compbio.github.io</a:t>
            </a:r>
            <a:r>
              <a:rPr lang="en-US" dirty="0"/>
              <a:t>/2019-03.14-15-PNNL-SWC/</a:t>
            </a:r>
          </a:p>
          <a:p>
            <a:r>
              <a:rPr lang="en-US" b="1" dirty="0"/>
              <a:t> </a:t>
            </a:r>
            <a:endParaRPr lang="en-US" dirty="0"/>
          </a:p>
        </p:txBody>
      </p:sp>
    </p:spTree>
    <p:extLst>
      <p:ext uri="{BB962C8B-B14F-4D97-AF65-F5344CB8AC3E}">
        <p14:creationId xmlns:p14="http://schemas.microsoft.com/office/powerpoint/2010/main" val="6292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21BFAB-5382-4EC6-856E-8B283008FA1A}">
  <ds:schemaRefs>
    <ds:schemaRef ds:uri="http://schemas.microsoft.com/sharepoint/v3/contenttype/forms"/>
  </ds:schemaRefs>
</ds:datastoreItem>
</file>

<file path=customXml/itemProps2.xml><?xml version="1.0" encoding="utf-8"?>
<ds:datastoreItem xmlns:ds="http://schemas.openxmlformats.org/officeDocument/2006/customXml" ds:itemID="{B41D5DFC-7D4A-4CBD-B3BC-69EB5001A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A58D6CA-033F-44C4-BF51-37C8BB8E3FE4}">
  <ds:schemaRefs>
    <ds:schemaRef ds:uri="http://purl.org/dc/dcmitype/"/>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8971</TotalTime>
  <Words>485</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Zucker, Jeremy D</cp:lastModifiedBy>
  <cp:revision>47</cp:revision>
  <cp:lastPrinted>2018-07-09T06:36:08Z</cp:lastPrinted>
  <dcterms:created xsi:type="dcterms:W3CDTF">2012-11-30T02:20:55Z</dcterms:created>
  <dcterms:modified xsi:type="dcterms:W3CDTF">2019-02-01T17:51:58Z</dcterms:modified>
</cp:coreProperties>
</file>