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4.xml" ContentType="application/vnd.openxmlformats-officedocument.theme+xml"/>
  <Override PartName="/ppt/slideLayouts/slideLayout163.xml" ContentType="application/vnd.openxmlformats-officedocument.presentationml.slideLayout+xml"/>
  <Override PartName="/ppt/theme/theme15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6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7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8.xml" ContentType="application/vnd.openxmlformats-officedocument.theme+xml"/>
  <Override PartName="/ppt/slideLayouts/slideLayout170.xml" ContentType="application/vnd.openxmlformats-officedocument.presentationml.slideLayout+xml"/>
  <Override PartName="/ppt/theme/theme19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0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4"/>
    <p:sldMasterId id="2147484048" r:id="rId5"/>
    <p:sldMasterId id="2147484061" r:id="rId6"/>
    <p:sldMasterId id="2147484074" r:id="rId7"/>
    <p:sldMasterId id="2147484087" r:id="rId8"/>
    <p:sldMasterId id="2147484100" r:id="rId9"/>
    <p:sldMasterId id="2147484113" r:id="rId10"/>
    <p:sldMasterId id="2147484126" r:id="rId11"/>
    <p:sldMasterId id="2147484139" r:id="rId12"/>
    <p:sldMasterId id="2147484152" r:id="rId13"/>
    <p:sldMasterId id="2147484165" r:id="rId14"/>
    <p:sldMasterId id="2147484178" r:id="rId15"/>
    <p:sldMasterId id="2147484191" r:id="rId16"/>
    <p:sldMasterId id="2147484204" r:id="rId17"/>
    <p:sldMasterId id="2147483675" r:id="rId18"/>
    <p:sldMasterId id="2147483759" r:id="rId19"/>
    <p:sldMasterId id="2147483766" r:id="rId20"/>
    <p:sldMasterId id="2147483773" r:id="rId21"/>
    <p:sldMasterId id="2147483780" r:id="rId22"/>
    <p:sldMasterId id="2147483787" r:id="rId23"/>
    <p:sldMasterId id="2147483794" r:id="rId24"/>
  </p:sldMasterIdLst>
  <p:notesMasterIdLst>
    <p:notesMasterId r:id="rId26"/>
  </p:notesMasterIdLst>
  <p:sldIdLst>
    <p:sldId id="280" r:id="rId25"/>
  </p:sldIdLst>
  <p:sldSz cx="24387175" cy="13716000"/>
  <p:notesSz cx="6858000" cy="9144000"/>
  <p:defaultTextStyle>
    <a:defPPr>
      <a:defRPr lang="en-US"/>
    </a:defPPr>
    <a:lvl1pPr marL="0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2533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25066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87598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50131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12664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75197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37730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00262" algn="l" defTabSz="1062533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600"/>
    <a:srgbClr val="D57500"/>
    <a:srgbClr val="000000"/>
    <a:srgbClr val="BA5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40" d="100"/>
          <a:sy n="40" d="100"/>
        </p:scale>
        <p:origin x="312" y="1104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9156-FD6F-0B4F-A215-EA0AD43E0F7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897A5-E0F7-A843-9B8B-C915A61B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9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6816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2974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50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66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94716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8092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21622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3595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8312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6178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5070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51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8073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8473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1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523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3898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8005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63134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16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78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83047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5764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1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05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8479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6955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23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356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216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6638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77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20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30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959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004893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93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87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37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68321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107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92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7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122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4359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764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01670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484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89575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63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98380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8042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29463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46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69028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95731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3997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80024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89132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593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132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7118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9047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69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59268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504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3047" y="914400"/>
            <a:ext cx="20574128" cy="10058400"/>
          </a:xfrm>
          <a:prstGeom prst="rect">
            <a:avLst/>
          </a:prstGeom>
        </p:spPr>
        <p:txBody>
          <a:bodyPr vert="horz" lIns="914400" tIns="914400" rIns="914400" bIns="91440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96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tweet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13047" y="11100816"/>
            <a:ext cx="20574128" cy="822960"/>
          </a:xfrm>
          <a:prstGeom prst="rect">
            <a:avLst/>
          </a:prstGeom>
        </p:spPr>
        <p:txBody>
          <a:bodyPr vert="horz" wrap="none" lIns="914400" tIns="0" rIns="914400" bIns="0" anchor="b" anchorCtr="0"/>
          <a:lstStyle>
            <a:lvl1pPr marL="0" indent="0">
              <a:buNone/>
              <a:defRPr sz="4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Twitter handle (i.e., @</a:t>
            </a:r>
            <a:r>
              <a:rPr lang="en-US" dirty="0" err="1"/>
              <a:t>PNNLab</a:t>
            </a:r>
            <a:r>
              <a:rPr lang="en-US" dirty="0"/>
              <a:t>)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3047" y="12070080"/>
            <a:ext cx="20574128" cy="731520"/>
          </a:xfrm>
          <a:prstGeom prst="rect">
            <a:avLst/>
          </a:prstGeom>
        </p:spPr>
        <p:txBody>
          <a:bodyPr vert="horz" wrap="none" lIns="914400" tIns="0" rIns="914400" bIns="0" anchor="t" anchorCtr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date (3-letter month abbreviation + day #)</a:t>
            </a:r>
          </a:p>
        </p:txBody>
      </p:sp>
    </p:spTree>
    <p:extLst>
      <p:ext uri="{BB962C8B-B14F-4D97-AF65-F5344CB8AC3E}">
        <p14:creationId xmlns:p14="http://schemas.microsoft.com/office/powerpoint/2010/main" val="10606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Facebook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25648837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Facebook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375462577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Google+ post, then format as needed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251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Google+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370573575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LinkedIn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140975675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914400"/>
            <a:ext cx="5943600" cy="118872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text from the LinkedIn post, then format as needed</a:t>
            </a:r>
          </a:p>
        </p:txBody>
      </p:sp>
    </p:spTree>
    <p:extLst>
      <p:ext uri="{BB962C8B-B14F-4D97-AF65-F5344CB8AC3E}">
        <p14:creationId xmlns:p14="http://schemas.microsoft.com/office/powerpoint/2010/main" val="270278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753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1648460"/>
            <a:ext cx="18745200" cy="105156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448" y="800100"/>
            <a:ext cx="18745200" cy="848360"/>
          </a:xfrm>
          <a:prstGeom prst="rect">
            <a:avLst/>
          </a:prstGeom>
        </p:spPr>
        <p:txBody>
          <a:bodyPr vert="horz" wrap="none" lIns="0" tIns="0" rIns="0" bIns="0" anchor="t" anchorCtr="0"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video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12164060"/>
            <a:ext cx="18745200" cy="713740"/>
          </a:xfrm>
          <a:prstGeom prst="rect">
            <a:avLst/>
          </a:prstGeom>
        </p:spPr>
        <p:txBody>
          <a:bodyPr vert="horz" wrap="none" lIns="0" tIns="0" rIns="0" bIns="0" anchor="b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video URL (short version)</a:t>
            </a:r>
          </a:p>
        </p:txBody>
      </p:sp>
    </p:spTree>
    <p:extLst>
      <p:ext uri="{BB962C8B-B14F-4D97-AF65-F5344CB8AC3E}">
        <p14:creationId xmlns:p14="http://schemas.microsoft.com/office/powerpoint/2010/main" val="326326448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290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description, then format as needed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529048" y="914400"/>
            <a:ext cx="5943600" cy="2286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title</a:t>
            </a:r>
          </a:p>
        </p:txBody>
      </p:sp>
    </p:spTree>
    <p:extLst>
      <p:ext uri="{BB962C8B-B14F-4D97-AF65-F5344CB8AC3E}">
        <p14:creationId xmlns:p14="http://schemas.microsoft.com/office/powerpoint/2010/main" val="3813469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274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description, then format as needed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727448" y="914400"/>
            <a:ext cx="5943600" cy="2286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title</a:t>
            </a:r>
          </a:p>
        </p:txBody>
      </p:sp>
    </p:spTree>
    <p:extLst>
      <p:ext uri="{BB962C8B-B14F-4D97-AF65-F5344CB8AC3E}">
        <p14:creationId xmlns:p14="http://schemas.microsoft.com/office/powerpoint/2010/main" val="92848679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0" b="50"/>
          <a:stretch/>
        </p:blipFill>
        <p:spPr>
          <a:xfrm>
            <a:off x="495300" y="4978400"/>
            <a:ext cx="2753868" cy="5943600"/>
          </a:xfrm>
          <a:prstGeom prst="rect">
            <a:avLst/>
          </a:prstGeom>
        </p:spPr>
      </p:pic>
      <p:pic>
        <p:nvPicPr>
          <p:cNvPr id="12" name="Picture 11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228601" y="11036300"/>
            <a:ext cx="32528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290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 and/or comments, then format as needed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138900" y="914400"/>
            <a:ext cx="4336796" cy="64008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138900" y="1645920"/>
            <a:ext cx="4336796" cy="64008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location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7529048" y="914400"/>
            <a:ext cx="1371600" cy="1371600"/>
            <a:chOff x="17529048" y="914400"/>
            <a:chExt cx="1371600" cy="1371600"/>
          </a:xfrm>
        </p:grpSpPr>
        <p:sp>
          <p:nvSpPr>
            <p:cNvPr id="2" name="Oval 1"/>
            <p:cNvSpPr>
              <a:spLocks noChangeAspect="1"/>
            </p:cNvSpPr>
            <p:nvPr userDrawn="1"/>
          </p:nvSpPr>
          <p:spPr>
            <a:xfrm>
              <a:off x="17529048" y="914400"/>
              <a:ext cx="1371600" cy="137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17529048" y="914400"/>
              <a:ext cx="1371600" cy="13716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Add 1.5”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circle</a:t>
              </a:r>
              <a:r>
                <a:rPr lang="en-US" sz="1200" baseline="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and fill with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user profile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4766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0" b="50"/>
          <a:stretch/>
        </p:blipFill>
        <p:spPr>
          <a:xfrm>
            <a:off x="495300" y="4978400"/>
            <a:ext cx="2753868" cy="5943600"/>
          </a:xfrm>
          <a:prstGeom prst="rect">
            <a:avLst/>
          </a:prstGeom>
        </p:spPr>
      </p:pic>
      <p:pic>
        <p:nvPicPr>
          <p:cNvPr id="12" name="Picture 11" descr="INSTAGRAM_BACKGROUN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228601" y="11036300"/>
            <a:ext cx="32528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585448" y="914400"/>
            <a:ext cx="11887200" cy="118872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448" y="3657600"/>
            <a:ext cx="5943600" cy="914400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image description and/or comments, then format as needed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34252" y="914400"/>
            <a:ext cx="4336796" cy="64008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34252" y="1645920"/>
            <a:ext cx="4336796" cy="64008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location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7448" y="914400"/>
            <a:ext cx="1371600" cy="1371600"/>
            <a:chOff x="4727448" y="914400"/>
            <a:chExt cx="1371600" cy="1371600"/>
          </a:xfrm>
        </p:grpSpPr>
        <p:sp>
          <p:nvSpPr>
            <p:cNvPr id="2" name="Oval 1"/>
            <p:cNvSpPr>
              <a:spLocks noChangeAspect="1"/>
            </p:cNvSpPr>
            <p:nvPr userDrawn="1"/>
          </p:nvSpPr>
          <p:spPr>
            <a:xfrm>
              <a:off x="4727448" y="914400"/>
              <a:ext cx="1371600" cy="137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4727448" y="914400"/>
              <a:ext cx="1371600" cy="13716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Add 1.5”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circle</a:t>
              </a:r>
              <a:r>
                <a:rPr lang="en-US" sz="1200" baseline="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and fill with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user profile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66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6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7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00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36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54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9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863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34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7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150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975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4934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3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23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71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005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426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934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765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60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4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6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458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33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0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1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62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30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1428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579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304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729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3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2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883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02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66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102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1497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680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2715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109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58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367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08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4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5242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97830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13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15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3142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4509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6935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3080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7588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10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69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6881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297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43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9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445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2565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2632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5222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7515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91385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277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71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8267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850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23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59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64573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0654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555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2507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42325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ENING NOW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8214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57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NEWS (Image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28775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13047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19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(Image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371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7448" y="3657600"/>
            <a:ext cx="9144000" cy="9144000"/>
          </a:xfrm>
          <a:prstGeom prst="rect">
            <a:avLst/>
          </a:prstGeom>
          <a:solidFill>
            <a:srgbClr val="000000"/>
          </a:solidFill>
        </p:spPr>
        <p:txBody>
          <a:bodyPr vert="horz" lIns="0" tIns="0" rIns="0" bIns="0"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871448" y="3657600"/>
            <a:ext cx="10515727" cy="10058400"/>
          </a:xfrm>
          <a:prstGeom prst="rect">
            <a:avLst/>
          </a:prstGeom>
        </p:spPr>
        <p:txBody>
          <a:bodyPr vert="horz" lIns="914400" tIns="0" rIns="914400" bIns="914400" anchor="ctr" anchorCtr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800">
                <a:solidFill>
                  <a:srgbClr val="FFFFFF"/>
                </a:solidFill>
                <a:latin typeface="Arial"/>
                <a:cs typeface="Arial"/>
              </a:defRPr>
            </a:lvl1pPr>
            <a:lvl2pPr marL="1371600" indent="-6858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4000">
                <a:solidFill>
                  <a:srgbClr val="FFFFFF"/>
                </a:solidFill>
                <a:latin typeface="Arial"/>
                <a:cs typeface="Arial"/>
              </a:defRPr>
            </a:lvl2pPr>
            <a:lvl3pPr marL="20574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3600">
                <a:solidFill>
                  <a:srgbClr val="FFFFFF"/>
                </a:solidFill>
                <a:latin typeface="Arial"/>
                <a:cs typeface="Arial"/>
              </a:defRPr>
            </a:lvl3pPr>
            <a:lvl4pPr marL="2971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4pPr>
            <a:lvl5pPr marL="4114800" indent="-45720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defRPr sz="2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6.jp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7.jp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8.jp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9.jp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slideLayout" Target="../slideLayouts/slideLayout159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9" Type="http://schemas.openxmlformats.org/officeDocument/2006/relationships/image" Target="../media/image2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4" Type="http://schemas.openxmlformats.org/officeDocument/2006/relationships/image" Target="../media/image24.jp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4" Type="http://schemas.openxmlformats.org/officeDocument/2006/relationships/image" Target="../media/image26.jp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4" Type="http://schemas.openxmlformats.org/officeDocument/2006/relationships/image" Target="../media/image28.jp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8.jp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3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9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0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1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2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3.jp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4.jp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PPER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9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11" r:id="rId3"/>
    <p:sldLayoutId id="2147484012" r:id="rId4"/>
    <p:sldLayoutId id="2147484005" r:id="rId5"/>
    <p:sldLayoutId id="2147484006" r:id="rId6"/>
    <p:sldLayoutId id="2147484007" r:id="rId7"/>
    <p:sldLayoutId id="2147484008" r:id="rId8"/>
    <p:sldLayoutId id="2147484017" r:id="rId9"/>
    <p:sldLayoutId id="2147484018" r:id="rId10"/>
    <p:sldLayoutId id="2147484019" r:id="rId11"/>
    <p:sldLayoutId id="214748402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AZ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00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ETHYST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6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RNET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CURY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5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SL_BACKGROUND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pic>
        <p:nvPicPr>
          <p:cNvPr id="6" name="Picture 5" descr="EMSL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72" y="11671300"/>
            <a:ext cx="2734056" cy="118698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5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7" r:id="rId2"/>
    <p:sldLayoutId id="2147484209" r:id="rId3"/>
    <p:sldLayoutId id="2147484211" r:id="rId4"/>
    <p:sldLayoutId id="2147484213" r:id="rId5"/>
    <p:sldLayoutId id="2147484215" r:id="rId6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ITTER_BLUE_BACKGROUND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2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EBOOK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8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60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PLUS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9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67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9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74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OUTUBE_BACKGROUND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2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ONZE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4396192" cy="1371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09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88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AGRAM_BACKGROUND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5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0" r:id="rId2"/>
  </p:sldLayoutIdLst>
  <p:txStyles>
    <p:titleStyle>
      <a:lvl1pPr algn="l" defTabSz="1062533" rtl="0" eaLnBrk="1" latinLnBrk="0" hangingPunct="1"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LD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1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LVER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TINUM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53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YX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ERALD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3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PPHIRE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BY_BACKGROUND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"/>
          <a:stretch/>
        </p:blipFill>
        <p:spPr>
          <a:xfrm>
            <a:off x="0" y="0"/>
            <a:ext cx="24396192" cy="1371600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3810000" y="0"/>
            <a:ext cx="20586192" cy="3657600"/>
          </a:xfrm>
          <a:prstGeom prst="rect">
            <a:avLst/>
          </a:prstGeom>
        </p:spPr>
        <p:txBody>
          <a:bodyPr vert="horz" lIns="914400" tIns="914400" rIns="914400" bIns="91440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0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xStyles>
    <p:titleStyle>
      <a:lvl1pPr algn="l" defTabSz="1062533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796900" indent="-796900" algn="l" defTabSz="106253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6616" indent="-664083" algn="l" defTabSz="106253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2" indent="-531266" algn="l" defTabSz="1062533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5" indent="-531266" algn="l" defTabSz="106253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81398" indent="-531266" algn="l" defTabSz="106253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0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3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68996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31529" indent="-531266" algn="l" defTabSz="106253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3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5066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598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1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4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75197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0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2" algn="l" defTabSz="106253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Carpentry Workshop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648731" y="2977221"/>
            <a:ext cx="10313769" cy="760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Participants will gain a working knowledge of the common tools for scripting, task automation, testing, debugging and version control while applying these new skills to their own research problems. </a:t>
            </a:r>
          </a:p>
        </p:txBody>
      </p:sp>
      <p:pic>
        <p:nvPicPr>
          <p:cNvPr id="10" name="Picture 2" descr="https://www.software.ac.uk/sites/default/files/images/content/SoftwareCarpenty_logo.jpg">
            <a:extLst>
              <a:ext uri="{FF2B5EF4-FFF2-40B4-BE49-F238E27FC236}">
                <a16:creationId xmlns:a16="http://schemas.microsoft.com/office/drawing/2014/main" id="{97BDBF80-8B56-47A5-9AAE-6B98BE386C8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9" b="19122"/>
          <a:stretch/>
        </p:blipFill>
        <p:spPr bwMode="auto">
          <a:xfrm>
            <a:off x="4718728" y="3652131"/>
            <a:ext cx="8496312" cy="39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DE4651-ABCF-4FD7-8D6C-ABD7C59CD40A}"/>
              </a:ext>
            </a:extLst>
          </p:cNvPr>
          <p:cNvSpPr/>
          <p:nvPr/>
        </p:nvSpPr>
        <p:spPr>
          <a:xfrm>
            <a:off x="4185988" y="9208026"/>
            <a:ext cx="197765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9am-4:30pm April 9-10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Room, Discovery Hall</a:t>
            </a:r>
          </a:p>
          <a:p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Limited class size: provide a work package to self-enroll at https://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elm.pnl.gov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Courier New" panose="02070309020205020404" pitchFamily="49" charset="0"/>
              </a:rPr>
              <a:t>today!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BFD97-E22D-2C4A-B823-F2FF7712A4DB}"/>
              </a:ext>
            </a:extLst>
          </p:cNvPr>
          <p:cNvSpPr txBox="1"/>
          <p:nvPr/>
        </p:nvSpPr>
        <p:spPr>
          <a:xfrm>
            <a:off x="4495395" y="2208962"/>
            <a:ext cx="19834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Celebrate Fall with a hands-on introduction to Python, Git, and Unix Shell! </a:t>
            </a:r>
          </a:p>
        </p:txBody>
      </p:sp>
    </p:spTree>
    <p:extLst>
      <p:ext uri="{BB962C8B-B14F-4D97-AF65-F5344CB8AC3E}">
        <p14:creationId xmlns:p14="http://schemas.microsoft.com/office/powerpoint/2010/main" val="1996778375"/>
      </p:ext>
    </p:extLst>
  </p:cSld>
  <p:clrMapOvr>
    <a:masterClrMapping/>
  </p:clrMapOvr>
</p:sld>
</file>

<file path=ppt/theme/theme1.xml><?xml version="1.0" encoding="utf-8"?>
<a:theme xmlns:a="http://schemas.openxmlformats.org/drawingml/2006/main" name="COP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OPA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AMETHY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GARN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MERCU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EM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TWI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FAC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OOGLE+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LINKED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YOUTUB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RONZ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FLICK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INST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IL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TIN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NY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EMERA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SAPPHI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U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04FEDE9CEBC4487D4D25E14388472" ma:contentTypeVersion="1" ma:contentTypeDescription="Create a new document." ma:contentTypeScope="" ma:versionID="2025612b77555cc4818c075e94cda16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1F52B-AA2C-4B4F-B435-F0A861902D6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A29633-4A20-43AC-8049-F60F8EF5F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CB447F-C72D-4A7D-A71A-94CAF9837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81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Arial</vt:lpstr>
      <vt:lpstr>Calibri</vt:lpstr>
      <vt:lpstr>Courier New</vt:lpstr>
      <vt:lpstr>COPPER</vt:lpstr>
      <vt:lpstr>BRONZE</vt:lpstr>
      <vt:lpstr>GOLD</vt:lpstr>
      <vt:lpstr>SILVER</vt:lpstr>
      <vt:lpstr>PLATINUM</vt:lpstr>
      <vt:lpstr>ONYX</vt:lpstr>
      <vt:lpstr>EMERALD</vt:lpstr>
      <vt:lpstr>SAPPHIRE</vt:lpstr>
      <vt:lpstr>RUBY</vt:lpstr>
      <vt:lpstr>TOPAZ</vt:lpstr>
      <vt:lpstr>AMETHYST</vt:lpstr>
      <vt:lpstr>GARNET</vt:lpstr>
      <vt:lpstr>MERCURY</vt:lpstr>
      <vt:lpstr>EMSL</vt:lpstr>
      <vt:lpstr>TWITTER</vt:lpstr>
      <vt:lpstr>FACEBOOK</vt:lpstr>
      <vt:lpstr>GOOGLE+</vt:lpstr>
      <vt:lpstr>LINKEDIN</vt:lpstr>
      <vt:lpstr>YOUTUBE</vt:lpstr>
      <vt:lpstr>FLICKR</vt:lpstr>
      <vt:lpstr>INSTAGRAM</vt:lpstr>
      <vt:lpstr>Software Carpentry Workshop 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DeGraaf</dc:creator>
  <cp:lastModifiedBy>Zucker, Jeremy D</cp:lastModifiedBy>
  <cp:revision>138</cp:revision>
  <dcterms:created xsi:type="dcterms:W3CDTF">2016-08-09T21:45:08Z</dcterms:created>
  <dcterms:modified xsi:type="dcterms:W3CDTF">2020-02-28T17:25:11Z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0x01010010C04FEDE9CEBC4487D4D25E14388472</vt:lpwstr>
  </property>
</Properties>
</file>