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43891200" cy="32918400"/>
  <p:notesSz cx="6858000" cy="9144000"/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3B5"/>
    <a:srgbClr val="D57500"/>
    <a:srgbClr val="7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5"/>
  </p:normalViewPr>
  <p:slideViewPr>
    <p:cSldViewPr snapToGrid="0" snapToObjects="1" showGuides="1">
      <p:cViewPr varScale="1">
        <p:scale>
          <a:sx n="14" d="100"/>
          <a:sy n="14" d="100"/>
        </p:scale>
        <p:origin x="1260" y="3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B5AC-C23F-9D49-A944-000D0A4D82B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11B02-2F2D-3A48-9F21-BD1924D22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t</a:t>
            </a:r>
            <a:r>
              <a:rPr lang="en-US" baseline="0" dirty="0"/>
              <a:t>his p</a:t>
            </a:r>
            <a:r>
              <a:rPr lang="en-US" dirty="0"/>
              <a:t>oster file </a:t>
            </a:r>
            <a:r>
              <a:rPr lang="en-US" b="1" dirty="0"/>
              <a:t>at 100% SCALE </a:t>
            </a:r>
            <a:r>
              <a:rPr lang="en-US" dirty="0"/>
              <a:t>to result in a physical print measuring 48” wide x 36” tall.</a:t>
            </a:r>
            <a:r>
              <a:rPr lang="en-US" baseline="0" dirty="0"/>
              <a:t> All type size notations shown above are based on the final printed size of the poster.</a:t>
            </a:r>
          </a:p>
          <a:p>
            <a:r>
              <a:rPr lang="en-US" baseline="0" dirty="0"/>
              <a:t>• Contact Digital Duplicating (375-2969, http://</a:t>
            </a:r>
            <a:r>
              <a:rPr lang="en-US" baseline="0" dirty="0" err="1"/>
              <a:t>digitalduplicating.pnl.gov</a:t>
            </a:r>
            <a:r>
              <a:rPr lang="en-US" baseline="0" dirty="0"/>
              <a:t>) to order poster printing and finishing services for your completed poster design.</a:t>
            </a:r>
          </a:p>
          <a:p>
            <a:r>
              <a:rPr lang="en-US" baseline="0" dirty="0"/>
              <a:t>• Remember to have your poster cleared for public display/distribution through the Information Release system (http://</a:t>
            </a:r>
            <a:r>
              <a:rPr lang="en-US" baseline="0" dirty="0" err="1"/>
              <a:t>informationrelease.pnl.gov</a:t>
            </a:r>
            <a:r>
              <a:rPr lang="en-US" baseline="0" dirty="0"/>
              <a:t>).</a:t>
            </a:r>
          </a:p>
          <a:p>
            <a:r>
              <a:rPr lang="en-US" baseline="0" dirty="0"/>
              <a:t>• Sidebar “About PNNL” box is considered optional, and can be removed if space is needed for technical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11B02-2F2D-3A48-9F21-BD1924D22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635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DD35BF9-060F-AF47-8901-5E82C96D2D36}"/>
              </a:ext>
            </a:extLst>
          </p:cNvPr>
          <p:cNvGrpSpPr/>
          <p:nvPr userDrawn="1"/>
        </p:nvGrpSpPr>
        <p:grpSpPr>
          <a:xfrm>
            <a:off x="0" y="0"/>
            <a:ext cx="43891200" cy="32918400"/>
            <a:chOff x="0" y="0"/>
            <a:chExt cx="43891200" cy="3291840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0"/>
              <a:ext cx="43891200" cy="32918400"/>
              <a:chOff x="0" y="0"/>
              <a:chExt cx="43891200" cy="32918400"/>
            </a:xfrm>
          </p:grpSpPr>
          <p:pic>
            <p:nvPicPr>
              <p:cNvPr id="4" name="Picture 3" descr="PNNL_Poster_Header_48x36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3891200" cy="5498592"/>
              </a:xfrm>
              <a:prstGeom prst="rect">
                <a:avLst/>
              </a:prstGeom>
            </p:spPr>
          </p:pic>
          <p:pic>
            <p:nvPicPr>
              <p:cNvPr id="5" name="Picture 4" descr="PNNL_Poster_Stripe_48x36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87952" y="0"/>
                <a:ext cx="1603248" cy="3291840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8DCDD98-91A5-6B4D-A2EF-7234EA72C11A}"/>
                </a:ext>
              </a:extLst>
            </p:cNvPr>
            <p:cNvGrpSpPr/>
            <p:nvPr userDrawn="1"/>
          </p:nvGrpSpPr>
          <p:grpSpPr>
            <a:xfrm>
              <a:off x="1371600" y="630936"/>
              <a:ext cx="42519600" cy="31471015"/>
              <a:chOff x="1371600" y="630936"/>
              <a:chExt cx="42519600" cy="3147101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4B744E3B-DBDD-AC4F-8AF7-68D63C5D6F53}"/>
                  </a:ext>
                </a:extLst>
              </p:cNvPr>
              <p:cNvGrpSpPr/>
              <p:nvPr userDrawn="1"/>
            </p:nvGrpSpPr>
            <p:grpSpPr>
              <a:xfrm>
                <a:off x="1371600" y="30175200"/>
                <a:ext cx="42519600" cy="1926751"/>
                <a:chOff x="1371600" y="30175200"/>
                <a:chExt cx="42519600" cy="1926751"/>
              </a:xfrm>
            </p:grpSpPr>
            <p:cxnSp>
              <p:nvCxnSpPr>
                <p:cNvPr id="14" name="Straight Connector 13"/>
                <p:cNvCxnSpPr/>
                <p:nvPr userDrawn="1"/>
              </p:nvCxnSpPr>
              <p:spPr>
                <a:xfrm>
                  <a:off x="1371600" y="30175200"/>
                  <a:ext cx="42519600" cy="0"/>
                </a:xfrm>
                <a:prstGeom prst="line">
                  <a:avLst/>
                </a:prstGeom>
                <a:ln w="127000">
                  <a:gradFill flip="none" rotWithShape="1">
                    <a:gsLst>
                      <a:gs pos="0">
                        <a:srgbClr val="707276"/>
                      </a:gs>
                      <a:gs pos="100000">
                        <a:srgbClr val="B2B3B5"/>
                      </a:gs>
                    </a:gsLst>
                    <a:lin ang="10800000" scaled="0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="" xmlns:a16="http://schemas.microsoft.com/office/drawing/2014/main" id="{7899D12C-E729-B74C-891D-146C2C73EABE}"/>
                    </a:ext>
                  </a:extLst>
                </p:cNvPr>
                <p:cNvGrpSpPr/>
                <p:nvPr userDrawn="1"/>
              </p:nvGrpSpPr>
              <p:grpSpPr>
                <a:xfrm>
                  <a:off x="1371600" y="31091505"/>
                  <a:ext cx="39785042" cy="1010446"/>
                  <a:chOff x="1371600" y="31091505"/>
                  <a:chExt cx="39785042" cy="1010446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 userDrawn="1"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371600" y="31091505"/>
                    <a:ext cx="2946400" cy="8128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 userDrawn="1"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5267906" y="31266130"/>
                    <a:ext cx="5888736" cy="83582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D50BD70A-5BA6-D749-AAE7-D33B162F579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/>
              <a:stretch>
                <a:fillRect/>
              </a:stretch>
            </p:blipFill>
            <p:spPr>
              <a:xfrm>
                <a:off x="38267640" y="630936"/>
                <a:ext cx="4315968" cy="4218156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1881012" rtl="0" eaLnBrk="1" latinLnBrk="0" hangingPunct="1">
        <a:spcBef>
          <a:spcPct val="0"/>
        </a:spcBef>
        <a:buNone/>
        <a:defRPr sz="7200" b="1" kern="1200" baseline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410759" indent="-1410759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accent2"/>
          </a:solidFill>
          <a:latin typeface="Arial"/>
          <a:ea typeface="+mn-ea"/>
          <a:cs typeface="Arial"/>
        </a:defRPr>
      </a:lvl1pPr>
      <a:lvl2pPr marL="3056645" indent="-1175633" algn="l" defTabSz="1881012" rtl="0" eaLnBrk="1" latinLnBrk="0" hangingPunct="1">
        <a:spcBef>
          <a:spcPct val="20000"/>
        </a:spcBef>
        <a:buFont typeface="Arial"/>
        <a:buChar char="–"/>
        <a:defRPr sz="7400" kern="1200">
          <a:solidFill>
            <a:schemeClr val="accent2"/>
          </a:solidFill>
          <a:latin typeface="Arial"/>
          <a:ea typeface="+mn-ea"/>
          <a:cs typeface="Arial"/>
        </a:defRPr>
      </a:lvl2pPr>
      <a:lvl3pPr marL="4702531" indent="-940506" algn="l" defTabSz="188101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accent2"/>
          </a:solidFill>
          <a:latin typeface="Arial"/>
          <a:ea typeface="+mn-ea"/>
          <a:cs typeface="Arial"/>
        </a:defRPr>
      </a:lvl3pPr>
      <a:lvl4pPr marL="6583543" indent="-940506" algn="l" defTabSz="1881012" rtl="0" eaLnBrk="1" latinLnBrk="0" hangingPunct="1">
        <a:spcBef>
          <a:spcPct val="20000"/>
        </a:spcBef>
        <a:buFont typeface="Arial"/>
        <a:buChar char="–"/>
        <a:defRPr sz="5800" kern="1200">
          <a:solidFill>
            <a:schemeClr val="accent2"/>
          </a:solidFill>
          <a:latin typeface="Arial"/>
          <a:ea typeface="+mn-ea"/>
          <a:cs typeface="Arial"/>
        </a:defRPr>
      </a:lvl4pPr>
      <a:lvl5pPr marL="8464555" indent="-940506" algn="l" defTabSz="1881012" rtl="0" eaLnBrk="1" latinLnBrk="0" hangingPunct="1">
        <a:spcBef>
          <a:spcPct val="20000"/>
        </a:spcBef>
        <a:buFont typeface="Arial"/>
        <a:buChar char="»"/>
        <a:defRPr sz="5800" kern="1200">
          <a:solidFill>
            <a:schemeClr val="accent2"/>
          </a:solidFill>
          <a:latin typeface="Arial"/>
          <a:ea typeface="+mn-ea"/>
          <a:cs typeface="Arial"/>
        </a:defRPr>
      </a:lvl5pPr>
      <a:lvl6pPr marL="10345567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71600" y="1810512"/>
            <a:ext cx="13707279" cy="2462213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r>
              <a:rPr lang="en-US" sz="10500" b="1" dirty="0">
                <a:solidFill>
                  <a:schemeClr val="bg1"/>
                </a:solidFill>
                <a:latin typeface="Arial"/>
                <a:cs typeface="Arial"/>
              </a:rPr>
              <a:t>Poster Title</a:t>
            </a:r>
          </a:p>
          <a:p>
            <a:r>
              <a:rPr lang="en-US" sz="5200" baseline="0" dirty="0" smtClean="0">
                <a:solidFill>
                  <a:schemeClr val="bg1"/>
                </a:solidFill>
                <a:latin typeface="Arial"/>
                <a:cs typeface="Arial"/>
              </a:rPr>
              <a:t>Stephanie C. Pennington, Ben Bond-Lamberty</a:t>
            </a:r>
            <a:endParaRPr lang="en-US" sz="5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140403" y="15751798"/>
            <a:ext cx="7772400" cy="12341882"/>
            <a:chOff x="45297103" y="10501199"/>
            <a:chExt cx="7772400" cy="8227921"/>
          </a:xfrm>
        </p:grpSpPr>
        <p:sp>
          <p:nvSpPr>
            <p:cNvPr id="2" name="Round Same Side Corner Rectangle 1"/>
            <p:cNvSpPr/>
            <p:nvPr/>
          </p:nvSpPr>
          <p:spPr>
            <a:xfrm rot="16200000">
              <a:off x="45069342" y="10728960"/>
              <a:ext cx="8227921" cy="7772400"/>
            </a:xfrm>
            <a:prstGeom prst="round2SameRect">
              <a:avLst>
                <a:gd name="adj1" fmla="val 5406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92532" y="11029638"/>
              <a:ext cx="6396568" cy="7493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b="1" dirty="0">
                  <a:solidFill>
                    <a:srgbClr val="D57500"/>
                  </a:solidFill>
                  <a:latin typeface="Arial"/>
                  <a:cs typeface="Arial"/>
                </a:rPr>
                <a:t>ABOUT</a:t>
              </a:r>
            </a:p>
            <a:p>
              <a:r>
                <a:rPr lang="en-US" sz="3500" b="1" dirty="0">
                  <a:solidFill>
                    <a:srgbClr val="707276"/>
                  </a:solidFill>
                  <a:latin typeface="Arial"/>
                  <a:cs typeface="Arial"/>
                </a:rPr>
                <a:t>Pacific Northwest</a:t>
              </a:r>
            </a:p>
            <a:p>
              <a:r>
                <a:rPr lang="en-US" sz="3500" b="1" dirty="0">
                  <a:solidFill>
                    <a:srgbClr val="707276"/>
                  </a:solidFill>
                  <a:latin typeface="Arial"/>
                  <a:cs typeface="Arial"/>
                </a:rPr>
                <a:t>National Laboratory</a:t>
              </a:r>
            </a:p>
            <a:p>
              <a:endParaRPr lang="en-US" sz="2400" dirty="0">
                <a:solidFill>
                  <a:srgbClr val="707276"/>
                </a:solidFill>
                <a:latin typeface="Arial"/>
                <a:cs typeface="Arial"/>
              </a:endParaRP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The Pacific Northwest National Laboratory,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located in southeastern Washington State,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is a U.S. Department of Energy Office of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Science laboratory that solves complex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problems in energy, national security, and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the environment, and advances scientific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frontiers in the chemical, biological, materials,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environmental, and computational sciences.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The Laboratory employs nearly 5,000 staff</a:t>
              </a:r>
            </a:p>
            <a:p>
              <a:r>
                <a:rPr lang="en-US" sz="2400" dirty="0">
                  <a:solidFill>
                    <a:srgbClr val="707276"/>
                  </a:solidFill>
                  <a:latin typeface="Arial"/>
                  <a:cs typeface="Arial"/>
                </a:rPr>
                <a:t>members, has an annual</a:t>
              </a:r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 budget in excess</a:t>
              </a:r>
            </a:p>
            <a:p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of $1 billion, and has been managed by</a:t>
              </a:r>
            </a:p>
            <a:p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Ohio-based Battelle since 1965.</a:t>
              </a:r>
            </a:p>
            <a:p>
              <a:endParaRPr lang="en-US" sz="2400" baseline="0" dirty="0">
                <a:solidFill>
                  <a:srgbClr val="707276"/>
                </a:solidFill>
                <a:latin typeface="Arial"/>
                <a:cs typeface="Arial"/>
              </a:endParaRPr>
            </a:p>
            <a:p>
              <a:endParaRPr lang="en-US" sz="2400" baseline="0" dirty="0">
                <a:solidFill>
                  <a:srgbClr val="707276"/>
                </a:solidFill>
                <a:latin typeface="Arial"/>
                <a:cs typeface="Arial"/>
              </a:endParaRPr>
            </a:p>
            <a:p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For more information on the science</a:t>
              </a:r>
            </a:p>
            <a:p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you see here, please contact:</a:t>
              </a:r>
            </a:p>
            <a:p>
              <a:endParaRPr lang="en-US" sz="2400" baseline="0" dirty="0">
                <a:solidFill>
                  <a:srgbClr val="707276"/>
                </a:solidFill>
                <a:latin typeface="Arial"/>
                <a:cs typeface="Arial"/>
              </a:endParaRPr>
            </a:p>
            <a:p>
              <a:pPr>
                <a:lnSpc>
                  <a:spcPct val="110000"/>
                </a:lnSpc>
              </a:pPr>
              <a:r>
                <a:rPr lang="en-US" sz="2800" b="1" baseline="0" dirty="0">
                  <a:solidFill>
                    <a:srgbClr val="D57500"/>
                  </a:solidFill>
                  <a:latin typeface="Arial"/>
                  <a:cs typeface="Arial"/>
                </a:rPr>
                <a:t>Staff Name</a:t>
              </a:r>
            </a:p>
            <a:p>
              <a:pPr>
                <a:lnSpc>
                  <a:spcPct val="110000"/>
                </a:lnSpc>
              </a:pPr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Pacific Northwest National Laboratory</a:t>
              </a:r>
            </a:p>
            <a:p>
              <a:pPr>
                <a:lnSpc>
                  <a:spcPct val="110000"/>
                </a:lnSpc>
              </a:pPr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P.O. Box 999, MS-IN: X#-##</a:t>
              </a:r>
            </a:p>
            <a:p>
              <a:pPr>
                <a:lnSpc>
                  <a:spcPct val="110000"/>
                </a:lnSpc>
              </a:pPr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Richland, WA 99352</a:t>
              </a:r>
            </a:p>
            <a:p>
              <a:pPr>
                <a:lnSpc>
                  <a:spcPct val="110000"/>
                </a:lnSpc>
              </a:pPr>
              <a:r>
                <a:rPr lang="en-US" sz="2400" baseline="0" dirty="0">
                  <a:solidFill>
                    <a:srgbClr val="707276"/>
                  </a:solidFill>
                  <a:latin typeface="Arial"/>
                  <a:cs typeface="Arial"/>
                </a:rPr>
                <a:t>(509) 37X-XXXX</a:t>
              </a:r>
            </a:p>
            <a:p>
              <a:pPr>
                <a:lnSpc>
                  <a:spcPct val="110000"/>
                </a:lnSpc>
              </a:pPr>
              <a:r>
                <a:rPr lang="en-US" sz="2400" baseline="0" dirty="0" err="1">
                  <a:solidFill>
                    <a:srgbClr val="707276"/>
                  </a:solidFill>
                  <a:latin typeface="Arial"/>
                  <a:cs typeface="Arial"/>
                </a:rPr>
                <a:t>staff.name@pnnl.gov</a:t>
              </a:r>
              <a:endParaRPr lang="en-US" sz="2400" dirty="0">
                <a:solidFill>
                  <a:srgbClr val="707276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 rot="16200000">
            <a:off x="-4343400" y="28117800"/>
            <a:ext cx="91440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baseline="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File Name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//</a:t>
            </a:r>
            <a:r>
              <a:rPr lang="en-US" sz="1200" baseline="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 File Date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//  PNNL-SA-#####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635508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spc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00223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5400" spc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2304454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5400" spc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89440" y="100223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pc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7586186"/>
            <a:ext cx="3598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Our goal is to quantify the root respiration component in deciduous trees and how that is influenced spatially.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554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NNL Brand Theme 2">
      <a:dk1>
        <a:srgbClr val="707276"/>
      </a:dk1>
      <a:lt1>
        <a:srgbClr val="FFFFFF"/>
      </a:lt1>
      <a:dk2>
        <a:srgbClr val="D57500"/>
      </a:dk2>
      <a:lt2>
        <a:srgbClr val="B2B3B5"/>
      </a:lt2>
      <a:accent1>
        <a:srgbClr val="A83C0F"/>
      </a:accent1>
      <a:accent2>
        <a:srgbClr val="242424"/>
      </a:accent2>
      <a:accent3>
        <a:srgbClr val="F1AB00"/>
      </a:accent3>
      <a:accent4>
        <a:srgbClr val="007229"/>
      </a:accent4>
      <a:accent5>
        <a:srgbClr val="C10435"/>
      </a:accent5>
      <a:accent6>
        <a:srgbClr val="007FAC"/>
      </a:accent6>
      <a:hlink>
        <a:srgbClr val="003698"/>
      </a:hlink>
      <a:folHlink>
        <a:srgbClr val="8A075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E9C2E7-B7F9-44F3-82C3-E7590F39A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D1A07C-1094-49C2-9AB3-79BB4C725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62864-7FA0-4806-A13D-98B0B71F2F9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1404</TotalTime>
  <Words>276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DeGraaf</dc:creator>
  <cp:lastModifiedBy>Pennington, Stephanie C</cp:lastModifiedBy>
  <cp:revision>34</cp:revision>
  <dcterms:created xsi:type="dcterms:W3CDTF">2012-03-28T22:56:11Z</dcterms:created>
  <dcterms:modified xsi:type="dcterms:W3CDTF">2018-11-29T13:14:47Z</dcterms:modified>
</cp:coreProperties>
</file>