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573" r:id="rId2"/>
    <p:sldId id="331" r:id="rId3"/>
    <p:sldId id="965" r:id="rId4"/>
    <p:sldId id="1007" r:id="rId5"/>
    <p:sldId id="726" r:id="rId6"/>
    <p:sldId id="1008" r:id="rId7"/>
    <p:sldId id="1009" r:id="rId8"/>
    <p:sldId id="1010" r:id="rId9"/>
    <p:sldId id="1011" r:id="rId10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67"/>
    <p:restoredTop sz="94694"/>
  </p:normalViewPr>
  <p:slideViewPr>
    <p:cSldViewPr snapToGrid="0" snapToObjects="1">
      <p:cViewPr varScale="1">
        <p:scale>
          <a:sx n="151" d="100"/>
          <a:sy n="151" d="100"/>
        </p:scale>
        <p:origin x="200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EC0990-EE44-624A-BC70-32FAC4CC22FC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7D2B6-0259-DA45-B76B-840DF4F27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72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67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7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30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20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63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5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8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36DDD-3FE4-4646-B35C-6A5DC2BFA9C0}" type="datetimeFigureOut">
              <a:rPr lang="en-US" smtClean="0"/>
              <a:t>3/1/20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7F28D-F54F-1B4D-A1D5-5C6387339D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55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11" Type="http://schemas.openxmlformats.org/officeDocument/2006/relationships/image" Target="../media/image15.emf"/><Relationship Id="rId5" Type="http://schemas.openxmlformats.org/officeDocument/2006/relationships/image" Target="../media/image9.emf"/><Relationship Id="rId10" Type="http://schemas.openxmlformats.org/officeDocument/2006/relationships/image" Target="../media/image14.emf"/><Relationship Id="rId4" Type="http://schemas.openxmlformats.org/officeDocument/2006/relationships/image" Target="../media/image8.emf"/><Relationship Id="rId9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F001-D0DA-054C-8FD7-AC4BD1C9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27037-314E-2548-A872-28FB3666D40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45" y="1568091"/>
            <a:ext cx="6464410" cy="474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193" y="323078"/>
            <a:ext cx="8817154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A transfer-function model of ERK signaling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AB2E72-5C2D-284E-826E-477460C4AEF0}" type="slidenum">
              <a:rPr lang="en-US" smtClean="0"/>
              <a:pPr/>
              <a:t>2</a:t>
            </a:fld>
            <a:r>
              <a:rPr lang="en-US">
                <a:latin typeface="Times New Roman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193" y="1455615"/>
            <a:ext cx="8495090" cy="425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056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0424-67A0-514D-AE34-BE4580E6C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777" y="384175"/>
            <a:ext cx="8402872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Our model predicted impact of feedback strength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E7CB7-072C-4B45-B956-DB9485799A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E74DC29-3AC3-7D42-8DB1-0F43D9211832}" type="slidenum">
              <a:rPr lang="en-US" altLang="en-US" smtClean="0"/>
              <a:pPr>
                <a:defRPr/>
              </a:pPr>
              <a:t>3</a:t>
            </a:fld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A992EA-8AF5-444B-8566-E1311046D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90" y="2282826"/>
            <a:ext cx="4345113" cy="358507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62C88AD-FDE2-CE48-8C6C-29A60150E2DB}"/>
              </a:ext>
            </a:extLst>
          </p:cNvPr>
          <p:cNvGrpSpPr/>
          <p:nvPr/>
        </p:nvGrpSpPr>
        <p:grpSpPr>
          <a:xfrm>
            <a:off x="5098174" y="1898152"/>
            <a:ext cx="4458123" cy="3893048"/>
            <a:chOff x="4526673" y="1898152"/>
            <a:chExt cx="4458123" cy="35850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92C173-0AF8-2044-9DDD-712D58EC3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26673" y="1898152"/>
              <a:ext cx="4458123" cy="3585074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53480B-1447-0F4C-A0F7-9CAC87FF2972}"/>
                </a:ext>
              </a:extLst>
            </p:cNvPr>
            <p:cNvSpPr/>
            <p:nvPr/>
          </p:nvSpPr>
          <p:spPr bwMode="auto">
            <a:xfrm>
              <a:off x="4526673" y="2057400"/>
              <a:ext cx="273927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900">
                <a:latin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AC9CC1-45BF-5B46-9FBF-D9BDBA2612B6}"/>
              </a:ext>
            </a:extLst>
          </p:cNvPr>
          <p:cNvSpPr txBox="1"/>
          <p:nvPr/>
        </p:nvSpPr>
        <p:spPr>
          <a:xfrm>
            <a:off x="837777" y="1447800"/>
            <a:ext cx="42603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Impact of increased shedding feedback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E7A373-5F05-4544-8D44-FA4FAFF83374}"/>
              </a:ext>
            </a:extLst>
          </p:cNvPr>
          <p:cNvSpPr txBox="1"/>
          <p:nvPr/>
        </p:nvSpPr>
        <p:spPr>
          <a:xfrm>
            <a:off x="5372100" y="1447800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Alterations in steady state </a:t>
            </a:r>
            <a:r>
              <a:rPr lang="en-US" sz="1600" b="1" dirty="0" err="1">
                <a:latin typeface="+mj-lt"/>
              </a:rPr>
              <a:t>pERK</a:t>
            </a:r>
            <a:r>
              <a:rPr lang="en-US" sz="1600" b="1" dirty="0">
                <a:latin typeface="+mj-lt"/>
              </a:rPr>
              <a:t> levels</a:t>
            </a:r>
          </a:p>
        </p:txBody>
      </p:sp>
    </p:spTree>
    <p:extLst>
      <p:ext uri="{BB962C8B-B14F-4D97-AF65-F5344CB8AC3E}">
        <p14:creationId xmlns:p14="http://schemas.microsoft.com/office/powerpoint/2010/main" val="303857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675CA8-33D2-924E-B739-71E8AC9984D3}"/>
              </a:ext>
            </a:extLst>
          </p:cNvPr>
          <p:cNvSpPr/>
          <p:nvPr/>
        </p:nvSpPr>
        <p:spPr bwMode="auto">
          <a:xfrm>
            <a:off x="6515100" y="3886200"/>
            <a:ext cx="3124200" cy="29401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900"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CF99C0-874B-F04D-8073-4A0664BD8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10" y="1676400"/>
            <a:ext cx="8251290" cy="396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93553C-0D50-FD4D-9888-4500F74F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4" y="147540"/>
            <a:ext cx="9332051" cy="1446129"/>
          </a:xfrm>
        </p:spPr>
        <p:txBody>
          <a:bodyPr>
            <a:normAutofit/>
          </a:bodyPr>
          <a:lstStyle/>
          <a:p>
            <a:r>
              <a:rPr lang="en-US" dirty="0"/>
              <a:t>You can build a mechanistic model of a module if there is sufficient data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9E5A7-96C4-324E-8A01-967781BBE6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E74DC29-3AC3-7D42-8DB1-0F43D9211832}" type="slidenum">
              <a:rPr lang="en-US" altLang="en-US" smtClean="0"/>
              <a:pPr>
                <a:defRPr/>
              </a:pPr>
              <a:t>4</a:t>
            </a:fld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743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F3586-711D-1D4D-A923-0E90AB392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76" y="420720"/>
            <a:ext cx="8608992" cy="682625"/>
          </a:xfrm>
        </p:spPr>
        <p:txBody>
          <a:bodyPr>
            <a:normAutofit fontScale="90000"/>
          </a:bodyPr>
          <a:lstStyle/>
          <a:p>
            <a:r>
              <a:rPr lang="en-US" dirty="0"/>
              <a:t>Mechanism of TACE (ADAM17) activation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40ADB-983E-EC42-A6B8-350F541C62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5E74DC29-3AC3-7D42-8DB1-0F43D9211832}" type="slidenum">
              <a:rPr lang="en-US" altLang="en-US" smtClean="0"/>
              <a:pPr>
                <a:defRPr/>
              </a:pPr>
              <a:t>5</a:t>
            </a:fld>
            <a:r>
              <a:rPr lang="en-US" altLang="en-US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B15F7B1-2E3E-9546-ABDA-AD7DFF04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47" y="2255584"/>
            <a:ext cx="8253430" cy="1826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D1EE02-6C4B-644C-B3CB-BD63CE63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391" y="3345280"/>
            <a:ext cx="719980" cy="1123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33967-6EF8-4745-B942-51DDA0A8F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554" y="2255584"/>
            <a:ext cx="807783" cy="15980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63B585-1BFA-FE49-B82E-BE9EC55A6B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681" y="4081873"/>
            <a:ext cx="3652582" cy="1633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408D86-BCE6-7C41-ACAB-4A07511FB1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767" y="2021624"/>
            <a:ext cx="667299" cy="21072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C17982-1B24-0A49-B2A4-B529E320F6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55" y="3615442"/>
            <a:ext cx="386331" cy="386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8C35F8-D06B-B94D-A8E3-A964CBACD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182" y="3345280"/>
            <a:ext cx="719980" cy="11238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EE5264-50E8-2443-9C37-3E5665472E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27" y="2351086"/>
            <a:ext cx="561936" cy="17736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9DBEDA-CB64-244E-A32B-C5FF4FC49B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136" y="2605712"/>
            <a:ext cx="526815" cy="298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438BD9-6519-3B43-8A4B-1A33A3E9992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369" y="1447801"/>
            <a:ext cx="807783" cy="2405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E11B3F-4496-5948-B5AA-09D47D44F490}"/>
              </a:ext>
            </a:extLst>
          </p:cNvPr>
          <p:cNvSpPr txBox="1"/>
          <p:nvPr/>
        </p:nvSpPr>
        <p:spPr>
          <a:xfrm>
            <a:off x="5768260" y="24660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iRhom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4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8488-BCB2-B84F-8142-0B8A84DD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ligand shedding module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7FC2D-955C-8742-B920-609D8199A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9933"/>
            <a:ext cx="10287000" cy="404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5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1F9-408C-A448-A27F-320AAC40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TGFa</a:t>
            </a:r>
            <a:r>
              <a:rPr lang="en-US" dirty="0"/>
              <a:t> expression and ERK activation modules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8C7D2-70EC-EF41-BDB0-63251D04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141"/>
            <a:ext cx="10287000" cy="1653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7E49C2-8686-8041-AF1F-E1379F2E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630083"/>
            <a:ext cx="10286999" cy="316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8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1D61-1041-1644-AC8D-E88D8B05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simulations: equilibrium(no </a:t>
            </a:r>
            <a:r>
              <a:rPr lang="en-US" dirty="0" err="1"/>
              <a:t>TGFa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5FE2F-B0C7-2E44-B551-00137A21C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19" t="20815" r="2334" b="13260"/>
          <a:stretch/>
        </p:blipFill>
        <p:spPr>
          <a:xfrm>
            <a:off x="1096433" y="2099733"/>
            <a:ext cx="8094133" cy="376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31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1D61-1041-1644-AC8D-E88D8B05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simulations: add </a:t>
            </a:r>
            <a:r>
              <a:rPr lang="en-US" dirty="0" err="1"/>
              <a:t>TGFa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A25B7D-FF04-1941-9298-23EF1AF69D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5" t="21260" r="2047" b="13259"/>
          <a:stretch/>
        </p:blipFill>
        <p:spPr>
          <a:xfrm>
            <a:off x="1087966" y="2091265"/>
            <a:ext cx="81110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449</TotalTime>
  <Words>76</Words>
  <Application>Microsoft Macintosh PowerPoint</Application>
  <PresentationFormat>35mm Slides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Helvetica</vt:lpstr>
      <vt:lpstr>Times New Roman</vt:lpstr>
      <vt:lpstr>Office Theme</vt:lpstr>
      <vt:lpstr>Current modules</vt:lpstr>
      <vt:lpstr>A transfer-function model of ERK signaling</vt:lpstr>
      <vt:lpstr>Our model predicted impact of feedback strength</vt:lpstr>
      <vt:lpstr>You can build a mechanistic model of a module if there is sufficient data</vt:lpstr>
      <vt:lpstr>Mechanism of TACE (ADAM17) activation</vt:lpstr>
      <vt:lpstr>The ligand shedding module</vt:lpstr>
      <vt:lpstr>The TGFa expression and ERK activation modules</vt:lpstr>
      <vt:lpstr>Test simulations: equilibrium(no TGFa)</vt:lpstr>
      <vt:lpstr>Test simulations: add TGFa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Bi-weekly lab meeting</dc:title>
  <dc:creator>HSWiley</dc:creator>
  <cp:lastModifiedBy>Feng, Song</cp:lastModifiedBy>
  <cp:revision>20</cp:revision>
  <dcterms:created xsi:type="dcterms:W3CDTF">2020-01-06T01:05:44Z</dcterms:created>
  <dcterms:modified xsi:type="dcterms:W3CDTF">2020-03-02T09:39:14Z</dcterms:modified>
</cp:coreProperties>
</file>