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5680"/>
  </p:normalViewPr>
  <p:slideViewPr>
    <p:cSldViewPr snapToGrid="0" snapToObjects="1" showGuides="1">
      <p:cViewPr varScale="1">
        <p:scale>
          <a:sx n="153" d="100"/>
          <a:sy n="15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C0B-F6CC-D645-801D-2D7F27AC0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D7D02-093A-9D47-82A9-F72F7055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725-97F1-DA45-8FB6-3B0409F4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C3CE-B111-C247-ACA6-06EF387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5C2C-574A-134A-A0EC-69EA0A4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6F8E-0C8E-FC4F-8957-581A4C4A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7A36E-D179-2B42-BBD2-854B2342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9EA5-3FDA-814A-B483-2E87269D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2908-9A64-D344-B02C-1034D6F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C1A3-F025-A148-82C5-14059F40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70BF-DB45-F84E-87D9-D3087597F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1F24-8890-A94E-84D1-31D11EBC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3E38-83BC-4B4B-9942-1E901F04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40A3-1F9F-B248-AB97-C7E9835D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A2B5-FF64-8E49-BB09-9D42B88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B2F-A5C2-0B41-9306-BF3F9F6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0A28-5022-9448-A5FF-5F875571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9A1-23AA-1C41-99A2-D4FE660A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D075-BD2B-CA41-921C-B554D204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BAE1-C1B6-4643-A76E-3711D26D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BAF6-4094-6841-9928-C3AE9B63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56B6-C8EA-9A4F-B735-6068AE5E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A54D-84C8-0F4B-8074-325FACE9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7A6B-2FF2-494F-9693-5F9D8A51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529-6CDE-0449-A000-B4F58D28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B13-CFDC-694E-8CFF-AB9D0230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A2F-C618-EB4B-8DDA-E006E0BD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3DF1C-F649-2347-9DC3-4B1AFB8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2E039-C6F9-5A4A-AAEE-F6E9E3F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F630-0683-214E-BEC3-83553664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6706-643E-F04C-A383-F09DE9F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12F2-5B9E-A243-901D-70122CDE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7AD8-7161-174B-A8B9-A1063207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E482A-2901-DE48-840A-BE91B460C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A228B-F17B-6242-AF59-115ADADE6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02B04-BC1C-FC48-BCEB-B67E3BF8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D45BF-6523-1C4B-9095-548A91BC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B178-8145-E143-83EB-649B7540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7FE52-FD7B-074F-AC60-A0EBBB0E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F677-4E15-0E4E-AB99-068E58B2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474C-FA80-5144-B5FC-2BBCFC43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9576-BA1C-C243-BE7C-A5E962E1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8F0C0-9A09-7A48-AB75-CDF29DC9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C1D12-21F6-5145-80CF-23E98419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EB4BB-FF78-A24B-BA86-36C4D7CB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21C2-D1F7-B644-B915-959530C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40D-71AB-C840-A6B5-E5B23BC1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2B8-50F0-3F4B-AE24-FB66C0CC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1C8C6-45D5-784D-825C-342B1EA6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9853-56C6-BA40-9734-B56D7F8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81A9-0DC9-F242-AB0E-A40B4C17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0079-059A-F94E-A7EE-9C4ED794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7CD-2858-F941-BD85-C1DB447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8354C-3778-B443-96C9-1CA0ECEF4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CC9F-98A7-DD44-BDF4-C7BDC271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CAB9B-3B8F-D442-B84E-F75D5E1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ABE7-FBE6-DC44-9227-F7D1FC7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E0F90-83D8-034C-BE09-D88DDA6F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FC1C4-AB5E-3C43-8EC3-B546EA87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CF1B-A9A9-0347-B1BB-B5A7C220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9CF5-CA16-7446-BC52-795553170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F135-D07A-6043-A322-6E56B87784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EB58-0891-154E-B4B3-BBF0368D2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EF59-32E8-664E-A410-31058D2D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A120-306F-B949-A8A7-D3B31B45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729C-4C8F-A447-9891-37E9C1F958D7}"/>
              </a:ext>
            </a:extLst>
          </p:cNvPr>
          <p:cNvSpPr txBox="1"/>
          <p:nvPr/>
        </p:nvSpPr>
        <p:spPr>
          <a:xfrm>
            <a:off x="606829" y="972589"/>
            <a:ext cx="5629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Comparing spectra in D2O and DMSO solvents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Samples DOC-008, 011, 012, 022 were run in 70 % D2O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they were lyophilized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then run in DMSO-d6</a:t>
            </a:r>
          </a:p>
          <a:p>
            <a:endParaRPr lang="en-US" dirty="0"/>
          </a:p>
          <a:p>
            <a:r>
              <a:rPr lang="en-US" dirty="0"/>
              <a:t>Feb 2021</a:t>
            </a:r>
          </a:p>
          <a:p>
            <a:r>
              <a:rPr lang="en-US" dirty="0"/>
              <a:t>TES-</a:t>
            </a:r>
            <a:r>
              <a:rPr lang="en-US" dirty="0" err="1"/>
              <a:t>Drydown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4E6F1-B497-D044-B1C3-61280C4F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698500"/>
            <a:ext cx="7302500" cy="546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87DD2-4473-8043-895F-7C8D1C0965A0}"/>
              </a:ext>
            </a:extLst>
          </p:cNvPr>
          <p:cNvSpPr txBox="1"/>
          <p:nvPr/>
        </p:nvSpPr>
        <p:spPr>
          <a:xfrm>
            <a:off x="1955341" y="1605864"/>
            <a:ext cx="14943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DOC-008: </a:t>
            </a:r>
          </a:p>
          <a:p>
            <a:r>
              <a:rPr lang="en-US" sz="1100" dirty="0"/>
              <a:t>C-150d-CW-5cmtoend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28D-38FA-6543-83F9-2C143253311B}"/>
              </a:ext>
            </a:extLst>
          </p:cNvPr>
          <p:cNvSpPr txBox="1"/>
          <p:nvPr/>
        </p:nvSpPr>
        <p:spPr>
          <a:xfrm>
            <a:off x="1955341" y="2791937"/>
            <a:ext cx="149432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DOC-011: </a:t>
            </a:r>
          </a:p>
          <a:p>
            <a:r>
              <a:rPr lang="en-US" sz="1100" dirty="0"/>
              <a:t>C-150d-FAD-5cmtoend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46B3B-FFAB-1849-8256-DCB5F4A1965D}"/>
              </a:ext>
            </a:extLst>
          </p:cNvPr>
          <p:cNvSpPr txBox="1"/>
          <p:nvPr/>
        </p:nvSpPr>
        <p:spPr>
          <a:xfrm>
            <a:off x="1955340" y="3879961"/>
            <a:ext cx="149432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DOC-012:</a:t>
            </a:r>
          </a:p>
          <a:p>
            <a:r>
              <a:rPr lang="en-US" sz="1100" dirty="0"/>
              <a:t>C-150d-FAD-5cmtoend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CDFE1-A42B-0341-A267-E8492E1BD17C}"/>
              </a:ext>
            </a:extLst>
          </p:cNvPr>
          <p:cNvSpPr txBox="1"/>
          <p:nvPr/>
        </p:nvSpPr>
        <p:spPr>
          <a:xfrm>
            <a:off x="1955340" y="5007849"/>
            <a:ext cx="142218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DOC-022:</a:t>
            </a:r>
          </a:p>
          <a:p>
            <a:r>
              <a:rPr lang="en-US" sz="1100" dirty="0"/>
              <a:t>C-30d-FAD-5cmtoend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9A729-8407-074C-B4A4-5B2E4962B90C}"/>
              </a:ext>
            </a:extLst>
          </p:cNvPr>
          <p:cNvSpPr/>
          <p:nvPr/>
        </p:nvSpPr>
        <p:spPr>
          <a:xfrm>
            <a:off x="8046720" y="922713"/>
            <a:ext cx="606829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166EAE-0170-8A4D-A3DD-24F004D70813}"/>
              </a:ext>
            </a:extLst>
          </p:cNvPr>
          <p:cNvSpPr/>
          <p:nvPr/>
        </p:nvSpPr>
        <p:spPr>
          <a:xfrm>
            <a:off x="7033327" y="922713"/>
            <a:ext cx="1007006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DB305-E475-C244-9A0D-6EEC071E734F}"/>
              </a:ext>
            </a:extLst>
          </p:cNvPr>
          <p:cNvSpPr txBox="1"/>
          <p:nvPr/>
        </p:nvSpPr>
        <p:spPr>
          <a:xfrm>
            <a:off x="8040332" y="628996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aliphatic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5EED2-0710-BE4D-A727-33B837D18B4B}"/>
              </a:ext>
            </a:extLst>
          </p:cNvPr>
          <p:cNvSpPr txBox="1"/>
          <p:nvPr/>
        </p:nvSpPr>
        <p:spPr>
          <a:xfrm>
            <a:off x="7095844" y="6289962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unsaturated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4D35A-A09E-C44C-9034-58E7D38B396E}"/>
              </a:ext>
            </a:extLst>
          </p:cNvPr>
          <p:cNvSpPr txBox="1"/>
          <p:nvPr/>
        </p:nvSpPr>
        <p:spPr>
          <a:xfrm>
            <a:off x="5938407" y="6289961"/>
            <a:ext cx="1378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heteroatom</a:t>
            </a:r>
          </a:p>
          <a:p>
            <a:pPr algn="ctr"/>
            <a:r>
              <a:rPr lang="en-US" sz="1100" dirty="0"/>
              <a:t>(carb, ether, alcohol)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4B510-31F4-7746-9B0A-0C0055713B64}"/>
              </a:ext>
            </a:extLst>
          </p:cNvPr>
          <p:cNvSpPr txBox="1"/>
          <p:nvPr/>
        </p:nvSpPr>
        <p:spPr>
          <a:xfrm>
            <a:off x="3472815" y="6289961"/>
            <a:ext cx="1758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conjugated</a:t>
            </a:r>
          </a:p>
          <a:p>
            <a:pPr algn="ctr"/>
            <a:r>
              <a:rPr lang="en-US" sz="1100" dirty="0"/>
              <a:t>(aromatic, amide, phenolic)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523E4-83F6-1B4B-AEAC-260E679D8D50}"/>
              </a:ext>
            </a:extLst>
          </p:cNvPr>
          <p:cNvSpPr/>
          <p:nvPr/>
        </p:nvSpPr>
        <p:spPr>
          <a:xfrm>
            <a:off x="6238801" y="922711"/>
            <a:ext cx="788138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71B5B-6EF7-A64A-9046-0DF70E8DF6E5}"/>
              </a:ext>
            </a:extLst>
          </p:cNvPr>
          <p:cNvSpPr/>
          <p:nvPr/>
        </p:nvSpPr>
        <p:spPr>
          <a:xfrm>
            <a:off x="3703463" y="922710"/>
            <a:ext cx="1297522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D3A76-5C29-7C4C-BA0B-567C50F0B57E}"/>
              </a:ext>
            </a:extLst>
          </p:cNvPr>
          <p:cNvCxnSpPr>
            <a:cxnSpLocks/>
          </p:cNvCxnSpPr>
          <p:nvPr/>
        </p:nvCxnSpPr>
        <p:spPr>
          <a:xfrm>
            <a:off x="6091087" y="345315"/>
            <a:ext cx="0" cy="310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64B91-AEFD-954C-9A46-5A7C205A325D}"/>
              </a:ext>
            </a:extLst>
          </p:cNvPr>
          <p:cNvSpPr txBox="1"/>
          <p:nvPr/>
        </p:nvSpPr>
        <p:spPr>
          <a:xfrm>
            <a:off x="5836153" y="13715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FDDFF-38C6-2B49-A6E7-C28BFFE429AF}"/>
              </a:ext>
            </a:extLst>
          </p:cNvPr>
          <p:cNvSpPr txBox="1"/>
          <p:nvPr/>
        </p:nvSpPr>
        <p:spPr>
          <a:xfrm>
            <a:off x="91440" y="418513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DOC-008 had DSS/phosphate buffer</a:t>
            </a:r>
          </a:p>
          <a:p>
            <a:r>
              <a:rPr lang="en-US" sz="1100" dirty="0"/>
              <a:t>The other samples did not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39F55-469F-DC4B-A00A-32FECF72E165}"/>
              </a:ext>
            </a:extLst>
          </p:cNvPr>
          <p:cNvSpPr txBox="1"/>
          <p:nvPr/>
        </p:nvSpPr>
        <p:spPr>
          <a:xfrm>
            <a:off x="91440" y="720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F6056-67EB-0040-9ABB-2D973C21FD5F}"/>
              </a:ext>
            </a:extLst>
          </p:cNvPr>
          <p:cNvCxnSpPr>
            <a:cxnSpLocks/>
          </p:cNvCxnSpPr>
          <p:nvPr/>
        </p:nvCxnSpPr>
        <p:spPr>
          <a:xfrm flipH="1">
            <a:off x="9166440" y="1889292"/>
            <a:ext cx="7811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FEEC4F-8608-A84D-9D8A-53594C81AF04}"/>
              </a:ext>
            </a:extLst>
          </p:cNvPr>
          <p:cNvSpPr txBox="1"/>
          <p:nvPr/>
        </p:nvSpPr>
        <p:spPr>
          <a:xfrm>
            <a:off x="9897068" y="175664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DSS standard</a:t>
            </a:r>
          </a:p>
        </p:txBody>
      </p:sp>
    </p:spTree>
    <p:extLst>
      <p:ext uri="{BB962C8B-B14F-4D97-AF65-F5344CB8AC3E}">
        <p14:creationId xmlns:p14="http://schemas.microsoft.com/office/powerpoint/2010/main" val="28721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A44B9C-8F86-0F48-B7E4-D0850688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698500"/>
            <a:ext cx="7302500" cy="546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ADB053-774C-AE41-BDA1-33A1C8885743}"/>
              </a:ext>
            </a:extLst>
          </p:cNvPr>
          <p:cNvSpPr/>
          <p:nvPr/>
        </p:nvSpPr>
        <p:spPr>
          <a:xfrm>
            <a:off x="7663628" y="922713"/>
            <a:ext cx="1422183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ECD2F-3EFF-3D43-BB9F-492C4A81D613}"/>
              </a:ext>
            </a:extLst>
          </p:cNvPr>
          <p:cNvSpPr/>
          <p:nvPr/>
        </p:nvSpPr>
        <p:spPr>
          <a:xfrm>
            <a:off x="6531860" y="922712"/>
            <a:ext cx="714024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C1A8C-F9DB-CB47-BE9E-FDAD48E42AF3}"/>
              </a:ext>
            </a:extLst>
          </p:cNvPr>
          <p:cNvSpPr/>
          <p:nvPr/>
        </p:nvSpPr>
        <p:spPr>
          <a:xfrm>
            <a:off x="5985164" y="922712"/>
            <a:ext cx="546694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1CC-0D92-364E-A048-41E235F2368B}"/>
              </a:ext>
            </a:extLst>
          </p:cNvPr>
          <p:cNvSpPr/>
          <p:nvPr/>
        </p:nvSpPr>
        <p:spPr>
          <a:xfrm>
            <a:off x="5781964" y="922712"/>
            <a:ext cx="203198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8FB5D-B937-C64B-9947-6E6AE5568B45}"/>
              </a:ext>
            </a:extLst>
          </p:cNvPr>
          <p:cNvSpPr/>
          <p:nvPr/>
        </p:nvSpPr>
        <p:spPr>
          <a:xfrm>
            <a:off x="3749964" y="922712"/>
            <a:ext cx="397163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5E516-E8B7-0B4C-9459-5ABB45C76D09}"/>
              </a:ext>
            </a:extLst>
          </p:cNvPr>
          <p:cNvSpPr txBox="1"/>
          <p:nvPr/>
        </p:nvSpPr>
        <p:spPr>
          <a:xfrm>
            <a:off x="1856516" y="1680675"/>
            <a:ext cx="14943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DOC-008: </a:t>
            </a:r>
          </a:p>
          <a:p>
            <a:r>
              <a:rPr lang="en-US" sz="1100" dirty="0"/>
              <a:t>C-150d-CW-5cmtoend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1EED-3583-7A41-AC81-881E6CB8D19B}"/>
              </a:ext>
            </a:extLst>
          </p:cNvPr>
          <p:cNvSpPr txBox="1"/>
          <p:nvPr/>
        </p:nvSpPr>
        <p:spPr>
          <a:xfrm>
            <a:off x="1856516" y="2791937"/>
            <a:ext cx="149432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DOC-011: </a:t>
            </a:r>
          </a:p>
          <a:p>
            <a:r>
              <a:rPr lang="en-US" sz="1100" dirty="0"/>
              <a:t>C-150d-FAD-5cmtoend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FB99D-03BC-0444-9E7E-FE3060143D27}"/>
              </a:ext>
            </a:extLst>
          </p:cNvPr>
          <p:cNvSpPr txBox="1"/>
          <p:nvPr/>
        </p:nvSpPr>
        <p:spPr>
          <a:xfrm>
            <a:off x="1856515" y="3929839"/>
            <a:ext cx="149432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DOC-012:</a:t>
            </a:r>
          </a:p>
          <a:p>
            <a:r>
              <a:rPr lang="en-US" sz="1100" dirty="0"/>
              <a:t>C-150d-FAD-5cmtoend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B22A1-A80F-5342-9810-74374F02BEB7}"/>
              </a:ext>
            </a:extLst>
          </p:cNvPr>
          <p:cNvSpPr txBox="1"/>
          <p:nvPr/>
        </p:nvSpPr>
        <p:spPr>
          <a:xfrm>
            <a:off x="1856515" y="5007849"/>
            <a:ext cx="142218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DOC-022:</a:t>
            </a:r>
          </a:p>
          <a:p>
            <a:r>
              <a:rPr lang="en-US" sz="1100" dirty="0"/>
              <a:t>C-30d-FAD-5cmtoend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2B33A8-A086-2C49-B4A7-2160F44A6F28}"/>
              </a:ext>
            </a:extLst>
          </p:cNvPr>
          <p:cNvSpPr/>
          <p:nvPr/>
        </p:nvSpPr>
        <p:spPr>
          <a:xfrm>
            <a:off x="4147127" y="922711"/>
            <a:ext cx="1052946" cy="5367251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9AAE-C017-064A-9B7B-D28E5322B24C}"/>
              </a:ext>
            </a:extLst>
          </p:cNvPr>
          <p:cNvSpPr txBox="1"/>
          <p:nvPr/>
        </p:nvSpPr>
        <p:spPr>
          <a:xfrm>
            <a:off x="8040332" y="628996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aliphatic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43413-A0D6-4A42-8577-4F4E48A957EB}"/>
              </a:ext>
            </a:extLst>
          </p:cNvPr>
          <p:cNvSpPr txBox="1"/>
          <p:nvPr/>
        </p:nvSpPr>
        <p:spPr>
          <a:xfrm>
            <a:off x="6598567" y="6289962"/>
            <a:ext cx="58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O-alkyl</a:t>
            </a:r>
          </a:p>
          <a:p>
            <a:pPr algn="ctr"/>
            <a:r>
              <a:rPr lang="en-US" sz="1100" dirty="0"/>
              <a:t>(carb)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6D420-1DA3-AB4C-98E5-96DF8DC80299}"/>
              </a:ext>
            </a:extLst>
          </p:cNvPr>
          <p:cNvSpPr txBox="1"/>
          <p:nvPr/>
        </p:nvSpPr>
        <p:spPr>
          <a:xfrm>
            <a:off x="5944026" y="629597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100" dirty="0"/>
              <a:t>α</a:t>
            </a:r>
            <a:r>
              <a:rPr lang="en-US" sz="1100" dirty="0"/>
              <a:t>-H</a:t>
            </a:r>
          </a:p>
          <a:p>
            <a:pPr algn="ctr"/>
            <a:r>
              <a:rPr lang="en-US" sz="1100" dirty="0"/>
              <a:t>(protein)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243D3-3238-674E-8C2D-CCCDA193C5AD}"/>
              </a:ext>
            </a:extLst>
          </p:cNvPr>
          <p:cNvSpPr txBox="1"/>
          <p:nvPr/>
        </p:nvSpPr>
        <p:spPr>
          <a:xfrm>
            <a:off x="5660317" y="630198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F58CE-3C75-8246-BC0A-F1FDF45C4AD0}"/>
              </a:ext>
            </a:extLst>
          </p:cNvPr>
          <p:cNvSpPr txBox="1"/>
          <p:nvPr/>
        </p:nvSpPr>
        <p:spPr>
          <a:xfrm>
            <a:off x="4327191" y="6305211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aromatic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C7CF4-FD92-2C40-BC92-8751EEC9D03F}"/>
              </a:ext>
            </a:extLst>
          </p:cNvPr>
          <p:cNvSpPr txBox="1"/>
          <p:nvPr/>
        </p:nvSpPr>
        <p:spPr>
          <a:xfrm>
            <a:off x="3684949" y="6289962"/>
            <a:ext cx="540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amide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D34F6-03E3-7F4B-B3A2-A71FFE220E71}"/>
              </a:ext>
            </a:extLst>
          </p:cNvPr>
          <p:cNvCxnSpPr>
            <a:cxnSpLocks/>
          </p:cNvCxnSpPr>
          <p:nvPr/>
        </p:nvCxnSpPr>
        <p:spPr>
          <a:xfrm>
            <a:off x="6991927" y="387927"/>
            <a:ext cx="0" cy="310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669A23-3D5C-7344-9B7B-C03CA60E5161}"/>
              </a:ext>
            </a:extLst>
          </p:cNvPr>
          <p:cNvSpPr txBox="1"/>
          <p:nvPr/>
        </p:nvSpPr>
        <p:spPr>
          <a:xfrm>
            <a:off x="6736993" y="179764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water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4ECEDA-EA78-9F43-87B2-252742A69FA7}"/>
              </a:ext>
            </a:extLst>
          </p:cNvPr>
          <p:cNvCxnSpPr>
            <a:cxnSpLocks/>
          </p:cNvCxnSpPr>
          <p:nvPr/>
        </p:nvCxnSpPr>
        <p:spPr>
          <a:xfrm>
            <a:off x="7496157" y="390933"/>
            <a:ext cx="0" cy="310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BA4A0-B334-F04E-8D44-60DDC4CDF56C}"/>
              </a:ext>
            </a:extLst>
          </p:cNvPr>
          <p:cNvSpPr txBox="1"/>
          <p:nvPr/>
        </p:nvSpPr>
        <p:spPr>
          <a:xfrm>
            <a:off x="7226796" y="18277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DMSO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96558-AADE-4B43-8A68-10CEDD7C0C7A}"/>
              </a:ext>
            </a:extLst>
          </p:cNvPr>
          <p:cNvCxnSpPr>
            <a:cxnSpLocks/>
          </p:cNvCxnSpPr>
          <p:nvPr/>
        </p:nvCxnSpPr>
        <p:spPr>
          <a:xfrm flipH="1">
            <a:off x="9166440" y="1590034"/>
            <a:ext cx="7811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6BDCDF-6F72-6B40-91FC-8609066B26D0}"/>
              </a:ext>
            </a:extLst>
          </p:cNvPr>
          <p:cNvSpPr txBox="1"/>
          <p:nvPr/>
        </p:nvSpPr>
        <p:spPr>
          <a:xfrm>
            <a:off x="9897068" y="1457390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DSS standard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F339B-DA73-F24F-8BD3-E0B5B37089A3}"/>
              </a:ext>
            </a:extLst>
          </p:cNvPr>
          <p:cNvSpPr txBox="1"/>
          <p:nvPr/>
        </p:nvSpPr>
        <p:spPr>
          <a:xfrm>
            <a:off x="91440" y="7204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DMSO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8F25D6-0746-C148-9C38-0A0D59C476E4}"/>
              </a:ext>
            </a:extLst>
          </p:cNvPr>
          <p:cNvSpPr txBox="1"/>
          <p:nvPr/>
        </p:nvSpPr>
        <p:spPr>
          <a:xfrm>
            <a:off x="91440" y="418513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DOC-008 had DSS/phosphate buffer</a:t>
            </a:r>
          </a:p>
          <a:p>
            <a:r>
              <a:rPr lang="en-US" sz="1100" dirty="0"/>
              <a:t>The other samples did not</a:t>
            </a:r>
          </a:p>
        </p:txBody>
      </p:sp>
    </p:spTree>
    <p:extLst>
      <p:ext uri="{BB962C8B-B14F-4D97-AF65-F5344CB8AC3E}">
        <p14:creationId xmlns:p14="http://schemas.microsoft.com/office/powerpoint/2010/main" val="6355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5B5AA-173D-6442-AC31-F36AD26A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698500"/>
            <a:ext cx="7302500" cy="546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81458-B913-1746-AD3D-CBF94FF6FC33}"/>
              </a:ext>
            </a:extLst>
          </p:cNvPr>
          <p:cNvSpPr txBox="1"/>
          <p:nvPr/>
        </p:nvSpPr>
        <p:spPr>
          <a:xfrm>
            <a:off x="91440" y="7204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samples run in D2O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915DE-B87A-944B-9A20-827F6FE2DFA1}"/>
              </a:ext>
            </a:extLst>
          </p:cNvPr>
          <p:cNvSpPr txBox="1"/>
          <p:nvPr/>
        </p:nvSpPr>
        <p:spPr>
          <a:xfrm>
            <a:off x="1955340" y="2379152"/>
            <a:ext cx="14943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DOC-014: </a:t>
            </a:r>
          </a:p>
          <a:p>
            <a:r>
              <a:rPr lang="en-US" sz="1100" dirty="0"/>
              <a:t>C-30d-CW-5cmtoend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9025A-23E7-034C-9DB9-59DF24458613}"/>
              </a:ext>
            </a:extLst>
          </p:cNvPr>
          <p:cNvSpPr txBox="1"/>
          <p:nvPr/>
        </p:nvSpPr>
        <p:spPr>
          <a:xfrm>
            <a:off x="1955340" y="3227020"/>
            <a:ext cx="13901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DOC-015: </a:t>
            </a:r>
          </a:p>
          <a:p>
            <a:r>
              <a:rPr lang="en-US" sz="1100" dirty="0"/>
              <a:t>C-30d-CW-5cmtoend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BDB25-B4D1-DB4C-9880-089E4F02B7BB}"/>
              </a:ext>
            </a:extLst>
          </p:cNvPr>
          <p:cNvSpPr txBox="1"/>
          <p:nvPr/>
        </p:nvSpPr>
        <p:spPr>
          <a:xfrm>
            <a:off x="1955340" y="4159981"/>
            <a:ext cx="142218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DOC-016:</a:t>
            </a:r>
          </a:p>
          <a:p>
            <a:r>
              <a:rPr lang="en-US" sz="1100" dirty="0"/>
              <a:t>C-30d-FAD-5cmtoend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DAF4A-9ED0-D245-BBCF-2F51882F1A52}"/>
              </a:ext>
            </a:extLst>
          </p:cNvPr>
          <p:cNvSpPr txBox="1"/>
          <p:nvPr/>
        </p:nvSpPr>
        <p:spPr>
          <a:xfrm>
            <a:off x="1955340" y="5007849"/>
            <a:ext cx="142218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DOC-018:</a:t>
            </a:r>
          </a:p>
          <a:p>
            <a:r>
              <a:rPr lang="en-US" sz="1100" dirty="0"/>
              <a:t>C-30d-FAD-5cmtoend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2A36E-785E-514A-9FA3-D590F17E15CC}"/>
              </a:ext>
            </a:extLst>
          </p:cNvPr>
          <p:cNvSpPr txBox="1"/>
          <p:nvPr/>
        </p:nvSpPr>
        <p:spPr>
          <a:xfrm>
            <a:off x="1955340" y="1403309"/>
            <a:ext cx="14943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DOC-004: </a:t>
            </a:r>
          </a:p>
          <a:p>
            <a:r>
              <a:rPr lang="en-US" sz="1100" dirty="0"/>
              <a:t>C-150d-FAD-5cmtoend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AF50A-279C-1B4F-BB02-67F4DA406713}"/>
              </a:ext>
            </a:extLst>
          </p:cNvPr>
          <p:cNvSpPr/>
          <p:nvPr/>
        </p:nvSpPr>
        <p:spPr>
          <a:xfrm>
            <a:off x="8063346" y="828965"/>
            <a:ext cx="606829" cy="5461000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4416E-DF2E-F841-84EA-2C77898175AF}"/>
              </a:ext>
            </a:extLst>
          </p:cNvPr>
          <p:cNvSpPr/>
          <p:nvPr/>
        </p:nvSpPr>
        <p:spPr>
          <a:xfrm>
            <a:off x="7049953" y="828965"/>
            <a:ext cx="1007006" cy="5461000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D761B-9A9D-704D-8FB9-569F7D9D1967}"/>
              </a:ext>
            </a:extLst>
          </p:cNvPr>
          <p:cNvSpPr txBox="1"/>
          <p:nvPr/>
        </p:nvSpPr>
        <p:spPr>
          <a:xfrm>
            <a:off x="8056958" y="628996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aliphatic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03B21-59F6-7A4F-9215-1621839A2C2D}"/>
              </a:ext>
            </a:extLst>
          </p:cNvPr>
          <p:cNvSpPr txBox="1"/>
          <p:nvPr/>
        </p:nvSpPr>
        <p:spPr>
          <a:xfrm>
            <a:off x="7112470" y="6289962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unsaturated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5EDE9-CB4A-BD4A-A110-3B1375E21D5B}"/>
              </a:ext>
            </a:extLst>
          </p:cNvPr>
          <p:cNvSpPr txBox="1"/>
          <p:nvPr/>
        </p:nvSpPr>
        <p:spPr>
          <a:xfrm>
            <a:off x="5955033" y="6289961"/>
            <a:ext cx="1378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heteroatom</a:t>
            </a:r>
          </a:p>
          <a:p>
            <a:pPr algn="ctr"/>
            <a:r>
              <a:rPr lang="en-US" sz="1100" dirty="0"/>
              <a:t>(carb, ether, alcohol)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37F57-A103-E24A-AB9C-8A6DA9E377A2}"/>
              </a:ext>
            </a:extLst>
          </p:cNvPr>
          <p:cNvSpPr txBox="1"/>
          <p:nvPr/>
        </p:nvSpPr>
        <p:spPr>
          <a:xfrm>
            <a:off x="3489441" y="6289961"/>
            <a:ext cx="1758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conjugated</a:t>
            </a:r>
          </a:p>
          <a:p>
            <a:pPr algn="ctr"/>
            <a:r>
              <a:rPr lang="en-US" sz="1100" dirty="0"/>
              <a:t>(aromatic, amide, phenolic)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46BCA-AB60-7647-B66D-F8D1997EE80C}"/>
              </a:ext>
            </a:extLst>
          </p:cNvPr>
          <p:cNvSpPr/>
          <p:nvPr/>
        </p:nvSpPr>
        <p:spPr>
          <a:xfrm>
            <a:off x="6255427" y="828963"/>
            <a:ext cx="788138" cy="5461000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B526D-D77A-B04A-A9C8-B50FBD36B048}"/>
              </a:ext>
            </a:extLst>
          </p:cNvPr>
          <p:cNvSpPr/>
          <p:nvPr/>
        </p:nvSpPr>
        <p:spPr>
          <a:xfrm>
            <a:off x="3720089" y="828962"/>
            <a:ext cx="1297522" cy="5461000"/>
          </a:xfrm>
          <a:prstGeom prst="rect">
            <a:avLst/>
          </a:prstGeom>
          <a:solidFill>
            <a:schemeClr val="accent4">
              <a:lumMod val="75000"/>
              <a:alpha val="8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157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Kaizad F</dc:creator>
  <cp:lastModifiedBy>Patel, Kaizad F</cp:lastModifiedBy>
  <cp:revision>50</cp:revision>
  <dcterms:created xsi:type="dcterms:W3CDTF">2021-02-09T18:17:44Z</dcterms:created>
  <dcterms:modified xsi:type="dcterms:W3CDTF">2021-02-09T20:14:48Z</dcterms:modified>
</cp:coreProperties>
</file>