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8288000" cy="10287000"/>
  <p:notesSz cx="6858000" cy="9144000"/>
  <p:embeddedFontLst>
    <p:embeddedFont>
      <p:font typeface="Be Vietnam" panose="020B0604020202020204" charset="0"/>
      <p:regular r:id="rId26"/>
    </p:embeddedFont>
    <p:embeddedFont>
      <p:font typeface="Be Vietnam Medium" panose="020B0604020202020204" charset="0"/>
      <p:regular r:id="rId27"/>
    </p:embeddedFont>
    <p:embeddedFont>
      <p:font typeface="Be Vietnam Ultra-Bold" panose="020B0604020202020204" charset="0"/>
      <p:regular r:id="rId28"/>
    </p:embeddedFont>
    <p:embeddedFont>
      <p:font typeface="Hind Siliguri" panose="02000000000000000000" pitchFamily="2" charset="0"/>
      <p:regular r:id="rId29"/>
      <p:bold r:id="rId30"/>
    </p:embeddedFont>
    <p:embeddedFont>
      <p:font typeface="Poppins Bold" panose="00000800000000000000" pitchFamily="2" charset="0"/>
      <p:regular r:id="rId31"/>
      <p:bold r:id="rId32"/>
    </p:embeddedFont>
    <p:embeddedFont>
      <p:font typeface="TT Chocolates Bold" panose="020B0604020202020204" charset="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3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3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3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3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-4461" r="-20094" b="-471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259300" y="9191625"/>
            <a:ext cx="152400" cy="21907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 b="1">
                <a:solidFill>
                  <a:srgbClr val="195759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2803872"/>
            <a:ext cx="18288000" cy="1343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99"/>
              </a:lnSpc>
            </a:pPr>
            <a:r>
              <a:rPr lang="en-US" sz="7499" b="1">
                <a:solidFill>
                  <a:srgbClr val="195759"/>
                </a:solidFill>
                <a:latin typeface="Poppins Bold"/>
                <a:ea typeface="Poppins Bold"/>
                <a:cs typeface="Poppins Bold"/>
                <a:sym typeface="Poppins Bold"/>
              </a:rPr>
              <a:t>ADVANCED MALWARE PROTECTION</a:t>
            </a:r>
          </a:p>
        </p:txBody>
      </p:sp>
      <p:sp>
        <p:nvSpPr>
          <p:cNvPr id="5" name="Freeform 5"/>
          <p:cNvSpPr/>
          <p:nvPr/>
        </p:nvSpPr>
        <p:spPr>
          <a:xfrm>
            <a:off x="0" y="8765121"/>
            <a:ext cx="6639431" cy="1508962"/>
          </a:xfrm>
          <a:custGeom>
            <a:avLst/>
            <a:gdLst/>
            <a:ahLst/>
            <a:cxnLst/>
            <a:rect l="l" t="t" r="r" b="b"/>
            <a:pathLst>
              <a:path w="6639431" h="1508962">
                <a:moveTo>
                  <a:pt x="0" y="0"/>
                </a:moveTo>
                <a:lnTo>
                  <a:pt x="6639431" y="0"/>
                </a:lnTo>
                <a:lnTo>
                  <a:pt x="6639431" y="1508962"/>
                </a:lnTo>
                <a:lnTo>
                  <a:pt x="0" y="15089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12246570" y="0"/>
            <a:ext cx="6041430" cy="1373052"/>
          </a:xfrm>
          <a:custGeom>
            <a:avLst/>
            <a:gdLst/>
            <a:ahLst/>
            <a:cxnLst/>
            <a:rect l="l" t="t" r="r" b="b"/>
            <a:pathLst>
              <a:path w="6041430" h="1373052">
                <a:moveTo>
                  <a:pt x="6041430" y="1373052"/>
                </a:moveTo>
                <a:lnTo>
                  <a:pt x="0" y="1373052"/>
                </a:lnTo>
                <a:lnTo>
                  <a:pt x="0" y="0"/>
                </a:lnTo>
                <a:lnTo>
                  <a:pt x="6041430" y="0"/>
                </a:lnTo>
                <a:lnTo>
                  <a:pt x="6041430" y="1373052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8057103" y="548438"/>
            <a:ext cx="2173795" cy="960523"/>
            <a:chOff x="0" y="0"/>
            <a:chExt cx="2898393" cy="128069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553492" cy="1280698"/>
            </a:xfrm>
            <a:custGeom>
              <a:avLst/>
              <a:gdLst/>
              <a:ahLst/>
              <a:cxnLst/>
              <a:rect l="l" t="t" r="r" b="b"/>
              <a:pathLst>
                <a:path w="1553492" h="1280698">
                  <a:moveTo>
                    <a:pt x="0" y="0"/>
                  </a:moveTo>
                  <a:lnTo>
                    <a:pt x="1553492" y="0"/>
                  </a:lnTo>
                  <a:lnTo>
                    <a:pt x="1553492" y="1280698"/>
                  </a:lnTo>
                  <a:lnTo>
                    <a:pt x="0" y="1280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1594826" y="0"/>
              <a:ext cx="1303567" cy="1280698"/>
            </a:xfrm>
            <a:custGeom>
              <a:avLst/>
              <a:gdLst/>
              <a:ahLst/>
              <a:cxnLst/>
              <a:rect l="l" t="t" r="r" b="b"/>
              <a:pathLst>
                <a:path w="1303567" h="1280698">
                  <a:moveTo>
                    <a:pt x="0" y="0"/>
                  </a:moveTo>
                  <a:lnTo>
                    <a:pt x="1303567" y="0"/>
                  </a:lnTo>
                  <a:lnTo>
                    <a:pt x="1303567" y="1280698"/>
                  </a:lnTo>
                  <a:lnTo>
                    <a:pt x="0" y="1280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10887989" y="606425"/>
            <a:ext cx="6371311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 b="1">
                <a:solidFill>
                  <a:srgbClr val="195759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Báo cáo đồ án cuối kì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606425"/>
            <a:ext cx="6371311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 b="1">
                <a:solidFill>
                  <a:srgbClr val="195759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NT534.P21.ANTT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890444" y="5829962"/>
            <a:ext cx="8507112" cy="2306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40"/>
              </a:lnSpc>
            </a:pPr>
            <a:r>
              <a:rPr lang="en-US" sz="3500" b="1">
                <a:solidFill>
                  <a:srgbClr val="195759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Sinh viên thực hiện: Nhóm 10</a:t>
            </a:r>
          </a:p>
          <a:p>
            <a:pPr marL="755651" lvl="1" indent="-377825" algn="just">
              <a:lnSpc>
                <a:spcPts val="3990"/>
              </a:lnSpc>
              <a:buFont typeface="Arial"/>
              <a:buChar char="•"/>
            </a:pPr>
            <a:r>
              <a:rPr lang="en-US" sz="3500">
                <a:solidFill>
                  <a:srgbClr val="195759"/>
                </a:solidFill>
                <a:latin typeface="Be Vietnam"/>
                <a:ea typeface="Be Vietnam"/>
                <a:cs typeface="Be Vietnam"/>
                <a:sym typeface="Be Vietnam"/>
              </a:rPr>
              <a:t>21520836 - Phạm Phúc Hậu</a:t>
            </a:r>
          </a:p>
          <a:p>
            <a:pPr marL="755651" lvl="1" indent="-377825" algn="just">
              <a:lnSpc>
                <a:spcPts val="3990"/>
              </a:lnSpc>
              <a:buFont typeface="Arial"/>
              <a:buChar char="•"/>
            </a:pPr>
            <a:r>
              <a:rPr lang="en-US" sz="3500">
                <a:solidFill>
                  <a:srgbClr val="195759"/>
                </a:solidFill>
                <a:latin typeface="Be Vietnam"/>
                <a:ea typeface="Be Vietnam"/>
                <a:cs typeface="Be Vietnam"/>
                <a:sym typeface="Be Vietnam"/>
              </a:rPr>
              <a:t>22521066 - Diệp Tấn Phát</a:t>
            </a:r>
          </a:p>
          <a:p>
            <a:pPr marL="755651" lvl="1" indent="-377825" algn="just">
              <a:lnSpc>
                <a:spcPts val="3990"/>
              </a:lnSpc>
              <a:buFont typeface="Arial"/>
              <a:buChar char="•"/>
            </a:pPr>
            <a:r>
              <a:rPr lang="en-US" sz="3500">
                <a:solidFill>
                  <a:srgbClr val="195759"/>
                </a:solidFill>
                <a:latin typeface="Be Vietnam"/>
                <a:ea typeface="Be Vietnam"/>
                <a:cs typeface="Be Vietnam"/>
                <a:sym typeface="Be Vietnam"/>
              </a:rPr>
              <a:t>22521501 - Phan Nguyễn Nhật Trâm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905193" y="4587586"/>
            <a:ext cx="10477615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>
                <a:solidFill>
                  <a:srgbClr val="195759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Giảng viên hướng dẫn:</a:t>
            </a:r>
            <a:r>
              <a:rPr lang="en-US" sz="3999">
                <a:solidFill>
                  <a:srgbClr val="195759"/>
                </a:solidFill>
                <a:latin typeface="Be Vietnam"/>
                <a:ea typeface="Be Vietnam"/>
                <a:cs typeface="Be Vietnam"/>
                <a:sym typeface="Be Vietnam"/>
              </a:rPr>
              <a:t> ThS. Nguyễn Duy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-4461" r="-20094" b="-4717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411042" y="-720617"/>
            <a:ext cx="19615407" cy="3895402"/>
            <a:chOff x="0" y="0"/>
            <a:chExt cx="5166198" cy="10259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166198" cy="1025949"/>
            </a:xfrm>
            <a:custGeom>
              <a:avLst/>
              <a:gdLst/>
              <a:ahLst/>
              <a:cxnLst/>
              <a:rect l="l" t="t" r="r" b="b"/>
              <a:pathLst>
                <a:path w="5166198" h="1025949">
                  <a:moveTo>
                    <a:pt x="0" y="0"/>
                  </a:moveTo>
                  <a:lnTo>
                    <a:pt x="5166198" y="0"/>
                  </a:lnTo>
                  <a:lnTo>
                    <a:pt x="5166198" y="1025949"/>
                  </a:lnTo>
                  <a:lnTo>
                    <a:pt x="0" y="1025949"/>
                  </a:lnTo>
                  <a:close/>
                </a:path>
              </a:pathLst>
            </a:custGeom>
            <a:solidFill>
              <a:srgbClr val="19575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5166198" cy="1073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5146499" y="4413267"/>
            <a:ext cx="3925804" cy="3542397"/>
            <a:chOff x="0" y="0"/>
            <a:chExt cx="453389" cy="40911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53389" cy="409110"/>
            </a:xfrm>
            <a:custGeom>
              <a:avLst/>
              <a:gdLst/>
              <a:ahLst/>
              <a:cxnLst/>
              <a:rect l="l" t="t" r="r" b="b"/>
              <a:pathLst>
                <a:path w="453389" h="409110">
                  <a:moveTo>
                    <a:pt x="72966" y="0"/>
                  </a:moveTo>
                  <a:lnTo>
                    <a:pt x="380423" y="0"/>
                  </a:lnTo>
                  <a:cubicBezTo>
                    <a:pt x="399775" y="0"/>
                    <a:pt x="418334" y="7687"/>
                    <a:pt x="432018" y="21371"/>
                  </a:cubicBezTo>
                  <a:cubicBezTo>
                    <a:pt x="445702" y="35055"/>
                    <a:pt x="453389" y="53614"/>
                    <a:pt x="453389" y="72966"/>
                  </a:cubicBezTo>
                  <a:lnTo>
                    <a:pt x="453389" y="336143"/>
                  </a:lnTo>
                  <a:cubicBezTo>
                    <a:pt x="453389" y="376442"/>
                    <a:pt x="420721" y="409110"/>
                    <a:pt x="380423" y="409110"/>
                  </a:cubicBezTo>
                  <a:lnTo>
                    <a:pt x="72966" y="409110"/>
                  </a:lnTo>
                  <a:cubicBezTo>
                    <a:pt x="53614" y="409110"/>
                    <a:pt x="35055" y="401422"/>
                    <a:pt x="21371" y="387738"/>
                  </a:cubicBezTo>
                  <a:cubicBezTo>
                    <a:pt x="7687" y="374055"/>
                    <a:pt x="0" y="355495"/>
                    <a:pt x="0" y="336143"/>
                  </a:cubicBezTo>
                  <a:lnTo>
                    <a:pt x="0" y="72966"/>
                  </a:lnTo>
                  <a:cubicBezTo>
                    <a:pt x="0" y="53614"/>
                    <a:pt x="7687" y="35055"/>
                    <a:pt x="21371" y="21371"/>
                  </a:cubicBezTo>
                  <a:cubicBezTo>
                    <a:pt x="35055" y="7687"/>
                    <a:pt x="53614" y="0"/>
                    <a:pt x="72966" y="0"/>
                  </a:cubicBezTo>
                  <a:close/>
                </a:path>
              </a:pathLst>
            </a:custGeom>
            <a:solidFill>
              <a:srgbClr val="FFFFFF"/>
            </a:solidFill>
            <a:ln w="85725" cap="rnd">
              <a:solidFill>
                <a:srgbClr val="33326B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453389" cy="4662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514824" y="8527165"/>
            <a:ext cx="11482809" cy="1279711"/>
            <a:chOff x="0" y="0"/>
            <a:chExt cx="1326144" cy="14779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26144" cy="147793"/>
            </a:xfrm>
            <a:custGeom>
              <a:avLst/>
              <a:gdLst/>
              <a:ahLst/>
              <a:cxnLst/>
              <a:rect l="l" t="t" r="r" b="b"/>
              <a:pathLst>
                <a:path w="1326144" h="147793">
                  <a:moveTo>
                    <a:pt x="24946" y="0"/>
                  </a:moveTo>
                  <a:lnTo>
                    <a:pt x="1301198" y="0"/>
                  </a:lnTo>
                  <a:cubicBezTo>
                    <a:pt x="1307814" y="0"/>
                    <a:pt x="1314159" y="2628"/>
                    <a:pt x="1318837" y="7307"/>
                  </a:cubicBezTo>
                  <a:cubicBezTo>
                    <a:pt x="1323516" y="11985"/>
                    <a:pt x="1326144" y="18330"/>
                    <a:pt x="1326144" y="24946"/>
                  </a:cubicBezTo>
                  <a:lnTo>
                    <a:pt x="1326144" y="122847"/>
                  </a:lnTo>
                  <a:cubicBezTo>
                    <a:pt x="1326144" y="136624"/>
                    <a:pt x="1314975" y="147793"/>
                    <a:pt x="1301198" y="147793"/>
                  </a:cubicBezTo>
                  <a:lnTo>
                    <a:pt x="24946" y="147793"/>
                  </a:lnTo>
                  <a:cubicBezTo>
                    <a:pt x="11169" y="147793"/>
                    <a:pt x="0" y="136624"/>
                    <a:pt x="0" y="122847"/>
                  </a:cubicBezTo>
                  <a:lnTo>
                    <a:pt x="0" y="24946"/>
                  </a:lnTo>
                  <a:cubicBezTo>
                    <a:pt x="0" y="11169"/>
                    <a:pt x="11169" y="0"/>
                    <a:pt x="24946" y="0"/>
                  </a:cubicBezTo>
                  <a:close/>
                </a:path>
              </a:pathLst>
            </a:custGeom>
            <a:solidFill>
              <a:srgbClr val="FFFFFF"/>
            </a:solidFill>
            <a:ln w="85725" cap="rnd">
              <a:solidFill>
                <a:srgbClr val="33326B"/>
              </a:solidFill>
              <a:prstDash val="solid"/>
              <a:round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1326144" cy="2049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28700" y="4413267"/>
            <a:ext cx="3925804" cy="3542397"/>
            <a:chOff x="0" y="0"/>
            <a:chExt cx="453389" cy="40911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53389" cy="409110"/>
            </a:xfrm>
            <a:custGeom>
              <a:avLst/>
              <a:gdLst/>
              <a:ahLst/>
              <a:cxnLst/>
              <a:rect l="l" t="t" r="r" b="b"/>
              <a:pathLst>
                <a:path w="453389" h="409110">
                  <a:moveTo>
                    <a:pt x="72966" y="0"/>
                  </a:moveTo>
                  <a:lnTo>
                    <a:pt x="380423" y="0"/>
                  </a:lnTo>
                  <a:cubicBezTo>
                    <a:pt x="399775" y="0"/>
                    <a:pt x="418334" y="7687"/>
                    <a:pt x="432018" y="21371"/>
                  </a:cubicBezTo>
                  <a:cubicBezTo>
                    <a:pt x="445702" y="35055"/>
                    <a:pt x="453389" y="53614"/>
                    <a:pt x="453389" y="72966"/>
                  </a:cubicBezTo>
                  <a:lnTo>
                    <a:pt x="453389" y="336143"/>
                  </a:lnTo>
                  <a:cubicBezTo>
                    <a:pt x="453389" y="376442"/>
                    <a:pt x="420721" y="409110"/>
                    <a:pt x="380423" y="409110"/>
                  </a:cubicBezTo>
                  <a:lnTo>
                    <a:pt x="72966" y="409110"/>
                  </a:lnTo>
                  <a:cubicBezTo>
                    <a:pt x="53614" y="409110"/>
                    <a:pt x="35055" y="401422"/>
                    <a:pt x="21371" y="387738"/>
                  </a:cubicBezTo>
                  <a:cubicBezTo>
                    <a:pt x="7687" y="374055"/>
                    <a:pt x="0" y="355495"/>
                    <a:pt x="0" y="336143"/>
                  </a:cubicBezTo>
                  <a:lnTo>
                    <a:pt x="0" y="72966"/>
                  </a:lnTo>
                  <a:cubicBezTo>
                    <a:pt x="0" y="53614"/>
                    <a:pt x="7687" y="35055"/>
                    <a:pt x="21371" y="21371"/>
                  </a:cubicBezTo>
                  <a:cubicBezTo>
                    <a:pt x="35055" y="7687"/>
                    <a:pt x="53614" y="0"/>
                    <a:pt x="72966" y="0"/>
                  </a:cubicBezTo>
                  <a:close/>
                </a:path>
              </a:pathLst>
            </a:custGeom>
            <a:solidFill>
              <a:srgbClr val="FFFFFF"/>
            </a:solidFill>
            <a:ln w="85725" cap="rnd">
              <a:solidFill>
                <a:srgbClr val="48CFAE"/>
              </a:solidFill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453389" cy="4662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2700000">
            <a:off x="2075081" y="2700865"/>
            <a:ext cx="1833041" cy="1833041"/>
            <a:chOff x="0" y="0"/>
            <a:chExt cx="2444055" cy="2444055"/>
          </a:xfrm>
        </p:grpSpPr>
        <p:grpSp>
          <p:nvGrpSpPr>
            <p:cNvPr id="16" name="Group 16"/>
            <p:cNvGrpSpPr>
              <a:grpSpLocks noChangeAspect="1"/>
            </p:cNvGrpSpPr>
            <p:nvPr/>
          </p:nvGrpSpPr>
          <p:grpSpPr>
            <a:xfrm>
              <a:off x="0" y="0"/>
              <a:ext cx="2444055" cy="2444055"/>
              <a:chOff x="0" y="0"/>
              <a:chExt cx="14400530" cy="1440053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14400530" cy="14399261"/>
              </a:xfrm>
              <a:custGeom>
                <a:avLst/>
                <a:gdLst/>
                <a:ahLst/>
                <a:cxnLst/>
                <a:rect l="l" t="t" r="r" b="b"/>
                <a:pathLst>
                  <a:path w="14400530" h="14399261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48CFAE"/>
              </a:solidFill>
            </p:spPr>
          </p:sp>
        </p:grpSp>
        <p:grpSp>
          <p:nvGrpSpPr>
            <p:cNvPr id="18" name="Group 18"/>
            <p:cNvGrpSpPr/>
            <p:nvPr/>
          </p:nvGrpSpPr>
          <p:grpSpPr>
            <a:xfrm>
              <a:off x="299961" y="342043"/>
              <a:ext cx="1838045" cy="1838045"/>
              <a:chOff x="0" y="0"/>
              <a:chExt cx="812800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endParaRPr/>
              </a:p>
            </p:txBody>
          </p:sp>
        </p:grpSp>
      </p:grpSp>
      <p:grpSp>
        <p:nvGrpSpPr>
          <p:cNvPr id="21" name="Group 21"/>
          <p:cNvGrpSpPr/>
          <p:nvPr/>
        </p:nvGrpSpPr>
        <p:grpSpPr>
          <a:xfrm rot="-2700000">
            <a:off x="6192880" y="2700865"/>
            <a:ext cx="1833041" cy="1833041"/>
            <a:chOff x="0" y="0"/>
            <a:chExt cx="2444055" cy="2444055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 rot="5400000">
              <a:off x="0" y="0"/>
              <a:ext cx="2444055" cy="2444055"/>
              <a:chOff x="0" y="0"/>
              <a:chExt cx="14400530" cy="1440053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14400530" cy="14399261"/>
              </a:xfrm>
              <a:custGeom>
                <a:avLst/>
                <a:gdLst/>
                <a:ahLst/>
                <a:cxnLst/>
                <a:rect l="l" t="t" r="r" b="b"/>
                <a:pathLst>
                  <a:path w="14400530" h="14399261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33326B"/>
              </a:solidFill>
            </p:spPr>
          </p:sp>
        </p:grpSp>
        <p:grpSp>
          <p:nvGrpSpPr>
            <p:cNvPr id="24" name="Group 24"/>
            <p:cNvGrpSpPr/>
            <p:nvPr/>
          </p:nvGrpSpPr>
          <p:grpSpPr>
            <a:xfrm>
              <a:off x="283619" y="338366"/>
              <a:ext cx="1841722" cy="1841722"/>
              <a:chOff x="0" y="0"/>
              <a:chExt cx="812800" cy="8128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endParaRPr/>
              </a:p>
            </p:txBody>
          </p:sp>
        </p:grpSp>
      </p:grpSp>
      <p:grpSp>
        <p:nvGrpSpPr>
          <p:cNvPr id="27" name="Group 27"/>
          <p:cNvGrpSpPr/>
          <p:nvPr/>
        </p:nvGrpSpPr>
        <p:grpSpPr>
          <a:xfrm>
            <a:off x="9200744" y="4413267"/>
            <a:ext cx="3925804" cy="3542397"/>
            <a:chOff x="0" y="0"/>
            <a:chExt cx="453389" cy="40911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453389" cy="409110"/>
            </a:xfrm>
            <a:custGeom>
              <a:avLst/>
              <a:gdLst/>
              <a:ahLst/>
              <a:cxnLst/>
              <a:rect l="l" t="t" r="r" b="b"/>
              <a:pathLst>
                <a:path w="453389" h="409110">
                  <a:moveTo>
                    <a:pt x="72966" y="0"/>
                  </a:moveTo>
                  <a:lnTo>
                    <a:pt x="380423" y="0"/>
                  </a:lnTo>
                  <a:cubicBezTo>
                    <a:pt x="399775" y="0"/>
                    <a:pt x="418334" y="7687"/>
                    <a:pt x="432018" y="21371"/>
                  </a:cubicBezTo>
                  <a:cubicBezTo>
                    <a:pt x="445702" y="35055"/>
                    <a:pt x="453389" y="53614"/>
                    <a:pt x="453389" y="72966"/>
                  </a:cubicBezTo>
                  <a:lnTo>
                    <a:pt x="453389" y="336143"/>
                  </a:lnTo>
                  <a:cubicBezTo>
                    <a:pt x="453389" y="376442"/>
                    <a:pt x="420721" y="409110"/>
                    <a:pt x="380423" y="409110"/>
                  </a:cubicBezTo>
                  <a:lnTo>
                    <a:pt x="72966" y="409110"/>
                  </a:lnTo>
                  <a:cubicBezTo>
                    <a:pt x="53614" y="409110"/>
                    <a:pt x="35055" y="401422"/>
                    <a:pt x="21371" y="387738"/>
                  </a:cubicBezTo>
                  <a:cubicBezTo>
                    <a:pt x="7687" y="374055"/>
                    <a:pt x="0" y="355495"/>
                    <a:pt x="0" y="336143"/>
                  </a:cubicBezTo>
                  <a:lnTo>
                    <a:pt x="0" y="72966"/>
                  </a:lnTo>
                  <a:cubicBezTo>
                    <a:pt x="0" y="53614"/>
                    <a:pt x="7687" y="35055"/>
                    <a:pt x="21371" y="21371"/>
                  </a:cubicBezTo>
                  <a:cubicBezTo>
                    <a:pt x="35055" y="7687"/>
                    <a:pt x="53614" y="0"/>
                    <a:pt x="72966" y="0"/>
                  </a:cubicBezTo>
                  <a:close/>
                </a:path>
              </a:pathLst>
            </a:custGeom>
            <a:solidFill>
              <a:srgbClr val="FFFFFF"/>
            </a:solidFill>
            <a:ln w="85725" cap="rnd">
              <a:solidFill>
                <a:srgbClr val="48CFAE"/>
              </a:solidFill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57150"/>
              <a:ext cx="453389" cy="4662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 rot="2700000">
            <a:off x="10247125" y="2700865"/>
            <a:ext cx="1833041" cy="1833041"/>
            <a:chOff x="0" y="0"/>
            <a:chExt cx="2444055" cy="2444055"/>
          </a:xfrm>
        </p:grpSpPr>
        <p:grpSp>
          <p:nvGrpSpPr>
            <p:cNvPr id="31" name="Group 31"/>
            <p:cNvGrpSpPr>
              <a:grpSpLocks noChangeAspect="1"/>
            </p:cNvGrpSpPr>
            <p:nvPr/>
          </p:nvGrpSpPr>
          <p:grpSpPr>
            <a:xfrm>
              <a:off x="0" y="0"/>
              <a:ext cx="2444055" cy="2444055"/>
              <a:chOff x="0" y="0"/>
              <a:chExt cx="14400530" cy="1440053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14400530" cy="14399261"/>
              </a:xfrm>
              <a:custGeom>
                <a:avLst/>
                <a:gdLst/>
                <a:ahLst/>
                <a:cxnLst/>
                <a:rect l="l" t="t" r="r" b="b"/>
                <a:pathLst>
                  <a:path w="14400530" h="14399261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48CFAE"/>
              </a:solidFill>
            </p:spPr>
          </p:sp>
        </p:grpSp>
        <p:grpSp>
          <p:nvGrpSpPr>
            <p:cNvPr id="33" name="Group 33"/>
            <p:cNvGrpSpPr/>
            <p:nvPr/>
          </p:nvGrpSpPr>
          <p:grpSpPr>
            <a:xfrm>
              <a:off x="299961" y="342043"/>
              <a:ext cx="1838045" cy="1838045"/>
              <a:chOff x="0" y="0"/>
              <a:chExt cx="812800" cy="8128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</p:sp>
          <p:sp>
            <p:nvSpPr>
              <p:cNvPr id="35" name="TextBox 35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endParaRPr/>
              </a:p>
            </p:txBody>
          </p:sp>
        </p:grpSp>
      </p:grpSp>
      <p:grpSp>
        <p:nvGrpSpPr>
          <p:cNvPr id="36" name="Group 36"/>
          <p:cNvGrpSpPr/>
          <p:nvPr/>
        </p:nvGrpSpPr>
        <p:grpSpPr>
          <a:xfrm>
            <a:off x="13333496" y="4413267"/>
            <a:ext cx="3925804" cy="3542397"/>
            <a:chOff x="0" y="0"/>
            <a:chExt cx="453389" cy="40911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453389" cy="409110"/>
            </a:xfrm>
            <a:custGeom>
              <a:avLst/>
              <a:gdLst/>
              <a:ahLst/>
              <a:cxnLst/>
              <a:rect l="l" t="t" r="r" b="b"/>
              <a:pathLst>
                <a:path w="453389" h="409110">
                  <a:moveTo>
                    <a:pt x="72966" y="0"/>
                  </a:moveTo>
                  <a:lnTo>
                    <a:pt x="380423" y="0"/>
                  </a:lnTo>
                  <a:cubicBezTo>
                    <a:pt x="399775" y="0"/>
                    <a:pt x="418334" y="7687"/>
                    <a:pt x="432018" y="21371"/>
                  </a:cubicBezTo>
                  <a:cubicBezTo>
                    <a:pt x="445702" y="35055"/>
                    <a:pt x="453389" y="53614"/>
                    <a:pt x="453389" y="72966"/>
                  </a:cubicBezTo>
                  <a:lnTo>
                    <a:pt x="453389" y="336143"/>
                  </a:lnTo>
                  <a:cubicBezTo>
                    <a:pt x="453389" y="376442"/>
                    <a:pt x="420721" y="409110"/>
                    <a:pt x="380423" y="409110"/>
                  </a:cubicBezTo>
                  <a:lnTo>
                    <a:pt x="72966" y="409110"/>
                  </a:lnTo>
                  <a:cubicBezTo>
                    <a:pt x="53614" y="409110"/>
                    <a:pt x="35055" y="401422"/>
                    <a:pt x="21371" y="387738"/>
                  </a:cubicBezTo>
                  <a:cubicBezTo>
                    <a:pt x="7687" y="374055"/>
                    <a:pt x="0" y="355495"/>
                    <a:pt x="0" y="336143"/>
                  </a:cubicBezTo>
                  <a:lnTo>
                    <a:pt x="0" y="72966"/>
                  </a:lnTo>
                  <a:cubicBezTo>
                    <a:pt x="0" y="53614"/>
                    <a:pt x="7687" y="35055"/>
                    <a:pt x="21371" y="21371"/>
                  </a:cubicBezTo>
                  <a:cubicBezTo>
                    <a:pt x="35055" y="7687"/>
                    <a:pt x="53614" y="0"/>
                    <a:pt x="72966" y="0"/>
                  </a:cubicBezTo>
                  <a:close/>
                </a:path>
              </a:pathLst>
            </a:custGeom>
            <a:solidFill>
              <a:srgbClr val="FFFFFF"/>
            </a:solidFill>
            <a:ln w="85725" cap="rnd">
              <a:solidFill>
                <a:srgbClr val="33326B"/>
              </a:solidFill>
              <a:prstDash val="solid"/>
              <a:round/>
            </a:ln>
          </p:spPr>
        </p:sp>
        <p:sp>
          <p:nvSpPr>
            <p:cNvPr id="38" name="TextBox 38"/>
            <p:cNvSpPr txBox="1"/>
            <p:nvPr/>
          </p:nvSpPr>
          <p:spPr>
            <a:xfrm>
              <a:off x="0" y="-57150"/>
              <a:ext cx="453389" cy="4662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</a:pPr>
              <a:endParaRPr/>
            </a:p>
          </p:txBody>
        </p:sp>
      </p:grpSp>
      <p:grpSp>
        <p:nvGrpSpPr>
          <p:cNvPr id="39" name="Group 39"/>
          <p:cNvGrpSpPr/>
          <p:nvPr/>
        </p:nvGrpSpPr>
        <p:grpSpPr>
          <a:xfrm rot="-2700000">
            <a:off x="14379878" y="2700865"/>
            <a:ext cx="1833041" cy="1833041"/>
            <a:chOff x="0" y="0"/>
            <a:chExt cx="2444055" cy="2444055"/>
          </a:xfrm>
        </p:grpSpPr>
        <p:grpSp>
          <p:nvGrpSpPr>
            <p:cNvPr id="40" name="Group 40"/>
            <p:cNvGrpSpPr>
              <a:grpSpLocks noChangeAspect="1"/>
            </p:cNvGrpSpPr>
            <p:nvPr/>
          </p:nvGrpSpPr>
          <p:grpSpPr>
            <a:xfrm rot="5400000">
              <a:off x="0" y="0"/>
              <a:ext cx="2444055" cy="2444055"/>
              <a:chOff x="0" y="0"/>
              <a:chExt cx="14400530" cy="14400530"/>
            </a:xfrm>
          </p:grpSpPr>
          <p:sp>
            <p:nvSpPr>
              <p:cNvPr id="41" name="Freeform 41"/>
              <p:cNvSpPr/>
              <p:nvPr/>
            </p:nvSpPr>
            <p:spPr>
              <a:xfrm>
                <a:off x="0" y="0"/>
                <a:ext cx="14400530" cy="14399261"/>
              </a:xfrm>
              <a:custGeom>
                <a:avLst/>
                <a:gdLst/>
                <a:ahLst/>
                <a:cxnLst/>
                <a:rect l="l" t="t" r="r" b="b"/>
                <a:pathLst>
                  <a:path w="14400530" h="14399261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33326B"/>
              </a:solidFill>
            </p:spPr>
          </p:sp>
        </p:grpSp>
        <p:grpSp>
          <p:nvGrpSpPr>
            <p:cNvPr id="42" name="Group 42"/>
            <p:cNvGrpSpPr/>
            <p:nvPr/>
          </p:nvGrpSpPr>
          <p:grpSpPr>
            <a:xfrm>
              <a:off x="283619" y="338366"/>
              <a:ext cx="1841722" cy="1841722"/>
              <a:chOff x="0" y="0"/>
              <a:chExt cx="812800" cy="812800"/>
            </a:xfrm>
          </p:grpSpPr>
          <p:sp>
            <p:nvSpPr>
              <p:cNvPr id="43" name="Freeform 4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</p:sp>
          <p:sp>
            <p:nvSpPr>
              <p:cNvPr id="44" name="TextBox 44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endParaRPr/>
              </a:p>
            </p:txBody>
          </p:sp>
        </p:grpSp>
      </p:grpSp>
      <p:sp>
        <p:nvSpPr>
          <p:cNvPr id="45" name="TextBox 45"/>
          <p:cNvSpPr txBox="1"/>
          <p:nvPr/>
        </p:nvSpPr>
        <p:spPr>
          <a:xfrm>
            <a:off x="1339317" y="5071655"/>
            <a:ext cx="3359994" cy="245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99"/>
              </a:lnSpc>
              <a:spcBef>
                <a:spcPct val="0"/>
              </a:spcBef>
            </a:pPr>
            <a:r>
              <a:rPr lang="en-US" sz="3499" b="1" spc="-8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Nâng cao khả năng phát hiện mã độc nâng cao.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9547822" y="5062130"/>
            <a:ext cx="3310156" cy="184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spc="-8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Quản lý IOC hiệu quả, cập nhật liên tục.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5543951" y="5062130"/>
            <a:ext cx="3108493" cy="184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spc="-8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Phân tích tương quan dữ liệu đa nguồn.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3614438" y="5062130"/>
            <a:ext cx="3374460" cy="246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00"/>
              </a:lnSpc>
              <a:spcBef>
                <a:spcPct val="0"/>
              </a:spcBef>
            </a:pPr>
            <a:r>
              <a:rPr lang="en-US" sz="3500" b="1" spc="-8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Xây dựng quy trình xử lý sự cố mã độc tiên tiến.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2347080" y="2984082"/>
            <a:ext cx="1289044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sz="6399" b="1">
                <a:solidFill>
                  <a:srgbClr val="01003B"/>
                </a:solidFill>
                <a:latin typeface="Be Vietnam Medium"/>
                <a:ea typeface="Be Vietnam Medium"/>
                <a:cs typeface="Be Vietnam Medium"/>
                <a:sym typeface="Be Vietnam Medium"/>
              </a:rPr>
              <a:t>1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6464879" y="2984082"/>
            <a:ext cx="1289044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sz="6399" b="1">
                <a:solidFill>
                  <a:srgbClr val="01003B"/>
                </a:solidFill>
                <a:latin typeface="Be Vietnam Medium"/>
                <a:ea typeface="Be Vietnam Medium"/>
                <a:cs typeface="Be Vietnam Medium"/>
                <a:sym typeface="Be Vietnam Medium"/>
              </a:rPr>
              <a:t>2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0519124" y="2984082"/>
            <a:ext cx="1289044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sz="6399" b="1">
                <a:solidFill>
                  <a:srgbClr val="01003B"/>
                </a:solidFill>
                <a:latin typeface="Be Vietnam Medium"/>
                <a:ea typeface="Be Vietnam Medium"/>
                <a:cs typeface="Be Vietnam Medium"/>
                <a:sym typeface="Be Vietnam Medium"/>
              </a:rPr>
              <a:t>3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14657146" y="2984082"/>
            <a:ext cx="1289044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sz="6399" b="1">
                <a:solidFill>
                  <a:srgbClr val="01003B"/>
                </a:solidFill>
                <a:latin typeface="Be Vietnam Medium"/>
                <a:ea typeface="Be Vietnam Medium"/>
                <a:cs typeface="Be Vietnam Medium"/>
                <a:sym typeface="Be Vietnam Medium"/>
              </a:rPr>
              <a:t>4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339317" y="1006943"/>
            <a:ext cx="15609366" cy="1077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40"/>
              </a:lnSpc>
            </a:pPr>
            <a:r>
              <a:rPr lang="en-US" sz="8000" b="1" spc="256">
                <a:solidFill>
                  <a:srgbClr val="FFFFFF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BUSINESS REQUIREMENTS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7259300" y="9191625"/>
            <a:ext cx="152400" cy="21907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 b="1">
                <a:solidFill>
                  <a:srgbClr val="195759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10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4948119" y="8783818"/>
            <a:ext cx="9984950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spc="-80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Tối ưu hóa nguồn nhân lực phân tích mã độc.</a:t>
            </a:r>
          </a:p>
        </p:txBody>
      </p:sp>
      <p:grpSp>
        <p:nvGrpSpPr>
          <p:cNvPr id="56" name="Group 56"/>
          <p:cNvGrpSpPr/>
          <p:nvPr/>
        </p:nvGrpSpPr>
        <p:grpSpPr>
          <a:xfrm rot="-7970983">
            <a:off x="2652928" y="8142778"/>
            <a:ext cx="1833041" cy="1833041"/>
            <a:chOff x="0" y="0"/>
            <a:chExt cx="2444055" cy="2444055"/>
          </a:xfrm>
        </p:grpSpPr>
        <p:grpSp>
          <p:nvGrpSpPr>
            <p:cNvPr id="57" name="Group 57"/>
            <p:cNvGrpSpPr>
              <a:grpSpLocks noChangeAspect="1"/>
            </p:cNvGrpSpPr>
            <p:nvPr/>
          </p:nvGrpSpPr>
          <p:grpSpPr>
            <a:xfrm rot="5400000">
              <a:off x="0" y="0"/>
              <a:ext cx="2444055" cy="2444055"/>
              <a:chOff x="0" y="0"/>
              <a:chExt cx="14400530" cy="14400530"/>
            </a:xfrm>
          </p:grpSpPr>
          <p:sp>
            <p:nvSpPr>
              <p:cNvPr id="58" name="Freeform 58"/>
              <p:cNvSpPr/>
              <p:nvPr/>
            </p:nvSpPr>
            <p:spPr>
              <a:xfrm>
                <a:off x="0" y="0"/>
                <a:ext cx="14400530" cy="14399261"/>
              </a:xfrm>
              <a:custGeom>
                <a:avLst/>
                <a:gdLst/>
                <a:ahLst/>
                <a:cxnLst/>
                <a:rect l="l" t="t" r="r" b="b"/>
                <a:pathLst>
                  <a:path w="14400530" h="14399261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33326B"/>
              </a:solidFill>
            </p:spPr>
          </p:sp>
        </p:grpSp>
        <p:grpSp>
          <p:nvGrpSpPr>
            <p:cNvPr id="59" name="Group 59"/>
            <p:cNvGrpSpPr/>
            <p:nvPr/>
          </p:nvGrpSpPr>
          <p:grpSpPr>
            <a:xfrm>
              <a:off x="283619" y="338366"/>
              <a:ext cx="1841722" cy="1841722"/>
              <a:chOff x="0" y="0"/>
              <a:chExt cx="812800" cy="812800"/>
            </a:xfrm>
          </p:grpSpPr>
          <p:sp>
            <p:nvSpPr>
              <p:cNvPr id="60" name="Freeform 6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</p:sp>
          <p:sp>
            <p:nvSpPr>
              <p:cNvPr id="61" name="TextBox 61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endParaRPr/>
              </a:p>
            </p:txBody>
          </p:sp>
        </p:grpSp>
      </p:grpSp>
      <p:sp>
        <p:nvSpPr>
          <p:cNvPr id="62" name="TextBox 62"/>
          <p:cNvSpPr txBox="1"/>
          <p:nvPr/>
        </p:nvSpPr>
        <p:spPr>
          <a:xfrm>
            <a:off x="2930197" y="8425995"/>
            <a:ext cx="1289044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sz="6399" b="1">
                <a:solidFill>
                  <a:srgbClr val="01003B"/>
                </a:solidFill>
                <a:latin typeface="Be Vietnam Medium"/>
                <a:ea typeface="Be Vietnam Medium"/>
                <a:cs typeface="Be Vietnam Medium"/>
                <a:sym typeface="Be Vietnam Medium"/>
              </a:rPr>
              <a:t>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-4461" r="-20094" b="-4717"/>
            </a:stretch>
          </a:blipFill>
        </p:spPr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028700" y="2308998"/>
          <a:ext cx="16230600" cy="5669004"/>
        </p:xfrm>
        <a:graphic>
          <a:graphicData uri="http://schemas.openxmlformats.org/drawingml/2006/table">
            <a:tbl>
              <a:tblPr/>
              <a:tblGrid>
                <a:gridCol w="4564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6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0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8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6044"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Be Vietnam Ultra-Bold"/>
                          <a:ea typeface="Be Vietnam Ultra-Bold"/>
                          <a:cs typeface="Be Vietnam Ultra-Bold"/>
                          <a:sym typeface="Be Vietnam Ultra-Bold"/>
                        </a:rPr>
                        <a:t>THREAT INTELLIGENCE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CFA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Be Vietnam Ultra-Bold"/>
                          <a:ea typeface="Be Vietnam Ultra-Bold"/>
                          <a:cs typeface="Be Vietnam Ultra-Bold"/>
                          <a:sym typeface="Be Vietnam Ultra-Bold"/>
                        </a:rPr>
                        <a:t>IOC Checking with MISP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Be Vietnam Ultra-Bold"/>
                          <a:ea typeface="Be Vietnam Ultra-Bold"/>
                          <a:cs typeface="Be Vietnam Ultra-Bold"/>
                          <a:sym typeface="Be Vietnam Ultra-Bold"/>
                        </a:rPr>
                        <a:t>IOC Updating (MISP sync)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Be Vietnam Ultra-Bold"/>
                          <a:ea typeface="Be Vietnam Ultra-Bold"/>
                          <a:cs typeface="Be Vietnam Ultra-Bold"/>
                          <a:sym typeface="Be Vietnam Ultra-Bold"/>
                        </a:rPr>
                        <a:t>IOC Updating (MISP sync)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6044"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Be Vietnam Ultra-Bold"/>
                          <a:ea typeface="Be Vietnam Ultra-Bold"/>
                          <a:cs typeface="Be Vietnam Ultra-Bold"/>
                          <a:sym typeface="Be Vietnam Ultra-Bold"/>
                        </a:rPr>
                        <a:t>MALWARE ANALYSIS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CFAE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Be Vietnam Ultra-Bold"/>
                          <a:ea typeface="Be Vietnam Ultra-Bold"/>
                          <a:cs typeface="Be Vietnam Ultra-Bold"/>
                          <a:sym typeface="Be Vietnam Ultra-Bold"/>
                        </a:rPr>
                        <a:t>Static/Dynamic Analysis (Cuckoo)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Be Vietnam Ultra-Bold"/>
                          <a:ea typeface="Be Vietnam Ultra-Bold"/>
                          <a:cs typeface="Be Vietnam Ultra-Bold"/>
                          <a:sym typeface="Be Vietnam Ultra-Bold"/>
                        </a:rPr>
                        <a:t>Static/Dynamic Analysis (Cuckoo)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Be Vietnam Ultra-Bold"/>
                          <a:ea typeface="Be Vietnam Ultra-Bold"/>
                          <a:cs typeface="Be Vietnam Ultra-Bold"/>
                          <a:sym typeface="Be Vietnam Ultra-Bold"/>
                        </a:rPr>
                        <a:t>Static/Dynamic Analysis (Cuckoo)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6916"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Be Vietnam Ultra-Bold"/>
                          <a:ea typeface="Be Vietnam Ultra-Bold"/>
                          <a:cs typeface="Be Vietnam Ultra-Bold"/>
                          <a:sym typeface="Be Vietnam Ultra-Bold"/>
                        </a:rPr>
                        <a:t>VULNERABILITY SCANNING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CFA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Be Vietnam Ultra-Bold"/>
                          <a:ea typeface="Be Vietnam Ultra-Bold"/>
                          <a:cs typeface="Be Vietnam Ultra-Bold"/>
                          <a:sym typeface="Be Vietnam Ultra-Bold"/>
                        </a:rPr>
                        <a:t>Pre-Infection Scanning (Nessus)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Be Vietnam Ultra-Bold"/>
                          <a:ea typeface="Be Vietnam Ultra-Bold"/>
                          <a:cs typeface="Be Vietnam Ultra-Bold"/>
                          <a:sym typeface="Be Vietnam Ultra-Bold"/>
                        </a:rPr>
                        <a:t>Vulnerability Detection in Infected VM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1">
                          <a:solidFill>
                            <a:srgbClr val="000000"/>
                          </a:solidFill>
                          <a:latin typeface="Be Vietnam Ultra-Bold"/>
                          <a:ea typeface="Be Vietnam Ultra-Bold"/>
                          <a:cs typeface="Be Vietnam Ultra-Bold"/>
                          <a:sym typeface="Be Vietnam Ultra-Bold"/>
                        </a:rPr>
                        <a:t>Vulnerability Detection in Infected VM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0" y="556577"/>
            <a:ext cx="18288000" cy="1077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40"/>
              </a:lnSpc>
            </a:pPr>
            <a:r>
              <a:rPr lang="en-US" sz="8000" b="1" spc="256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FUNCTION ARCHITECTURE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-651330" y="9296911"/>
            <a:ext cx="19615407" cy="3895402"/>
            <a:chOff x="0" y="0"/>
            <a:chExt cx="5166198" cy="10259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166198" cy="1025949"/>
            </a:xfrm>
            <a:custGeom>
              <a:avLst/>
              <a:gdLst/>
              <a:ahLst/>
              <a:cxnLst/>
              <a:rect l="l" t="t" r="r" b="b"/>
              <a:pathLst>
                <a:path w="5166198" h="1025949">
                  <a:moveTo>
                    <a:pt x="0" y="0"/>
                  </a:moveTo>
                  <a:lnTo>
                    <a:pt x="5166198" y="0"/>
                  </a:lnTo>
                  <a:lnTo>
                    <a:pt x="5166198" y="1025949"/>
                  </a:lnTo>
                  <a:lnTo>
                    <a:pt x="0" y="1025949"/>
                  </a:lnTo>
                  <a:close/>
                </a:path>
              </a:pathLst>
            </a:custGeom>
            <a:solidFill>
              <a:srgbClr val="195759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5166198" cy="1073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7259300" y="9191625"/>
            <a:ext cx="152400" cy="21907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 b="1">
                <a:solidFill>
                  <a:srgbClr val="FFFFFF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-4461" r="-20094" b="-4717"/>
            </a:stretch>
          </a:blipFill>
        </p:spPr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028700" y="2477231"/>
          <a:ext cx="16230601" cy="4319426"/>
        </p:xfrm>
        <a:graphic>
          <a:graphicData uri="http://schemas.openxmlformats.org/drawingml/2006/table">
            <a:tbl>
              <a:tblPr/>
              <a:tblGrid>
                <a:gridCol w="4564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8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8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1661"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 b="1">
                          <a:solidFill>
                            <a:srgbClr val="000000"/>
                          </a:solidFill>
                          <a:latin typeface="Be Vietnam Ultra-Bold"/>
                          <a:ea typeface="Be Vietnam Ultra-Bold"/>
                          <a:cs typeface="Be Vietnam Ultra-Bold"/>
                          <a:sym typeface="Be Vietnam Ultra-Bold"/>
                        </a:rPr>
                        <a:t>INCIDENT RESPONE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CFA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 b="1">
                          <a:solidFill>
                            <a:srgbClr val="000000"/>
                          </a:solidFill>
                          <a:latin typeface="Be Vietnam Ultra-Bold"/>
                          <a:ea typeface="Be Vietnam Ultra-Bold"/>
                          <a:cs typeface="Be Vietnam Ultra-Bold"/>
                          <a:sym typeface="Be Vietnam Ultra-Bold"/>
                        </a:rPr>
                        <a:t>IOC checking (MISP)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 b="1">
                          <a:solidFill>
                            <a:srgbClr val="000000"/>
                          </a:solidFill>
                          <a:latin typeface="Be Vietnam Ultra-Bold"/>
                          <a:ea typeface="Be Vietnam Ultra-Bold"/>
                          <a:cs typeface="Be Vietnam Ultra-Bold"/>
                          <a:sym typeface="Be Vietnam Ultra-Bold"/>
                        </a:rPr>
                        <a:t>Prevent Download File (MITMProxy)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 b="1">
                          <a:solidFill>
                            <a:srgbClr val="000000"/>
                          </a:solidFill>
                          <a:latin typeface="Be Vietnam Ultra-Bold"/>
                          <a:ea typeface="Be Vietnam Ultra-Bold"/>
                          <a:cs typeface="Be Vietnam Ultra-Bold"/>
                          <a:sym typeface="Be Vietnam Ultra-Bold"/>
                        </a:rPr>
                        <a:t>Remediation (OpenAI)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7765"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 b="1">
                          <a:solidFill>
                            <a:srgbClr val="000000"/>
                          </a:solidFill>
                          <a:latin typeface="Be Vietnam Ultra-Bold"/>
                          <a:ea typeface="Be Vietnam Ultra-Bold"/>
                          <a:cs typeface="Be Vietnam Ultra-Bold"/>
                          <a:sym typeface="Be Vietnam Ultra-Bold"/>
                        </a:rPr>
                        <a:t>REPORT CREATION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8CFA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 b="1">
                          <a:solidFill>
                            <a:srgbClr val="000000"/>
                          </a:solidFill>
                          <a:latin typeface="Be Vietnam Ultra-Bold"/>
                          <a:ea typeface="Be Vietnam Ultra-Bold"/>
                          <a:cs typeface="Be Vietnam Ultra-Bold"/>
                          <a:sym typeface="Be Vietnam Ultra-Bold"/>
                        </a:rPr>
                        <a:t>Cuckoo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 b="1">
                          <a:solidFill>
                            <a:srgbClr val="000000"/>
                          </a:solidFill>
                          <a:latin typeface="Be Vietnam Ultra-Bold"/>
                          <a:ea typeface="Be Vietnam Ultra-Bold"/>
                          <a:cs typeface="Be Vietnam Ultra-Bold"/>
                          <a:sym typeface="Be Vietnam Ultra-Bold"/>
                        </a:rPr>
                        <a:t>Nessus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 b="1">
                          <a:solidFill>
                            <a:srgbClr val="000000"/>
                          </a:solidFill>
                          <a:latin typeface="Be Vietnam Ultra-Bold"/>
                          <a:ea typeface="Be Vietnam Ultra-Bold"/>
                          <a:cs typeface="Be Vietnam Ultra-Bold"/>
                          <a:sym typeface="Be Vietnam Ultra-Bold"/>
                        </a:rPr>
                        <a:t>VirusTotal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0" y="556577"/>
            <a:ext cx="18288000" cy="1077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40"/>
              </a:lnSpc>
            </a:pPr>
            <a:r>
              <a:rPr lang="en-US" sz="8000" b="1" spc="256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FUNCTION ARCHITECTURE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-651330" y="9296911"/>
            <a:ext cx="19615407" cy="3895402"/>
            <a:chOff x="0" y="0"/>
            <a:chExt cx="5166198" cy="10259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166198" cy="1025949"/>
            </a:xfrm>
            <a:custGeom>
              <a:avLst/>
              <a:gdLst/>
              <a:ahLst/>
              <a:cxnLst/>
              <a:rect l="l" t="t" r="r" b="b"/>
              <a:pathLst>
                <a:path w="5166198" h="1025949">
                  <a:moveTo>
                    <a:pt x="0" y="0"/>
                  </a:moveTo>
                  <a:lnTo>
                    <a:pt x="5166198" y="0"/>
                  </a:lnTo>
                  <a:lnTo>
                    <a:pt x="5166198" y="1025949"/>
                  </a:lnTo>
                  <a:lnTo>
                    <a:pt x="0" y="1025949"/>
                  </a:lnTo>
                  <a:close/>
                </a:path>
              </a:pathLst>
            </a:custGeom>
            <a:solidFill>
              <a:srgbClr val="195759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5166198" cy="1073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7259300" y="9191625"/>
            <a:ext cx="152400" cy="21907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 b="1">
                <a:solidFill>
                  <a:srgbClr val="FFFFFF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-4461" r="-20094" b="-471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2054172"/>
            <a:ext cx="15641693" cy="7840398"/>
          </a:xfrm>
          <a:custGeom>
            <a:avLst/>
            <a:gdLst/>
            <a:ahLst/>
            <a:cxnLst/>
            <a:rect l="l" t="t" r="r" b="b"/>
            <a:pathLst>
              <a:path w="15641693" h="7840398">
                <a:moveTo>
                  <a:pt x="0" y="0"/>
                </a:moveTo>
                <a:lnTo>
                  <a:pt x="15641693" y="0"/>
                </a:lnTo>
                <a:lnTo>
                  <a:pt x="15641693" y="7840398"/>
                </a:lnTo>
                <a:lnTo>
                  <a:pt x="0" y="78403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556577"/>
            <a:ext cx="18288000" cy="1077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40"/>
              </a:lnSpc>
            </a:pPr>
            <a:r>
              <a:rPr lang="en-US" sz="8000" b="1" spc="256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APPLICATION ARCHITECTURE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259300" y="9191625"/>
            <a:ext cx="152400" cy="21907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 b="1">
                <a:solidFill>
                  <a:srgbClr val="195759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-4461" r="-20094" b="-471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8765121"/>
            <a:ext cx="6639431" cy="1508962"/>
          </a:xfrm>
          <a:custGeom>
            <a:avLst/>
            <a:gdLst/>
            <a:ahLst/>
            <a:cxnLst/>
            <a:rect l="l" t="t" r="r" b="b"/>
            <a:pathLst>
              <a:path w="6639431" h="1508962">
                <a:moveTo>
                  <a:pt x="0" y="0"/>
                </a:moveTo>
                <a:lnTo>
                  <a:pt x="6639431" y="0"/>
                </a:lnTo>
                <a:lnTo>
                  <a:pt x="6639431" y="1508962"/>
                </a:lnTo>
                <a:lnTo>
                  <a:pt x="0" y="15089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28700" y="2958052"/>
            <a:ext cx="3086100" cy="3086100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631710" y="3880666"/>
            <a:ext cx="1880080" cy="1880080"/>
          </a:xfrm>
          <a:custGeom>
            <a:avLst/>
            <a:gdLst/>
            <a:ahLst/>
            <a:cxnLst/>
            <a:rect l="l" t="t" r="r" b="b"/>
            <a:pathLst>
              <a:path w="1880080" h="1880080">
                <a:moveTo>
                  <a:pt x="0" y="0"/>
                </a:moveTo>
                <a:lnTo>
                  <a:pt x="1880080" y="0"/>
                </a:lnTo>
                <a:lnTo>
                  <a:pt x="1880080" y="1880080"/>
                </a:lnTo>
                <a:lnTo>
                  <a:pt x="0" y="18800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9867485" y="8261250"/>
            <a:ext cx="6202999" cy="1508962"/>
            <a:chOff x="0" y="0"/>
            <a:chExt cx="1633712" cy="39742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33712" cy="397422"/>
            </a:xfrm>
            <a:custGeom>
              <a:avLst/>
              <a:gdLst/>
              <a:ahLst/>
              <a:cxnLst/>
              <a:rect l="l" t="t" r="r" b="b"/>
              <a:pathLst>
                <a:path w="1633712" h="397422">
                  <a:moveTo>
                    <a:pt x="63653" y="0"/>
                  </a:moveTo>
                  <a:lnTo>
                    <a:pt x="1570059" y="0"/>
                  </a:lnTo>
                  <a:cubicBezTo>
                    <a:pt x="1605213" y="0"/>
                    <a:pt x="1633712" y="28498"/>
                    <a:pt x="1633712" y="63653"/>
                  </a:cubicBezTo>
                  <a:lnTo>
                    <a:pt x="1633712" y="333769"/>
                  </a:lnTo>
                  <a:cubicBezTo>
                    <a:pt x="1633712" y="368924"/>
                    <a:pt x="1605213" y="397422"/>
                    <a:pt x="1570059" y="397422"/>
                  </a:cubicBezTo>
                  <a:lnTo>
                    <a:pt x="63653" y="397422"/>
                  </a:lnTo>
                  <a:cubicBezTo>
                    <a:pt x="28498" y="397422"/>
                    <a:pt x="0" y="368924"/>
                    <a:pt x="0" y="333769"/>
                  </a:cubicBezTo>
                  <a:lnTo>
                    <a:pt x="0" y="63653"/>
                  </a:lnTo>
                  <a:cubicBezTo>
                    <a:pt x="0" y="28498"/>
                    <a:pt x="28498" y="0"/>
                    <a:pt x="63653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1633712" cy="4450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734155" y="2126177"/>
            <a:ext cx="4952895" cy="5996546"/>
            <a:chOff x="0" y="0"/>
            <a:chExt cx="6603860" cy="7995395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6603860" cy="7995395"/>
              <a:chOff x="0" y="0"/>
              <a:chExt cx="1304466" cy="1579337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304466" cy="1579337"/>
              </a:xfrm>
              <a:custGeom>
                <a:avLst/>
                <a:gdLst/>
                <a:ahLst/>
                <a:cxnLst/>
                <a:rect l="l" t="t" r="r" b="b"/>
                <a:pathLst>
                  <a:path w="1304466" h="1579337">
                    <a:moveTo>
                      <a:pt x="79719" y="0"/>
                    </a:moveTo>
                    <a:lnTo>
                      <a:pt x="1224748" y="0"/>
                    </a:lnTo>
                    <a:cubicBezTo>
                      <a:pt x="1245890" y="0"/>
                      <a:pt x="1266167" y="8399"/>
                      <a:pt x="1281117" y="23349"/>
                    </a:cubicBezTo>
                    <a:cubicBezTo>
                      <a:pt x="1296067" y="38299"/>
                      <a:pt x="1304466" y="58576"/>
                      <a:pt x="1304466" y="79719"/>
                    </a:cubicBezTo>
                    <a:lnTo>
                      <a:pt x="1304466" y="1499619"/>
                    </a:lnTo>
                    <a:cubicBezTo>
                      <a:pt x="1304466" y="1543646"/>
                      <a:pt x="1268775" y="1579337"/>
                      <a:pt x="1224748" y="1579337"/>
                    </a:cubicBezTo>
                    <a:lnTo>
                      <a:pt x="79719" y="1579337"/>
                    </a:lnTo>
                    <a:cubicBezTo>
                      <a:pt x="35691" y="1579337"/>
                      <a:pt x="0" y="1543646"/>
                      <a:pt x="0" y="1499619"/>
                    </a:cubicBezTo>
                    <a:lnTo>
                      <a:pt x="0" y="79719"/>
                    </a:lnTo>
                    <a:cubicBezTo>
                      <a:pt x="0" y="35691"/>
                      <a:pt x="35691" y="0"/>
                      <a:pt x="79719" y="0"/>
                    </a:cubicBezTo>
                    <a:close/>
                  </a:path>
                </a:pathLst>
              </a:custGeom>
              <a:solidFill>
                <a:srgbClr val="FFF2E2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47625"/>
                <a:ext cx="1304466" cy="162696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5" name="Freeform 15"/>
            <p:cNvSpPr/>
            <p:nvPr/>
          </p:nvSpPr>
          <p:spPr>
            <a:xfrm>
              <a:off x="2446800" y="254037"/>
              <a:ext cx="1710260" cy="1710260"/>
            </a:xfrm>
            <a:custGeom>
              <a:avLst/>
              <a:gdLst/>
              <a:ahLst/>
              <a:cxnLst/>
              <a:rect l="l" t="t" r="r" b="b"/>
              <a:pathLst>
                <a:path w="1710260" h="1710260">
                  <a:moveTo>
                    <a:pt x="0" y="0"/>
                  </a:moveTo>
                  <a:lnTo>
                    <a:pt x="1710260" y="0"/>
                  </a:lnTo>
                  <a:lnTo>
                    <a:pt x="1710260" y="1710260"/>
                  </a:lnTo>
                  <a:lnTo>
                    <a:pt x="0" y="17102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  <p:sp>
          <p:nvSpPr>
            <p:cNvPr id="16" name="TextBox 16"/>
            <p:cNvSpPr txBox="1"/>
            <p:nvPr/>
          </p:nvSpPr>
          <p:spPr>
            <a:xfrm>
              <a:off x="642324" y="1860952"/>
              <a:ext cx="5394203" cy="880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sz="3999" b="1" spc="-91">
                  <a:solidFill>
                    <a:srgbClr val="01003B"/>
                  </a:solidFill>
                  <a:latin typeface="Be Vietnam Ultra-Bold"/>
                  <a:ea typeface="Be Vietnam Ultra-Bold"/>
                  <a:cs typeface="Be Vietnam Ultra-Bold"/>
                  <a:sym typeface="Be Vietnam Ultra-Bold"/>
                </a:rPr>
                <a:t>Ubuntu 22.04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642324" y="3090367"/>
              <a:ext cx="5394203" cy="46397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sz="3999" spc="-91">
                  <a:solidFill>
                    <a:srgbClr val="01003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MISP</a:t>
              </a:r>
            </a:p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sz="3999" spc="-91">
                  <a:solidFill>
                    <a:srgbClr val="01003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MITMProxy</a:t>
              </a:r>
            </a:p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sz="3999" spc="-91">
                  <a:solidFill>
                    <a:srgbClr val="01003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 OpenAI Script</a:t>
              </a:r>
            </a:p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sz="3999" spc="-91">
                  <a:solidFill>
                    <a:srgbClr val="01003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Creating Report Script 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2306405" y="2126177"/>
            <a:ext cx="4952895" cy="5752071"/>
            <a:chOff x="0" y="0"/>
            <a:chExt cx="6603860" cy="7669428"/>
          </a:xfrm>
        </p:grpSpPr>
        <p:grpSp>
          <p:nvGrpSpPr>
            <p:cNvPr id="19" name="Group 19"/>
            <p:cNvGrpSpPr/>
            <p:nvPr/>
          </p:nvGrpSpPr>
          <p:grpSpPr>
            <a:xfrm>
              <a:off x="0" y="0"/>
              <a:ext cx="6603860" cy="7669428"/>
              <a:chOff x="0" y="0"/>
              <a:chExt cx="1304466" cy="1514949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1304466" cy="1514949"/>
              </a:xfrm>
              <a:custGeom>
                <a:avLst/>
                <a:gdLst/>
                <a:ahLst/>
                <a:cxnLst/>
                <a:rect l="l" t="t" r="r" b="b"/>
                <a:pathLst>
                  <a:path w="1304466" h="1514949">
                    <a:moveTo>
                      <a:pt x="79719" y="0"/>
                    </a:moveTo>
                    <a:lnTo>
                      <a:pt x="1224748" y="0"/>
                    </a:lnTo>
                    <a:cubicBezTo>
                      <a:pt x="1245890" y="0"/>
                      <a:pt x="1266167" y="8399"/>
                      <a:pt x="1281117" y="23349"/>
                    </a:cubicBezTo>
                    <a:cubicBezTo>
                      <a:pt x="1296067" y="38299"/>
                      <a:pt x="1304466" y="58576"/>
                      <a:pt x="1304466" y="79719"/>
                    </a:cubicBezTo>
                    <a:lnTo>
                      <a:pt x="1304466" y="1435230"/>
                    </a:lnTo>
                    <a:cubicBezTo>
                      <a:pt x="1304466" y="1479258"/>
                      <a:pt x="1268775" y="1514949"/>
                      <a:pt x="1224748" y="1514949"/>
                    </a:cubicBezTo>
                    <a:lnTo>
                      <a:pt x="79719" y="1514949"/>
                    </a:lnTo>
                    <a:cubicBezTo>
                      <a:pt x="35691" y="1514949"/>
                      <a:pt x="0" y="1479258"/>
                      <a:pt x="0" y="1435230"/>
                    </a:cubicBezTo>
                    <a:lnTo>
                      <a:pt x="0" y="79719"/>
                    </a:lnTo>
                    <a:cubicBezTo>
                      <a:pt x="0" y="35691"/>
                      <a:pt x="35691" y="0"/>
                      <a:pt x="79719" y="0"/>
                    </a:cubicBezTo>
                    <a:close/>
                  </a:path>
                </a:pathLst>
              </a:custGeom>
              <a:solidFill>
                <a:srgbClr val="FFF2E2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47625"/>
                <a:ext cx="1304466" cy="156257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2" name="Freeform 22"/>
            <p:cNvSpPr/>
            <p:nvPr/>
          </p:nvSpPr>
          <p:spPr>
            <a:xfrm>
              <a:off x="2446800" y="254037"/>
              <a:ext cx="1710260" cy="1710260"/>
            </a:xfrm>
            <a:custGeom>
              <a:avLst/>
              <a:gdLst/>
              <a:ahLst/>
              <a:cxnLst/>
              <a:rect l="l" t="t" r="r" b="b"/>
              <a:pathLst>
                <a:path w="1710260" h="1710260">
                  <a:moveTo>
                    <a:pt x="0" y="0"/>
                  </a:moveTo>
                  <a:lnTo>
                    <a:pt x="1710260" y="0"/>
                  </a:lnTo>
                  <a:lnTo>
                    <a:pt x="1710260" y="1710260"/>
                  </a:lnTo>
                  <a:lnTo>
                    <a:pt x="0" y="17102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  <p:sp>
          <p:nvSpPr>
            <p:cNvPr id="23" name="TextBox 23"/>
            <p:cNvSpPr txBox="1"/>
            <p:nvPr/>
          </p:nvSpPr>
          <p:spPr>
            <a:xfrm>
              <a:off x="642324" y="1860952"/>
              <a:ext cx="5394203" cy="880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sz="3999" b="1" spc="-91">
                  <a:solidFill>
                    <a:srgbClr val="01003B"/>
                  </a:solidFill>
                  <a:latin typeface="Be Vietnam Ultra-Bold"/>
                  <a:ea typeface="Be Vietnam Ultra-Bold"/>
                  <a:cs typeface="Be Vietnam Ultra-Bold"/>
                  <a:sym typeface="Be Vietnam Ultra-Bold"/>
                </a:rPr>
                <a:t>Ubuntu 18.04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642324" y="3090367"/>
              <a:ext cx="5394203" cy="2434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00"/>
                </a:lnSpc>
              </a:pPr>
              <a:r>
                <a:rPr lang="en-US" sz="3500" spc="-80">
                  <a:solidFill>
                    <a:srgbClr val="01003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Cuckoo</a:t>
              </a:r>
            </a:p>
            <a:p>
              <a:pPr algn="ctr">
                <a:lnSpc>
                  <a:spcPts val="4900"/>
                </a:lnSpc>
              </a:pPr>
              <a:r>
                <a:rPr lang="en-US" sz="3500" spc="-80">
                  <a:solidFill>
                    <a:srgbClr val="01003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Nessus</a:t>
              </a:r>
            </a:p>
            <a:p>
              <a:pPr algn="ctr">
                <a:lnSpc>
                  <a:spcPts val="4900"/>
                </a:lnSpc>
                <a:spcBef>
                  <a:spcPct val="0"/>
                </a:spcBef>
              </a:pPr>
              <a:r>
                <a:rPr lang="en-US" sz="3500" spc="-80">
                  <a:solidFill>
                    <a:srgbClr val="01003B"/>
                  </a:solidFill>
                  <a:latin typeface="Be Vietnam"/>
                  <a:ea typeface="Be Vietnam"/>
                  <a:cs typeface="Be Vietnam"/>
                  <a:sym typeface="Be Vietnam"/>
                </a:rPr>
                <a:t>Expert</a:t>
              </a:r>
            </a:p>
          </p:txBody>
        </p:sp>
      </p:grpSp>
      <p:sp>
        <p:nvSpPr>
          <p:cNvPr id="25" name="AutoShape 25"/>
          <p:cNvSpPr/>
          <p:nvPr/>
        </p:nvSpPr>
        <p:spPr>
          <a:xfrm flipV="1">
            <a:off x="4114800" y="4520152"/>
            <a:ext cx="1619355" cy="64239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>
            <a:off x="10687050" y="4501102"/>
            <a:ext cx="1619355" cy="62334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Freeform 27"/>
          <p:cNvSpPr/>
          <p:nvPr/>
        </p:nvSpPr>
        <p:spPr>
          <a:xfrm>
            <a:off x="14188166" y="8455027"/>
            <a:ext cx="1189372" cy="1121408"/>
          </a:xfrm>
          <a:custGeom>
            <a:avLst/>
            <a:gdLst/>
            <a:ahLst/>
            <a:cxnLst/>
            <a:rect l="l" t="t" r="r" b="b"/>
            <a:pathLst>
              <a:path w="1189372" h="1121408">
                <a:moveTo>
                  <a:pt x="0" y="0"/>
                </a:moveTo>
                <a:lnTo>
                  <a:pt x="1189373" y="0"/>
                </a:lnTo>
                <a:lnTo>
                  <a:pt x="1189373" y="1121408"/>
                </a:lnTo>
                <a:lnTo>
                  <a:pt x="0" y="112140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0" y="495300"/>
            <a:ext cx="18288000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b="1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INFRASTRUCTURE ARCHITECTURE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7259300" y="9191625"/>
            <a:ext cx="152400" cy="21907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 b="1">
                <a:solidFill>
                  <a:srgbClr val="195759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14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539834" y="3067447"/>
            <a:ext cx="2063832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 spc="-91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KALI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3519761" y="6847457"/>
            <a:ext cx="255072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55"/>
              </a:lnSpc>
            </a:pPr>
            <a:r>
              <a:rPr lang="en-US" sz="3500">
                <a:solidFill>
                  <a:srgbClr val="01003B"/>
                </a:solidFill>
                <a:latin typeface="Be Vietnam"/>
                <a:ea typeface="Be Vietnam"/>
                <a:cs typeface="Be Vietnam"/>
                <a:sym typeface="Be Vietnam"/>
              </a:rPr>
              <a:t>VirtualBox</a:t>
            </a:r>
          </a:p>
        </p:txBody>
      </p:sp>
      <p:sp>
        <p:nvSpPr>
          <p:cNvPr id="32" name="AutoShape 32"/>
          <p:cNvSpPr/>
          <p:nvPr/>
        </p:nvSpPr>
        <p:spPr>
          <a:xfrm flipH="1">
            <a:off x="14782853" y="7427846"/>
            <a:ext cx="12270" cy="102718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TextBox 33"/>
          <p:cNvSpPr txBox="1"/>
          <p:nvPr/>
        </p:nvSpPr>
        <p:spPr>
          <a:xfrm>
            <a:off x="10325589" y="8621715"/>
            <a:ext cx="7548735" cy="657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999">
                <a:solidFill>
                  <a:srgbClr val="01003B"/>
                </a:solidFill>
                <a:latin typeface="Be Vietnam"/>
                <a:ea typeface="Be Vietnam"/>
                <a:cs typeface="Be Vietnam"/>
                <a:sym typeface="Be Vietnam"/>
              </a:rPr>
              <a:t>Cuckoo Agent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-4461" r="-20094" b="-4717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318292" y="-450059"/>
            <a:ext cx="8527983" cy="11187118"/>
            <a:chOff x="0" y="0"/>
            <a:chExt cx="11370644" cy="14916157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rcRect b="12600"/>
            <a:stretch>
              <a:fillRect/>
            </a:stretch>
          </p:blipFill>
          <p:spPr>
            <a:xfrm>
              <a:off x="0" y="0"/>
              <a:ext cx="11370644" cy="14916157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>
            <a:off x="7768257" y="1025936"/>
            <a:ext cx="1659494" cy="8868634"/>
            <a:chOff x="0" y="0"/>
            <a:chExt cx="2212658" cy="11824845"/>
          </a:xfrm>
        </p:grpSpPr>
        <p:grpSp>
          <p:nvGrpSpPr>
            <p:cNvPr id="6" name="Group 6"/>
            <p:cNvGrpSpPr/>
            <p:nvPr/>
          </p:nvGrpSpPr>
          <p:grpSpPr>
            <a:xfrm rot="-10800000">
              <a:off x="0" y="0"/>
              <a:ext cx="2212658" cy="3900599"/>
              <a:chOff x="0" y="0"/>
              <a:chExt cx="660400" cy="116419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60400" cy="116419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64190">
                    <a:moveTo>
                      <a:pt x="220252" y="1145121"/>
                    </a:moveTo>
                    <a:cubicBezTo>
                      <a:pt x="254109" y="1156635"/>
                      <a:pt x="292600" y="1164190"/>
                      <a:pt x="330378" y="1164190"/>
                    </a:cubicBezTo>
                    <a:cubicBezTo>
                      <a:pt x="368157" y="1164190"/>
                      <a:pt x="404509" y="1157714"/>
                      <a:pt x="438009" y="1146200"/>
                    </a:cubicBezTo>
                    <a:cubicBezTo>
                      <a:pt x="438723" y="1145840"/>
                      <a:pt x="439435" y="1145840"/>
                      <a:pt x="440148" y="1145481"/>
                    </a:cubicBezTo>
                    <a:cubicBezTo>
                      <a:pt x="565955" y="1099426"/>
                      <a:pt x="658618" y="977812"/>
                      <a:pt x="660400" y="827883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827269"/>
                    </a:lnTo>
                    <a:cubicBezTo>
                      <a:pt x="1782" y="978530"/>
                      <a:pt x="93019" y="1100146"/>
                      <a:pt x="220252" y="1145121"/>
                    </a:cubicBezTo>
                    <a:close/>
                  </a:path>
                </a:pathLst>
              </a:custGeom>
              <a:solidFill>
                <a:srgbClr val="48CFAE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57150"/>
                <a:ext cx="660400" cy="109434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60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-10800000">
              <a:off x="0" y="2224709"/>
              <a:ext cx="2212658" cy="3768786"/>
              <a:chOff x="0" y="0"/>
              <a:chExt cx="660400" cy="1124849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660400" cy="112484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4849">
                    <a:moveTo>
                      <a:pt x="220252" y="1105780"/>
                    </a:moveTo>
                    <a:cubicBezTo>
                      <a:pt x="254109" y="1117294"/>
                      <a:pt x="292600" y="1124849"/>
                      <a:pt x="330378" y="1124849"/>
                    </a:cubicBezTo>
                    <a:cubicBezTo>
                      <a:pt x="368157" y="1124849"/>
                      <a:pt x="404509" y="1118372"/>
                      <a:pt x="438009" y="1106858"/>
                    </a:cubicBezTo>
                    <a:cubicBezTo>
                      <a:pt x="438723" y="1106499"/>
                      <a:pt x="439435" y="1106499"/>
                      <a:pt x="440148" y="1106139"/>
                    </a:cubicBezTo>
                    <a:cubicBezTo>
                      <a:pt x="565955" y="1060084"/>
                      <a:pt x="658618" y="938470"/>
                      <a:pt x="660400" y="789415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88829"/>
                    </a:lnTo>
                    <a:cubicBezTo>
                      <a:pt x="1782" y="939189"/>
                      <a:pt x="93019" y="1060804"/>
                      <a:pt x="220252" y="1105780"/>
                    </a:cubicBezTo>
                    <a:close/>
                  </a:path>
                </a:pathLst>
              </a:custGeom>
              <a:solidFill>
                <a:srgbClr val="33326B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57150"/>
                <a:ext cx="660400" cy="105499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60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-10800000">
              <a:off x="0" y="4614077"/>
              <a:ext cx="2212658" cy="3592383"/>
              <a:chOff x="0" y="0"/>
              <a:chExt cx="660400" cy="1072199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660400" cy="1072199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072199">
                    <a:moveTo>
                      <a:pt x="220252" y="1053130"/>
                    </a:moveTo>
                    <a:cubicBezTo>
                      <a:pt x="254109" y="1064644"/>
                      <a:pt x="292600" y="1072199"/>
                      <a:pt x="330378" y="1072199"/>
                    </a:cubicBezTo>
                    <a:cubicBezTo>
                      <a:pt x="368157" y="1072199"/>
                      <a:pt x="404509" y="1065722"/>
                      <a:pt x="438009" y="1054208"/>
                    </a:cubicBezTo>
                    <a:cubicBezTo>
                      <a:pt x="438723" y="1053849"/>
                      <a:pt x="439435" y="1053849"/>
                      <a:pt x="440148" y="1053489"/>
                    </a:cubicBezTo>
                    <a:cubicBezTo>
                      <a:pt x="565955" y="1007434"/>
                      <a:pt x="658618" y="885820"/>
                      <a:pt x="660400" y="737935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37387"/>
                    </a:lnTo>
                    <a:cubicBezTo>
                      <a:pt x="1782" y="886539"/>
                      <a:pt x="93019" y="1008154"/>
                      <a:pt x="220252" y="1053130"/>
                    </a:cubicBezTo>
                    <a:close/>
                  </a:path>
                </a:pathLst>
              </a:custGeom>
              <a:solidFill>
                <a:srgbClr val="48CFAE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57150"/>
                <a:ext cx="660400" cy="100234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60"/>
                  </a:lnSpc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 rot="-10800000">
              <a:off x="0" y="6838200"/>
              <a:ext cx="2212658" cy="3778668"/>
              <a:chOff x="0" y="0"/>
              <a:chExt cx="660400" cy="1127798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660400" cy="1127798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127798">
                    <a:moveTo>
                      <a:pt x="220252" y="1108729"/>
                    </a:moveTo>
                    <a:cubicBezTo>
                      <a:pt x="254109" y="1120243"/>
                      <a:pt x="292600" y="1127798"/>
                      <a:pt x="330378" y="1127798"/>
                    </a:cubicBezTo>
                    <a:cubicBezTo>
                      <a:pt x="368157" y="1127798"/>
                      <a:pt x="404509" y="1121321"/>
                      <a:pt x="438009" y="1109807"/>
                    </a:cubicBezTo>
                    <a:cubicBezTo>
                      <a:pt x="438723" y="1109448"/>
                      <a:pt x="439435" y="1109448"/>
                      <a:pt x="440148" y="1109089"/>
                    </a:cubicBezTo>
                    <a:cubicBezTo>
                      <a:pt x="565955" y="1063033"/>
                      <a:pt x="658618" y="941419"/>
                      <a:pt x="660400" y="79229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791711"/>
                    </a:lnTo>
                    <a:cubicBezTo>
                      <a:pt x="1782" y="942138"/>
                      <a:pt x="93019" y="1063753"/>
                      <a:pt x="220252" y="1108729"/>
                    </a:cubicBezTo>
                    <a:close/>
                  </a:path>
                </a:pathLst>
              </a:custGeom>
              <a:solidFill>
                <a:srgbClr val="33326B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57150"/>
                <a:ext cx="660400" cy="105794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60"/>
                  </a:lnSpc>
                </a:pPr>
                <a:endParaRPr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 rot="-5400000">
              <a:off x="-201076" y="9411110"/>
              <a:ext cx="2614811" cy="2212658"/>
              <a:chOff x="0" y="0"/>
              <a:chExt cx="480264" cy="4064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480264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480264" h="406400">
                    <a:moveTo>
                      <a:pt x="277064" y="0"/>
                    </a:moveTo>
                    <a:cubicBezTo>
                      <a:pt x="389288" y="0"/>
                      <a:pt x="480264" y="90976"/>
                      <a:pt x="480264" y="203200"/>
                    </a:cubicBezTo>
                    <a:cubicBezTo>
                      <a:pt x="480264" y="315424"/>
                      <a:pt x="389288" y="406400"/>
                      <a:pt x="277064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48CFAE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57150"/>
                <a:ext cx="480264" cy="463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60"/>
                  </a:lnSpc>
                </a:pPr>
                <a:endParaRPr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440770" y="504493"/>
              <a:ext cx="1331118" cy="1331118"/>
              <a:chOff x="0" y="0"/>
              <a:chExt cx="812800" cy="8128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endParaRPr/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>
              <a:off x="440770" y="2831183"/>
              <a:ext cx="1331118" cy="1331118"/>
              <a:chOff x="0" y="0"/>
              <a:chExt cx="812800" cy="8128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endParaRPr/>
              </a:p>
            </p:txBody>
          </p:sp>
        </p:grpSp>
        <p:grpSp>
          <p:nvGrpSpPr>
            <p:cNvPr id="27" name="Group 27"/>
            <p:cNvGrpSpPr/>
            <p:nvPr/>
          </p:nvGrpSpPr>
          <p:grpSpPr>
            <a:xfrm>
              <a:off x="440770" y="5157874"/>
              <a:ext cx="1331118" cy="1331118"/>
              <a:chOff x="0" y="0"/>
              <a:chExt cx="812800" cy="8128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9" name="TextBox 29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endParaRPr/>
              </a:p>
            </p:txBody>
          </p:sp>
        </p:grpSp>
        <p:grpSp>
          <p:nvGrpSpPr>
            <p:cNvPr id="30" name="Group 30"/>
            <p:cNvGrpSpPr/>
            <p:nvPr/>
          </p:nvGrpSpPr>
          <p:grpSpPr>
            <a:xfrm>
              <a:off x="440770" y="7484565"/>
              <a:ext cx="1331118" cy="1331118"/>
              <a:chOff x="0" y="0"/>
              <a:chExt cx="812800" cy="8128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2" name="TextBox 32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endParaRPr/>
              </a:p>
            </p:txBody>
          </p:sp>
        </p:grpSp>
        <p:grpSp>
          <p:nvGrpSpPr>
            <p:cNvPr id="33" name="Group 33"/>
            <p:cNvGrpSpPr/>
            <p:nvPr/>
          </p:nvGrpSpPr>
          <p:grpSpPr>
            <a:xfrm>
              <a:off x="440770" y="9811256"/>
              <a:ext cx="1331118" cy="1331118"/>
              <a:chOff x="0" y="0"/>
              <a:chExt cx="812800" cy="8128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5" name="TextBox 35"/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endParaRPr/>
              </a:p>
            </p:txBody>
          </p:sp>
        </p:grpSp>
      </p:grpSp>
      <p:grpSp>
        <p:nvGrpSpPr>
          <p:cNvPr id="36" name="Group 36"/>
          <p:cNvGrpSpPr/>
          <p:nvPr/>
        </p:nvGrpSpPr>
        <p:grpSpPr>
          <a:xfrm rot="-5400000">
            <a:off x="-10618659" y="643051"/>
            <a:ext cx="19615407" cy="3895402"/>
            <a:chOff x="0" y="0"/>
            <a:chExt cx="5166198" cy="102595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5166198" cy="1025949"/>
            </a:xfrm>
            <a:custGeom>
              <a:avLst/>
              <a:gdLst/>
              <a:ahLst/>
              <a:cxnLst/>
              <a:rect l="l" t="t" r="r" b="b"/>
              <a:pathLst>
                <a:path w="5166198" h="1025949">
                  <a:moveTo>
                    <a:pt x="0" y="0"/>
                  </a:moveTo>
                  <a:lnTo>
                    <a:pt x="5166198" y="0"/>
                  </a:lnTo>
                  <a:lnTo>
                    <a:pt x="5166198" y="1025949"/>
                  </a:lnTo>
                  <a:lnTo>
                    <a:pt x="0" y="1025949"/>
                  </a:lnTo>
                  <a:close/>
                </a:path>
              </a:pathLst>
            </a:custGeom>
            <a:solidFill>
              <a:srgbClr val="195759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0" y="-47625"/>
              <a:ext cx="5166198" cy="1073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-2288421" y="1047702"/>
            <a:ext cx="9683278" cy="1543050"/>
            <a:chOff x="0" y="0"/>
            <a:chExt cx="2550328" cy="4064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2550328" cy="406400"/>
            </a:xfrm>
            <a:custGeom>
              <a:avLst/>
              <a:gdLst/>
              <a:ahLst/>
              <a:cxnLst/>
              <a:rect l="l" t="t" r="r" b="b"/>
              <a:pathLst>
                <a:path w="2550328" h="406400">
                  <a:moveTo>
                    <a:pt x="2347128" y="0"/>
                  </a:moveTo>
                  <a:cubicBezTo>
                    <a:pt x="2459353" y="0"/>
                    <a:pt x="2550328" y="90976"/>
                    <a:pt x="2550328" y="203200"/>
                  </a:cubicBezTo>
                  <a:cubicBezTo>
                    <a:pt x="2550328" y="315424"/>
                    <a:pt x="2459353" y="406400"/>
                    <a:pt x="234712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  <a:ln w="76200" cap="sq">
              <a:solidFill>
                <a:srgbClr val="48CFAE"/>
              </a:solidFill>
              <a:prstDash val="solid"/>
              <a:miter/>
            </a:ln>
          </p:spPr>
        </p:sp>
        <p:sp>
          <p:nvSpPr>
            <p:cNvPr id="41" name="TextBox 41"/>
            <p:cNvSpPr txBox="1"/>
            <p:nvPr/>
          </p:nvSpPr>
          <p:spPr>
            <a:xfrm>
              <a:off x="0" y="-47625"/>
              <a:ext cx="2550328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42" name="TextBox 42"/>
          <p:cNvSpPr txBox="1"/>
          <p:nvPr/>
        </p:nvSpPr>
        <p:spPr>
          <a:xfrm>
            <a:off x="7919248" y="1240214"/>
            <a:ext cx="1357513" cy="1016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17"/>
              </a:lnSpc>
              <a:spcBef>
                <a:spcPct val="0"/>
              </a:spcBef>
            </a:pPr>
            <a:r>
              <a:rPr lang="en-US" sz="5941" b="1">
                <a:solidFill>
                  <a:srgbClr val="01003B"/>
                </a:solidFill>
                <a:latin typeface="Be Vietnam Medium"/>
                <a:ea typeface="Be Vietnam Medium"/>
                <a:cs typeface="Be Vietnam Medium"/>
                <a:sym typeface="Be Vietnam Medium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7919248" y="2973784"/>
            <a:ext cx="1357513" cy="1016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17"/>
              </a:lnSpc>
              <a:spcBef>
                <a:spcPct val="0"/>
              </a:spcBef>
            </a:pPr>
            <a:r>
              <a:rPr lang="en-US" sz="5941" b="1">
                <a:solidFill>
                  <a:srgbClr val="01003B"/>
                </a:solidFill>
                <a:latin typeface="Be Vietnam Medium"/>
                <a:ea typeface="Be Vietnam Medium"/>
                <a:cs typeface="Be Vietnam Medium"/>
                <a:sym typeface="Be Vietnam Medium"/>
              </a:rPr>
              <a:t>2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7919248" y="4738785"/>
            <a:ext cx="1357513" cy="1016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17"/>
              </a:lnSpc>
              <a:spcBef>
                <a:spcPct val="0"/>
              </a:spcBef>
            </a:pPr>
            <a:r>
              <a:rPr lang="en-US" sz="5941" b="1">
                <a:solidFill>
                  <a:srgbClr val="01003B"/>
                </a:solidFill>
                <a:latin typeface="Be Vietnam Medium"/>
                <a:ea typeface="Be Vietnam Medium"/>
                <a:cs typeface="Be Vietnam Medium"/>
                <a:sym typeface="Be Vietnam Medium"/>
              </a:rPr>
              <a:t>3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7919248" y="6463884"/>
            <a:ext cx="1357513" cy="1016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17"/>
              </a:lnSpc>
              <a:spcBef>
                <a:spcPct val="0"/>
              </a:spcBef>
            </a:pPr>
            <a:r>
              <a:rPr lang="en-US" sz="5941" b="1">
                <a:solidFill>
                  <a:srgbClr val="01003B"/>
                </a:solidFill>
                <a:latin typeface="Be Vietnam Medium"/>
                <a:ea typeface="Be Vietnam Medium"/>
                <a:cs typeface="Be Vietnam Medium"/>
                <a:sym typeface="Be Vietnam Medium"/>
              </a:rPr>
              <a:t>4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7919248" y="8238916"/>
            <a:ext cx="1357513" cy="1016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17"/>
              </a:lnSpc>
              <a:spcBef>
                <a:spcPct val="0"/>
              </a:spcBef>
            </a:pPr>
            <a:r>
              <a:rPr lang="en-US" sz="5941" b="1">
                <a:solidFill>
                  <a:srgbClr val="01003B"/>
                </a:solidFill>
                <a:latin typeface="Be Vietnam Medium"/>
                <a:ea typeface="Be Vietnam Medium"/>
                <a:cs typeface="Be Vietnam Medium"/>
                <a:sym typeface="Be Vietnam Medium"/>
              </a:rPr>
              <a:t>5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9799226" y="1278314"/>
            <a:ext cx="8027208" cy="1225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>
                <a:solidFill>
                  <a:srgbClr val="01003B"/>
                </a:solidFill>
                <a:latin typeface="Be Vietnam"/>
                <a:ea typeface="Be Vietnam"/>
                <a:cs typeface="Be Vietnam"/>
                <a:sym typeface="Be Vietnam"/>
              </a:rPr>
              <a:t>Scan máy sạch bằng Nessus → nhận baseline report.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9799226" y="2993763"/>
            <a:ext cx="8027208" cy="1225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>
                <a:solidFill>
                  <a:srgbClr val="01003B"/>
                </a:solidFill>
                <a:latin typeface="Be Vietnam"/>
                <a:ea typeface="Be Vietnam"/>
                <a:cs typeface="Be Vietnam"/>
                <a:sym typeface="Be Vietnam"/>
              </a:rPr>
              <a:t>Download malware → phân tích qua Cuckoo → kiểm tra và cập nhật MISP.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9799226" y="4809378"/>
            <a:ext cx="8027208" cy="1225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>
                <a:solidFill>
                  <a:srgbClr val="01003B"/>
                </a:solidFill>
                <a:latin typeface="Be Vietnam"/>
                <a:ea typeface="Be Vietnam"/>
                <a:cs typeface="Be Vietnam"/>
                <a:sym typeface="Be Vietnam"/>
              </a:rPr>
              <a:t>Scan máy sau nhiễm bằng Nessus → nhận post-infection report.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9799226" y="6526531"/>
            <a:ext cx="8027208" cy="1225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>
                <a:solidFill>
                  <a:srgbClr val="01003B"/>
                </a:solidFill>
                <a:latin typeface="Be Vietnam"/>
                <a:ea typeface="Be Vietnam"/>
                <a:cs typeface="Be Vietnam"/>
                <a:sym typeface="Be Vietnam"/>
              </a:rPr>
              <a:t>Đưa file lên VirusTotal → đánh giá mức độ nguy hiểm.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9799226" y="8153511"/>
            <a:ext cx="8027208" cy="1225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>
                <a:solidFill>
                  <a:srgbClr val="01003B"/>
                </a:solidFill>
                <a:latin typeface="Be Vietnam"/>
                <a:ea typeface="Be Vietnam"/>
                <a:cs typeface="Be Vietnam"/>
                <a:sym typeface="Be Vietnam"/>
              </a:rPr>
              <a:t>Tổng hợp 4 report → phân tích bằng AI → sinh remediation.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337698" y="1383094"/>
            <a:ext cx="8260306" cy="873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95"/>
              </a:lnSpc>
            </a:pPr>
            <a:r>
              <a:rPr lang="en-US" sz="6500" b="1" spc="208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SCENARIO DEMO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7259300" y="9191625"/>
            <a:ext cx="152400" cy="21907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 b="1">
                <a:solidFill>
                  <a:srgbClr val="195759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15</a:t>
            </a:r>
          </a:p>
        </p:txBody>
      </p:sp>
      <p:sp>
        <p:nvSpPr>
          <p:cNvPr id="54" name="AutoShape 54"/>
          <p:cNvSpPr/>
          <p:nvPr/>
        </p:nvSpPr>
        <p:spPr>
          <a:xfrm flipV="1">
            <a:off x="9799271" y="2777388"/>
            <a:ext cx="8129389" cy="19050"/>
          </a:xfrm>
          <a:prstGeom prst="line">
            <a:avLst/>
          </a:prstGeom>
          <a:ln w="38100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55" name="AutoShape 55"/>
          <p:cNvSpPr/>
          <p:nvPr/>
        </p:nvSpPr>
        <p:spPr>
          <a:xfrm flipV="1">
            <a:off x="9799315" y="4542921"/>
            <a:ext cx="8129389" cy="19050"/>
          </a:xfrm>
          <a:prstGeom prst="line">
            <a:avLst/>
          </a:prstGeom>
          <a:ln w="38100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56" name="AutoShape 56"/>
          <p:cNvSpPr/>
          <p:nvPr/>
        </p:nvSpPr>
        <p:spPr>
          <a:xfrm flipV="1">
            <a:off x="9799360" y="6358778"/>
            <a:ext cx="8129389" cy="19050"/>
          </a:xfrm>
          <a:prstGeom prst="line">
            <a:avLst/>
          </a:prstGeom>
          <a:ln w="38100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9799405" y="7980681"/>
            <a:ext cx="8129389" cy="19050"/>
          </a:xfrm>
          <a:prstGeom prst="line">
            <a:avLst/>
          </a:prstGeom>
          <a:ln w="38100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-4461" r="-20094" b="-4717"/>
            </a:stretch>
          </a:blipFill>
        </p:spPr>
      </p:sp>
      <p:grpSp>
        <p:nvGrpSpPr>
          <p:cNvPr id="3" name="Group 3"/>
          <p:cNvGrpSpPr/>
          <p:nvPr/>
        </p:nvGrpSpPr>
        <p:grpSpPr>
          <a:xfrm rot="-10800000">
            <a:off x="-1819497" y="4946990"/>
            <a:ext cx="21926995" cy="5340010"/>
            <a:chOff x="0" y="0"/>
            <a:chExt cx="5775011" cy="140642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775011" cy="1406422"/>
            </a:xfrm>
            <a:custGeom>
              <a:avLst/>
              <a:gdLst/>
              <a:ahLst/>
              <a:cxnLst/>
              <a:rect l="l" t="t" r="r" b="b"/>
              <a:pathLst>
                <a:path w="5775011" h="1406422">
                  <a:moveTo>
                    <a:pt x="0" y="0"/>
                  </a:moveTo>
                  <a:lnTo>
                    <a:pt x="5775011" y="0"/>
                  </a:lnTo>
                  <a:lnTo>
                    <a:pt x="5775011" y="1406422"/>
                  </a:lnTo>
                  <a:lnTo>
                    <a:pt x="0" y="1406422"/>
                  </a:lnTo>
                  <a:close/>
                </a:path>
              </a:pathLst>
            </a:custGeom>
            <a:solidFill>
              <a:srgbClr val="19575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5775011" cy="14540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084578" y="1202139"/>
            <a:ext cx="12118843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b="1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SCENARIO DEMO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259300" y="9191625"/>
            <a:ext cx="152400" cy="21907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 b="1">
                <a:solidFill>
                  <a:srgbClr val="195759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-4461" r="-20094" b="-471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8765121"/>
            <a:ext cx="6639431" cy="1508962"/>
          </a:xfrm>
          <a:custGeom>
            <a:avLst/>
            <a:gdLst/>
            <a:ahLst/>
            <a:cxnLst/>
            <a:rect l="l" t="t" r="r" b="b"/>
            <a:pathLst>
              <a:path w="6639431" h="1508962">
                <a:moveTo>
                  <a:pt x="0" y="0"/>
                </a:moveTo>
                <a:lnTo>
                  <a:pt x="6639431" y="0"/>
                </a:lnTo>
                <a:lnTo>
                  <a:pt x="6639431" y="1508962"/>
                </a:lnTo>
                <a:lnTo>
                  <a:pt x="0" y="15089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19361" y="1965021"/>
            <a:ext cx="6591438" cy="7929549"/>
          </a:xfrm>
          <a:custGeom>
            <a:avLst/>
            <a:gdLst/>
            <a:ahLst/>
            <a:cxnLst/>
            <a:rect l="l" t="t" r="r" b="b"/>
            <a:pathLst>
              <a:path w="6591438" h="7929549">
                <a:moveTo>
                  <a:pt x="0" y="0"/>
                </a:moveTo>
                <a:lnTo>
                  <a:pt x="6591438" y="0"/>
                </a:lnTo>
                <a:lnTo>
                  <a:pt x="6591438" y="7929549"/>
                </a:lnTo>
                <a:lnTo>
                  <a:pt x="0" y="792954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237511" y="1965021"/>
            <a:ext cx="11050489" cy="7929549"/>
          </a:xfrm>
          <a:custGeom>
            <a:avLst/>
            <a:gdLst/>
            <a:ahLst/>
            <a:cxnLst/>
            <a:rect l="l" t="t" r="r" b="b"/>
            <a:pathLst>
              <a:path w="11050489" h="7929549">
                <a:moveTo>
                  <a:pt x="0" y="0"/>
                </a:moveTo>
                <a:lnTo>
                  <a:pt x="11050489" y="0"/>
                </a:lnTo>
                <a:lnTo>
                  <a:pt x="11050489" y="7929549"/>
                </a:lnTo>
                <a:lnTo>
                  <a:pt x="0" y="792954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062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0" y="556577"/>
            <a:ext cx="18288000" cy="1077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40"/>
              </a:lnSpc>
            </a:pPr>
            <a:r>
              <a:rPr lang="en-US" sz="8000" b="1" spc="256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CUCKOO REPORT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259300" y="9191625"/>
            <a:ext cx="152400" cy="21907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 b="1">
                <a:solidFill>
                  <a:srgbClr val="195759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-4461" r="-20094" b="-471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8765121"/>
            <a:ext cx="6639431" cy="1508962"/>
          </a:xfrm>
          <a:custGeom>
            <a:avLst/>
            <a:gdLst/>
            <a:ahLst/>
            <a:cxnLst/>
            <a:rect l="l" t="t" r="r" b="b"/>
            <a:pathLst>
              <a:path w="6639431" h="1508962">
                <a:moveTo>
                  <a:pt x="0" y="0"/>
                </a:moveTo>
                <a:lnTo>
                  <a:pt x="6639431" y="0"/>
                </a:lnTo>
                <a:lnTo>
                  <a:pt x="6639431" y="1508962"/>
                </a:lnTo>
                <a:lnTo>
                  <a:pt x="0" y="15089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2284997"/>
            <a:ext cx="18288000" cy="5829300"/>
          </a:xfrm>
          <a:custGeom>
            <a:avLst/>
            <a:gdLst/>
            <a:ahLst/>
            <a:cxnLst/>
            <a:rect l="l" t="t" r="r" b="b"/>
            <a:pathLst>
              <a:path w="18288000" h="5829300">
                <a:moveTo>
                  <a:pt x="0" y="0"/>
                </a:moveTo>
                <a:lnTo>
                  <a:pt x="18288000" y="0"/>
                </a:lnTo>
                <a:lnTo>
                  <a:pt x="18288000" y="5829300"/>
                </a:lnTo>
                <a:lnTo>
                  <a:pt x="0" y="58293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0" y="556577"/>
            <a:ext cx="18288000" cy="1077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40"/>
              </a:lnSpc>
            </a:pPr>
            <a:r>
              <a:rPr lang="en-US" sz="8000" b="1" spc="256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NESSUS REPORT (TRƯỚC)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259300" y="9191625"/>
            <a:ext cx="152400" cy="21907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 b="1">
                <a:solidFill>
                  <a:srgbClr val="195759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-4461" r="-20094" b="-471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8765121"/>
            <a:ext cx="6639431" cy="1508962"/>
          </a:xfrm>
          <a:custGeom>
            <a:avLst/>
            <a:gdLst/>
            <a:ahLst/>
            <a:cxnLst/>
            <a:rect l="l" t="t" r="r" b="b"/>
            <a:pathLst>
              <a:path w="6639431" h="1508962">
                <a:moveTo>
                  <a:pt x="0" y="0"/>
                </a:moveTo>
                <a:lnTo>
                  <a:pt x="6639431" y="0"/>
                </a:lnTo>
                <a:lnTo>
                  <a:pt x="6639431" y="1508962"/>
                </a:lnTo>
                <a:lnTo>
                  <a:pt x="0" y="15089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2262137"/>
            <a:ext cx="18288000" cy="5875020"/>
          </a:xfrm>
          <a:custGeom>
            <a:avLst/>
            <a:gdLst/>
            <a:ahLst/>
            <a:cxnLst/>
            <a:rect l="l" t="t" r="r" b="b"/>
            <a:pathLst>
              <a:path w="18288000" h="5875020">
                <a:moveTo>
                  <a:pt x="0" y="0"/>
                </a:moveTo>
                <a:lnTo>
                  <a:pt x="18288000" y="0"/>
                </a:lnTo>
                <a:lnTo>
                  <a:pt x="18288000" y="5875020"/>
                </a:lnTo>
                <a:lnTo>
                  <a:pt x="0" y="58750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0" y="556577"/>
            <a:ext cx="18288000" cy="1077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40"/>
              </a:lnSpc>
            </a:pPr>
            <a:r>
              <a:rPr lang="en-US" sz="8000" b="1" spc="256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NESSUS REPORT (SAU)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259300" y="9191625"/>
            <a:ext cx="152400" cy="21907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 b="1">
                <a:solidFill>
                  <a:srgbClr val="195759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-4461" r="-20094" b="-4717"/>
            </a:stretch>
          </a:blipFill>
        </p:spPr>
      </p:sp>
      <p:sp>
        <p:nvSpPr>
          <p:cNvPr id="3" name="TextBox 3"/>
          <p:cNvSpPr txBox="1"/>
          <p:nvPr/>
        </p:nvSpPr>
        <p:spPr>
          <a:xfrm rot="19756">
            <a:off x="3197212" y="4277326"/>
            <a:ext cx="5143655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 b="1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Context</a:t>
            </a:r>
          </a:p>
        </p:txBody>
      </p:sp>
      <p:grpSp>
        <p:nvGrpSpPr>
          <p:cNvPr id="4" name="Group 4"/>
          <p:cNvGrpSpPr/>
          <p:nvPr/>
        </p:nvGrpSpPr>
        <p:grpSpPr>
          <a:xfrm rot="-10800000">
            <a:off x="1386147" y="3994436"/>
            <a:ext cx="1391113" cy="1349481"/>
            <a:chOff x="0" y="0"/>
            <a:chExt cx="537407" cy="52132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37407" cy="521324"/>
            </a:xfrm>
            <a:custGeom>
              <a:avLst/>
              <a:gdLst/>
              <a:ahLst/>
              <a:cxnLst/>
              <a:rect l="l" t="t" r="r" b="b"/>
              <a:pathLst>
                <a:path w="537407" h="521324">
                  <a:moveTo>
                    <a:pt x="77914" y="0"/>
                  </a:moveTo>
                  <a:lnTo>
                    <a:pt x="459494" y="0"/>
                  </a:lnTo>
                  <a:cubicBezTo>
                    <a:pt x="502524" y="0"/>
                    <a:pt x="537407" y="34883"/>
                    <a:pt x="537407" y="77914"/>
                  </a:cubicBezTo>
                  <a:lnTo>
                    <a:pt x="537407" y="443410"/>
                  </a:lnTo>
                  <a:cubicBezTo>
                    <a:pt x="537407" y="486441"/>
                    <a:pt x="502524" y="521324"/>
                    <a:pt x="459494" y="521324"/>
                  </a:cubicBezTo>
                  <a:lnTo>
                    <a:pt x="77914" y="521324"/>
                  </a:lnTo>
                  <a:cubicBezTo>
                    <a:pt x="34883" y="521324"/>
                    <a:pt x="0" y="486441"/>
                    <a:pt x="0" y="443410"/>
                  </a:cubicBezTo>
                  <a:lnTo>
                    <a:pt x="0" y="77914"/>
                  </a:lnTo>
                  <a:cubicBezTo>
                    <a:pt x="0" y="34883"/>
                    <a:pt x="34883" y="0"/>
                    <a:pt x="779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8CFAE">
                    <a:alpha val="100000"/>
                  </a:srgbClr>
                </a:gs>
                <a:gs pos="100000">
                  <a:srgbClr val="006D83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537407" cy="5689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 rot="19756">
            <a:off x="1210641" y="3926022"/>
            <a:ext cx="1742891" cy="1202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53"/>
              </a:lnSpc>
              <a:spcBef>
                <a:spcPct val="0"/>
              </a:spcBef>
            </a:pPr>
            <a:r>
              <a:rPr lang="en-US" sz="7038" b="1" spc="415">
                <a:solidFill>
                  <a:srgbClr val="FFFFFF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 rot="19756">
            <a:off x="3200897" y="5682990"/>
            <a:ext cx="5139970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 b="1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Technology Trends</a:t>
            </a:r>
          </a:p>
        </p:txBody>
      </p:sp>
      <p:grpSp>
        <p:nvGrpSpPr>
          <p:cNvPr id="9" name="Group 9"/>
          <p:cNvGrpSpPr/>
          <p:nvPr/>
        </p:nvGrpSpPr>
        <p:grpSpPr>
          <a:xfrm rot="-10800000">
            <a:off x="1386147" y="5381877"/>
            <a:ext cx="1391113" cy="1349481"/>
            <a:chOff x="0" y="0"/>
            <a:chExt cx="537407" cy="52132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7407" cy="521324"/>
            </a:xfrm>
            <a:custGeom>
              <a:avLst/>
              <a:gdLst/>
              <a:ahLst/>
              <a:cxnLst/>
              <a:rect l="l" t="t" r="r" b="b"/>
              <a:pathLst>
                <a:path w="537407" h="521324">
                  <a:moveTo>
                    <a:pt x="77914" y="0"/>
                  </a:moveTo>
                  <a:lnTo>
                    <a:pt x="459494" y="0"/>
                  </a:lnTo>
                  <a:cubicBezTo>
                    <a:pt x="502524" y="0"/>
                    <a:pt x="537407" y="34883"/>
                    <a:pt x="537407" y="77914"/>
                  </a:cubicBezTo>
                  <a:lnTo>
                    <a:pt x="537407" y="443410"/>
                  </a:lnTo>
                  <a:cubicBezTo>
                    <a:pt x="537407" y="486441"/>
                    <a:pt x="502524" y="521324"/>
                    <a:pt x="459494" y="521324"/>
                  </a:cubicBezTo>
                  <a:lnTo>
                    <a:pt x="77914" y="521324"/>
                  </a:lnTo>
                  <a:cubicBezTo>
                    <a:pt x="34883" y="521324"/>
                    <a:pt x="0" y="486441"/>
                    <a:pt x="0" y="443410"/>
                  </a:cubicBezTo>
                  <a:lnTo>
                    <a:pt x="0" y="77914"/>
                  </a:lnTo>
                  <a:cubicBezTo>
                    <a:pt x="0" y="34883"/>
                    <a:pt x="34883" y="0"/>
                    <a:pt x="779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8CFAE">
                    <a:alpha val="100000"/>
                  </a:srgbClr>
                </a:gs>
                <a:gs pos="100000">
                  <a:srgbClr val="006D83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537407" cy="5689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 rot="19756">
            <a:off x="1210641" y="5331687"/>
            <a:ext cx="1742891" cy="1202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53"/>
              </a:lnSpc>
              <a:spcBef>
                <a:spcPct val="0"/>
              </a:spcBef>
            </a:pPr>
            <a:r>
              <a:rPr lang="en-US" sz="7038" b="1">
                <a:solidFill>
                  <a:srgbClr val="FFFFFF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02</a:t>
            </a:r>
          </a:p>
        </p:txBody>
      </p:sp>
      <p:sp>
        <p:nvSpPr>
          <p:cNvPr id="13" name="TextBox 13"/>
          <p:cNvSpPr txBox="1"/>
          <p:nvPr/>
        </p:nvSpPr>
        <p:spPr>
          <a:xfrm rot="19756">
            <a:off x="3197213" y="7127511"/>
            <a:ext cx="5083827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 b="1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Project Objectives</a:t>
            </a:r>
          </a:p>
        </p:txBody>
      </p:sp>
      <p:grpSp>
        <p:nvGrpSpPr>
          <p:cNvPr id="14" name="Group 14"/>
          <p:cNvGrpSpPr/>
          <p:nvPr/>
        </p:nvGrpSpPr>
        <p:grpSpPr>
          <a:xfrm rot="-10800000">
            <a:off x="1386147" y="6769317"/>
            <a:ext cx="1391113" cy="1349481"/>
            <a:chOff x="0" y="0"/>
            <a:chExt cx="537407" cy="52132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37407" cy="521324"/>
            </a:xfrm>
            <a:custGeom>
              <a:avLst/>
              <a:gdLst/>
              <a:ahLst/>
              <a:cxnLst/>
              <a:rect l="l" t="t" r="r" b="b"/>
              <a:pathLst>
                <a:path w="537407" h="521324">
                  <a:moveTo>
                    <a:pt x="77914" y="0"/>
                  </a:moveTo>
                  <a:lnTo>
                    <a:pt x="459494" y="0"/>
                  </a:lnTo>
                  <a:cubicBezTo>
                    <a:pt x="502524" y="0"/>
                    <a:pt x="537407" y="34883"/>
                    <a:pt x="537407" y="77914"/>
                  </a:cubicBezTo>
                  <a:lnTo>
                    <a:pt x="537407" y="443410"/>
                  </a:lnTo>
                  <a:cubicBezTo>
                    <a:pt x="537407" y="486441"/>
                    <a:pt x="502524" y="521324"/>
                    <a:pt x="459494" y="521324"/>
                  </a:cubicBezTo>
                  <a:lnTo>
                    <a:pt x="77914" y="521324"/>
                  </a:lnTo>
                  <a:cubicBezTo>
                    <a:pt x="34883" y="521324"/>
                    <a:pt x="0" y="486441"/>
                    <a:pt x="0" y="443410"/>
                  </a:cubicBezTo>
                  <a:lnTo>
                    <a:pt x="0" y="77914"/>
                  </a:lnTo>
                  <a:cubicBezTo>
                    <a:pt x="0" y="34883"/>
                    <a:pt x="34883" y="0"/>
                    <a:pt x="779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8CFAE">
                    <a:alpha val="100000"/>
                  </a:srgbClr>
                </a:gs>
                <a:gs pos="100000">
                  <a:srgbClr val="006D83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537407" cy="5689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 rot="19756">
            <a:off x="1254098" y="6698258"/>
            <a:ext cx="1742891" cy="1202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53"/>
              </a:lnSpc>
              <a:spcBef>
                <a:spcPct val="0"/>
              </a:spcBef>
            </a:pPr>
            <a:r>
              <a:rPr lang="en-US" sz="7038" b="1">
                <a:solidFill>
                  <a:srgbClr val="FFFFFF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03</a:t>
            </a:r>
          </a:p>
        </p:txBody>
      </p:sp>
      <p:sp>
        <p:nvSpPr>
          <p:cNvPr id="18" name="TextBox 18"/>
          <p:cNvSpPr txBox="1"/>
          <p:nvPr/>
        </p:nvSpPr>
        <p:spPr>
          <a:xfrm rot="19756">
            <a:off x="10090494" y="4073650"/>
            <a:ext cx="6305551" cy="1225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 b="1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Business Requirements &amp; Non-Business Requirements</a:t>
            </a:r>
          </a:p>
        </p:txBody>
      </p:sp>
      <p:sp>
        <p:nvSpPr>
          <p:cNvPr id="19" name="TextBox 19"/>
          <p:cNvSpPr txBox="1"/>
          <p:nvPr/>
        </p:nvSpPr>
        <p:spPr>
          <a:xfrm rot="19756">
            <a:off x="10089051" y="5740070"/>
            <a:ext cx="5478094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 b="1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Architectures</a:t>
            </a:r>
          </a:p>
        </p:txBody>
      </p:sp>
      <p:sp>
        <p:nvSpPr>
          <p:cNvPr id="20" name="TextBox 20"/>
          <p:cNvSpPr txBox="1"/>
          <p:nvPr/>
        </p:nvSpPr>
        <p:spPr>
          <a:xfrm rot="19756">
            <a:off x="10127168" y="7049562"/>
            <a:ext cx="5733307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 b="1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Scenerio Demo</a:t>
            </a:r>
          </a:p>
        </p:txBody>
      </p:sp>
      <p:grpSp>
        <p:nvGrpSpPr>
          <p:cNvPr id="21" name="Group 21"/>
          <p:cNvGrpSpPr/>
          <p:nvPr/>
        </p:nvGrpSpPr>
        <p:grpSpPr>
          <a:xfrm rot="-10800000">
            <a:off x="8312216" y="3994436"/>
            <a:ext cx="1391113" cy="1349481"/>
            <a:chOff x="0" y="0"/>
            <a:chExt cx="537407" cy="521324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537407" cy="521324"/>
            </a:xfrm>
            <a:custGeom>
              <a:avLst/>
              <a:gdLst/>
              <a:ahLst/>
              <a:cxnLst/>
              <a:rect l="l" t="t" r="r" b="b"/>
              <a:pathLst>
                <a:path w="537407" h="521324">
                  <a:moveTo>
                    <a:pt x="77914" y="0"/>
                  </a:moveTo>
                  <a:lnTo>
                    <a:pt x="459494" y="0"/>
                  </a:lnTo>
                  <a:cubicBezTo>
                    <a:pt x="502524" y="0"/>
                    <a:pt x="537407" y="34883"/>
                    <a:pt x="537407" y="77914"/>
                  </a:cubicBezTo>
                  <a:lnTo>
                    <a:pt x="537407" y="443410"/>
                  </a:lnTo>
                  <a:cubicBezTo>
                    <a:pt x="537407" y="486441"/>
                    <a:pt x="502524" y="521324"/>
                    <a:pt x="459494" y="521324"/>
                  </a:cubicBezTo>
                  <a:lnTo>
                    <a:pt x="77914" y="521324"/>
                  </a:lnTo>
                  <a:cubicBezTo>
                    <a:pt x="34883" y="521324"/>
                    <a:pt x="0" y="486441"/>
                    <a:pt x="0" y="443410"/>
                  </a:cubicBezTo>
                  <a:lnTo>
                    <a:pt x="0" y="77914"/>
                  </a:lnTo>
                  <a:cubicBezTo>
                    <a:pt x="0" y="34883"/>
                    <a:pt x="34883" y="0"/>
                    <a:pt x="779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8CFAE">
                    <a:alpha val="100000"/>
                  </a:srgbClr>
                </a:gs>
                <a:gs pos="100000">
                  <a:srgbClr val="006D83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537407" cy="5689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 rot="19756">
            <a:off x="8136710" y="3926022"/>
            <a:ext cx="1742891" cy="1202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53"/>
              </a:lnSpc>
              <a:spcBef>
                <a:spcPct val="0"/>
              </a:spcBef>
            </a:pPr>
            <a:r>
              <a:rPr lang="en-US" sz="7038" b="1" spc="415">
                <a:solidFill>
                  <a:srgbClr val="FFFFFF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04</a:t>
            </a:r>
          </a:p>
        </p:txBody>
      </p:sp>
      <p:grpSp>
        <p:nvGrpSpPr>
          <p:cNvPr id="25" name="Group 25"/>
          <p:cNvGrpSpPr/>
          <p:nvPr/>
        </p:nvGrpSpPr>
        <p:grpSpPr>
          <a:xfrm rot="-10800000">
            <a:off x="8312216" y="5381877"/>
            <a:ext cx="1391113" cy="1349481"/>
            <a:chOff x="0" y="0"/>
            <a:chExt cx="537407" cy="52132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537407" cy="521324"/>
            </a:xfrm>
            <a:custGeom>
              <a:avLst/>
              <a:gdLst/>
              <a:ahLst/>
              <a:cxnLst/>
              <a:rect l="l" t="t" r="r" b="b"/>
              <a:pathLst>
                <a:path w="537407" h="521324">
                  <a:moveTo>
                    <a:pt x="77914" y="0"/>
                  </a:moveTo>
                  <a:lnTo>
                    <a:pt x="459494" y="0"/>
                  </a:lnTo>
                  <a:cubicBezTo>
                    <a:pt x="502524" y="0"/>
                    <a:pt x="537407" y="34883"/>
                    <a:pt x="537407" y="77914"/>
                  </a:cubicBezTo>
                  <a:lnTo>
                    <a:pt x="537407" y="443410"/>
                  </a:lnTo>
                  <a:cubicBezTo>
                    <a:pt x="537407" y="486441"/>
                    <a:pt x="502524" y="521324"/>
                    <a:pt x="459494" y="521324"/>
                  </a:cubicBezTo>
                  <a:lnTo>
                    <a:pt x="77914" y="521324"/>
                  </a:lnTo>
                  <a:cubicBezTo>
                    <a:pt x="34883" y="521324"/>
                    <a:pt x="0" y="486441"/>
                    <a:pt x="0" y="443410"/>
                  </a:cubicBezTo>
                  <a:lnTo>
                    <a:pt x="0" y="77914"/>
                  </a:lnTo>
                  <a:cubicBezTo>
                    <a:pt x="0" y="34883"/>
                    <a:pt x="34883" y="0"/>
                    <a:pt x="779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8CFAE">
                    <a:alpha val="100000"/>
                  </a:srgbClr>
                </a:gs>
                <a:gs pos="100000">
                  <a:srgbClr val="006D83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7" name="TextBox 27"/>
            <p:cNvSpPr txBox="1"/>
            <p:nvPr/>
          </p:nvSpPr>
          <p:spPr>
            <a:xfrm>
              <a:off x="0" y="-47625"/>
              <a:ext cx="537407" cy="5689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 rot="19756">
            <a:off x="8136710" y="5331687"/>
            <a:ext cx="1742891" cy="1202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53"/>
              </a:lnSpc>
              <a:spcBef>
                <a:spcPct val="0"/>
              </a:spcBef>
            </a:pPr>
            <a:r>
              <a:rPr lang="en-US" sz="7038" b="1">
                <a:solidFill>
                  <a:srgbClr val="FFFFFF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05</a:t>
            </a:r>
          </a:p>
        </p:txBody>
      </p:sp>
      <p:grpSp>
        <p:nvGrpSpPr>
          <p:cNvPr id="29" name="Group 29"/>
          <p:cNvGrpSpPr/>
          <p:nvPr/>
        </p:nvGrpSpPr>
        <p:grpSpPr>
          <a:xfrm rot="-10800000">
            <a:off x="8312216" y="6769317"/>
            <a:ext cx="1391113" cy="1349481"/>
            <a:chOff x="0" y="0"/>
            <a:chExt cx="537407" cy="521324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537407" cy="521324"/>
            </a:xfrm>
            <a:custGeom>
              <a:avLst/>
              <a:gdLst/>
              <a:ahLst/>
              <a:cxnLst/>
              <a:rect l="l" t="t" r="r" b="b"/>
              <a:pathLst>
                <a:path w="537407" h="521324">
                  <a:moveTo>
                    <a:pt x="77914" y="0"/>
                  </a:moveTo>
                  <a:lnTo>
                    <a:pt x="459494" y="0"/>
                  </a:lnTo>
                  <a:cubicBezTo>
                    <a:pt x="502524" y="0"/>
                    <a:pt x="537407" y="34883"/>
                    <a:pt x="537407" y="77914"/>
                  </a:cubicBezTo>
                  <a:lnTo>
                    <a:pt x="537407" y="443410"/>
                  </a:lnTo>
                  <a:cubicBezTo>
                    <a:pt x="537407" y="486441"/>
                    <a:pt x="502524" y="521324"/>
                    <a:pt x="459494" y="521324"/>
                  </a:cubicBezTo>
                  <a:lnTo>
                    <a:pt x="77914" y="521324"/>
                  </a:lnTo>
                  <a:cubicBezTo>
                    <a:pt x="34883" y="521324"/>
                    <a:pt x="0" y="486441"/>
                    <a:pt x="0" y="443410"/>
                  </a:cubicBezTo>
                  <a:lnTo>
                    <a:pt x="0" y="77914"/>
                  </a:lnTo>
                  <a:cubicBezTo>
                    <a:pt x="0" y="34883"/>
                    <a:pt x="34883" y="0"/>
                    <a:pt x="779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8CFAE">
                    <a:alpha val="100000"/>
                  </a:srgbClr>
                </a:gs>
                <a:gs pos="100000">
                  <a:srgbClr val="006D83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31" name="TextBox 31"/>
            <p:cNvSpPr txBox="1"/>
            <p:nvPr/>
          </p:nvSpPr>
          <p:spPr>
            <a:xfrm>
              <a:off x="0" y="-47625"/>
              <a:ext cx="537407" cy="5689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 rot="19756">
            <a:off x="8180167" y="6698258"/>
            <a:ext cx="1742891" cy="1202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53"/>
              </a:lnSpc>
              <a:spcBef>
                <a:spcPct val="0"/>
              </a:spcBef>
            </a:pPr>
            <a:r>
              <a:rPr lang="en-US" sz="7038" b="1">
                <a:solidFill>
                  <a:srgbClr val="FFFFFF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06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274383" y="598707"/>
            <a:ext cx="6643979" cy="1159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95"/>
              </a:lnSpc>
              <a:spcBef>
                <a:spcPct val="0"/>
              </a:spcBef>
            </a:pPr>
            <a:r>
              <a:rPr lang="en-US" sz="6782">
                <a:solidFill>
                  <a:srgbClr val="33326B"/>
                </a:solidFill>
                <a:latin typeface="Hind Siliguri"/>
                <a:ea typeface="Hind Siliguri"/>
                <a:cs typeface="Hind Siliguri"/>
                <a:sym typeface="Hind Siliguri"/>
              </a:rPr>
              <a:t>TABLE OF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207200" y="1402073"/>
            <a:ext cx="8339384" cy="1946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909"/>
              </a:lnSpc>
              <a:spcBef>
                <a:spcPct val="0"/>
              </a:spcBef>
            </a:pPr>
            <a:r>
              <a:rPr lang="en-US" sz="11364" b="1">
                <a:solidFill>
                  <a:srgbClr val="33326B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CONTENTS</a:t>
            </a:r>
          </a:p>
        </p:txBody>
      </p:sp>
      <p:grpSp>
        <p:nvGrpSpPr>
          <p:cNvPr id="35" name="Group 35"/>
          <p:cNvGrpSpPr/>
          <p:nvPr/>
        </p:nvGrpSpPr>
        <p:grpSpPr>
          <a:xfrm rot="8100000">
            <a:off x="15141130" y="1681505"/>
            <a:ext cx="2103985" cy="2103985"/>
            <a:chOff x="0" y="0"/>
            <a:chExt cx="812800" cy="8128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51515" y="0"/>
                  </a:moveTo>
                  <a:lnTo>
                    <a:pt x="761285" y="0"/>
                  </a:lnTo>
                  <a:cubicBezTo>
                    <a:pt x="789736" y="0"/>
                    <a:pt x="812800" y="23064"/>
                    <a:pt x="812800" y="51515"/>
                  </a:cubicBezTo>
                  <a:lnTo>
                    <a:pt x="812800" y="761285"/>
                  </a:lnTo>
                  <a:cubicBezTo>
                    <a:pt x="812800" y="789736"/>
                    <a:pt x="789736" y="812800"/>
                    <a:pt x="761285" y="812800"/>
                  </a:cubicBezTo>
                  <a:lnTo>
                    <a:pt x="51515" y="812800"/>
                  </a:lnTo>
                  <a:cubicBezTo>
                    <a:pt x="23064" y="812800"/>
                    <a:pt x="0" y="789736"/>
                    <a:pt x="0" y="761285"/>
                  </a:cubicBezTo>
                  <a:lnTo>
                    <a:pt x="0" y="51515"/>
                  </a:lnTo>
                  <a:cubicBezTo>
                    <a:pt x="0" y="23064"/>
                    <a:pt x="23064" y="0"/>
                    <a:pt x="5151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8CFAE">
                    <a:alpha val="100000"/>
                  </a:srgbClr>
                </a:gs>
                <a:gs pos="100000">
                  <a:srgbClr val="006D83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37" name="TextBox 3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 rot="8100000">
            <a:off x="12542885" y="-3550601"/>
            <a:ext cx="4742111" cy="4742111"/>
            <a:chOff x="0" y="0"/>
            <a:chExt cx="812800" cy="8128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2856" y="0"/>
                  </a:moveTo>
                  <a:lnTo>
                    <a:pt x="789944" y="0"/>
                  </a:lnTo>
                  <a:cubicBezTo>
                    <a:pt x="796006" y="0"/>
                    <a:pt x="801819" y="2408"/>
                    <a:pt x="806106" y="6694"/>
                  </a:cubicBezTo>
                  <a:cubicBezTo>
                    <a:pt x="810392" y="10981"/>
                    <a:pt x="812800" y="16794"/>
                    <a:pt x="812800" y="22856"/>
                  </a:cubicBezTo>
                  <a:lnTo>
                    <a:pt x="812800" y="789944"/>
                  </a:lnTo>
                  <a:cubicBezTo>
                    <a:pt x="812800" y="796006"/>
                    <a:pt x="810392" y="801819"/>
                    <a:pt x="806106" y="806106"/>
                  </a:cubicBezTo>
                  <a:cubicBezTo>
                    <a:pt x="801819" y="810392"/>
                    <a:pt x="796006" y="812800"/>
                    <a:pt x="789944" y="812800"/>
                  </a:cubicBezTo>
                  <a:lnTo>
                    <a:pt x="22856" y="812800"/>
                  </a:lnTo>
                  <a:cubicBezTo>
                    <a:pt x="16794" y="812800"/>
                    <a:pt x="10981" y="810392"/>
                    <a:pt x="6694" y="806106"/>
                  </a:cubicBezTo>
                  <a:cubicBezTo>
                    <a:pt x="2408" y="801819"/>
                    <a:pt x="0" y="796006"/>
                    <a:pt x="0" y="789944"/>
                  </a:cubicBezTo>
                  <a:lnTo>
                    <a:pt x="0" y="22856"/>
                  </a:lnTo>
                  <a:cubicBezTo>
                    <a:pt x="0" y="16794"/>
                    <a:pt x="2408" y="10981"/>
                    <a:pt x="6694" y="6694"/>
                  </a:cubicBezTo>
                  <a:cubicBezTo>
                    <a:pt x="10981" y="2408"/>
                    <a:pt x="16794" y="0"/>
                    <a:pt x="2285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8CFAE">
                    <a:alpha val="100000"/>
                  </a:srgbClr>
                </a:gs>
                <a:gs pos="100000">
                  <a:srgbClr val="006D83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40" name="TextBox 4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41" name="Group 41"/>
          <p:cNvGrpSpPr/>
          <p:nvPr/>
        </p:nvGrpSpPr>
        <p:grpSpPr>
          <a:xfrm rot="-2700000">
            <a:off x="17334914" y="-1274095"/>
            <a:ext cx="4742111" cy="4742111"/>
            <a:chOff x="0" y="0"/>
            <a:chExt cx="812800" cy="81280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2856" y="0"/>
                  </a:moveTo>
                  <a:lnTo>
                    <a:pt x="789944" y="0"/>
                  </a:lnTo>
                  <a:cubicBezTo>
                    <a:pt x="796006" y="0"/>
                    <a:pt x="801819" y="2408"/>
                    <a:pt x="806106" y="6694"/>
                  </a:cubicBezTo>
                  <a:cubicBezTo>
                    <a:pt x="810392" y="10981"/>
                    <a:pt x="812800" y="16794"/>
                    <a:pt x="812800" y="22856"/>
                  </a:cubicBezTo>
                  <a:lnTo>
                    <a:pt x="812800" y="789944"/>
                  </a:lnTo>
                  <a:cubicBezTo>
                    <a:pt x="812800" y="796006"/>
                    <a:pt x="810392" y="801819"/>
                    <a:pt x="806106" y="806106"/>
                  </a:cubicBezTo>
                  <a:cubicBezTo>
                    <a:pt x="801819" y="810392"/>
                    <a:pt x="796006" y="812800"/>
                    <a:pt x="789944" y="812800"/>
                  </a:cubicBezTo>
                  <a:lnTo>
                    <a:pt x="22856" y="812800"/>
                  </a:lnTo>
                  <a:cubicBezTo>
                    <a:pt x="16794" y="812800"/>
                    <a:pt x="10981" y="810392"/>
                    <a:pt x="6694" y="806106"/>
                  </a:cubicBezTo>
                  <a:cubicBezTo>
                    <a:pt x="2408" y="801819"/>
                    <a:pt x="0" y="796006"/>
                    <a:pt x="0" y="789944"/>
                  </a:cubicBezTo>
                  <a:lnTo>
                    <a:pt x="0" y="22856"/>
                  </a:lnTo>
                  <a:cubicBezTo>
                    <a:pt x="0" y="16794"/>
                    <a:pt x="2408" y="10981"/>
                    <a:pt x="6694" y="6694"/>
                  </a:cubicBezTo>
                  <a:cubicBezTo>
                    <a:pt x="10981" y="2408"/>
                    <a:pt x="16794" y="0"/>
                    <a:pt x="2285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8CFAE">
                    <a:alpha val="100000"/>
                  </a:srgbClr>
                </a:gs>
                <a:gs pos="100000">
                  <a:srgbClr val="006D83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3" name="TextBox 43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44" name="Group 44"/>
          <p:cNvGrpSpPr/>
          <p:nvPr/>
        </p:nvGrpSpPr>
        <p:grpSpPr>
          <a:xfrm rot="-8100000">
            <a:off x="15699542" y="603380"/>
            <a:ext cx="987162" cy="987162"/>
            <a:chOff x="0" y="0"/>
            <a:chExt cx="812800" cy="8128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09796" y="0"/>
                  </a:moveTo>
                  <a:lnTo>
                    <a:pt x="703004" y="0"/>
                  </a:lnTo>
                  <a:cubicBezTo>
                    <a:pt x="732123" y="0"/>
                    <a:pt x="760051" y="11568"/>
                    <a:pt x="780641" y="32159"/>
                  </a:cubicBezTo>
                  <a:cubicBezTo>
                    <a:pt x="801232" y="52749"/>
                    <a:pt x="812800" y="80677"/>
                    <a:pt x="812800" y="109796"/>
                  </a:cubicBezTo>
                  <a:lnTo>
                    <a:pt x="812800" y="703004"/>
                  </a:lnTo>
                  <a:cubicBezTo>
                    <a:pt x="812800" y="732123"/>
                    <a:pt x="801232" y="760051"/>
                    <a:pt x="780641" y="780641"/>
                  </a:cubicBezTo>
                  <a:cubicBezTo>
                    <a:pt x="760051" y="801232"/>
                    <a:pt x="732123" y="812800"/>
                    <a:pt x="703004" y="812800"/>
                  </a:cubicBezTo>
                  <a:lnTo>
                    <a:pt x="109796" y="812800"/>
                  </a:lnTo>
                  <a:cubicBezTo>
                    <a:pt x="80677" y="812800"/>
                    <a:pt x="52749" y="801232"/>
                    <a:pt x="32159" y="780641"/>
                  </a:cubicBezTo>
                  <a:cubicBezTo>
                    <a:pt x="11568" y="760051"/>
                    <a:pt x="0" y="732123"/>
                    <a:pt x="0" y="703004"/>
                  </a:cubicBezTo>
                  <a:lnTo>
                    <a:pt x="0" y="109796"/>
                  </a:lnTo>
                  <a:cubicBezTo>
                    <a:pt x="0" y="80677"/>
                    <a:pt x="11568" y="52749"/>
                    <a:pt x="32159" y="32159"/>
                  </a:cubicBezTo>
                  <a:cubicBezTo>
                    <a:pt x="52749" y="11568"/>
                    <a:pt x="80677" y="0"/>
                    <a:pt x="109796" y="0"/>
                  </a:cubicBezTo>
                  <a:close/>
                </a:path>
              </a:pathLst>
            </a:custGeom>
            <a:solidFill>
              <a:srgbClr val="33326B"/>
            </a:solidFill>
          </p:spPr>
        </p:sp>
        <p:sp>
          <p:nvSpPr>
            <p:cNvPr id="46" name="TextBox 4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47" name="Freeform 47"/>
          <p:cNvSpPr/>
          <p:nvPr/>
        </p:nvSpPr>
        <p:spPr>
          <a:xfrm>
            <a:off x="0" y="8765121"/>
            <a:ext cx="6639431" cy="1508962"/>
          </a:xfrm>
          <a:custGeom>
            <a:avLst/>
            <a:gdLst/>
            <a:ahLst/>
            <a:cxnLst/>
            <a:rect l="l" t="t" r="r" b="b"/>
            <a:pathLst>
              <a:path w="6639431" h="1508962">
                <a:moveTo>
                  <a:pt x="0" y="0"/>
                </a:moveTo>
                <a:lnTo>
                  <a:pt x="6639431" y="0"/>
                </a:lnTo>
                <a:lnTo>
                  <a:pt x="6639431" y="1508962"/>
                </a:lnTo>
                <a:lnTo>
                  <a:pt x="0" y="15089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8" name="TextBox 48"/>
          <p:cNvSpPr txBox="1"/>
          <p:nvPr/>
        </p:nvSpPr>
        <p:spPr>
          <a:xfrm>
            <a:off x="17259300" y="9191625"/>
            <a:ext cx="152400" cy="21907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 b="1">
                <a:solidFill>
                  <a:srgbClr val="195759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-4461" r="-20094" b="-471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8765121"/>
            <a:ext cx="6639431" cy="1508962"/>
          </a:xfrm>
          <a:custGeom>
            <a:avLst/>
            <a:gdLst/>
            <a:ahLst/>
            <a:cxnLst/>
            <a:rect l="l" t="t" r="r" b="b"/>
            <a:pathLst>
              <a:path w="6639431" h="1508962">
                <a:moveTo>
                  <a:pt x="0" y="0"/>
                </a:moveTo>
                <a:lnTo>
                  <a:pt x="6639431" y="0"/>
                </a:lnTo>
                <a:lnTo>
                  <a:pt x="6639431" y="1508962"/>
                </a:lnTo>
                <a:lnTo>
                  <a:pt x="0" y="15089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015327" y="1811894"/>
            <a:ext cx="9482735" cy="7918084"/>
          </a:xfrm>
          <a:custGeom>
            <a:avLst/>
            <a:gdLst/>
            <a:ahLst/>
            <a:cxnLst/>
            <a:rect l="l" t="t" r="r" b="b"/>
            <a:pathLst>
              <a:path w="9482735" h="7918084">
                <a:moveTo>
                  <a:pt x="0" y="0"/>
                </a:moveTo>
                <a:lnTo>
                  <a:pt x="9482735" y="0"/>
                </a:lnTo>
                <a:lnTo>
                  <a:pt x="9482735" y="7918084"/>
                </a:lnTo>
                <a:lnTo>
                  <a:pt x="0" y="79180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0" y="556577"/>
            <a:ext cx="18288000" cy="1077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40"/>
              </a:lnSpc>
            </a:pPr>
            <a:r>
              <a:rPr lang="en-US" sz="8000" b="1" spc="256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VIRUSTOTAL REPORT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259300" y="9191625"/>
            <a:ext cx="152400" cy="21907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 b="1">
                <a:solidFill>
                  <a:srgbClr val="195759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20</a:t>
            </a:r>
          </a:p>
        </p:txBody>
      </p:sp>
      <p:sp>
        <p:nvSpPr>
          <p:cNvPr id="7" name="Freeform 7"/>
          <p:cNvSpPr/>
          <p:nvPr/>
        </p:nvSpPr>
        <p:spPr>
          <a:xfrm rot="-10800000" flipV="1">
            <a:off x="-2529274" y="-408557"/>
            <a:ext cx="6733160" cy="10734023"/>
          </a:xfrm>
          <a:custGeom>
            <a:avLst/>
            <a:gdLst/>
            <a:ahLst/>
            <a:cxnLst/>
            <a:rect l="l" t="t" r="r" b="b"/>
            <a:pathLst>
              <a:path w="6733160" h="10734023">
                <a:moveTo>
                  <a:pt x="0" y="10734023"/>
                </a:moveTo>
                <a:lnTo>
                  <a:pt x="6733160" y="10734023"/>
                </a:lnTo>
                <a:lnTo>
                  <a:pt x="6733160" y="0"/>
                </a:lnTo>
                <a:lnTo>
                  <a:pt x="0" y="0"/>
                </a:lnTo>
                <a:lnTo>
                  <a:pt x="0" y="10734023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-4461" r="-20094" b="-471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8765121"/>
            <a:ext cx="6639431" cy="1508962"/>
          </a:xfrm>
          <a:custGeom>
            <a:avLst/>
            <a:gdLst/>
            <a:ahLst/>
            <a:cxnLst/>
            <a:rect l="l" t="t" r="r" b="b"/>
            <a:pathLst>
              <a:path w="6639431" h="1508962">
                <a:moveTo>
                  <a:pt x="0" y="0"/>
                </a:moveTo>
                <a:lnTo>
                  <a:pt x="6639431" y="0"/>
                </a:lnTo>
                <a:lnTo>
                  <a:pt x="6639431" y="1508962"/>
                </a:lnTo>
                <a:lnTo>
                  <a:pt x="0" y="15089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49329" y="1893774"/>
            <a:ext cx="14989342" cy="7625828"/>
          </a:xfrm>
          <a:custGeom>
            <a:avLst/>
            <a:gdLst/>
            <a:ahLst/>
            <a:cxnLst/>
            <a:rect l="l" t="t" r="r" b="b"/>
            <a:pathLst>
              <a:path w="14989342" h="7625828">
                <a:moveTo>
                  <a:pt x="0" y="0"/>
                </a:moveTo>
                <a:lnTo>
                  <a:pt x="14989342" y="0"/>
                </a:lnTo>
                <a:lnTo>
                  <a:pt x="14989342" y="7625828"/>
                </a:lnTo>
                <a:lnTo>
                  <a:pt x="0" y="762582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0" y="556577"/>
            <a:ext cx="18288000" cy="1077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40"/>
              </a:lnSpc>
            </a:pPr>
            <a:r>
              <a:rPr lang="en-US" sz="8000" b="1" spc="256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REMEDIATION REPORT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259300" y="9191625"/>
            <a:ext cx="152400" cy="21907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 b="1">
                <a:solidFill>
                  <a:srgbClr val="195759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21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-4461" r="-20094" b="-471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8765121"/>
            <a:ext cx="6639431" cy="1508962"/>
          </a:xfrm>
          <a:custGeom>
            <a:avLst/>
            <a:gdLst/>
            <a:ahLst/>
            <a:cxnLst/>
            <a:rect l="l" t="t" r="r" b="b"/>
            <a:pathLst>
              <a:path w="6639431" h="1508962">
                <a:moveTo>
                  <a:pt x="0" y="0"/>
                </a:moveTo>
                <a:lnTo>
                  <a:pt x="6639431" y="0"/>
                </a:lnTo>
                <a:lnTo>
                  <a:pt x="6639431" y="1508962"/>
                </a:lnTo>
                <a:lnTo>
                  <a:pt x="0" y="15089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132059" y="1853599"/>
            <a:ext cx="12023881" cy="8040971"/>
          </a:xfrm>
          <a:custGeom>
            <a:avLst/>
            <a:gdLst/>
            <a:ahLst/>
            <a:cxnLst/>
            <a:rect l="l" t="t" r="r" b="b"/>
            <a:pathLst>
              <a:path w="12023881" h="8040971">
                <a:moveTo>
                  <a:pt x="0" y="0"/>
                </a:moveTo>
                <a:lnTo>
                  <a:pt x="12023882" y="0"/>
                </a:lnTo>
                <a:lnTo>
                  <a:pt x="12023882" y="8040971"/>
                </a:lnTo>
                <a:lnTo>
                  <a:pt x="0" y="804097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0" y="556577"/>
            <a:ext cx="18288000" cy="1077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40"/>
              </a:lnSpc>
            </a:pPr>
            <a:r>
              <a:rPr lang="en-US" sz="8000" b="1" spc="256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REMEDIATION REPORT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259300" y="9191625"/>
            <a:ext cx="152400" cy="21907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 b="1">
                <a:solidFill>
                  <a:srgbClr val="195759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22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-4461" r="-20094" b="-471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8765121"/>
            <a:ext cx="6639431" cy="1508962"/>
          </a:xfrm>
          <a:custGeom>
            <a:avLst/>
            <a:gdLst/>
            <a:ahLst/>
            <a:cxnLst/>
            <a:rect l="l" t="t" r="r" b="b"/>
            <a:pathLst>
              <a:path w="6639431" h="1508962">
                <a:moveTo>
                  <a:pt x="0" y="0"/>
                </a:moveTo>
                <a:lnTo>
                  <a:pt x="6639431" y="0"/>
                </a:lnTo>
                <a:lnTo>
                  <a:pt x="6639431" y="1508962"/>
                </a:lnTo>
                <a:lnTo>
                  <a:pt x="0" y="15089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103490" y="1634173"/>
            <a:ext cx="12081020" cy="8260397"/>
          </a:xfrm>
          <a:custGeom>
            <a:avLst/>
            <a:gdLst/>
            <a:ahLst/>
            <a:cxnLst/>
            <a:rect l="l" t="t" r="r" b="b"/>
            <a:pathLst>
              <a:path w="12081020" h="8260397">
                <a:moveTo>
                  <a:pt x="0" y="0"/>
                </a:moveTo>
                <a:lnTo>
                  <a:pt x="12081020" y="0"/>
                </a:lnTo>
                <a:lnTo>
                  <a:pt x="12081020" y="8260397"/>
                </a:lnTo>
                <a:lnTo>
                  <a:pt x="0" y="82603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0" y="556577"/>
            <a:ext cx="18288000" cy="1077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40"/>
              </a:lnSpc>
            </a:pPr>
            <a:r>
              <a:rPr lang="en-US" sz="8000" b="1" spc="256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REMEDIATION REPORT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259300" y="9191625"/>
            <a:ext cx="152400" cy="21907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 b="1">
                <a:solidFill>
                  <a:srgbClr val="195759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23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53447" y="3701496"/>
            <a:ext cx="12981106" cy="2265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572"/>
              </a:lnSpc>
            </a:pPr>
            <a:r>
              <a:rPr lang="en-US" sz="12551" b="1">
                <a:solidFill>
                  <a:srgbClr val="195759"/>
                </a:solidFill>
                <a:latin typeface="Poppins Bold"/>
                <a:ea typeface="Poppins Bold"/>
                <a:cs typeface="Poppins Bold"/>
                <a:sym typeface="Poppins Bold"/>
              </a:rPr>
              <a:t>XIN CẢM ƠN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502201" y="5643296"/>
            <a:ext cx="7283598" cy="702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195759"/>
                </a:solidFill>
                <a:latin typeface="Be Vietnam"/>
                <a:ea typeface="Be Vietnam"/>
                <a:cs typeface="Be Vietnam"/>
                <a:sym typeface="Be Vietnam"/>
              </a:rPr>
              <a:t>Thầy và các bạn đã theo dõi</a:t>
            </a:r>
          </a:p>
        </p:txBody>
      </p:sp>
      <p:sp>
        <p:nvSpPr>
          <p:cNvPr id="4" name="Freeform 4"/>
          <p:cNvSpPr/>
          <p:nvPr/>
        </p:nvSpPr>
        <p:spPr>
          <a:xfrm>
            <a:off x="1028700" y="767398"/>
            <a:ext cx="1690778" cy="522604"/>
          </a:xfrm>
          <a:custGeom>
            <a:avLst/>
            <a:gdLst/>
            <a:ahLst/>
            <a:cxnLst/>
            <a:rect l="l" t="t" r="r" b="b"/>
            <a:pathLst>
              <a:path w="1690778" h="522604">
                <a:moveTo>
                  <a:pt x="0" y="0"/>
                </a:moveTo>
                <a:lnTo>
                  <a:pt x="1690778" y="0"/>
                </a:lnTo>
                <a:lnTo>
                  <a:pt x="1690778" y="522604"/>
                </a:lnTo>
                <a:lnTo>
                  <a:pt x="0" y="5226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8765121"/>
            <a:ext cx="6639431" cy="1508962"/>
          </a:xfrm>
          <a:custGeom>
            <a:avLst/>
            <a:gdLst/>
            <a:ahLst/>
            <a:cxnLst/>
            <a:rect l="l" t="t" r="r" b="b"/>
            <a:pathLst>
              <a:path w="6639431" h="1508962">
                <a:moveTo>
                  <a:pt x="0" y="0"/>
                </a:moveTo>
                <a:lnTo>
                  <a:pt x="6639431" y="0"/>
                </a:lnTo>
                <a:lnTo>
                  <a:pt x="6639431" y="1508962"/>
                </a:lnTo>
                <a:lnTo>
                  <a:pt x="0" y="15089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11648569" y="12917"/>
            <a:ext cx="6639431" cy="1508962"/>
          </a:xfrm>
          <a:custGeom>
            <a:avLst/>
            <a:gdLst/>
            <a:ahLst/>
            <a:cxnLst/>
            <a:rect l="l" t="t" r="r" b="b"/>
            <a:pathLst>
              <a:path w="6639431" h="1508962">
                <a:moveTo>
                  <a:pt x="0" y="0"/>
                </a:moveTo>
                <a:lnTo>
                  <a:pt x="6639431" y="0"/>
                </a:lnTo>
                <a:lnTo>
                  <a:pt x="6639431" y="1508962"/>
                </a:lnTo>
                <a:lnTo>
                  <a:pt x="0" y="15089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7259300" y="9191625"/>
            <a:ext cx="152400" cy="21907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 b="1">
                <a:solidFill>
                  <a:srgbClr val="195759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24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-4461" r="-20094" b="-4717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661400" y="-392805"/>
            <a:ext cx="8527983" cy="11222961"/>
            <a:chOff x="0" y="0"/>
            <a:chExt cx="11370644" cy="14963948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/>
            <a:srcRect l="26896" t="6010" r="34729" b="4210"/>
            <a:stretch>
              <a:fillRect/>
            </a:stretch>
          </p:blipFill>
          <p:spPr>
            <a:xfrm>
              <a:off x="0" y="0"/>
              <a:ext cx="11370644" cy="14963948"/>
            </a:xfrm>
            <a:prstGeom prst="rect">
              <a:avLst/>
            </a:prstGeom>
          </p:spPr>
        </p:pic>
      </p:grpSp>
      <p:grpSp>
        <p:nvGrpSpPr>
          <p:cNvPr id="5" name="Group 5"/>
          <p:cNvGrpSpPr/>
          <p:nvPr/>
        </p:nvGrpSpPr>
        <p:grpSpPr>
          <a:xfrm>
            <a:off x="7568207" y="258576"/>
            <a:ext cx="1575793" cy="9769849"/>
            <a:chOff x="0" y="0"/>
            <a:chExt cx="2101057" cy="13026465"/>
          </a:xfrm>
        </p:grpSpPr>
        <p:grpSp>
          <p:nvGrpSpPr>
            <p:cNvPr id="6" name="Group 6"/>
            <p:cNvGrpSpPr/>
            <p:nvPr/>
          </p:nvGrpSpPr>
          <p:grpSpPr>
            <a:xfrm rot="-10800000">
              <a:off x="0" y="0"/>
              <a:ext cx="2101057" cy="4296971"/>
              <a:chOff x="0" y="0"/>
              <a:chExt cx="660400" cy="1350615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60400" cy="135061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50615">
                    <a:moveTo>
                      <a:pt x="220252" y="1331546"/>
                    </a:moveTo>
                    <a:cubicBezTo>
                      <a:pt x="254109" y="1343060"/>
                      <a:pt x="292600" y="1350615"/>
                      <a:pt x="330378" y="1350615"/>
                    </a:cubicBezTo>
                    <a:cubicBezTo>
                      <a:pt x="368157" y="1350615"/>
                      <a:pt x="404509" y="1344138"/>
                      <a:pt x="438009" y="1332624"/>
                    </a:cubicBezTo>
                    <a:cubicBezTo>
                      <a:pt x="438723" y="1332265"/>
                      <a:pt x="439435" y="1332265"/>
                      <a:pt x="440148" y="1331906"/>
                    </a:cubicBezTo>
                    <a:cubicBezTo>
                      <a:pt x="565955" y="1285850"/>
                      <a:pt x="658618" y="1164236"/>
                      <a:pt x="660400" y="1010167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1009417"/>
                    </a:lnTo>
                    <a:cubicBezTo>
                      <a:pt x="1782" y="1164955"/>
                      <a:pt x="93019" y="1286570"/>
                      <a:pt x="220252" y="1331546"/>
                    </a:cubicBezTo>
                    <a:close/>
                  </a:path>
                </a:pathLst>
              </a:custGeom>
              <a:solidFill>
                <a:srgbClr val="48CFAE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57150"/>
                <a:ext cx="660400" cy="128076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-10800000">
              <a:off x="0" y="2450780"/>
              <a:ext cx="2101057" cy="4151763"/>
              <a:chOff x="0" y="0"/>
              <a:chExt cx="660400" cy="1304974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660400" cy="1304974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04974">
                    <a:moveTo>
                      <a:pt x="220252" y="1285905"/>
                    </a:moveTo>
                    <a:cubicBezTo>
                      <a:pt x="254109" y="1297418"/>
                      <a:pt x="292600" y="1304974"/>
                      <a:pt x="330378" y="1304974"/>
                    </a:cubicBezTo>
                    <a:cubicBezTo>
                      <a:pt x="368157" y="1304974"/>
                      <a:pt x="404509" y="1298497"/>
                      <a:pt x="438009" y="1286983"/>
                    </a:cubicBezTo>
                    <a:cubicBezTo>
                      <a:pt x="438723" y="1286623"/>
                      <a:pt x="439435" y="1286623"/>
                      <a:pt x="440148" y="1286264"/>
                    </a:cubicBezTo>
                    <a:cubicBezTo>
                      <a:pt x="565955" y="1240209"/>
                      <a:pt x="658618" y="1118595"/>
                      <a:pt x="660400" y="965539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64823"/>
                    </a:lnTo>
                    <a:cubicBezTo>
                      <a:pt x="1782" y="1119314"/>
                      <a:pt x="93019" y="1240929"/>
                      <a:pt x="220252" y="1285905"/>
                    </a:cubicBezTo>
                    <a:close/>
                  </a:path>
                </a:pathLst>
              </a:custGeom>
              <a:solidFill>
                <a:srgbClr val="33326B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57150"/>
                <a:ext cx="660400" cy="123512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-10800000">
              <a:off x="0" y="5082951"/>
              <a:ext cx="2101057" cy="3957435"/>
              <a:chOff x="0" y="0"/>
              <a:chExt cx="660400" cy="1243893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660400" cy="1243893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243893">
                    <a:moveTo>
                      <a:pt x="220252" y="1224824"/>
                    </a:moveTo>
                    <a:cubicBezTo>
                      <a:pt x="254109" y="1236338"/>
                      <a:pt x="292600" y="1243893"/>
                      <a:pt x="330378" y="1243893"/>
                    </a:cubicBezTo>
                    <a:cubicBezTo>
                      <a:pt x="368157" y="1243893"/>
                      <a:pt x="404509" y="1237416"/>
                      <a:pt x="438009" y="1225902"/>
                    </a:cubicBezTo>
                    <a:cubicBezTo>
                      <a:pt x="438723" y="1225543"/>
                      <a:pt x="439435" y="1225543"/>
                      <a:pt x="440148" y="1225183"/>
                    </a:cubicBezTo>
                    <a:cubicBezTo>
                      <a:pt x="565955" y="1179128"/>
                      <a:pt x="658618" y="1057514"/>
                      <a:pt x="660400" y="905815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05143"/>
                    </a:lnTo>
                    <a:cubicBezTo>
                      <a:pt x="1782" y="1058233"/>
                      <a:pt x="93019" y="1179848"/>
                      <a:pt x="220252" y="1224824"/>
                    </a:cubicBezTo>
                    <a:close/>
                  </a:path>
                </a:pathLst>
              </a:custGeom>
              <a:solidFill>
                <a:srgbClr val="48CFAE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57150"/>
                <a:ext cx="660400" cy="11740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 rot="-10800000">
              <a:off x="0" y="7533086"/>
              <a:ext cx="2101057" cy="4162649"/>
              <a:chOff x="0" y="0"/>
              <a:chExt cx="660400" cy="1308395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660400" cy="1308395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1308395">
                    <a:moveTo>
                      <a:pt x="220252" y="1289326"/>
                    </a:moveTo>
                    <a:cubicBezTo>
                      <a:pt x="254109" y="1300840"/>
                      <a:pt x="292600" y="1308395"/>
                      <a:pt x="330378" y="1308395"/>
                    </a:cubicBezTo>
                    <a:cubicBezTo>
                      <a:pt x="368157" y="1308395"/>
                      <a:pt x="404509" y="1301918"/>
                      <a:pt x="438009" y="1290405"/>
                    </a:cubicBezTo>
                    <a:cubicBezTo>
                      <a:pt x="438723" y="1290045"/>
                      <a:pt x="439435" y="1290045"/>
                      <a:pt x="440148" y="1289686"/>
                    </a:cubicBezTo>
                    <a:cubicBezTo>
                      <a:pt x="565955" y="1243630"/>
                      <a:pt x="658618" y="1122017"/>
                      <a:pt x="660400" y="968885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968166"/>
                    </a:lnTo>
                    <a:cubicBezTo>
                      <a:pt x="1782" y="1122735"/>
                      <a:pt x="93019" y="1244351"/>
                      <a:pt x="220252" y="1289326"/>
                    </a:cubicBezTo>
                    <a:close/>
                  </a:path>
                </a:pathLst>
              </a:custGeom>
              <a:solidFill>
                <a:srgbClr val="33326B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57150"/>
                <a:ext cx="660400" cy="123854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 rot="-5400000">
              <a:off x="-389733" y="10535675"/>
              <a:ext cx="2880524" cy="2101057"/>
              <a:chOff x="0" y="0"/>
              <a:chExt cx="557169" cy="4064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557169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557169" h="406400">
                    <a:moveTo>
                      <a:pt x="353969" y="0"/>
                    </a:moveTo>
                    <a:cubicBezTo>
                      <a:pt x="466194" y="0"/>
                      <a:pt x="557169" y="90976"/>
                      <a:pt x="557169" y="203200"/>
                    </a:cubicBezTo>
                    <a:cubicBezTo>
                      <a:pt x="557169" y="315424"/>
                      <a:pt x="466194" y="406400"/>
                      <a:pt x="353969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48CFAE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57150"/>
                <a:ext cx="557169" cy="463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418539" y="555758"/>
              <a:ext cx="1263979" cy="1466383"/>
              <a:chOff x="0" y="0"/>
              <a:chExt cx="812800" cy="942956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812800" cy="942956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942956">
                    <a:moveTo>
                      <a:pt x="406400" y="0"/>
                    </a:moveTo>
                    <a:cubicBezTo>
                      <a:pt x="181951" y="0"/>
                      <a:pt x="0" y="211088"/>
                      <a:pt x="0" y="471478"/>
                    </a:cubicBezTo>
                    <a:cubicBezTo>
                      <a:pt x="0" y="731868"/>
                      <a:pt x="181951" y="942956"/>
                      <a:pt x="406400" y="942956"/>
                    </a:cubicBezTo>
                    <a:cubicBezTo>
                      <a:pt x="630849" y="942956"/>
                      <a:pt x="812800" y="731868"/>
                      <a:pt x="812800" y="471478"/>
                    </a:cubicBezTo>
                    <a:cubicBezTo>
                      <a:pt x="812800" y="211088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76200" y="31252"/>
                <a:ext cx="660400" cy="8233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endParaRPr/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>
              <a:off x="418539" y="3118883"/>
              <a:ext cx="1263979" cy="1466383"/>
              <a:chOff x="0" y="0"/>
              <a:chExt cx="812800" cy="942956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812800" cy="942956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942956">
                    <a:moveTo>
                      <a:pt x="406400" y="0"/>
                    </a:moveTo>
                    <a:cubicBezTo>
                      <a:pt x="181951" y="0"/>
                      <a:pt x="0" y="211088"/>
                      <a:pt x="0" y="471478"/>
                    </a:cubicBezTo>
                    <a:cubicBezTo>
                      <a:pt x="0" y="731868"/>
                      <a:pt x="181951" y="942956"/>
                      <a:pt x="406400" y="942956"/>
                    </a:cubicBezTo>
                    <a:cubicBezTo>
                      <a:pt x="630849" y="942956"/>
                      <a:pt x="812800" y="731868"/>
                      <a:pt x="812800" y="471478"/>
                    </a:cubicBezTo>
                    <a:cubicBezTo>
                      <a:pt x="812800" y="211088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76200" y="31252"/>
                <a:ext cx="660400" cy="8233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endParaRPr/>
              </a:p>
            </p:txBody>
          </p:sp>
        </p:grpSp>
        <p:grpSp>
          <p:nvGrpSpPr>
            <p:cNvPr id="27" name="Group 27"/>
            <p:cNvGrpSpPr/>
            <p:nvPr/>
          </p:nvGrpSpPr>
          <p:grpSpPr>
            <a:xfrm>
              <a:off x="418539" y="5682008"/>
              <a:ext cx="1263979" cy="1466383"/>
              <a:chOff x="0" y="0"/>
              <a:chExt cx="812800" cy="942956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812800" cy="942956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942956">
                    <a:moveTo>
                      <a:pt x="406400" y="0"/>
                    </a:moveTo>
                    <a:cubicBezTo>
                      <a:pt x="181951" y="0"/>
                      <a:pt x="0" y="211088"/>
                      <a:pt x="0" y="471478"/>
                    </a:cubicBezTo>
                    <a:cubicBezTo>
                      <a:pt x="0" y="731868"/>
                      <a:pt x="181951" y="942956"/>
                      <a:pt x="406400" y="942956"/>
                    </a:cubicBezTo>
                    <a:cubicBezTo>
                      <a:pt x="630849" y="942956"/>
                      <a:pt x="812800" y="731868"/>
                      <a:pt x="812800" y="471478"/>
                    </a:cubicBezTo>
                    <a:cubicBezTo>
                      <a:pt x="812800" y="211088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9" name="TextBox 29"/>
              <p:cNvSpPr txBox="1"/>
              <p:nvPr/>
            </p:nvSpPr>
            <p:spPr>
              <a:xfrm>
                <a:off x="76200" y="31252"/>
                <a:ext cx="660400" cy="8233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endParaRPr/>
              </a:p>
            </p:txBody>
          </p:sp>
        </p:grpSp>
        <p:grpSp>
          <p:nvGrpSpPr>
            <p:cNvPr id="30" name="Group 30"/>
            <p:cNvGrpSpPr/>
            <p:nvPr/>
          </p:nvGrpSpPr>
          <p:grpSpPr>
            <a:xfrm>
              <a:off x="418539" y="8245133"/>
              <a:ext cx="1263979" cy="1466383"/>
              <a:chOff x="0" y="0"/>
              <a:chExt cx="812800" cy="942956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812800" cy="942956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942956">
                    <a:moveTo>
                      <a:pt x="406400" y="0"/>
                    </a:moveTo>
                    <a:cubicBezTo>
                      <a:pt x="181951" y="0"/>
                      <a:pt x="0" y="211088"/>
                      <a:pt x="0" y="471478"/>
                    </a:cubicBezTo>
                    <a:cubicBezTo>
                      <a:pt x="0" y="731868"/>
                      <a:pt x="181951" y="942956"/>
                      <a:pt x="406400" y="942956"/>
                    </a:cubicBezTo>
                    <a:cubicBezTo>
                      <a:pt x="630849" y="942956"/>
                      <a:pt x="812800" y="731868"/>
                      <a:pt x="812800" y="471478"/>
                    </a:cubicBezTo>
                    <a:cubicBezTo>
                      <a:pt x="812800" y="211088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2" name="TextBox 32"/>
              <p:cNvSpPr txBox="1"/>
              <p:nvPr/>
            </p:nvSpPr>
            <p:spPr>
              <a:xfrm>
                <a:off x="76200" y="31252"/>
                <a:ext cx="660400" cy="8233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endParaRPr/>
              </a:p>
            </p:txBody>
          </p:sp>
        </p:grpSp>
        <p:grpSp>
          <p:nvGrpSpPr>
            <p:cNvPr id="33" name="Group 33"/>
            <p:cNvGrpSpPr/>
            <p:nvPr/>
          </p:nvGrpSpPr>
          <p:grpSpPr>
            <a:xfrm>
              <a:off x="418539" y="10808258"/>
              <a:ext cx="1263979" cy="1466383"/>
              <a:chOff x="0" y="0"/>
              <a:chExt cx="812800" cy="942956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812800" cy="942956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942956">
                    <a:moveTo>
                      <a:pt x="406400" y="0"/>
                    </a:moveTo>
                    <a:cubicBezTo>
                      <a:pt x="181951" y="0"/>
                      <a:pt x="0" y="211088"/>
                      <a:pt x="0" y="471478"/>
                    </a:cubicBezTo>
                    <a:cubicBezTo>
                      <a:pt x="0" y="731868"/>
                      <a:pt x="181951" y="942956"/>
                      <a:pt x="406400" y="942956"/>
                    </a:cubicBezTo>
                    <a:cubicBezTo>
                      <a:pt x="630849" y="942956"/>
                      <a:pt x="812800" y="731868"/>
                      <a:pt x="812800" y="471478"/>
                    </a:cubicBezTo>
                    <a:cubicBezTo>
                      <a:pt x="812800" y="211088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5" name="TextBox 35"/>
              <p:cNvSpPr txBox="1"/>
              <p:nvPr/>
            </p:nvSpPr>
            <p:spPr>
              <a:xfrm>
                <a:off x="76200" y="31252"/>
                <a:ext cx="660400" cy="8233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endParaRPr/>
              </a:p>
            </p:txBody>
          </p:sp>
        </p:grpSp>
      </p:grpSp>
      <p:grpSp>
        <p:nvGrpSpPr>
          <p:cNvPr id="36" name="Group 36"/>
          <p:cNvGrpSpPr/>
          <p:nvPr/>
        </p:nvGrpSpPr>
        <p:grpSpPr>
          <a:xfrm rot="-5400000">
            <a:off x="-11129486" y="460219"/>
            <a:ext cx="19615407" cy="3895402"/>
            <a:chOff x="0" y="0"/>
            <a:chExt cx="5166198" cy="102595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5166198" cy="1025949"/>
            </a:xfrm>
            <a:custGeom>
              <a:avLst/>
              <a:gdLst/>
              <a:ahLst/>
              <a:cxnLst/>
              <a:rect l="l" t="t" r="r" b="b"/>
              <a:pathLst>
                <a:path w="5166198" h="1025949">
                  <a:moveTo>
                    <a:pt x="0" y="0"/>
                  </a:moveTo>
                  <a:lnTo>
                    <a:pt x="5166198" y="0"/>
                  </a:lnTo>
                  <a:lnTo>
                    <a:pt x="5166198" y="1025949"/>
                  </a:lnTo>
                  <a:lnTo>
                    <a:pt x="0" y="1025949"/>
                  </a:lnTo>
                  <a:close/>
                </a:path>
              </a:pathLst>
            </a:custGeom>
            <a:solidFill>
              <a:srgbClr val="195759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0" y="-47625"/>
              <a:ext cx="5166198" cy="1073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-2288421" y="1047702"/>
            <a:ext cx="9645613" cy="1543050"/>
            <a:chOff x="0" y="0"/>
            <a:chExt cx="2540408" cy="4064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2540409" cy="406400"/>
            </a:xfrm>
            <a:custGeom>
              <a:avLst/>
              <a:gdLst/>
              <a:ahLst/>
              <a:cxnLst/>
              <a:rect l="l" t="t" r="r" b="b"/>
              <a:pathLst>
                <a:path w="2540409" h="406400">
                  <a:moveTo>
                    <a:pt x="2337209" y="0"/>
                  </a:moveTo>
                  <a:cubicBezTo>
                    <a:pt x="2449433" y="0"/>
                    <a:pt x="2540409" y="90976"/>
                    <a:pt x="2540409" y="203200"/>
                  </a:cubicBezTo>
                  <a:cubicBezTo>
                    <a:pt x="2540409" y="315424"/>
                    <a:pt x="2449433" y="406400"/>
                    <a:pt x="233720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  <a:ln w="76200" cap="sq">
              <a:solidFill>
                <a:srgbClr val="48CFAE"/>
              </a:solidFill>
              <a:prstDash val="solid"/>
              <a:miter/>
            </a:ln>
          </p:spPr>
        </p:sp>
        <p:sp>
          <p:nvSpPr>
            <p:cNvPr id="41" name="TextBox 41"/>
            <p:cNvSpPr txBox="1"/>
            <p:nvPr/>
          </p:nvSpPr>
          <p:spPr>
            <a:xfrm>
              <a:off x="0" y="-47625"/>
              <a:ext cx="2540408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42" name="TextBox 42"/>
          <p:cNvSpPr txBox="1"/>
          <p:nvPr/>
        </p:nvSpPr>
        <p:spPr>
          <a:xfrm>
            <a:off x="7713506" y="635999"/>
            <a:ext cx="1289044" cy="961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98"/>
              </a:lnSpc>
              <a:spcBef>
                <a:spcPct val="0"/>
              </a:spcBef>
            </a:pPr>
            <a:r>
              <a:rPr lang="en-US" sz="5641" b="1">
                <a:solidFill>
                  <a:srgbClr val="01003B"/>
                </a:solidFill>
                <a:latin typeface="Be Vietnam Medium"/>
                <a:ea typeface="Be Vietnam Medium"/>
                <a:cs typeface="Be Vietnam Medium"/>
                <a:sym typeface="Be Vietnam Medium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7713506" y="2559627"/>
            <a:ext cx="1289044" cy="961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98"/>
              </a:lnSpc>
              <a:spcBef>
                <a:spcPct val="0"/>
              </a:spcBef>
            </a:pPr>
            <a:r>
              <a:rPr lang="en-US" sz="5641" b="1">
                <a:solidFill>
                  <a:srgbClr val="01003B"/>
                </a:solidFill>
                <a:latin typeface="Be Vietnam Medium"/>
                <a:ea typeface="Be Vietnam Medium"/>
                <a:cs typeface="Be Vietnam Medium"/>
                <a:sym typeface="Be Vietnam Medium"/>
              </a:rPr>
              <a:t>2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7713506" y="4480103"/>
            <a:ext cx="1289044" cy="961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98"/>
              </a:lnSpc>
              <a:spcBef>
                <a:spcPct val="0"/>
              </a:spcBef>
            </a:pPr>
            <a:r>
              <a:rPr lang="en-US" sz="5641" b="1">
                <a:solidFill>
                  <a:srgbClr val="01003B"/>
                </a:solidFill>
                <a:latin typeface="Be Vietnam Medium"/>
                <a:ea typeface="Be Vietnam Medium"/>
                <a:cs typeface="Be Vietnam Medium"/>
                <a:sym typeface="Be Vietnam Medium"/>
              </a:rPr>
              <a:t>3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7713506" y="6403732"/>
            <a:ext cx="1289044" cy="961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98"/>
              </a:lnSpc>
              <a:spcBef>
                <a:spcPct val="0"/>
              </a:spcBef>
            </a:pPr>
            <a:r>
              <a:rPr lang="en-US" sz="5641" b="1">
                <a:solidFill>
                  <a:srgbClr val="01003B"/>
                </a:solidFill>
                <a:latin typeface="Be Vietnam Medium"/>
                <a:ea typeface="Be Vietnam Medium"/>
                <a:cs typeface="Be Vietnam Medium"/>
                <a:sym typeface="Be Vietnam Medium"/>
              </a:rPr>
              <a:t>4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7713506" y="8361010"/>
            <a:ext cx="1289044" cy="961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98"/>
              </a:lnSpc>
              <a:spcBef>
                <a:spcPct val="0"/>
              </a:spcBef>
            </a:pPr>
            <a:r>
              <a:rPr lang="en-US" sz="5641" b="1">
                <a:solidFill>
                  <a:srgbClr val="01003B"/>
                </a:solidFill>
                <a:latin typeface="Be Vietnam Medium"/>
                <a:ea typeface="Be Vietnam Medium"/>
                <a:cs typeface="Be Vietnam Medium"/>
                <a:sym typeface="Be Vietnam Medium"/>
              </a:rPr>
              <a:t>5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9496425" y="375366"/>
            <a:ext cx="8049623" cy="1889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sz="3600">
                <a:solidFill>
                  <a:srgbClr val="01003B"/>
                </a:solidFill>
                <a:latin typeface="Be Vietnam"/>
                <a:ea typeface="Be Vietnam"/>
                <a:cs typeface="Be Vietnam"/>
                <a:sym typeface="Be Vietnam"/>
              </a:rPr>
              <a:t>Thiếu sự tích hợp giữa các công cụ bảo mật, gây hạn chế trong phản ứng sự cố mã độc.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9496425" y="2341245"/>
            <a:ext cx="8049623" cy="1889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sz="3600">
                <a:solidFill>
                  <a:srgbClr val="01003B"/>
                </a:solidFill>
                <a:latin typeface="Be Vietnam"/>
                <a:ea typeface="Be Vietnam"/>
                <a:cs typeface="Be Vietnam"/>
                <a:sym typeface="Be Vietnam"/>
              </a:rPr>
              <a:t>Hạn chế trong việc cập nhật cơ sở dữ liệu IOC để phát hiện sớm và ngăn chặn các mối đe dọa.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9496425" y="6424086"/>
            <a:ext cx="8049623" cy="1251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sz="3600">
                <a:solidFill>
                  <a:srgbClr val="01003B"/>
                </a:solidFill>
                <a:latin typeface="Be Vietnam"/>
                <a:ea typeface="Be Vietnam"/>
                <a:cs typeface="Be Vietnam"/>
                <a:sym typeface="Be Vietnam"/>
              </a:rPr>
              <a:t>Phản ứng sự cố chậm do phụ thuộc vào xử lý thủ công.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9496425" y="8381365"/>
            <a:ext cx="8049623" cy="1251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sz="3600">
                <a:solidFill>
                  <a:srgbClr val="01003B"/>
                </a:solidFill>
                <a:latin typeface="Be Vietnam"/>
                <a:ea typeface="Be Vietnam"/>
                <a:cs typeface="Be Vietnam"/>
                <a:sym typeface="Be Vietnam"/>
              </a:rPr>
              <a:t>Thiếu nhân lực có kỹ năng phân tích chuyên sâu về mã độc.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625918" y="1283488"/>
            <a:ext cx="7087588" cy="1019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24"/>
              </a:lnSpc>
            </a:pPr>
            <a:r>
              <a:rPr lang="en-US" sz="7499" b="1" spc="239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CONTEXT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9496425" y="4555490"/>
            <a:ext cx="8049623" cy="1251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sz="3600">
                <a:solidFill>
                  <a:srgbClr val="01003B"/>
                </a:solidFill>
                <a:latin typeface="Be Vietnam"/>
                <a:ea typeface="Be Vietnam"/>
                <a:cs typeface="Be Vietnam"/>
                <a:sym typeface="Be Vietnam"/>
              </a:rPr>
              <a:t>Thiếu khả năng phân tích và tương quan dữ liệu đa nguồn.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7259300" y="9191625"/>
            <a:ext cx="152400" cy="21907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 b="1">
                <a:solidFill>
                  <a:srgbClr val="195759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3</a:t>
            </a:r>
          </a:p>
        </p:txBody>
      </p:sp>
      <p:sp>
        <p:nvSpPr>
          <p:cNvPr id="54" name="AutoShape 54"/>
          <p:cNvSpPr/>
          <p:nvPr/>
        </p:nvSpPr>
        <p:spPr>
          <a:xfrm flipV="1">
            <a:off x="9496425" y="2407920"/>
            <a:ext cx="8129389" cy="19050"/>
          </a:xfrm>
          <a:prstGeom prst="line">
            <a:avLst/>
          </a:prstGeom>
          <a:ln w="38100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55" name="AutoShape 55"/>
          <p:cNvSpPr/>
          <p:nvPr/>
        </p:nvSpPr>
        <p:spPr>
          <a:xfrm flipV="1">
            <a:off x="9496470" y="4392930"/>
            <a:ext cx="8129389" cy="19050"/>
          </a:xfrm>
          <a:prstGeom prst="line">
            <a:avLst/>
          </a:prstGeom>
          <a:ln w="38100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56" name="AutoShape 56"/>
          <p:cNvSpPr/>
          <p:nvPr/>
        </p:nvSpPr>
        <p:spPr>
          <a:xfrm flipV="1">
            <a:off x="9496514" y="6216650"/>
            <a:ext cx="8129389" cy="19050"/>
          </a:xfrm>
          <a:prstGeom prst="line">
            <a:avLst/>
          </a:prstGeom>
          <a:ln w="38100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9496559" y="8085246"/>
            <a:ext cx="8129389" cy="19050"/>
          </a:xfrm>
          <a:prstGeom prst="line">
            <a:avLst/>
          </a:prstGeom>
          <a:ln w="38100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-4461" r="-20094" b="-4717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5723680" y="4222987"/>
            <a:ext cx="991919" cy="2379168"/>
          </a:xfrm>
          <a:prstGeom prst="line">
            <a:avLst/>
          </a:prstGeom>
          <a:ln w="95250" cap="flat">
            <a:solidFill>
              <a:srgbClr val="48CFAE"/>
            </a:solidFill>
            <a:prstDash val="solid"/>
            <a:headEnd type="none" w="sm" len="sm"/>
            <a:tailEnd type="triangle" w="lg" len="med"/>
          </a:ln>
        </p:spPr>
      </p:sp>
      <p:grpSp>
        <p:nvGrpSpPr>
          <p:cNvPr id="4" name="Group 4"/>
          <p:cNvGrpSpPr/>
          <p:nvPr/>
        </p:nvGrpSpPr>
        <p:grpSpPr>
          <a:xfrm>
            <a:off x="5723680" y="3354885"/>
            <a:ext cx="11535620" cy="1736202"/>
            <a:chOff x="0" y="0"/>
            <a:chExt cx="4779052" cy="71928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779052" cy="719285"/>
            </a:xfrm>
            <a:custGeom>
              <a:avLst/>
              <a:gdLst/>
              <a:ahLst/>
              <a:cxnLst/>
              <a:rect l="l" t="t" r="r" b="b"/>
              <a:pathLst>
                <a:path w="4779052" h="719285">
                  <a:moveTo>
                    <a:pt x="4575852" y="0"/>
                  </a:moveTo>
                  <a:cubicBezTo>
                    <a:pt x="4688076" y="0"/>
                    <a:pt x="4779052" y="161017"/>
                    <a:pt x="4779052" y="359643"/>
                  </a:cubicBezTo>
                  <a:cubicBezTo>
                    <a:pt x="4779052" y="558268"/>
                    <a:pt x="4688076" y="719285"/>
                    <a:pt x="4575852" y="719285"/>
                  </a:cubicBezTo>
                  <a:lnTo>
                    <a:pt x="203200" y="719285"/>
                  </a:lnTo>
                  <a:cubicBezTo>
                    <a:pt x="90976" y="719285"/>
                    <a:pt x="0" y="558268"/>
                    <a:pt x="0" y="359643"/>
                  </a:cubicBezTo>
                  <a:cubicBezTo>
                    <a:pt x="0" y="161017"/>
                    <a:pt x="90976" y="0"/>
                    <a:pt x="203200" y="0"/>
                  </a:cubicBezTo>
                  <a:lnTo>
                    <a:pt x="4575852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48CFAE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4779052" cy="7764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5433073" y="3354885"/>
            <a:ext cx="1728732" cy="1728732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326B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8100000">
            <a:off x="-1236590" y="2121128"/>
            <a:ext cx="4974385" cy="5158158"/>
            <a:chOff x="0" y="0"/>
            <a:chExt cx="947423" cy="98242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47423" cy="982424"/>
            </a:xfrm>
            <a:custGeom>
              <a:avLst/>
              <a:gdLst/>
              <a:ahLst/>
              <a:cxnLst/>
              <a:rect l="l" t="t" r="r" b="b"/>
              <a:pathLst>
                <a:path w="947423" h="982424">
                  <a:moveTo>
                    <a:pt x="21789" y="0"/>
                  </a:moveTo>
                  <a:lnTo>
                    <a:pt x="925634" y="0"/>
                  </a:lnTo>
                  <a:cubicBezTo>
                    <a:pt x="931413" y="0"/>
                    <a:pt x="936955" y="2296"/>
                    <a:pt x="941041" y="6382"/>
                  </a:cubicBezTo>
                  <a:cubicBezTo>
                    <a:pt x="945127" y="10468"/>
                    <a:pt x="947423" y="16010"/>
                    <a:pt x="947423" y="21789"/>
                  </a:cubicBezTo>
                  <a:lnTo>
                    <a:pt x="947423" y="960635"/>
                  </a:lnTo>
                  <a:cubicBezTo>
                    <a:pt x="947423" y="972669"/>
                    <a:pt x="937668" y="982424"/>
                    <a:pt x="925634" y="982424"/>
                  </a:cubicBezTo>
                  <a:lnTo>
                    <a:pt x="21789" y="982424"/>
                  </a:lnTo>
                  <a:cubicBezTo>
                    <a:pt x="9755" y="982424"/>
                    <a:pt x="0" y="972669"/>
                    <a:pt x="0" y="960635"/>
                  </a:cubicBezTo>
                  <a:lnTo>
                    <a:pt x="0" y="21789"/>
                  </a:lnTo>
                  <a:cubicBezTo>
                    <a:pt x="0" y="16010"/>
                    <a:pt x="2296" y="10468"/>
                    <a:pt x="6382" y="6382"/>
                  </a:cubicBezTo>
                  <a:cubicBezTo>
                    <a:pt x="10468" y="2296"/>
                    <a:pt x="16010" y="0"/>
                    <a:pt x="2178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8CFAE">
                    <a:alpha val="100000"/>
                  </a:srgbClr>
                </a:gs>
                <a:gs pos="100000">
                  <a:srgbClr val="006D83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947423" cy="10300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8100000">
            <a:off x="-4062554" y="6610159"/>
            <a:ext cx="4742111" cy="4742111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2856" y="0"/>
                  </a:moveTo>
                  <a:lnTo>
                    <a:pt x="789944" y="0"/>
                  </a:lnTo>
                  <a:cubicBezTo>
                    <a:pt x="796006" y="0"/>
                    <a:pt x="801819" y="2408"/>
                    <a:pt x="806106" y="6694"/>
                  </a:cubicBezTo>
                  <a:cubicBezTo>
                    <a:pt x="810392" y="10981"/>
                    <a:pt x="812800" y="16794"/>
                    <a:pt x="812800" y="22856"/>
                  </a:cubicBezTo>
                  <a:lnTo>
                    <a:pt x="812800" y="789944"/>
                  </a:lnTo>
                  <a:cubicBezTo>
                    <a:pt x="812800" y="796006"/>
                    <a:pt x="810392" y="801819"/>
                    <a:pt x="806106" y="806106"/>
                  </a:cubicBezTo>
                  <a:cubicBezTo>
                    <a:pt x="801819" y="810392"/>
                    <a:pt x="796006" y="812800"/>
                    <a:pt x="789944" y="812800"/>
                  </a:cubicBezTo>
                  <a:lnTo>
                    <a:pt x="22856" y="812800"/>
                  </a:lnTo>
                  <a:cubicBezTo>
                    <a:pt x="16794" y="812800"/>
                    <a:pt x="10981" y="810392"/>
                    <a:pt x="6694" y="806106"/>
                  </a:cubicBezTo>
                  <a:cubicBezTo>
                    <a:pt x="2408" y="801819"/>
                    <a:pt x="0" y="796006"/>
                    <a:pt x="0" y="789944"/>
                  </a:cubicBezTo>
                  <a:lnTo>
                    <a:pt x="0" y="22856"/>
                  </a:lnTo>
                  <a:cubicBezTo>
                    <a:pt x="0" y="16794"/>
                    <a:pt x="2408" y="10981"/>
                    <a:pt x="6694" y="6694"/>
                  </a:cubicBezTo>
                  <a:cubicBezTo>
                    <a:pt x="10981" y="2408"/>
                    <a:pt x="16794" y="0"/>
                    <a:pt x="2285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8CFAE">
                    <a:alpha val="100000"/>
                  </a:srgbClr>
                </a:gs>
                <a:gs pos="100000">
                  <a:srgbClr val="006D83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2700000">
            <a:off x="1327767" y="8487634"/>
            <a:ext cx="987162" cy="987162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09796" y="0"/>
                  </a:moveTo>
                  <a:lnTo>
                    <a:pt x="703004" y="0"/>
                  </a:lnTo>
                  <a:cubicBezTo>
                    <a:pt x="732123" y="0"/>
                    <a:pt x="760051" y="11568"/>
                    <a:pt x="780641" y="32159"/>
                  </a:cubicBezTo>
                  <a:cubicBezTo>
                    <a:pt x="801232" y="52749"/>
                    <a:pt x="812800" y="80677"/>
                    <a:pt x="812800" y="109796"/>
                  </a:cubicBezTo>
                  <a:lnTo>
                    <a:pt x="812800" y="703004"/>
                  </a:lnTo>
                  <a:cubicBezTo>
                    <a:pt x="812800" y="732123"/>
                    <a:pt x="801232" y="760051"/>
                    <a:pt x="780641" y="780641"/>
                  </a:cubicBezTo>
                  <a:cubicBezTo>
                    <a:pt x="760051" y="801232"/>
                    <a:pt x="732123" y="812800"/>
                    <a:pt x="703004" y="812800"/>
                  </a:cubicBezTo>
                  <a:lnTo>
                    <a:pt x="109796" y="812800"/>
                  </a:lnTo>
                  <a:cubicBezTo>
                    <a:pt x="80677" y="812800"/>
                    <a:pt x="52749" y="801232"/>
                    <a:pt x="32159" y="780641"/>
                  </a:cubicBezTo>
                  <a:cubicBezTo>
                    <a:pt x="11568" y="760051"/>
                    <a:pt x="0" y="732123"/>
                    <a:pt x="0" y="703004"/>
                  </a:cubicBezTo>
                  <a:lnTo>
                    <a:pt x="0" y="109796"/>
                  </a:lnTo>
                  <a:cubicBezTo>
                    <a:pt x="0" y="80677"/>
                    <a:pt x="11568" y="52749"/>
                    <a:pt x="32159" y="32159"/>
                  </a:cubicBezTo>
                  <a:cubicBezTo>
                    <a:pt x="52749" y="11568"/>
                    <a:pt x="80677" y="0"/>
                    <a:pt x="109796" y="0"/>
                  </a:cubicBezTo>
                  <a:close/>
                </a:path>
              </a:pathLst>
            </a:custGeom>
            <a:solidFill>
              <a:srgbClr val="33326B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8100000">
            <a:off x="443724" y="-3776940"/>
            <a:ext cx="4742111" cy="4742111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2856" y="0"/>
                  </a:moveTo>
                  <a:lnTo>
                    <a:pt x="789944" y="0"/>
                  </a:lnTo>
                  <a:cubicBezTo>
                    <a:pt x="796006" y="0"/>
                    <a:pt x="801819" y="2408"/>
                    <a:pt x="806106" y="6694"/>
                  </a:cubicBezTo>
                  <a:cubicBezTo>
                    <a:pt x="810392" y="10981"/>
                    <a:pt x="812800" y="16794"/>
                    <a:pt x="812800" y="22856"/>
                  </a:cubicBezTo>
                  <a:lnTo>
                    <a:pt x="812800" y="789944"/>
                  </a:lnTo>
                  <a:cubicBezTo>
                    <a:pt x="812800" y="796006"/>
                    <a:pt x="810392" y="801819"/>
                    <a:pt x="806106" y="806106"/>
                  </a:cubicBezTo>
                  <a:cubicBezTo>
                    <a:pt x="801819" y="810392"/>
                    <a:pt x="796006" y="812800"/>
                    <a:pt x="789944" y="812800"/>
                  </a:cubicBezTo>
                  <a:lnTo>
                    <a:pt x="22856" y="812800"/>
                  </a:lnTo>
                  <a:cubicBezTo>
                    <a:pt x="16794" y="812800"/>
                    <a:pt x="10981" y="810392"/>
                    <a:pt x="6694" y="806106"/>
                  </a:cubicBezTo>
                  <a:cubicBezTo>
                    <a:pt x="2408" y="801819"/>
                    <a:pt x="0" y="796006"/>
                    <a:pt x="0" y="789944"/>
                  </a:cubicBezTo>
                  <a:lnTo>
                    <a:pt x="0" y="22856"/>
                  </a:lnTo>
                  <a:cubicBezTo>
                    <a:pt x="0" y="16794"/>
                    <a:pt x="2408" y="10981"/>
                    <a:pt x="6694" y="6694"/>
                  </a:cubicBezTo>
                  <a:cubicBezTo>
                    <a:pt x="10981" y="2408"/>
                    <a:pt x="16794" y="0"/>
                    <a:pt x="2285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8CFAE">
                    <a:alpha val="100000"/>
                  </a:srgbClr>
                </a:gs>
                <a:gs pos="100000">
                  <a:srgbClr val="006D83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 rot="2700000">
            <a:off x="-1787732" y="-514182"/>
            <a:ext cx="2695017" cy="2087364"/>
            <a:chOff x="0" y="0"/>
            <a:chExt cx="1579453" cy="122333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579453" cy="1223330"/>
            </a:xfrm>
            <a:custGeom>
              <a:avLst/>
              <a:gdLst/>
              <a:ahLst/>
              <a:cxnLst/>
              <a:rect l="l" t="t" r="r" b="b"/>
              <a:pathLst>
                <a:path w="1579453" h="1223330">
                  <a:moveTo>
                    <a:pt x="40218" y="0"/>
                  </a:moveTo>
                  <a:lnTo>
                    <a:pt x="1539236" y="0"/>
                  </a:lnTo>
                  <a:cubicBezTo>
                    <a:pt x="1561448" y="0"/>
                    <a:pt x="1579453" y="18006"/>
                    <a:pt x="1579453" y="40218"/>
                  </a:cubicBezTo>
                  <a:lnTo>
                    <a:pt x="1579453" y="1183113"/>
                  </a:lnTo>
                  <a:cubicBezTo>
                    <a:pt x="1579453" y="1205324"/>
                    <a:pt x="1561448" y="1223330"/>
                    <a:pt x="1539236" y="1223330"/>
                  </a:cubicBezTo>
                  <a:lnTo>
                    <a:pt x="40218" y="1223330"/>
                  </a:lnTo>
                  <a:cubicBezTo>
                    <a:pt x="18006" y="1223330"/>
                    <a:pt x="0" y="1205324"/>
                    <a:pt x="0" y="1183113"/>
                  </a:cubicBezTo>
                  <a:lnTo>
                    <a:pt x="0" y="40218"/>
                  </a:lnTo>
                  <a:cubicBezTo>
                    <a:pt x="0" y="18006"/>
                    <a:pt x="18006" y="0"/>
                    <a:pt x="40218" y="0"/>
                  </a:cubicBezTo>
                  <a:close/>
                </a:path>
              </a:pathLst>
            </a:custGeom>
            <a:solidFill>
              <a:srgbClr val="33326B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47625"/>
              <a:ext cx="1579453" cy="12709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 rot="2700000">
            <a:off x="744207" y="9791410"/>
            <a:ext cx="1386878" cy="1386878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78152" y="0"/>
                  </a:moveTo>
                  <a:lnTo>
                    <a:pt x="734648" y="0"/>
                  </a:lnTo>
                  <a:cubicBezTo>
                    <a:pt x="755375" y="0"/>
                    <a:pt x="775254" y="8234"/>
                    <a:pt x="789910" y="22890"/>
                  </a:cubicBezTo>
                  <a:cubicBezTo>
                    <a:pt x="804566" y="37546"/>
                    <a:pt x="812800" y="57425"/>
                    <a:pt x="812800" y="78152"/>
                  </a:cubicBezTo>
                  <a:lnTo>
                    <a:pt x="812800" y="734648"/>
                  </a:lnTo>
                  <a:cubicBezTo>
                    <a:pt x="812800" y="755375"/>
                    <a:pt x="804566" y="775254"/>
                    <a:pt x="789910" y="789910"/>
                  </a:cubicBezTo>
                  <a:cubicBezTo>
                    <a:pt x="775254" y="804566"/>
                    <a:pt x="755375" y="812800"/>
                    <a:pt x="734648" y="812800"/>
                  </a:cubicBezTo>
                  <a:lnTo>
                    <a:pt x="78152" y="812800"/>
                  </a:lnTo>
                  <a:cubicBezTo>
                    <a:pt x="57425" y="812800"/>
                    <a:pt x="37546" y="804566"/>
                    <a:pt x="22890" y="789910"/>
                  </a:cubicBezTo>
                  <a:cubicBezTo>
                    <a:pt x="8234" y="775254"/>
                    <a:pt x="0" y="755375"/>
                    <a:pt x="0" y="734648"/>
                  </a:cubicBezTo>
                  <a:lnTo>
                    <a:pt x="0" y="78152"/>
                  </a:lnTo>
                  <a:cubicBezTo>
                    <a:pt x="0" y="57425"/>
                    <a:pt x="8234" y="37546"/>
                    <a:pt x="22890" y="22890"/>
                  </a:cubicBezTo>
                  <a:cubicBezTo>
                    <a:pt x="37546" y="8234"/>
                    <a:pt x="57425" y="0"/>
                    <a:pt x="7815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8CFAE">
                    <a:alpha val="100000"/>
                  </a:srgbClr>
                </a:gs>
                <a:gs pos="100000">
                  <a:srgbClr val="006D83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7" name="TextBox 2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 rot="2700000">
            <a:off x="429841" y="7115908"/>
            <a:ext cx="1386956" cy="1391301"/>
            <a:chOff x="0" y="0"/>
            <a:chExt cx="1280202" cy="1284213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280202" cy="1284213"/>
            </a:xfrm>
            <a:custGeom>
              <a:avLst/>
              <a:gdLst/>
              <a:ahLst/>
              <a:cxnLst/>
              <a:rect l="l" t="t" r="r" b="b"/>
              <a:pathLst>
                <a:path w="1280202" h="1284213">
                  <a:moveTo>
                    <a:pt x="78147" y="0"/>
                  </a:moveTo>
                  <a:lnTo>
                    <a:pt x="1202054" y="0"/>
                  </a:lnTo>
                  <a:cubicBezTo>
                    <a:pt x="1245214" y="0"/>
                    <a:pt x="1280202" y="34988"/>
                    <a:pt x="1280202" y="78147"/>
                  </a:cubicBezTo>
                  <a:lnTo>
                    <a:pt x="1280202" y="1206065"/>
                  </a:lnTo>
                  <a:cubicBezTo>
                    <a:pt x="1280202" y="1226791"/>
                    <a:pt x="1271968" y="1246668"/>
                    <a:pt x="1257313" y="1261324"/>
                  </a:cubicBezTo>
                  <a:cubicBezTo>
                    <a:pt x="1242657" y="1275979"/>
                    <a:pt x="1222780" y="1284213"/>
                    <a:pt x="1202054" y="1284213"/>
                  </a:cubicBezTo>
                  <a:lnTo>
                    <a:pt x="78147" y="1284213"/>
                  </a:lnTo>
                  <a:cubicBezTo>
                    <a:pt x="34988" y="1284213"/>
                    <a:pt x="0" y="1249225"/>
                    <a:pt x="0" y="1206065"/>
                  </a:cubicBezTo>
                  <a:lnTo>
                    <a:pt x="0" y="78147"/>
                  </a:lnTo>
                  <a:cubicBezTo>
                    <a:pt x="0" y="34988"/>
                    <a:pt x="34988" y="0"/>
                    <a:pt x="78147" y="0"/>
                  </a:cubicBezTo>
                  <a:close/>
                </a:path>
              </a:pathLst>
            </a:custGeom>
            <a:solidFill>
              <a:srgbClr val="33326B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47625"/>
              <a:ext cx="1280202" cy="13318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5433073" y="1186883"/>
            <a:ext cx="11826227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200"/>
              </a:lnSpc>
              <a:spcBef>
                <a:spcPct val="0"/>
              </a:spcBef>
            </a:pPr>
            <a:r>
              <a:rPr lang="en-US" sz="8000" b="1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TECHNOLOGY TRENDS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7161804" y="5561360"/>
            <a:ext cx="9611745" cy="1970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777" lvl="1" indent="-410388" algn="just">
              <a:lnSpc>
                <a:spcPts val="5322"/>
              </a:lnSpc>
              <a:buFont typeface="Arial"/>
              <a:buChar char="•"/>
            </a:pPr>
            <a:r>
              <a:rPr lang="en-US" sz="3801">
                <a:solidFill>
                  <a:srgbClr val="01003B"/>
                </a:solidFill>
                <a:latin typeface="Be Vietnam"/>
                <a:ea typeface="Be Vietnam"/>
                <a:cs typeface="Be Vietnam"/>
                <a:sym typeface="Be Vietnam"/>
              </a:rPr>
              <a:t>Tích hợp các sandbox, vulnerability scanner cùng AI/ML để tăng khả năng phản ứng sự cố.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7420089" y="3537822"/>
            <a:ext cx="9458236" cy="1303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  <a:spcBef>
                <a:spcPct val="0"/>
              </a:spcBef>
            </a:pPr>
            <a:r>
              <a:rPr lang="en-US" sz="3800" b="1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THIẾU SỰ TÍCH HỢP GIỮA CÁC CÔNG CỤ BẢO MẬT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7259300" y="9191625"/>
            <a:ext cx="152400" cy="21907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 b="1">
                <a:solidFill>
                  <a:srgbClr val="195759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4</a:t>
            </a:r>
          </a:p>
        </p:txBody>
      </p:sp>
      <p:sp>
        <p:nvSpPr>
          <p:cNvPr id="35" name="Freeform 35"/>
          <p:cNvSpPr/>
          <p:nvPr/>
        </p:nvSpPr>
        <p:spPr>
          <a:xfrm>
            <a:off x="5879278" y="3604497"/>
            <a:ext cx="836321" cy="1207287"/>
          </a:xfrm>
          <a:custGeom>
            <a:avLst/>
            <a:gdLst/>
            <a:ahLst/>
            <a:cxnLst/>
            <a:rect l="l" t="t" r="r" b="b"/>
            <a:pathLst>
              <a:path w="836321" h="1207287">
                <a:moveTo>
                  <a:pt x="0" y="0"/>
                </a:moveTo>
                <a:lnTo>
                  <a:pt x="836321" y="0"/>
                </a:lnTo>
                <a:lnTo>
                  <a:pt x="836321" y="1207287"/>
                </a:lnTo>
                <a:lnTo>
                  <a:pt x="0" y="12072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-4461" r="-20094" b="-4717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5723680" y="4222987"/>
            <a:ext cx="991919" cy="2379168"/>
          </a:xfrm>
          <a:prstGeom prst="line">
            <a:avLst/>
          </a:prstGeom>
          <a:ln w="95250" cap="flat">
            <a:solidFill>
              <a:srgbClr val="48CFAE"/>
            </a:solidFill>
            <a:prstDash val="solid"/>
            <a:headEnd type="none" w="sm" len="sm"/>
            <a:tailEnd type="triangle" w="lg" len="med"/>
          </a:ln>
        </p:spPr>
      </p:sp>
      <p:grpSp>
        <p:nvGrpSpPr>
          <p:cNvPr id="4" name="Group 4"/>
          <p:cNvGrpSpPr/>
          <p:nvPr/>
        </p:nvGrpSpPr>
        <p:grpSpPr>
          <a:xfrm>
            <a:off x="5723680" y="3354885"/>
            <a:ext cx="11535620" cy="1736202"/>
            <a:chOff x="0" y="0"/>
            <a:chExt cx="4779052" cy="71928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779052" cy="719285"/>
            </a:xfrm>
            <a:custGeom>
              <a:avLst/>
              <a:gdLst/>
              <a:ahLst/>
              <a:cxnLst/>
              <a:rect l="l" t="t" r="r" b="b"/>
              <a:pathLst>
                <a:path w="4779052" h="719285">
                  <a:moveTo>
                    <a:pt x="4575852" y="0"/>
                  </a:moveTo>
                  <a:cubicBezTo>
                    <a:pt x="4688076" y="0"/>
                    <a:pt x="4779052" y="161017"/>
                    <a:pt x="4779052" y="359643"/>
                  </a:cubicBezTo>
                  <a:cubicBezTo>
                    <a:pt x="4779052" y="558268"/>
                    <a:pt x="4688076" y="719285"/>
                    <a:pt x="4575852" y="719285"/>
                  </a:cubicBezTo>
                  <a:lnTo>
                    <a:pt x="203200" y="719285"/>
                  </a:lnTo>
                  <a:cubicBezTo>
                    <a:pt x="90976" y="719285"/>
                    <a:pt x="0" y="558268"/>
                    <a:pt x="0" y="359643"/>
                  </a:cubicBezTo>
                  <a:cubicBezTo>
                    <a:pt x="0" y="161017"/>
                    <a:pt x="90976" y="0"/>
                    <a:pt x="203200" y="0"/>
                  </a:cubicBezTo>
                  <a:lnTo>
                    <a:pt x="4575852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48CFAE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4779052" cy="7764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5433073" y="3354885"/>
            <a:ext cx="1728732" cy="1728732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326B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8100000">
            <a:off x="-1236590" y="2121128"/>
            <a:ext cx="4974385" cy="5158158"/>
            <a:chOff x="0" y="0"/>
            <a:chExt cx="947423" cy="98242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47423" cy="982424"/>
            </a:xfrm>
            <a:custGeom>
              <a:avLst/>
              <a:gdLst/>
              <a:ahLst/>
              <a:cxnLst/>
              <a:rect l="l" t="t" r="r" b="b"/>
              <a:pathLst>
                <a:path w="947423" h="982424">
                  <a:moveTo>
                    <a:pt x="21789" y="0"/>
                  </a:moveTo>
                  <a:lnTo>
                    <a:pt x="925634" y="0"/>
                  </a:lnTo>
                  <a:cubicBezTo>
                    <a:pt x="931413" y="0"/>
                    <a:pt x="936955" y="2296"/>
                    <a:pt x="941041" y="6382"/>
                  </a:cubicBezTo>
                  <a:cubicBezTo>
                    <a:pt x="945127" y="10468"/>
                    <a:pt x="947423" y="16010"/>
                    <a:pt x="947423" y="21789"/>
                  </a:cubicBezTo>
                  <a:lnTo>
                    <a:pt x="947423" y="960635"/>
                  </a:lnTo>
                  <a:cubicBezTo>
                    <a:pt x="947423" y="972669"/>
                    <a:pt x="937668" y="982424"/>
                    <a:pt x="925634" y="982424"/>
                  </a:cubicBezTo>
                  <a:lnTo>
                    <a:pt x="21789" y="982424"/>
                  </a:lnTo>
                  <a:cubicBezTo>
                    <a:pt x="9755" y="982424"/>
                    <a:pt x="0" y="972669"/>
                    <a:pt x="0" y="960635"/>
                  </a:cubicBezTo>
                  <a:lnTo>
                    <a:pt x="0" y="21789"/>
                  </a:lnTo>
                  <a:cubicBezTo>
                    <a:pt x="0" y="16010"/>
                    <a:pt x="2296" y="10468"/>
                    <a:pt x="6382" y="6382"/>
                  </a:cubicBezTo>
                  <a:cubicBezTo>
                    <a:pt x="10468" y="2296"/>
                    <a:pt x="16010" y="0"/>
                    <a:pt x="2178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8CFAE">
                    <a:alpha val="100000"/>
                  </a:srgbClr>
                </a:gs>
                <a:gs pos="100000">
                  <a:srgbClr val="006D83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947423" cy="10300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8100000">
            <a:off x="-4062554" y="6610159"/>
            <a:ext cx="4742111" cy="4742111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2856" y="0"/>
                  </a:moveTo>
                  <a:lnTo>
                    <a:pt x="789944" y="0"/>
                  </a:lnTo>
                  <a:cubicBezTo>
                    <a:pt x="796006" y="0"/>
                    <a:pt x="801819" y="2408"/>
                    <a:pt x="806106" y="6694"/>
                  </a:cubicBezTo>
                  <a:cubicBezTo>
                    <a:pt x="810392" y="10981"/>
                    <a:pt x="812800" y="16794"/>
                    <a:pt x="812800" y="22856"/>
                  </a:cubicBezTo>
                  <a:lnTo>
                    <a:pt x="812800" y="789944"/>
                  </a:lnTo>
                  <a:cubicBezTo>
                    <a:pt x="812800" y="796006"/>
                    <a:pt x="810392" y="801819"/>
                    <a:pt x="806106" y="806106"/>
                  </a:cubicBezTo>
                  <a:cubicBezTo>
                    <a:pt x="801819" y="810392"/>
                    <a:pt x="796006" y="812800"/>
                    <a:pt x="789944" y="812800"/>
                  </a:cubicBezTo>
                  <a:lnTo>
                    <a:pt x="22856" y="812800"/>
                  </a:lnTo>
                  <a:cubicBezTo>
                    <a:pt x="16794" y="812800"/>
                    <a:pt x="10981" y="810392"/>
                    <a:pt x="6694" y="806106"/>
                  </a:cubicBezTo>
                  <a:cubicBezTo>
                    <a:pt x="2408" y="801819"/>
                    <a:pt x="0" y="796006"/>
                    <a:pt x="0" y="789944"/>
                  </a:cubicBezTo>
                  <a:lnTo>
                    <a:pt x="0" y="22856"/>
                  </a:lnTo>
                  <a:cubicBezTo>
                    <a:pt x="0" y="16794"/>
                    <a:pt x="2408" y="10981"/>
                    <a:pt x="6694" y="6694"/>
                  </a:cubicBezTo>
                  <a:cubicBezTo>
                    <a:pt x="10981" y="2408"/>
                    <a:pt x="16794" y="0"/>
                    <a:pt x="2285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8CFAE">
                    <a:alpha val="100000"/>
                  </a:srgbClr>
                </a:gs>
                <a:gs pos="100000">
                  <a:srgbClr val="006D83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2700000">
            <a:off x="1327767" y="8487634"/>
            <a:ext cx="987162" cy="987162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09796" y="0"/>
                  </a:moveTo>
                  <a:lnTo>
                    <a:pt x="703004" y="0"/>
                  </a:lnTo>
                  <a:cubicBezTo>
                    <a:pt x="732123" y="0"/>
                    <a:pt x="760051" y="11568"/>
                    <a:pt x="780641" y="32159"/>
                  </a:cubicBezTo>
                  <a:cubicBezTo>
                    <a:pt x="801232" y="52749"/>
                    <a:pt x="812800" y="80677"/>
                    <a:pt x="812800" y="109796"/>
                  </a:cubicBezTo>
                  <a:lnTo>
                    <a:pt x="812800" y="703004"/>
                  </a:lnTo>
                  <a:cubicBezTo>
                    <a:pt x="812800" y="732123"/>
                    <a:pt x="801232" y="760051"/>
                    <a:pt x="780641" y="780641"/>
                  </a:cubicBezTo>
                  <a:cubicBezTo>
                    <a:pt x="760051" y="801232"/>
                    <a:pt x="732123" y="812800"/>
                    <a:pt x="703004" y="812800"/>
                  </a:cubicBezTo>
                  <a:lnTo>
                    <a:pt x="109796" y="812800"/>
                  </a:lnTo>
                  <a:cubicBezTo>
                    <a:pt x="80677" y="812800"/>
                    <a:pt x="52749" y="801232"/>
                    <a:pt x="32159" y="780641"/>
                  </a:cubicBezTo>
                  <a:cubicBezTo>
                    <a:pt x="11568" y="760051"/>
                    <a:pt x="0" y="732123"/>
                    <a:pt x="0" y="703004"/>
                  </a:cubicBezTo>
                  <a:lnTo>
                    <a:pt x="0" y="109796"/>
                  </a:lnTo>
                  <a:cubicBezTo>
                    <a:pt x="0" y="80677"/>
                    <a:pt x="11568" y="52749"/>
                    <a:pt x="32159" y="32159"/>
                  </a:cubicBezTo>
                  <a:cubicBezTo>
                    <a:pt x="52749" y="11568"/>
                    <a:pt x="80677" y="0"/>
                    <a:pt x="109796" y="0"/>
                  </a:cubicBezTo>
                  <a:close/>
                </a:path>
              </a:pathLst>
            </a:custGeom>
            <a:solidFill>
              <a:srgbClr val="33326B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8100000">
            <a:off x="443724" y="-3776940"/>
            <a:ext cx="4742111" cy="4742111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2856" y="0"/>
                  </a:moveTo>
                  <a:lnTo>
                    <a:pt x="789944" y="0"/>
                  </a:lnTo>
                  <a:cubicBezTo>
                    <a:pt x="796006" y="0"/>
                    <a:pt x="801819" y="2408"/>
                    <a:pt x="806106" y="6694"/>
                  </a:cubicBezTo>
                  <a:cubicBezTo>
                    <a:pt x="810392" y="10981"/>
                    <a:pt x="812800" y="16794"/>
                    <a:pt x="812800" y="22856"/>
                  </a:cubicBezTo>
                  <a:lnTo>
                    <a:pt x="812800" y="789944"/>
                  </a:lnTo>
                  <a:cubicBezTo>
                    <a:pt x="812800" y="796006"/>
                    <a:pt x="810392" y="801819"/>
                    <a:pt x="806106" y="806106"/>
                  </a:cubicBezTo>
                  <a:cubicBezTo>
                    <a:pt x="801819" y="810392"/>
                    <a:pt x="796006" y="812800"/>
                    <a:pt x="789944" y="812800"/>
                  </a:cubicBezTo>
                  <a:lnTo>
                    <a:pt x="22856" y="812800"/>
                  </a:lnTo>
                  <a:cubicBezTo>
                    <a:pt x="16794" y="812800"/>
                    <a:pt x="10981" y="810392"/>
                    <a:pt x="6694" y="806106"/>
                  </a:cubicBezTo>
                  <a:cubicBezTo>
                    <a:pt x="2408" y="801819"/>
                    <a:pt x="0" y="796006"/>
                    <a:pt x="0" y="789944"/>
                  </a:cubicBezTo>
                  <a:lnTo>
                    <a:pt x="0" y="22856"/>
                  </a:lnTo>
                  <a:cubicBezTo>
                    <a:pt x="0" y="16794"/>
                    <a:pt x="2408" y="10981"/>
                    <a:pt x="6694" y="6694"/>
                  </a:cubicBezTo>
                  <a:cubicBezTo>
                    <a:pt x="10981" y="2408"/>
                    <a:pt x="16794" y="0"/>
                    <a:pt x="2285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8CFAE">
                    <a:alpha val="100000"/>
                  </a:srgbClr>
                </a:gs>
                <a:gs pos="100000">
                  <a:srgbClr val="006D83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 rot="2700000">
            <a:off x="-1787732" y="-514182"/>
            <a:ext cx="2695017" cy="2087364"/>
            <a:chOff x="0" y="0"/>
            <a:chExt cx="1579453" cy="122333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579453" cy="1223330"/>
            </a:xfrm>
            <a:custGeom>
              <a:avLst/>
              <a:gdLst/>
              <a:ahLst/>
              <a:cxnLst/>
              <a:rect l="l" t="t" r="r" b="b"/>
              <a:pathLst>
                <a:path w="1579453" h="1223330">
                  <a:moveTo>
                    <a:pt x="40218" y="0"/>
                  </a:moveTo>
                  <a:lnTo>
                    <a:pt x="1539236" y="0"/>
                  </a:lnTo>
                  <a:cubicBezTo>
                    <a:pt x="1561448" y="0"/>
                    <a:pt x="1579453" y="18006"/>
                    <a:pt x="1579453" y="40218"/>
                  </a:cubicBezTo>
                  <a:lnTo>
                    <a:pt x="1579453" y="1183113"/>
                  </a:lnTo>
                  <a:cubicBezTo>
                    <a:pt x="1579453" y="1205324"/>
                    <a:pt x="1561448" y="1223330"/>
                    <a:pt x="1539236" y="1223330"/>
                  </a:cubicBezTo>
                  <a:lnTo>
                    <a:pt x="40218" y="1223330"/>
                  </a:lnTo>
                  <a:cubicBezTo>
                    <a:pt x="18006" y="1223330"/>
                    <a:pt x="0" y="1205324"/>
                    <a:pt x="0" y="1183113"/>
                  </a:cubicBezTo>
                  <a:lnTo>
                    <a:pt x="0" y="40218"/>
                  </a:lnTo>
                  <a:cubicBezTo>
                    <a:pt x="0" y="18006"/>
                    <a:pt x="18006" y="0"/>
                    <a:pt x="40218" y="0"/>
                  </a:cubicBezTo>
                  <a:close/>
                </a:path>
              </a:pathLst>
            </a:custGeom>
            <a:solidFill>
              <a:srgbClr val="33326B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47625"/>
              <a:ext cx="1579453" cy="12709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 rot="2700000">
            <a:off x="744207" y="9791410"/>
            <a:ext cx="1386878" cy="1386878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78152" y="0"/>
                  </a:moveTo>
                  <a:lnTo>
                    <a:pt x="734648" y="0"/>
                  </a:lnTo>
                  <a:cubicBezTo>
                    <a:pt x="755375" y="0"/>
                    <a:pt x="775254" y="8234"/>
                    <a:pt x="789910" y="22890"/>
                  </a:cubicBezTo>
                  <a:cubicBezTo>
                    <a:pt x="804566" y="37546"/>
                    <a:pt x="812800" y="57425"/>
                    <a:pt x="812800" y="78152"/>
                  </a:cubicBezTo>
                  <a:lnTo>
                    <a:pt x="812800" y="734648"/>
                  </a:lnTo>
                  <a:cubicBezTo>
                    <a:pt x="812800" y="755375"/>
                    <a:pt x="804566" y="775254"/>
                    <a:pt x="789910" y="789910"/>
                  </a:cubicBezTo>
                  <a:cubicBezTo>
                    <a:pt x="775254" y="804566"/>
                    <a:pt x="755375" y="812800"/>
                    <a:pt x="734648" y="812800"/>
                  </a:cubicBezTo>
                  <a:lnTo>
                    <a:pt x="78152" y="812800"/>
                  </a:lnTo>
                  <a:cubicBezTo>
                    <a:pt x="57425" y="812800"/>
                    <a:pt x="37546" y="804566"/>
                    <a:pt x="22890" y="789910"/>
                  </a:cubicBezTo>
                  <a:cubicBezTo>
                    <a:pt x="8234" y="775254"/>
                    <a:pt x="0" y="755375"/>
                    <a:pt x="0" y="734648"/>
                  </a:cubicBezTo>
                  <a:lnTo>
                    <a:pt x="0" y="78152"/>
                  </a:lnTo>
                  <a:cubicBezTo>
                    <a:pt x="0" y="57425"/>
                    <a:pt x="8234" y="37546"/>
                    <a:pt x="22890" y="22890"/>
                  </a:cubicBezTo>
                  <a:cubicBezTo>
                    <a:pt x="37546" y="8234"/>
                    <a:pt x="57425" y="0"/>
                    <a:pt x="7815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8CFAE">
                    <a:alpha val="100000"/>
                  </a:srgbClr>
                </a:gs>
                <a:gs pos="100000">
                  <a:srgbClr val="006D83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7" name="TextBox 2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 rot="2700000">
            <a:off x="429841" y="7115908"/>
            <a:ext cx="1386956" cy="1391301"/>
            <a:chOff x="0" y="0"/>
            <a:chExt cx="1280202" cy="1284213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280202" cy="1284213"/>
            </a:xfrm>
            <a:custGeom>
              <a:avLst/>
              <a:gdLst/>
              <a:ahLst/>
              <a:cxnLst/>
              <a:rect l="l" t="t" r="r" b="b"/>
              <a:pathLst>
                <a:path w="1280202" h="1284213">
                  <a:moveTo>
                    <a:pt x="78147" y="0"/>
                  </a:moveTo>
                  <a:lnTo>
                    <a:pt x="1202054" y="0"/>
                  </a:lnTo>
                  <a:cubicBezTo>
                    <a:pt x="1245214" y="0"/>
                    <a:pt x="1280202" y="34988"/>
                    <a:pt x="1280202" y="78147"/>
                  </a:cubicBezTo>
                  <a:lnTo>
                    <a:pt x="1280202" y="1206065"/>
                  </a:lnTo>
                  <a:cubicBezTo>
                    <a:pt x="1280202" y="1226791"/>
                    <a:pt x="1271968" y="1246668"/>
                    <a:pt x="1257313" y="1261324"/>
                  </a:cubicBezTo>
                  <a:cubicBezTo>
                    <a:pt x="1242657" y="1275979"/>
                    <a:pt x="1222780" y="1284213"/>
                    <a:pt x="1202054" y="1284213"/>
                  </a:cubicBezTo>
                  <a:lnTo>
                    <a:pt x="78147" y="1284213"/>
                  </a:lnTo>
                  <a:cubicBezTo>
                    <a:pt x="34988" y="1284213"/>
                    <a:pt x="0" y="1249225"/>
                    <a:pt x="0" y="1206065"/>
                  </a:cubicBezTo>
                  <a:lnTo>
                    <a:pt x="0" y="78147"/>
                  </a:lnTo>
                  <a:cubicBezTo>
                    <a:pt x="0" y="34988"/>
                    <a:pt x="34988" y="0"/>
                    <a:pt x="78147" y="0"/>
                  </a:cubicBezTo>
                  <a:close/>
                </a:path>
              </a:pathLst>
            </a:custGeom>
            <a:solidFill>
              <a:srgbClr val="33326B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47625"/>
              <a:ext cx="1280202" cy="13318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5433073" y="1186883"/>
            <a:ext cx="11826227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200"/>
              </a:lnSpc>
              <a:spcBef>
                <a:spcPct val="0"/>
              </a:spcBef>
            </a:pPr>
            <a:r>
              <a:rPr lang="en-US" sz="8000" b="1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TECHNOLOGY TRENDS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7161804" y="5561360"/>
            <a:ext cx="9716520" cy="1970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777" lvl="1" indent="-410388" algn="just">
              <a:lnSpc>
                <a:spcPts val="5322"/>
              </a:lnSpc>
              <a:buFont typeface="Arial"/>
              <a:buChar char="•"/>
            </a:pPr>
            <a:r>
              <a:rPr lang="en-US" sz="3801">
                <a:solidFill>
                  <a:srgbClr val="01003B"/>
                </a:solidFill>
                <a:latin typeface="Be Vietnam"/>
                <a:ea typeface="Be Vietnam"/>
                <a:cs typeface="Be Vietnam"/>
                <a:sym typeface="Be Vietnam"/>
              </a:rPr>
              <a:t>Tích hợp nguồn Threat Intelligence, từ các nhà cung cấp uy tín, cũng như các cộng đồng chia sẻ threat intel.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7420089" y="3537822"/>
            <a:ext cx="9458236" cy="1303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  <a:spcBef>
                <a:spcPct val="0"/>
              </a:spcBef>
            </a:pPr>
            <a:r>
              <a:rPr lang="en-US" sz="3800" b="1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HẠN CHẾ TRONG VIỆC CẬP NHẬT CƠ SỞ DỮ LIỆU IOC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7259300" y="9191625"/>
            <a:ext cx="152400" cy="21907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 b="1">
                <a:solidFill>
                  <a:srgbClr val="195759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5</a:t>
            </a:r>
          </a:p>
        </p:txBody>
      </p:sp>
      <p:sp>
        <p:nvSpPr>
          <p:cNvPr id="35" name="Freeform 35"/>
          <p:cNvSpPr/>
          <p:nvPr/>
        </p:nvSpPr>
        <p:spPr>
          <a:xfrm>
            <a:off x="5879278" y="3604497"/>
            <a:ext cx="836321" cy="1207287"/>
          </a:xfrm>
          <a:custGeom>
            <a:avLst/>
            <a:gdLst/>
            <a:ahLst/>
            <a:cxnLst/>
            <a:rect l="l" t="t" r="r" b="b"/>
            <a:pathLst>
              <a:path w="836321" h="1207287">
                <a:moveTo>
                  <a:pt x="0" y="0"/>
                </a:moveTo>
                <a:lnTo>
                  <a:pt x="836321" y="0"/>
                </a:lnTo>
                <a:lnTo>
                  <a:pt x="836321" y="1207287"/>
                </a:lnTo>
                <a:lnTo>
                  <a:pt x="0" y="12072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-4461" r="-20094" b="-4717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5723680" y="4222987"/>
            <a:ext cx="991919" cy="2379168"/>
          </a:xfrm>
          <a:prstGeom prst="line">
            <a:avLst/>
          </a:prstGeom>
          <a:ln w="95250" cap="flat">
            <a:solidFill>
              <a:srgbClr val="48CFAE"/>
            </a:solidFill>
            <a:prstDash val="solid"/>
            <a:headEnd type="none" w="sm" len="sm"/>
            <a:tailEnd type="triangle" w="lg" len="med"/>
          </a:ln>
        </p:spPr>
      </p:sp>
      <p:grpSp>
        <p:nvGrpSpPr>
          <p:cNvPr id="4" name="Group 4"/>
          <p:cNvGrpSpPr/>
          <p:nvPr/>
        </p:nvGrpSpPr>
        <p:grpSpPr>
          <a:xfrm>
            <a:off x="5723680" y="3354885"/>
            <a:ext cx="11535620" cy="1736202"/>
            <a:chOff x="0" y="0"/>
            <a:chExt cx="4779052" cy="71928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779052" cy="719285"/>
            </a:xfrm>
            <a:custGeom>
              <a:avLst/>
              <a:gdLst/>
              <a:ahLst/>
              <a:cxnLst/>
              <a:rect l="l" t="t" r="r" b="b"/>
              <a:pathLst>
                <a:path w="4779052" h="719285">
                  <a:moveTo>
                    <a:pt x="4575852" y="0"/>
                  </a:moveTo>
                  <a:cubicBezTo>
                    <a:pt x="4688076" y="0"/>
                    <a:pt x="4779052" y="161017"/>
                    <a:pt x="4779052" y="359643"/>
                  </a:cubicBezTo>
                  <a:cubicBezTo>
                    <a:pt x="4779052" y="558268"/>
                    <a:pt x="4688076" y="719285"/>
                    <a:pt x="4575852" y="719285"/>
                  </a:cubicBezTo>
                  <a:lnTo>
                    <a:pt x="203200" y="719285"/>
                  </a:lnTo>
                  <a:cubicBezTo>
                    <a:pt x="90976" y="719285"/>
                    <a:pt x="0" y="558268"/>
                    <a:pt x="0" y="359643"/>
                  </a:cubicBezTo>
                  <a:cubicBezTo>
                    <a:pt x="0" y="161017"/>
                    <a:pt x="90976" y="0"/>
                    <a:pt x="203200" y="0"/>
                  </a:cubicBezTo>
                  <a:lnTo>
                    <a:pt x="4575852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48CFAE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4779052" cy="7764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5433073" y="3354885"/>
            <a:ext cx="1728732" cy="1728732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326B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8100000">
            <a:off x="-1236590" y="2121128"/>
            <a:ext cx="4974385" cy="5158158"/>
            <a:chOff x="0" y="0"/>
            <a:chExt cx="947423" cy="98242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47423" cy="982424"/>
            </a:xfrm>
            <a:custGeom>
              <a:avLst/>
              <a:gdLst/>
              <a:ahLst/>
              <a:cxnLst/>
              <a:rect l="l" t="t" r="r" b="b"/>
              <a:pathLst>
                <a:path w="947423" h="982424">
                  <a:moveTo>
                    <a:pt x="21789" y="0"/>
                  </a:moveTo>
                  <a:lnTo>
                    <a:pt x="925634" y="0"/>
                  </a:lnTo>
                  <a:cubicBezTo>
                    <a:pt x="931413" y="0"/>
                    <a:pt x="936955" y="2296"/>
                    <a:pt x="941041" y="6382"/>
                  </a:cubicBezTo>
                  <a:cubicBezTo>
                    <a:pt x="945127" y="10468"/>
                    <a:pt x="947423" y="16010"/>
                    <a:pt x="947423" y="21789"/>
                  </a:cubicBezTo>
                  <a:lnTo>
                    <a:pt x="947423" y="960635"/>
                  </a:lnTo>
                  <a:cubicBezTo>
                    <a:pt x="947423" y="972669"/>
                    <a:pt x="937668" y="982424"/>
                    <a:pt x="925634" y="982424"/>
                  </a:cubicBezTo>
                  <a:lnTo>
                    <a:pt x="21789" y="982424"/>
                  </a:lnTo>
                  <a:cubicBezTo>
                    <a:pt x="9755" y="982424"/>
                    <a:pt x="0" y="972669"/>
                    <a:pt x="0" y="960635"/>
                  </a:cubicBezTo>
                  <a:lnTo>
                    <a:pt x="0" y="21789"/>
                  </a:lnTo>
                  <a:cubicBezTo>
                    <a:pt x="0" y="16010"/>
                    <a:pt x="2296" y="10468"/>
                    <a:pt x="6382" y="6382"/>
                  </a:cubicBezTo>
                  <a:cubicBezTo>
                    <a:pt x="10468" y="2296"/>
                    <a:pt x="16010" y="0"/>
                    <a:pt x="2178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8CFAE">
                    <a:alpha val="100000"/>
                  </a:srgbClr>
                </a:gs>
                <a:gs pos="100000">
                  <a:srgbClr val="006D83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947423" cy="10300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8100000">
            <a:off x="-4062554" y="6610159"/>
            <a:ext cx="4742111" cy="4742111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2856" y="0"/>
                  </a:moveTo>
                  <a:lnTo>
                    <a:pt x="789944" y="0"/>
                  </a:lnTo>
                  <a:cubicBezTo>
                    <a:pt x="796006" y="0"/>
                    <a:pt x="801819" y="2408"/>
                    <a:pt x="806106" y="6694"/>
                  </a:cubicBezTo>
                  <a:cubicBezTo>
                    <a:pt x="810392" y="10981"/>
                    <a:pt x="812800" y="16794"/>
                    <a:pt x="812800" y="22856"/>
                  </a:cubicBezTo>
                  <a:lnTo>
                    <a:pt x="812800" y="789944"/>
                  </a:lnTo>
                  <a:cubicBezTo>
                    <a:pt x="812800" y="796006"/>
                    <a:pt x="810392" y="801819"/>
                    <a:pt x="806106" y="806106"/>
                  </a:cubicBezTo>
                  <a:cubicBezTo>
                    <a:pt x="801819" y="810392"/>
                    <a:pt x="796006" y="812800"/>
                    <a:pt x="789944" y="812800"/>
                  </a:cubicBezTo>
                  <a:lnTo>
                    <a:pt x="22856" y="812800"/>
                  </a:lnTo>
                  <a:cubicBezTo>
                    <a:pt x="16794" y="812800"/>
                    <a:pt x="10981" y="810392"/>
                    <a:pt x="6694" y="806106"/>
                  </a:cubicBezTo>
                  <a:cubicBezTo>
                    <a:pt x="2408" y="801819"/>
                    <a:pt x="0" y="796006"/>
                    <a:pt x="0" y="789944"/>
                  </a:cubicBezTo>
                  <a:lnTo>
                    <a:pt x="0" y="22856"/>
                  </a:lnTo>
                  <a:cubicBezTo>
                    <a:pt x="0" y="16794"/>
                    <a:pt x="2408" y="10981"/>
                    <a:pt x="6694" y="6694"/>
                  </a:cubicBezTo>
                  <a:cubicBezTo>
                    <a:pt x="10981" y="2408"/>
                    <a:pt x="16794" y="0"/>
                    <a:pt x="2285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8CFAE">
                    <a:alpha val="100000"/>
                  </a:srgbClr>
                </a:gs>
                <a:gs pos="100000">
                  <a:srgbClr val="006D83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2700000">
            <a:off x="1327767" y="8487634"/>
            <a:ext cx="987162" cy="987162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09796" y="0"/>
                  </a:moveTo>
                  <a:lnTo>
                    <a:pt x="703004" y="0"/>
                  </a:lnTo>
                  <a:cubicBezTo>
                    <a:pt x="732123" y="0"/>
                    <a:pt x="760051" y="11568"/>
                    <a:pt x="780641" y="32159"/>
                  </a:cubicBezTo>
                  <a:cubicBezTo>
                    <a:pt x="801232" y="52749"/>
                    <a:pt x="812800" y="80677"/>
                    <a:pt x="812800" y="109796"/>
                  </a:cubicBezTo>
                  <a:lnTo>
                    <a:pt x="812800" y="703004"/>
                  </a:lnTo>
                  <a:cubicBezTo>
                    <a:pt x="812800" y="732123"/>
                    <a:pt x="801232" y="760051"/>
                    <a:pt x="780641" y="780641"/>
                  </a:cubicBezTo>
                  <a:cubicBezTo>
                    <a:pt x="760051" y="801232"/>
                    <a:pt x="732123" y="812800"/>
                    <a:pt x="703004" y="812800"/>
                  </a:cubicBezTo>
                  <a:lnTo>
                    <a:pt x="109796" y="812800"/>
                  </a:lnTo>
                  <a:cubicBezTo>
                    <a:pt x="80677" y="812800"/>
                    <a:pt x="52749" y="801232"/>
                    <a:pt x="32159" y="780641"/>
                  </a:cubicBezTo>
                  <a:cubicBezTo>
                    <a:pt x="11568" y="760051"/>
                    <a:pt x="0" y="732123"/>
                    <a:pt x="0" y="703004"/>
                  </a:cubicBezTo>
                  <a:lnTo>
                    <a:pt x="0" y="109796"/>
                  </a:lnTo>
                  <a:cubicBezTo>
                    <a:pt x="0" y="80677"/>
                    <a:pt x="11568" y="52749"/>
                    <a:pt x="32159" y="32159"/>
                  </a:cubicBezTo>
                  <a:cubicBezTo>
                    <a:pt x="52749" y="11568"/>
                    <a:pt x="80677" y="0"/>
                    <a:pt x="109796" y="0"/>
                  </a:cubicBezTo>
                  <a:close/>
                </a:path>
              </a:pathLst>
            </a:custGeom>
            <a:solidFill>
              <a:srgbClr val="33326B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8100000">
            <a:off x="443724" y="-3776940"/>
            <a:ext cx="4742111" cy="4742111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2856" y="0"/>
                  </a:moveTo>
                  <a:lnTo>
                    <a:pt x="789944" y="0"/>
                  </a:lnTo>
                  <a:cubicBezTo>
                    <a:pt x="796006" y="0"/>
                    <a:pt x="801819" y="2408"/>
                    <a:pt x="806106" y="6694"/>
                  </a:cubicBezTo>
                  <a:cubicBezTo>
                    <a:pt x="810392" y="10981"/>
                    <a:pt x="812800" y="16794"/>
                    <a:pt x="812800" y="22856"/>
                  </a:cubicBezTo>
                  <a:lnTo>
                    <a:pt x="812800" y="789944"/>
                  </a:lnTo>
                  <a:cubicBezTo>
                    <a:pt x="812800" y="796006"/>
                    <a:pt x="810392" y="801819"/>
                    <a:pt x="806106" y="806106"/>
                  </a:cubicBezTo>
                  <a:cubicBezTo>
                    <a:pt x="801819" y="810392"/>
                    <a:pt x="796006" y="812800"/>
                    <a:pt x="789944" y="812800"/>
                  </a:cubicBezTo>
                  <a:lnTo>
                    <a:pt x="22856" y="812800"/>
                  </a:lnTo>
                  <a:cubicBezTo>
                    <a:pt x="16794" y="812800"/>
                    <a:pt x="10981" y="810392"/>
                    <a:pt x="6694" y="806106"/>
                  </a:cubicBezTo>
                  <a:cubicBezTo>
                    <a:pt x="2408" y="801819"/>
                    <a:pt x="0" y="796006"/>
                    <a:pt x="0" y="789944"/>
                  </a:cubicBezTo>
                  <a:lnTo>
                    <a:pt x="0" y="22856"/>
                  </a:lnTo>
                  <a:cubicBezTo>
                    <a:pt x="0" y="16794"/>
                    <a:pt x="2408" y="10981"/>
                    <a:pt x="6694" y="6694"/>
                  </a:cubicBezTo>
                  <a:cubicBezTo>
                    <a:pt x="10981" y="2408"/>
                    <a:pt x="16794" y="0"/>
                    <a:pt x="2285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8CFAE">
                    <a:alpha val="100000"/>
                  </a:srgbClr>
                </a:gs>
                <a:gs pos="100000">
                  <a:srgbClr val="006D83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 rot="2700000">
            <a:off x="-1787732" y="-514182"/>
            <a:ext cx="2695017" cy="2087364"/>
            <a:chOff x="0" y="0"/>
            <a:chExt cx="1579453" cy="122333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579453" cy="1223330"/>
            </a:xfrm>
            <a:custGeom>
              <a:avLst/>
              <a:gdLst/>
              <a:ahLst/>
              <a:cxnLst/>
              <a:rect l="l" t="t" r="r" b="b"/>
              <a:pathLst>
                <a:path w="1579453" h="1223330">
                  <a:moveTo>
                    <a:pt x="40218" y="0"/>
                  </a:moveTo>
                  <a:lnTo>
                    <a:pt x="1539236" y="0"/>
                  </a:lnTo>
                  <a:cubicBezTo>
                    <a:pt x="1561448" y="0"/>
                    <a:pt x="1579453" y="18006"/>
                    <a:pt x="1579453" y="40218"/>
                  </a:cubicBezTo>
                  <a:lnTo>
                    <a:pt x="1579453" y="1183113"/>
                  </a:lnTo>
                  <a:cubicBezTo>
                    <a:pt x="1579453" y="1205324"/>
                    <a:pt x="1561448" y="1223330"/>
                    <a:pt x="1539236" y="1223330"/>
                  </a:cubicBezTo>
                  <a:lnTo>
                    <a:pt x="40218" y="1223330"/>
                  </a:lnTo>
                  <a:cubicBezTo>
                    <a:pt x="18006" y="1223330"/>
                    <a:pt x="0" y="1205324"/>
                    <a:pt x="0" y="1183113"/>
                  </a:cubicBezTo>
                  <a:lnTo>
                    <a:pt x="0" y="40218"/>
                  </a:lnTo>
                  <a:cubicBezTo>
                    <a:pt x="0" y="18006"/>
                    <a:pt x="18006" y="0"/>
                    <a:pt x="40218" y="0"/>
                  </a:cubicBezTo>
                  <a:close/>
                </a:path>
              </a:pathLst>
            </a:custGeom>
            <a:solidFill>
              <a:srgbClr val="33326B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47625"/>
              <a:ext cx="1579453" cy="12709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 rot="2700000">
            <a:off x="744207" y="9791410"/>
            <a:ext cx="1386878" cy="1386878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78152" y="0"/>
                  </a:moveTo>
                  <a:lnTo>
                    <a:pt x="734648" y="0"/>
                  </a:lnTo>
                  <a:cubicBezTo>
                    <a:pt x="755375" y="0"/>
                    <a:pt x="775254" y="8234"/>
                    <a:pt x="789910" y="22890"/>
                  </a:cubicBezTo>
                  <a:cubicBezTo>
                    <a:pt x="804566" y="37546"/>
                    <a:pt x="812800" y="57425"/>
                    <a:pt x="812800" y="78152"/>
                  </a:cubicBezTo>
                  <a:lnTo>
                    <a:pt x="812800" y="734648"/>
                  </a:lnTo>
                  <a:cubicBezTo>
                    <a:pt x="812800" y="755375"/>
                    <a:pt x="804566" y="775254"/>
                    <a:pt x="789910" y="789910"/>
                  </a:cubicBezTo>
                  <a:cubicBezTo>
                    <a:pt x="775254" y="804566"/>
                    <a:pt x="755375" y="812800"/>
                    <a:pt x="734648" y="812800"/>
                  </a:cubicBezTo>
                  <a:lnTo>
                    <a:pt x="78152" y="812800"/>
                  </a:lnTo>
                  <a:cubicBezTo>
                    <a:pt x="57425" y="812800"/>
                    <a:pt x="37546" y="804566"/>
                    <a:pt x="22890" y="789910"/>
                  </a:cubicBezTo>
                  <a:cubicBezTo>
                    <a:pt x="8234" y="775254"/>
                    <a:pt x="0" y="755375"/>
                    <a:pt x="0" y="734648"/>
                  </a:cubicBezTo>
                  <a:lnTo>
                    <a:pt x="0" y="78152"/>
                  </a:lnTo>
                  <a:cubicBezTo>
                    <a:pt x="0" y="57425"/>
                    <a:pt x="8234" y="37546"/>
                    <a:pt x="22890" y="22890"/>
                  </a:cubicBezTo>
                  <a:cubicBezTo>
                    <a:pt x="37546" y="8234"/>
                    <a:pt x="57425" y="0"/>
                    <a:pt x="7815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8CFAE">
                    <a:alpha val="100000"/>
                  </a:srgbClr>
                </a:gs>
                <a:gs pos="100000">
                  <a:srgbClr val="006D83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7" name="TextBox 2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 rot="2700000">
            <a:off x="429841" y="7115908"/>
            <a:ext cx="1386956" cy="1391301"/>
            <a:chOff x="0" y="0"/>
            <a:chExt cx="1280202" cy="1284213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280202" cy="1284213"/>
            </a:xfrm>
            <a:custGeom>
              <a:avLst/>
              <a:gdLst/>
              <a:ahLst/>
              <a:cxnLst/>
              <a:rect l="l" t="t" r="r" b="b"/>
              <a:pathLst>
                <a:path w="1280202" h="1284213">
                  <a:moveTo>
                    <a:pt x="78147" y="0"/>
                  </a:moveTo>
                  <a:lnTo>
                    <a:pt x="1202054" y="0"/>
                  </a:lnTo>
                  <a:cubicBezTo>
                    <a:pt x="1245214" y="0"/>
                    <a:pt x="1280202" y="34988"/>
                    <a:pt x="1280202" y="78147"/>
                  </a:cubicBezTo>
                  <a:lnTo>
                    <a:pt x="1280202" y="1206065"/>
                  </a:lnTo>
                  <a:cubicBezTo>
                    <a:pt x="1280202" y="1226791"/>
                    <a:pt x="1271968" y="1246668"/>
                    <a:pt x="1257313" y="1261324"/>
                  </a:cubicBezTo>
                  <a:cubicBezTo>
                    <a:pt x="1242657" y="1275979"/>
                    <a:pt x="1222780" y="1284213"/>
                    <a:pt x="1202054" y="1284213"/>
                  </a:cubicBezTo>
                  <a:lnTo>
                    <a:pt x="78147" y="1284213"/>
                  </a:lnTo>
                  <a:cubicBezTo>
                    <a:pt x="34988" y="1284213"/>
                    <a:pt x="0" y="1249225"/>
                    <a:pt x="0" y="1206065"/>
                  </a:cubicBezTo>
                  <a:lnTo>
                    <a:pt x="0" y="78147"/>
                  </a:lnTo>
                  <a:cubicBezTo>
                    <a:pt x="0" y="34988"/>
                    <a:pt x="34988" y="0"/>
                    <a:pt x="78147" y="0"/>
                  </a:cubicBezTo>
                  <a:close/>
                </a:path>
              </a:pathLst>
            </a:custGeom>
            <a:solidFill>
              <a:srgbClr val="33326B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47625"/>
              <a:ext cx="1280202" cy="13318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5433073" y="1186883"/>
            <a:ext cx="11826227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200"/>
              </a:lnSpc>
              <a:spcBef>
                <a:spcPct val="0"/>
              </a:spcBef>
            </a:pPr>
            <a:r>
              <a:rPr lang="en-US" sz="8000" b="1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TECHNOLOGY TRENDS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7161804" y="5561360"/>
            <a:ext cx="9716520" cy="2637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777" lvl="1" indent="-410388" algn="just">
              <a:lnSpc>
                <a:spcPts val="5322"/>
              </a:lnSpc>
              <a:buFont typeface="Arial"/>
              <a:buChar char="•"/>
            </a:pPr>
            <a:r>
              <a:rPr lang="en-US" sz="3801">
                <a:solidFill>
                  <a:srgbClr val="01003B"/>
                </a:solidFill>
                <a:latin typeface="Be Vietnam"/>
                <a:ea typeface="Be Vietnam"/>
                <a:cs typeface="Be Vietnam"/>
                <a:sym typeface="Be Vietnam"/>
              </a:rPr>
              <a:t>Tăng cường khả năng thu thập, chuẩn hóa và đối chiếu dữ liệu thủ công hoặc bán tự động từ các nguồn đã có.</a:t>
            </a:r>
          </a:p>
          <a:p>
            <a:pPr marL="820777" lvl="1" indent="-410388" algn="just">
              <a:lnSpc>
                <a:spcPts val="5322"/>
              </a:lnSpc>
              <a:buFont typeface="Arial"/>
              <a:buChar char="•"/>
            </a:pPr>
            <a:r>
              <a:rPr lang="en-US" sz="3801">
                <a:solidFill>
                  <a:srgbClr val="01003B"/>
                </a:solidFill>
                <a:latin typeface="Be Vietnam"/>
                <a:ea typeface="Be Vietnam"/>
                <a:cs typeface="Be Vietnam"/>
                <a:sym typeface="Be Vietnam"/>
              </a:rPr>
              <a:t>Tự làm giàu IOC thông qua sandbox.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7420089" y="3537822"/>
            <a:ext cx="9458236" cy="1303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  <a:spcBef>
                <a:spcPct val="0"/>
              </a:spcBef>
            </a:pPr>
            <a:r>
              <a:rPr lang="en-US" sz="3800" b="1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THIẾU KHẢ NĂNG PHÂN TÍCH VÀ TƯƠNG QUAN DỮ LIỆU ĐA NGUỒN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7259300" y="9191625"/>
            <a:ext cx="152400" cy="21907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 b="1">
                <a:solidFill>
                  <a:srgbClr val="195759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6</a:t>
            </a:r>
          </a:p>
        </p:txBody>
      </p:sp>
      <p:sp>
        <p:nvSpPr>
          <p:cNvPr id="35" name="Freeform 35"/>
          <p:cNvSpPr/>
          <p:nvPr/>
        </p:nvSpPr>
        <p:spPr>
          <a:xfrm>
            <a:off x="5879278" y="3604497"/>
            <a:ext cx="836321" cy="1207287"/>
          </a:xfrm>
          <a:custGeom>
            <a:avLst/>
            <a:gdLst/>
            <a:ahLst/>
            <a:cxnLst/>
            <a:rect l="l" t="t" r="r" b="b"/>
            <a:pathLst>
              <a:path w="836321" h="1207287">
                <a:moveTo>
                  <a:pt x="0" y="0"/>
                </a:moveTo>
                <a:lnTo>
                  <a:pt x="836321" y="0"/>
                </a:lnTo>
                <a:lnTo>
                  <a:pt x="836321" y="1207287"/>
                </a:lnTo>
                <a:lnTo>
                  <a:pt x="0" y="12072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-4461" r="-20094" b="-4717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5723680" y="4222987"/>
            <a:ext cx="991919" cy="2379168"/>
          </a:xfrm>
          <a:prstGeom prst="line">
            <a:avLst/>
          </a:prstGeom>
          <a:ln w="95250" cap="flat">
            <a:solidFill>
              <a:srgbClr val="48CFAE"/>
            </a:solidFill>
            <a:prstDash val="solid"/>
            <a:headEnd type="none" w="sm" len="sm"/>
            <a:tailEnd type="triangle" w="lg" len="med"/>
          </a:ln>
        </p:spPr>
      </p:sp>
      <p:grpSp>
        <p:nvGrpSpPr>
          <p:cNvPr id="4" name="Group 4"/>
          <p:cNvGrpSpPr/>
          <p:nvPr/>
        </p:nvGrpSpPr>
        <p:grpSpPr>
          <a:xfrm>
            <a:off x="5723680" y="3354885"/>
            <a:ext cx="11535620" cy="1736202"/>
            <a:chOff x="0" y="0"/>
            <a:chExt cx="4779052" cy="71928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779052" cy="719285"/>
            </a:xfrm>
            <a:custGeom>
              <a:avLst/>
              <a:gdLst/>
              <a:ahLst/>
              <a:cxnLst/>
              <a:rect l="l" t="t" r="r" b="b"/>
              <a:pathLst>
                <a:path w="4779052" h="719285">
                  <a:moveTo>
                    <a:pt x="4575852" y="0"/>
                  </a:moveTo>
                  <a:cubicBezTo>
                    <a:pt x="4688076" y="0"/>
                    <a:pt x="4779052" y="161017"/>
                    <a:pt x="4779052" y="359643"/>
                  </a:cubicBezTo>
                  <a:cubicBezTo>
                    <a:pt x="4779052" y="558268"/>
                    <a:pt x="4688076" y="719285"/>
                    <a:pt x="4575852" y="719285"/>
                  </a:cubicBezTo>
                  <a:lnTo>
                    <a:pt x="203200" y="719285"/>
                  </a:lnTo>
                  <a:cubicBezTo>
                    <a:pt x="90976" y="719285"/>
                    <a:pt x="0" y="558268"/>
                    <a:pt x="0" y="359643"/>
                  </a:cubicBezTo>
                  <a:cubicBezTo>
                    <a:pt x="0" y="161017"/>
                    <a:pt x="90976" y="0"/>
                    <a:pt x="203200" y="0"/>
                  </a:cubicBezTo>
                  <a:lnTo>
                    <a:pt x="4575852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48CFAE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4779052" cy="7764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5433073" y="3354885"/>
            <a:ext cx="1728732" cy="1728732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326B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8100000">
            <a:off x="-1236590" y="2121128"/>
            <a:ext cx="4974385" cy="5158158"/>
            <a:chOff x="0" y="0"/>
            <a:chExt cx="947423" cy="98242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47423" cy="982424"/>
            </a:xfrm>
            <a:custGeom>
              <a:avLst/>
              <a:gdLst/>
              <a:ahLst/>
              <a:cxnLst/>
              <a:rect l="l" t="t" r="r" b="b"/>
              <a:pathLst>
                <a:path w="947423" h="982424">
                  <a:moveTo>
                    <a:pt x="21789" y="0"/>
                  </a:moveTo>
                  <a:lnTo>
                    <a:pt x="925634" y="0"/>
                  </a:lnTo>
                  <a:cubicBezTo>
                    <a:pt x="931413" y="0"/>
                    <a:pt x="936955" y="2296"/>
                    <a:pt x="941041" y="6382"/>
                  </a:cubicBezTo>
                  <a:cubicBezTo>
                    <a:pt x="945127" y="10468"/>
                    <a:pt x="947423" y="16010"/>
                    <a:pt x="947423" y="21789"/>
                  </a:cubicBezTo>
                  <a:lnTo>
                    <a:pt x="947423" y="960635"/>
                  </a:lnTo>
                  <a:cubicBezTo>
                    <a:pt x="947423" y="972669"/>
                    <a:pt x="937668" y="982424"/>
                    <a:pt x="925634" y="982424"/>
                  </a:cubicBezTo>
                  <a:lnTo>
                    <a:pt x="21789" y="982424"/>
                  </a:lnTo>
                  <a:cubicBezTo>
                    <a:pt x="9755" y="982424"/>
                    <a:pt x="0" y="972669"/>
                    <a:pt x="0" y="960635"/>
                  </a:cubicBezTo>
                  <a:lnTo>
                    <a:pt x="0" y="21789"/>
                  </a:lnTo>
                  <a:cubicBezTo>
                    <a:pt x="0" y="16010"/>
                    <a:pt x="2296" y="10468"/>
                    <a:pt x="6382" y="6382"/>
                  </a:cubicBezTo>
                  <a:cubicBezTo>
                    <a:pt x="10468" y="2296"/>
                    <a:pt x="16010" y="0"/>
                    <a:pt x="2178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8CFAE">
                    <a:alpha val="100000"/>
                  </a:srgbClr>
                </a:gs>
                <a:gs pos="100000">
                  <a:srgbClr val="006D83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947423" cy="10300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8100000">
            <a:off x="-4062554" y="6610159"/>
            <a:ext cx="4742111" cy="4742111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2856" y="0"/>
                  </a:moveTo>
                  <a:lnTo>
                    <a:pt x="789944" y="0"/>
                  </a:lnTo>
                  <a:cubicBezTo>
                    <a:pt x="796006" y="0"/>
                    <a:pt x="801819" y="2408"/>
                    <a:pt x="806106" y="6694"/>
                  </a:cubicBezTo>
                  <a:cubicBezTo>
                    <a:pt x="810392" y="10981"/>
                    <a:pt x="812800" y="16794"/>
                    <a:pt x="812800" y="22856"/>
                  </a:cubicBezTo>
                  <a:lnTo>
                    <a:pt x="812800" y="789944"/>
                  </a:lnTo>
                  <a:cubicBezTo>
                    <a:pt x="812800" y="796006"/>
                    <a:pt x="810392" y="801819"/>
                    <a:pt x="806106" y="806106"/>
                  </a:cubicBezTo>
                  <a:cubicBezTo>
                    <a:pt x="801819" y="810392"/>
                    <a:pt x="796006" y="812800"/>
                    <a:pt x="789944" y="812800"/>
                  </a:cubicBezTo>
                  <a:lnTo>
                    <a:pt x="22856" y="812800"/>
                  </a:lnTo>
                  <a:cubicBezTo>
                    <a:pt x="16794" y="812800"/>
                    <a:pt x="10981" y="810392"/>
                    <a:pt x="6694" y="806106"/>
                  </a:cubicBezTo>
                  <a:cubicBezTo>
                    <a:pt x="2408" y="801819"/>
                    <a:pt x="0" y="796006"/>
                    <a:pt x="0" y="789944"/>
                  </a:cubicBezTo>
                  <a:lnTo>
                    <a:pt x="0" y="22856"/>
                  </a:lnTo>
                  <a:cubicBezTo>
                    <a:pt x="0" y="16794"/>
                    <a:pt x="2408" y="10981"/>
                    <a:pt x="6694" y="6694"/>
                  </a:cubicBezTo>
                  <a:cubicBezTo>
                    <a:pt x="10981" y="2408"/>
                    <a:pt x="16794" y="0"/>
                    <a:pt x="2285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8CFAE">
                    <a:alpha val="100000"/>
                  </a:srgbClr>
                </a:gs>
                <a:gs pos="100000">
                  <a:srgbClr val="006D83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2700000">
            <a:off x="1327767" y="8487634"/>
            <a:ext cx="987162" cy="987162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09796" y="0"/>
                  </a:moveTo>
                  <a:lnTo>
                    <a:pt x="703004" y="0"/>
                  </a:lnTo>
                  <a:cubicBezTo>
                    <a:pt x="732123" y="0"/>
                    <a:pt x="760051" y="11568"/>
                    <a:pt x="780641" y="32159"/>
                  </a:cubicBezTo>
                  <a:cubicBezTo>
                    <a:pt x="801232" y="52749"/>
                    <a:pt x="812800" y="80677"/>
                    <a:pt x="812800" y="109796"/>
                  </a:cubicBezTo>
                  <a:lnTo>
                    <a:pt x="812800" y="703004"/>
                  </a:lnTo>
                  <a:cubicBezTo>
                    <a:pt x="812800" y="732123"/>
                    <a:pt x="801232" y="760051"/>
                    <a:pt x="780641" y="780641"/>
                  </a:cubicBezTo>
                  <a:cubicBezTo>
                    <a:pt x="760051" y="801232"/>
                    <a:pt x="732123" y="812800"/>
                    <a:pt x="703004" y="812800"/>
                  </a:cubicBezTo>
                  <a:lnTo>
                    <a:pt x="109796" y="812800"/>
                  </a:lnTo>
                  <a:cubicBezTo>
                    <a:pt x="80677" y="812800"/>
                    <a:pt x="52749" y="801232"/>
                    <a:pt x="32159" y="780641"/>
                  </a:cubicBezTo>
                  <a:cubicBezTo>
                    <a:pt x="11568" y="760051"/>
                    <a:pt x="0" y="732123"/>
                    <a:pt x="0" y="703004"/>
                  </a:cubicBezTo>
                  <a:lnTo>
                    <a:pt x="0" y="109796"/>
                  </a:lnTo>
                  <a:cubicBezTo>
                    <a:pt x="0" y="80677"/>
                    <a:pt x="11568" y="52749"/>
                    <a:pt x="32159" y="32159"/>
                  </a:cubicBezTo>
                  <a:cubicBezTo>
                    <a:pt x="52749" y="11568"/>
                    <a:pt x="80677" y="0"/>
                    <a:pt x="109796" y="0"/>
                  </a:cubicBezTo>
                  <a:close/>
                </a:path>
              </a:pathLst>
            </a:custGeom>
            <a:solidFill>
              <a:srgbClr val="33326B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8100000">
            <a:off x="443724" y="-3776940"/>
            <a:ext cx="4742111" cy="4742111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2856" y="0"/>
                  </a:moveTo>
                  <a:lnTo>
                    <a:pt x="789944" y="0"/>
                  </a:lnTo>
                  <a:cubicBezTo>
                    <a:pt x="796006" y="0"/>
                    <a:pt x="801819" y="2408"/>
                    <a:pt x="806106" y="6694"/>
                  </a:cubicBezTo>
                  <a:cubicBezTo>
                    <a:pt x="810392" y="10981"/>
                    <a:pt x="812800" y="16794"/>
                    <a:pt x="812800" y="22856"/>
                  </a:cubicBezTo>
                  <a:lnTo>
                    <a:pt x="812800" y="789944"/>
                  </a:lnTo>
                  <a:cubicBezTo>
                    <a:pt x="812800" y="796006"/>
                    <a:pt x="810392" y="801819"/>
                    <a:pt x="806106" y="806106"/>
                  </a:cubicBezTo>
                  <a:cubicBezTo>
                    <a:pt x="801819" y="810392"/>
                    <a:pt x="796006" y="812800"/>
                    <a:pt x="789944" y="812800"/>
                  </a:cubicBezTo>
                  <a:lnTo>
                    <a:pt x="22856" y="812800"/>
                  </a:lnTo>
                  <a:cubicBezTo>
                    <a:pt x="16794" y="812800"/>
                    <a:pt x="10981" y="810392"/>
                    <a:pt x="6694" y="806106"/>
                  </a:cubicBezTo>
                  <a:cubicBezTo>
                    <a:pt x="2408" y="801819"/>
                    <a:pt x="0" y="796006"/>
                    <a:pt x="0" y="789944"/>
                  </a:cubicBezTo>
                  <a:lnTo>
                    <a:pt x="0" y="22856"/>
                  </a:lnTo>
                  <a:cubicBezTo>
                    <a:pt x="0" y="16794"/>
                    <a:pt x="2408" y="10981"/>
                    <a:pt x="6694" y="6694"/>
                  </a:cubicBezTo>
                  <a:cubicBezTo>
                    <a:pt x="10981" y="2408"/>
                    <a:pt x="16794" y="0"/>
                    <a:pt x="2285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8CFAE">
                    <a:alpha val="100000"/>
                  </a:srgbClr>
                </a:gs>
                <a:gs pos="100000">
                  <a:srgbClr val="006D83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 rot="2700000">
            <a:off x="-1787732" y="-514182"/>
            <a:ext cx="2695017" cy="2087364"/>
            <a:chOff x="0" y="0"/>
            <a:chExt cx="1579453" cy="122333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579453" cy="1223330"/>
            </a:xfrm>
            <a:custGeom>
              <a:avLst/>
              <a:gdLst/>
              <a:ahLst/>
              <a:cxnLst/>
              <a:rect l="l" t="t" r="r" b="b"/>
              <a:pathLst>
                <a:path w="1579453" h="1223330">
                  <a:moveTo>
                    <a:pt x="40218" y="0"/>
                  </a:moveTo>
                  <a:lnTo>
                    <a:pt x="1539236" y="0"/>
                  </a:lnTo>
                  <a:cubicBezTo>
                    <a:pt x="1561448" y="0"/>
                    <a:pt x="1579453" y="18006"/>
                    <a:pt x="1579453" y="40218"/>
                  </a:cubicBezTo>
                  <a:lnTo>
                    <a:pt x="1579453" y="1183113"/>
                  </a:lnTo>
                  <a:cubicBezTo>
                    <a:pt x="1579453" y="1205324"/>
                    <a:pt x="1561448" y="1223330"/>
                    <a:pt x="1539236" y="1223330"/>
                  </a:cubicBezTo>
                  <a:lnTo>
                    <a:pt x="40218" y="1223330"/>
                  </a:lnTo>
                  <a:cubicBezTo>
                    <a:pt x="18006" y="1223330"/>
                    <a:pt x="0" y="1205324"/>
                    <a:pt x="0" y="1183113"/>
                  </a:cubicBezTo>
                  <a:lnTo>
                    <a:pt x="0" y="40218"/>
                  </a:lnTo>
                  <a:cubicBezTo>
                    <a:pt x="0" y="18006"/>
                    <a:pt x="18006" y="0"/>
                    <a:pt x="40218" y="0"/>
                  </a:cubicBezTo>
                  <a:close/>
                </a:path>
              </a:pathLst>
            </a:custGeom>
            <a:solidFill>
              <a:srgbClr val="33326B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47625"/>
              <a:ext cx="1579453" cy="12709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 rot="2700000">
            <a:off x="744207" y="9791410"/>
            <a:ext cx="1386878" cy="1386878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78152" y="0"/>
                  </a:moveTo>
                  <a:lnTo>
                    <a:pt x="734648" y="0"/>
                  </a:lnTo>
                  <a:cubicBezTo>
                    <a:pt x="755375" y="0"/>
                    <a:pt x="775254" y="8234"/>
                    <a:pt x="789910" y="22890"/>
                  </a:cubicBezTo>
                  <a:cubicBezTo>
                    <a:pt x="804566" y="37546"/>
                    <a:pt x="812800" y="57425"/>
                    <a:pt x="812800" y="78152"/>
                  </a:cubicBezTo>
                  <a:lnTo>
                    <a:pt x="812800" y="734648"/>
                  </a:lnTo>
                  <a:cubicBezTo>
                    <a:pt x="812800" y="755375"/>
                    <a:pt x="804566" y="775254"/>
                    <a:pt x="789910" y="789910"/>
                  </a:cubicBezTo>
                  <a:cubicBezTo>
                    <a:pt x="775254" y="804566"/>
                    <a:pt x="755375" y="812800"/>
                    <a:pt x="734648" y="812800"/>
                  </a:cubicBezTo>
                  <a:lnTo>
                    <a:pt x="78152" y="812800"/>
                  </a:lnTo>
                  <a:cubicBezTo>
                    <a:pt x="57425" y="812800"/>
                    <a:pt x="37546" y="804566"/>
                    <a:pt x="22890" y="789910"/>
                  </a:cubicBezTo>
                  <a:cubicBezTo>
                    <a:pt x="8234" y="775254"/>
                    <a:pt x="0" y="755375"/>
                    <a:pt x="0" y="734648"/>
                  </a:cubicBezTo>
                  <a:lnTo>
                    <a:pt x="0" y="78152"/>
                  </a:lnTo>
                  <a:cubicBezTo>
                    <a:pt x="0" y="57425"/>
                    <a:pt x="8234" y="37546"/>
                    <a:pt x="22890" y="22890"/>
                  </a:cubicBezTo>
                  <a:cubicBezTo>
                    <a:pt x="37546" y="8234"/>
                    <a:pt x="57425" y="0"/>
                    <a:pt x="7815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8CFAE">
                    <a:alpha val="100000"/>
                  </a:srgbClr>
                </a:gs>
                <a:gs pos="100000">
                  <a:srgbClr val="006D83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7" name="TextBox 2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 rot="2700000">
            <a:off x="429841" y="7115908"/>
            <a:ext cx="1386956" cy="1391301"/>
            <a:chOff x="0" y="0"/>
            <a:chExt cx="1280202" cy="1284213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280202" cy="1284213"/>
            </a:xfrm>
            <a:custGeom>
              <a:avLst/>
              <a:gdLst/>
              <a:ahLst/>
              <a:cxnLst/>
              <a:rect l="l" t="t" r="r" b="b"/>
              <a:pathLst>
                <a:path w="1280202" h="1284213">
                  <a:moveTo>
                    <a:pt x="78147" y="0"/>
                  </a:moveTo>
                  <a:lnTo>
                    <a:pt x="1202054" y="0"/>
                  </a:lnTo>
                  <a:cubicBezTo>
                    <a:pt x="1245214" y="0"/>
                    <a:pt x="1280202" y="34988"/>
                    <a:pt x="1280202" y="78147"/>
                  </a:cubicBezTo>
                  <a:lnTo>
                    <a:pt x="1280202" y="1206065"/>
                  </a:lnTo>
                  <a:cubicBezTo>
                    <a:pt x="1280202" y="1226791"/>
                    <a:pt x="1271968" y="1246668"/>
                    <a:pt x="1257313" y="1261324"/>
                  </a:cubicBezTo>
                  <a:cubicBezTo>
                    <a:pt x="1242657" y="1275979"/>
                    <a:pt x="1222780" y="1284213"/>
                    <a:pt x="1202054" y="1284213"/>
                  </a:cubicBezTo>
                  <a:lnTo>
                    <a:pt x="78147" y="1284213"/>
                  </a:lnTo>
                  <a:cubicBezTo>
                    <a:pt x="34988" y="1284213"/>
                    <a:pt x="0" y="1249225"/>
                    <a:pt x="0" y="1206065"/>
                  </a:cubicBezTo>
                  <a:lnTo>
                    <a:pt x="0" y="78147"/>
                  </a:lnTo>
                  <a:cubicBezTo>
                    <a:pt x="0" y="34988"/>
                    <a:pt x="34988" y="0"/>
                    <a:pt x="78147" y="0"/>
                  </a:cubicBezTo>
                  <a:close/>
                </a:path>
              </a:pathLst>
            </a:custGeom>
            <a:solidFill>
              <a:srgbClr val="33326B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47625"/>
              <a:ext cx="1280202" cy="13318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5433073" y="1186883"/>
            <a:ext cx="11826227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200"/>
              </a:lnSpc>
              <a:spcBef>
                <a:spcPct val="0"/>
              </a:spcBef>
            </a:pPr>
            <a:r>
              <a:rPr lang="en-US" sz="8000" b="1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TECHNOLOGY TRENDS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7161804" y="5561360"/>
            <a:ext cx="9716520" cy="2637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777" lvl="1" indent="-410388" algn="just">
              <a:lnSpc>
                <a:spcPts val="5322"/>
              </a:lnSpc>
              <a:buFont typeface="Arial"/>
              <a:buChar char="•"/>
            </a:pPr>
            <a:r>
              <a:rPr lang="en-US" sz="3801">
                <a:solidFill>
                  <a:srgbClr val="01003B"/>
                </a:solidFill>
                <a:latin typeface="Be Vietnam"/>
                <a:ea typeface="Be Vietnam"/>
                <a:cs typeface="Be Vietnam"/>
                <a:sym typeface="Be Vietnam"/>
              </a:rPr>
              <a:t>Áp dụng AI/ML trong phân tích và dự đoán mối đe dọa để phát hiện, đề xuất giải pháp, hỗ trợ ra quyết định ứng phó.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7420089" y="3537822"/>
            <a:ext cx="9458236" cy="1303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  <a:spcBef>
                <a:spcPct val="0"/>
              </a:spcBef>
            </a:pPr>
            <a:r>
              <a:rPr lang="en-US" sz="3800" b="1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PHẢN ỨNG SỰ CỐ CHẬM DO PHỤ THUỘC VÀO XỬ LÝ THỦ CÔNG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7259300" y="9191625"/>
            <a:ext cx="152400" cy="21907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 b="1">
                <a:solidFill>
                  <a:srgbClr val="195759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7</a:t>
            </a:r>
          </a:p>
        </p:txBody>
      </p:sp>
      <p:sp>
        <p:nvSpPr>
          <p:cNvPr id="35" name="Freeform 35"/>
          <p:cNvSpPr/>
          <p:nvPr/>
        </p:nvSpPr>
        <p:spPr>
          <a:xfrm>
            <a:off x="5854127" y="3773132"/>
            <a:ext cx="886623" cy="899709"/>
          </a:xfrm>
          <a:custGeom>
            <a:avLst/>
            <a:gdLst/>
            <a:ahLst/>
            <a:cxnLst/>
            <a:rect l="l" t="t" r="r" b="b"/>
            <a:pathLst>
              <a:path w="886623" h="899709">
                <a:moveTo>
                  <a:pt x="0" y="0"/>
                </a:moveTo>
                <a:lnTo>
                  <a:pt x="886623" y="0"/>
                </a:lnTo>
                <a:lnTo>
                  <a:pt x="886623" y="899709"/>
                </a:lnTo>
                <a:lnTo>
                  <a:pt x="0" y="8997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-4461" r="-20094" b="-4717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5723680" y="4222987"/>
            <a:ext cx="1103220" cy="3037980"/>
          </a:xfrm>
          <a:prstGeom prst="line">
            <a:avLst/>
          </a:prstGeom>
          <a:ln w="95250" cap="flat">
            <a:solidFill>
              <a:srgbClr val="48CFAE"/>
            </a:solidFill>
            <a:prstDash val="solid"/>
            <a:headEnd type="none" w="sm" len="sm"/>
            <a:tailEnd type="triangle" w="lg" len="med"/>
          </a:ln>
        </p:spPr>
      </p:sp>
      <p:grpSp>
        <p:nvGrpSpPr>
          <p:cNvPr id="4" name="Group 4"/>
          <p:cNvGrpSpPr/>
          <p:nvPr/>
        </p:nvGrpSpPr>
        <p:grpSpPr>
          <a:xfrm>
            <a:off x="5723680" y="3354885"/>
            <a:ext cx="11535620" cy="1736202"/>
            <a:chOff x="0" y="0"/>
            <a:chExt cx="4779052" cy="71928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779052" cy="719285"/>
            </a:xfrm>
            <a:custGeom>
              <a:avLst/>
              <a:gdLst/>
              <a:ahLst/>
              <a:cxnLst/>
              <a:rect l="l" t="t" r="r" b="b"/>
              <a:pathLst>
                <a:path w="4779052" h="719285">
                  <a:moveTo>
                    <a:pt x="4575852" y="0"/>
                  </a:moveTo>
                  <a:cubicBezTo>
                    <a:pt x="4688076" y="0"/>
                    <a:pt x="4779052" y="161017"/>
                    <a:pt x="4779052" y="359643"/>
                  </a:cubicBezTo>
                  <a:cubicBezTo>
                    <a:pt x="4779052" y="558268"/>
                    <a:pt x="4688076" y="719285"/>
                    <a:pt x="4575852" y="719285"/>
                  </a:cubicBezTo>
                  <a:lnTo>
                    <a:pt x="203200" y="719285"/>
                  </a:lnTo>
                  <a:cubicBezTo>
                    <a:pt x="90976" y="719285"/>
                    <a:pt x="0" y="558268"/>
                    <a:pt x="0" y="359643"/>
                  </a:cubicBezTo>
                  <a:cubicBezTo>
                    <a:pt x="0" y="161017"/>
                    <a:pt x="90976" y="0"/>
                    <a:pt x="203200" y="0"/>
                  </a:cubicBezTo>
                  <a:lnTo>
                    <a:pt x="4575852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48CFAE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4779052" cy="7764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5433073" y="3354885"/>
            <a:ext cx="1728732" cy="1728732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326B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8100000">
            <a:off x="-1236590" y="2121128"/>
            <a:ext cx="4974385" cy="5158158"/>
            <a:chOff x="0" y="0"/>
            <a:chExt cx="947423" cy="98242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47423" cy="982424"/>
            </a:xfrm>
            <a:custGeom>
              <a:avLst/>
              <a:gdLst/>
              <a:ahLst/>
              <a:cxnLst/>
              <a:rect l="l" t="t" r="r" b="b"/>
              <a:pathLst>
                <a:path w="947423" h="982424">
                  <a:moveTo>
                    <a:pt x="21789" y="0"/>
                  </a:moveTo>
                  <a:lnTo>
                    <a:pt x="925634" y="0"/>
                  </a:lnTo>
                  <a:cubicBezTo>
                    <a:pt x="931413" y="0"/>
                    <a:pt x="936955" y="2296"/>
                    <a:pt x="941041" y="6382"/>
                  </a:cubicBezTo>
                  <a:cubicBezTo>
                    <a:pt x="945127" y="10468"/>
                    <a:pt x="947423" y="16010"/>
                    <a:pt x="947423" y="21789"/>
                  </a:cubicBezTo>
                  <a:lnTo>
                    <a:pt x="947423" y="960635"/>
                  </a:lnTo>
                  <a:cubicBezTo>
                    <a:pt x="947423" y="972669"/>
                    <a:pt x="937668" y="982424"/>
                    <a:pt x="925634" y="982424"/>
                  </a:cubicBezTo>
                  <a:lnTo>
                    <a:pt x="21789" y="982424"/>
                  </a:lnTo>
                  <a:cubicBezTo>
                    <a:pt x="9755" y="982424"/>
                    <a:pt x="0" y="972669"/>
                    <a:pt x="0" y="960635"/>
                  </a:cubicBezTo>
                  <a:lnTo>
                    <a:pt x="0" y="21789"/>
                  </a:lnTo>
                  <a:cubicBezTo>
                    <a:pt x="0" y="16010"/>
                    <a:pt x="2296" y="10468"/>
                    <a:pt x="6382" y="6382"/>
                  </a:cubicBezTo>
                  <a:cubicBezTo>
                    <a:pt x="10468" y="2296"/>
                    <a:pt x="16010" y="0"/>
                    <a:pt x="2178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8CFAE">
                    <a:alpha val="100000"/>
                  </a:srgbClr>
                </a:gs>
                <a:gs pos="100000">
                  <a:srgbClr val="006D83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947423" cy="10300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8100000">
            <a:off x="-4062554" y="6610159"/>
            <a:ext cx="4742111" cy="4742111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2856" y="0"/>
                  </a:moveTo>
                  <a:lnTo>
                    <a:pt x="789944" y="0"/>
                  </a:lnTo>
                  <a:cubicBezTo>
                    <a:pt x="796006" y="0"/>
                    <a:pt x="801819" y="2408"/>
                    <a:pt x="806106" y="6694"/>
                  </a:cubicBezTo>
                  <a:cubicBezTo>
                    <a:pt x="810392" y="10981"/>
                    <a:pt x="812800" y="16794"/>
                    <a:pt x="812800" y="22856"/>
                  </a:cubicBezTo>
                  <a:lnTo>
                    <a:pt x="812800" y="789944"/>
                  </a:lnTo>
                  <a:cubicBezTo>
                    <a:pt x="812800" y="796006"/>
                    <a:pt x="810392" y="801819"/>
                    <a:pt x="806106" y="806106"/>
                  </a:cubicBezTo>
                  <a:cubicBezTo>
                    <a:pt x="801819" y="810392"/>
                    <a:pt x="796006" y="812800"/>
                    <a:pt x="789944" y="812800"/>
                  </a:cubicBezTo>
                  <a:lnTo>
                    <a:pt x="22856" y="812800"/>
                  </a:lnTo>
                  <a:cubicBezTo>
                    <a:pt x="16794" y="812800"/>
                    <a:pt x="10981" y="810392"/>
                    <a:pt x="6694" y="806106"/>
                  </a:cubicBezTo>
                  <a:cubicBezTo>
                    <a:pt x="2408" y="801819"/>
                    <a:pt x="0" y="796006"/>
                    <a:pt x="0" y="789944"/>
                  </a:cubicBezTo>
                  <a:lnTo>
                    <a:pt x="0" y="22856"/>
                  </a:lnTo>
                  <a:cubicBezTo>
                    <a:pt x="0" y="16794"/>
                    <a:pt x="2408" y="10981"/>
                    <a:pt x="6694" y="6694"/>
                  </a:cubicBezTo>
                  <a:cubicBezTo>
                    <a:pt x="10981" y="2408"/>
                    <a:pt x="16794" y="0"/>
                    <a:pt x="2285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8CFAE">
                    <a:alpha val="100000"/>
                  </a:srgbClr>
                </a:gs>
                <a:gs pos="100000">
                  <a:srgbClr val="006D83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2700000">
            <a:off x="1327767" y="8487634"/>
            <a:ext cx="987162" cy="987162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09796" y="0"/>
                  </a:moveTo>
                  <a:lnTo>
                    <a:pt x="703004" y="0"/>
                  </a:lnTo>
                  <a:cubicBezTo>
                    <a:pt x="732123" y="0"/>
                    <a:pt x="760051" y="11568"/>
                    <a:pt x="780641" y="32159"/>
                  </a:cubicBezTo>
                  <a:cubicBezTo>
                    <a:pt x="801232" y="52749"/>
                    <a:pt x="812800" y="80677"/>
                    <a:pt x="812800" y="109796"/>
                  </a:cubicBezTo>
                  <a:lnTo>
                    <a:pt x="812800" y="703004"/>
                  </a:lnTo>
                  <a:cubicBezTo>
                    <a:pt x="812800" y="732123"/>
                    <a:pt x="801232" y="760051"/>
                    <a:pt x="780641" y="780641"/>
                  </a:cubicBezTo>
                  <a:cubicBezTo>
                    <a:pt x="760051" y="801232"/>
                    <a:pt x="732123" y="812800"/>
                    <a:pt x="703004" y="812800"/>
                  </a:cubicBezTo>
                  <a:lnTo>
                    <a:pt x="109796" y="812800"/>
                  </a:lnTo>
                  <a:cubicBezTo>
                    <a:pt x="80677" y="812800"/>
                    <a:pt x="52749" y="801232"/>
                    <a:pt x="32159" y="780641"/>
                  </a:cubicBezTo>
                  <a:cubicBezTo>
                    <a:pt x="11568" y="760051"/>
                    <a:pt x="0" y="732123"/>
                    <a:pt x="0" y="703004"/>
                  </a:cubicBezTo>
                  <a:lnTo>
                    <a:pt x="0" y="109796"/>
                  </a:lnTo>
                  <a:cubicBezTo>
                    <a:pt x="0" y="80677"/>
                    <a:pt x="11568" y="52749"/>
                    <a:pt x="32159" y="32159"/>
                  </a:cubicBezTo>
                  <a:cubicBezTo>
                    <a:pt x="52749" y="11568"/>
                    <a:pt x="80677" y="0"/>
                    <a:pt x="109796" y="0"/>
                  </a:cubicBezTo>
                  <a:close/>
                </a:path>
              </a:pathLst>
            </a:custGeom>
            <a:solidFill>
              <a:srgbClr val="33326B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8100000">
            <a:off x="443724" y="-3776940"/>
            <a:ext cx="4742111" cy="4742111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2856" y="0"/>
                  </a:moveTo>
                  <a:lnTo>
                    <a:pt x="789944" y="0"/>
                  </a:lnTo>
                  <a:cubicBezTo>
                    <a:pt x="796006" y="0"/>
                    <a:pt x="801819" y="2408"/>
                    <a:pt x="806106" y="6694"/>
                  </a:cubicBezTo>
                  <a:cubicBezTo>
                    <a:pt x="810392" y="10981"/>
                    <a:pt x="812800" y="16794"/>
                    <a:pt x="812800" y="22856"/>
                  </a:cubicBezTo>
                  <a:lnTo>
                    <a:pt x="812800" y="789944"/>
                  </a:lnTo>
                  <a:cubicBezTo>
                    <a:pt x="812800" y="796006"/>
                    <a:pt x="810392" y="801819"/>
                    <a:pt x="806106" y="806106"/>
                  </a:cubicBezTo>
                  <a:cubicBezTo>
                    <a:pt x="801819" y="810392"/>
                    <a:pt x="796006" y="812800"/>
                    <a:pt x="789944" y="812800"/>
                  </a:cubicBezTo>
                  <a:lnTo>
                    <a:pt x="22856" y="812800"/>
                  </a:lnTo>
                  <a:cubicBezTo>
                    <a:pt x="16794" y="812800"/>
                    <a:pt x="10981" y="810392"/>
                    <a:pt x="6694" y="806106"/>
                  </a:cubicBezTo>
                  <a:cubicBezTo>
                    <a:pt x="2408" y="801819"/>
                    <a:pt x="0" y="796006"/>
                    <a:pt x="0" y="789944"/>
                  </a:cubicBezTo>
                  <a:lnTo>
                    <a:pt x="0" y="22856"/>
                  </a:lnTo>
                  <a:cubicBezTo>
                    <a:pt x="0" y="16794"/>
                    <a:pt x="2408" y="10981"/>
                    <a:pt x="6694" y="6694"/>
                  </a:cubicBezTo>
                  <a:cubicBezTo>
                    <a:pt x="10981" y="2408"/>
                    <a:pt x="16794" y="0"/>
                    <a:pt x="2285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8CFAE">
                    <a:alpha val="100000"/>
                  </a:srgbClr>
                </a:gs>
                <a:gs pos="100000">
                  <a:srgbClr val="006D83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 rot="2700000">
            <a:off x="-1787732" y="-514182"/>
            <a:ext cx="2695017" cy="2087364"/>
            <a:chOff x="0" y="0"/>
            <a:chExt cx="1579453" cy="122333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579453" cy="1223330"/>
            </a:xfrm>
            <a:custGeom>
              <a:avLst/>
              <a:gdLst/>
              <a:ahLst/>
              <a:cxnLst/>
              <a:rect l="l" t="t" r="r" b="b"/>
              <a:pathLst>
                <a:path w="1579453" h="1223330">
                  <a:moveTo>
                    <a:pt x="40218" y="0"/>
                  </a:moveTo>
                  <a:lnTo>
                    <a:pt x="1539236" y="0"/>
                  </a:lnTo>
                  <a:cubicBezTo>
                    <a:pt x="1561448" y="0"/>
                    <a:pt x="1579453" y="18006"/>
                    <a:pt x="1579453" y="40218"/>
                  </a:cubicBezTo>
                  <a:lnTo>
                    <a:pt x="1579453" y="1183113"/>
                  </a:lnTo>
                  <a:cubicBezTo>
                    <a:pt x="1579453" y="1205324"/>
                    <a:pt x="1561448" y="1223330"/>
                    <a:pt x="1539236" y="1223330"/>
                  </a:cubicBezTo>
                  <a:lnTo>
                    <a:pt x="40218" y="1223330"/>
                  </a:lnTo>
                  <a:cubicBezTo>
                    <a:pt x="18006" y="1223330"/>
                    <a:pt x="0" y="1205324"/>
                    <a:pt x="0" y="1183113"/>
                  </a:cubicBezTo>
                  <a:lnTo>
                    <a:pt x="0" y="40218"/>
                  </a:lnTo>
                  <a:cubicBezTo>
                    <a:pt x="0" y="18006"/>
                    <a:pt x="18006" y="0"/>
                    <a:pt x="40218" y="0"/>
                  </a:cubicBezTo>
                  <a:close/>
                </a:path>
              </a:pathLst>
            </a:custGeom>
            <a:solidFill>
              <a:srgbClr val="33326B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47625"/>
              <a:ext cx="1579453" cy="12709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 rot="2700000">
            <a:off x="744207" y="9791410"/>
            <a:ext cx="1386878" cy="1386878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78152" y="0"/>
                  </a:moveTo>
                  <a:lnTo>
                    <a:pt x="734648" y="0"/>
                  </a:lnTo>
                  <a:cubicBezTo>
                    <a:pt x="755375" y="0"/>
                    <a:pt x="775254" y="8234"/>
                    <a:pt x="789910" y="22890"/>
                  </a:cubicBezTo>
                  <a:cubicBezTo>
                    <a:pt x="804566" y="37546"/>
                    <a:pt x="812800" y="57425"/>
                    <a:pt x="812800" y="78152"/>
                  </a:cubicBezTo>
                  <a:lnTo>
                    <a:pt x="812800" y="734648"/>
                  </a:lnTo>
                  <a:cubicBezTo>
                    <a:pt x="812800" y="755375"/>
                    <a:pt x="804566" y="775254"/>
                    <a:pt x="789910" y="789910"/>
                  </a:cubicBezTo>
                  <a:cubicBezTo>
                    <a:pt x="775254" y="804566"/>
                    <a:pt x="755375" y="812800"/>
                    <a:pt x="734648" y="812800"/>
                  </a:cubicBezTo>
                  <a:lnTo>
                    <a:pt x="78152" y="812800"/>
                  </a:lnTo>
                  <a:cubicBezTo>
                    <a:pt x="57425" y="812800"/>
                    <a:pt x="37546" y="804566"/>
                    <a:pt x="22890" y="789910"/>
                  </a:cubicBezTo>
                  <a:cubicBezTo>
                    <a:pt x="8234" y="775254"/>
                    <a:pt x="0" y="755375"/>
                    <a:pt x="0" y="734648"/>
                  </a:cubicBezTo>
                  <a:lnTo>
                    <a:pt x="0" y="78152"/>
                  </a:lnTo>
                  <a:cubicBezTo>
                    <a:pt x="0" y="57425"/>
                    <a:pt x="8234" y="37546"/>
                    <a:pt x="22890" y="22890"/>
                  </a:cubicBezTo>
                  <a:cubicBezTo>
                    <a:pt x="37546" y="8234"/>
                    <a:pt x="57425" y="0"/>
                    <a:pt x="7815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8CFAE">
                    <a:alpha val="100000"/>
                  </a:srgbClr>
                </a:gs>
                <a:gs pos="100000">
                  <a:srgbClr val="006D83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7" name="TextBox 2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 rot="2700000">
            <a:off x="429841" y="7115908"/>
            <a:ext cx="1386956" cy="1391301"/>
            <a:chOff x="0" y="0"/>
            <a:chExt cx="1280202" cy="1284213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280202" cy="1284213"/>
            </a:xfrm>
            <a:custGeom>
              <a:avLst/>
              <a:gdLst/>
              <a:ahLst/>
              <a:cxnLst/>
              <a:rect l="l" t="t" r="r" b="b"/>
              <a:pathLst>
                <a:path w="1280202" h="1284213">
                  <a:moveTo>
                    <a:pt x="78147" y="0"/>
                  </a:moveTo>
                  <a:lnTo>
                    <a:pt x="1202054" y="0"/>
                  </a:lnTo>
                  <a:cubicBezTo>
                    <a:pt x="1245214" y="0"/>
                    <a:pt x="1280202" y="34988"/>
                    <a:pt x="1280202" y="78147"/>
                  </a:cubicBezTo>
                  <a:lnTo>
                    <a:pt x="1280202" y="1206065"/>
                  </a:lnTo>
                  <a:cubicBezTo>
                    <a:pt x="1280202" y="1226791"/>
                    <a:pt x="1271968" y="1246668"/>
                    <a:pt x="1257313" y="1261324"/>
                  </a:cubicBezTo>
                  <a:cubicBezTo>
                    <a:pt x="1242657" y="1275979"/>
                    <a:pt x="1222780" y="1284213"/>
                    <a:pt x="1202054" y="1284213"/>
                  </a:cubicBezTo>
                  <a:lnTo>
                    <a:pt x="78147" y="1284213"/>
                  </a:lnTo>
                  <a:cubicBezTo>
                    <a:pt x="34988" y="1284213"/>
                    <a:pt x="0" y="1249225"/>
                    <a:pt x="0" y="1206065"/>
                  </a:cubicBezTo>
                  <a:lnTo>
                    <a:pt x="0" y="78147"/>
                  </a:lnTo>
                  <a:cubicBezTo>
                    <a:pt x="0" y="34988"/>
                    <a:pt x="34988" y="0"/>
                    <a:pt x="78147" y="0"/>
                  </a:cubicBezTo>
                  <a:close/>
                </a:path>
              </a:pathLst>
            </a:custGeom>
            <a:solidFill>
              <a:srgbClr val="33326B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47625"/>
              <a:ext cx="1280202" cy="13318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31" name="Freeform 31"/>
          <p:cNvSpPr/>
          <p:nvPr/>
        </p:nvSpPr>
        <p:spPr>
          <a:xfrm>
            <a:off x="5767978" y="3648621"/>
            <a:ext cx="1058922" cy="1148732"/>
          </a:xfrm>
          <a:custGeom>
            <a:avLst/>
            <a:gdLst/>
            <a:ahLst/>
            <a:cxnLst/>
            <a:rect l="l" t="t" r="r" b="b"/>
            <a:pathLst>
              <a:path w="1058922" h="1148732">
                <a:moveTo>
                  <a:pt x="0" y="0"/>
                </a:moveTo>
                <a:lnTo>
                  <a:pt x="1058921" y="0"/>
                </a:lnTo>
                <a:lnTo>
                  <a:pt x="1058921" y="1148731"/>
                </a:lnTo>
                <a:lnTo>
                  <a:pt x="0" y="11487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2" name="TextBox 32"/>
          <p:cNvSpPr txBox="1"/>
          <p:nvPr/>
        </p:nvSpPr>
        <p:spPr>
          <a:xfrm>
            <a:off x="5433073" y="1186883"/>
            <a:ext cx="11826227" cy="1368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200"/>
              </a:lnSpc>
              <a:spcBef>
                <a:spcPct val="0"/>
              </a:spcBef>
            </a:pPr>
            <a:r>
              <a:rPr lang="en-US" sz="8000" b="1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TECHNOLOGY TRENDS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7161804" y="5561360"/>
            <a:ext cx="9716520" cy="2660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777" lvl="1" indent="-410388" algn="just">
              <a:lnSpc>
                <a:spcPts val="5322"/>
              </a:lnSpc>
              <a:buFont typeface="Arial"/>
              <a:buChar char="•"/>
            </a:pPr>
            <a:r>
              <a:rPr lang="en-US" sz="3801">
                <a:solidFill>
                  <a:srgbClr val="01003B"/>
                </a:solidFill>
                <a:latin typeface="Be Vietnam"/>
                <a:ea typeface="Be Vietnam"/>
                <a:cs typeface="Be Vietnam"/>
                <a:sym typeface="Be Vietnam"/>
              </a:rPr>
              <a:t>Áp dụng nền tảng phân tích mã độc tự động.</a:t>
            </a:r>
          </a:p>
          <a:p>
            <a:pPr marL="820777" lvl="1" indent="-410388" algn="just">
              <a:lnSpc>
                <a:spcPts val="5322"/>
              </a:lnSpc>
              <a:buFont typeface="Arial"/>
              <a:buChar char="•"/>
            </a:pPr>
            <a:r>
              <a:rPr lang="en-US" sz="3801">
                <a:solidFill>
                  <a:srgbClr val="01003B"/>
                </a:solidFill>
                <a:latin typeface="Be Vietnam"/>
                <a:ea typeface="Be Vietnam"/>
                <a:cs typeface="Be Vietnam"/>
                <a:sym typeface="Be Vietnam"/>
              </a:rPr>
              <a:t>Tham gia cộng đồng Threat Intel.</a:t>
            </a:r>
          </a:p>
          <a:p>
            <a:pPr marL="820777" lvl="1" indent="-410388" algn="just">
              <a:lnSpc>
                <a:spcPts val="5322"/>
              </a:lnSpc>
              <a:buFont typeface="Arial"/>
              <a:buChar char="•"/>
            </a:pPr>
            <a:r>
              <a:rPr lang="en-US" sz="3801">
                <a:solidFill>
                  <a:srgbClr val="01003B"/>
                </a:solidFill>
                <a:latin typeface="Be Vietnam"/>
                <a:ea typeface="Be Vietnam"/>
                <a:cs typeface="Be Vietnam"/>
                <a:sym typeface="Be Vietnam"/>
              </a:rPr>
              <a:t>Tích hợp nhiều công cụ hỗ trợ.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7420089" y="3537822"/>
            <a:ext cx="9458236" cy="1303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0"/>
              </a:lnSpc>
              <a:spcBef>
                <a:spcPct val="0"/>
              </a:spcBef>
            </a:pPr>
            <a:r>
              <a:rPr lang="en-US" sz="3800" b="1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THIẾU NHÂN LỰC CÓ KỸ NĂNG PHÂN TÍCH CHUYÊN SÂU VỀ MÃ ĐỘC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7259300" y="9191625"/>
            <a:ext cx="152400" cy="21907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 b="1">
                <a:solidFill>
                  <a:srgbClr val="195759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-4461" r="-20094" b="-4717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19128" y="5204828"/>
            <a:ext cx="1529070" cy="1541444"/>
            <a:chOff x="0" y="0"/>
            <a:chExt cx="812800" cy="81937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9378"/>
            </a:xfrm>
            <a:custGeom>
              <a:avLst/>
              <a:gdLst/>
              <a:ahLst/>
              <a:cxnLst/>
              <a:rect l="l" t="t" r="r" b="b"/>
              <a:pathLst>
                <a:path w="812800" h="819378">
                  <a:moveTo>
                    <a:pt x="406400" y="0"/>
                  </a:moveTo>
                  <a:cubicBezTo>
                    <a:pt x="181951" y="0"/>
                    <a:pt x="0" y="183424"/>
                    <a:pt x="0" y="409689"/>
                  </a:cubicBezTo>
                  <a:cubicBezTo>
                    <a:pt x="0" y="635954"/>
                    <a:pt x="181951" y="819378"/>
                    <a:pt x="406400" y="819378"/>
                  </a:cubicBezTo>
                  <a:cubicBezTo>
                    <a:pt x="630849" y="819378"/>
                    <a:pt x="812800" y="635954"/>
                    <a:pt x="812800" y="409689"/>
                  </a:cubicBezTo>
                  <a:cubicBezTo>
                    <a:pt x="812800" y="183424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-37483"/>
              <a:ext cx="660400" cy="7800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840"/>
                </a:lnSpc>
              </a:pPr>
              <a:r>
                <a:rPr lang="en-US" sz="5600" b="1">
                  <a:solidFill>
                    <a:srgbClr val="000000"/>
                  </a:solidFill>
                  <a:latin typeface="Be Vietnam Ultra-Bold"/>
                  <a:ea typeface="Be Vietnam Ultra-Bold"/>
                  <a:cs typeface="Be Vietnam Ultra-Bold"/>
                  <a:sym typeface="Be Vietnam Ultra-Bold"/>
                </a:rPr>
                <a:t>1</a:t>
              </a:r>
            </a:p>
          </p:txBody>
        </p:sp>
      </p:grpSp>
      <p:sp>
        <p:nvSpPr>
          <p:cNvPr id="6" name="AutoShape 6"/>
          <p:cNvSpPr/>
          <p:nvPr/>
        </p:nvSpPr>
        <p:spPr>
          <a:xfrm flipV="1">
            <a:off x="2986505" y="4825745"/>
            <a:ext cx="1957122" cy="845992"/>
          </a:xfrm>
          <a:prstGeom prst="line">
            <a:avLst/>
          </a:prstGeom>
          <a:ln w="38100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>
            <a:off x="4881935" y="3751210"/>
            <a:ext cx="1529070" cy="1541444"/>
            <a:chOff x="0" y="0"/>
            <a:chExt cx="812800" cy="81937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9378"/>
            </a:xfrm>
            <a:custGeom>
              <a:avLst/>
              <a:gdLst/>
              <a:ahLst/>
              <a:cxnLst/>
              <a:rect l="l" t="t" r="r" b="b"/>
              <a:pathLst>
                <a:path w="812800" h="819378">
                  <a:moveTo>
                    <a:pt x="406400" y="0"/>
                  </a:moveTo>
                  <a:cubicBezTo>
                    <a:pt x="181951" y="0"/>
                    <a:pt x="0" y="183424"/>
                    <a:pt x="0" y="409689"/>
                  </a:cubicBezTo>
                  <a:cubicBezTo>
                    <a:pt x="0" y="635954"/>
                    <a:pt x="181951" y="819378"/>
                    <a:pt x="406400" y="819378"/>
                  </a:cubicBezTo>
                  <a:cubicBezTo>
                    <a:pt x="630849" y="819378"/>
                    <a:pt x="812800" y="635954"/>
                    <a:pt x="812800" y="409689"/>
                  </a:cubicBezTo>
                  <a:cubicBezTo>
                    <a:pt x="812800" y="183424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326B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-37483"/>
              <a:ext cx="660400" cy="7800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840"/>
                </a:lnSpc>
              </a:pPr>
              <a:r>
                <a:rPr lang="en-US" sz="5600" b="1">
                  <a:solidFill>
                    <a:srgbClr val="FFFFFF"/>
                  </a:solidFill>
                  <a:latin typeface="Be Vietnam Ultra-Bold"/>
                  <a:ea typeface="Be Vietnam Ultra-Bold"/>
                  <a:cs typeface="Be Vietnam Ultra-Bold"/>
                  <a:sym typeface="Be Vietnam Ultra-Bold"/>
                </a:rPr>
                <a:t>2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8352644" y="5098510"/>
            <a:ext cx="1529070" cy="1541444"/>
            <a:chOff x="0" y="0"/>
            <a:chExt cx="812800" cy="81937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9378"/>
            </a:xfrm>
            <a:custGeom>
              <a:avLst/>
              <a:gdLst/>
              <a:ahLst/>
              <a:cxnLst/>
              <a:rect l="l" t="t" r="r" b="b"/>
              <a:pathLst>
                <a:path w="812800" h="819378">
                  <a:moveTo>
                    <a:pt x="406400" y="0"/>
                  </a:moveTo>
                  <a:cubicBezTo>
                    <a:pt x="181951" y="0"/>
                    <a:pt x="0" y="183424"/>
                    <a:pt x="0" y="409689"/>
                  </a:cubicBezTo>
                  <a:cubicBezTo>
                    <a:pt x="0" y="635954"/>
                    <a:pt x="181951" y="819378"/>
                    <a:pt x="406400" y="819378"/>
                  </a:cubicBezTo>
                  <a:cubicBezTo>
                    <a:pt x="630849" y="819378"/>
                    <a:pt x="812800" y="635954"/>
                    <a:pt x="812800" y="409689"/>
                  </a:cubicBezTo>
                  <a:cubicBezTo>
                    <a:pt x="812800" y="183424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-37483"/>
              <a:ext cx="660400" cy="7800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840"/>
                </a:lnSpc>
              </a:pPr>
              <a:r>
                <a:rPr lang="en-US" sz="5600" b="1">
                  <a:solidFill>
                    <a:srgbClr val="000000"/>
                  </a:solidFill>
                  <a:latin typeface="Be Vietnam Ultra-Bold"/>
                  <a:ea typeface="Be Vietnam Ultra-Bold"/>
                  <a:cs typeface="Be Vietnam Ultra-Bold"/>
                  <a:sym typeface="Be Vietnam Ultra-Bold"/>
                </a:rPr>
                <a:t>3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1814043" y="3685112"/>
            <a:ext cx="1529070" cy="1541444"/>
            <a:chOff x="0" y="0"/>
            <a:chExt cx="812800" cy="81937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9378"/>
            </a:xfrm>
            <a:custGeom>
              <a:avLst/>
              <a:gdLst/>
              <a:ahLst/>
              <a:cxnLst/>
              <a:rect l="l" t="t" r="r" b="b"/>
              <a:pathLst>
                <a:path w="812800" h="819378">
                  <a:moveTo>
                    <a:pt x="406400" y="0"/>
                  </a:moveTo>
                  <a:cubicBezTo>
                    <a:pt x="181951" y="0"/>
                    <a:pt x="0" y="183424"/>
                    <a:pt x="0" y="409689"/>
                  </a:cubicBezTo>
                  <a:cubicBezTo>
                    <a:pt x="0" y="635954"/>
                    <a:pt x="181951" y="819378"/>
                    <a:pt x="406400" y="819378"/>
                  </a:cubicBezTo>
                  <a:cubicBezTo>
                    <a:pt x="630849" y="819378"/>
                    <a:pt x="812800" y="635954"/>
                    <a:pt x="812800" y="409689"/>
                  </a:cubicBezTo>
                  <a:cubicBezTo>
                    <a:pt x="812800" y="183424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326B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-37483"/>
              <a:ext cx="660400" cy="7800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840"/>
                </a:lnSpc>
              </a:pPr>
              <a:r>
                <a:rPr lang="en-US" sz="5600" b="1">
                  <a:solidFill>
                    <a:srgbClr val="FFFFFF"/>
                  </a:solidFill>
                  <a:latin typeface="Be Vietnam Ultra-Bold"/>
                  <a:ea typeface="Be Vietnam Ultra-Bold"/>
                  <a:cs typeface="Be Vietnam Ultra-Bold"/>
                  <a:sym typeface="Be Vietnam Ultra-Bold"/>
                </a:rPr>
                <a:t>4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5239802" y="5098510"/>
            <a:ext cx="1529070" cy="1541444"/>
            <a:chOff x="0" y="0"/>
            <a:chExt cx="812800" cy="819378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9378"/>
            </a:xfrm>
            <a:custGeom>
              <a:avLst/>
              <a:gdLst/>
              <a:ahLst/>
              <a:cxnLst/>
              <a:rect l="l" t="t" r="r" b="b"/>
              <a:pathLst>
                <a:path w="812800" h="819378">
                  <a:moveTo>
                    <a:pt x="406400" y="0"/>
                  </a:moveTo>
                  <a:cubicBezTo>
                    <a:pt x="181951" y="0"/>
                    <a:pt x="0" y="183424"/>
                    <a:pt x="0" y="409689"/>
                  </a:cubicBezTo>
                  <a:cubicBezTo>
                    <a:pt x="0" y="635954"/>
                    <a:pt x="181951" y="819378"/>
                    <a:pt x="406400" y="819378"/>
                  </a:cubicBezTo>
                  <a:cubicBezTo>
                    <a:pt x="630849" y="819378"/>
                    <a:pt x="812800" y="635954"/>
                    <a:pt x="812800" y="409689"/>
                  </a:cubicBezTo>
                  <a:cubicBezTo>
                    <a:pt x="812800" y="183424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-37483"/>
              <a:ext cx="660400" cy="7800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840"/>
                </a:lnSpc>
              </a:pPr>
              <a:r>
                <a:rPr lang="en-US" sz="5600" b="1">
                  <a:solidFill>
                    <a:srgbClr val="000000"/>
                  </a:solidFill>
                  <a:latin typeface="Be Vietnam Ultra-Bold"/>
                  <a:ea typeface="Be Vietnam Ultra-Bold"/>
                  <a:cs typeface="Be Vietnam Ultra-Bold"/>
                  <a:sym typeface="Be Vietnam Ultra-Bold"/>
                </a:rPr>
                <a:t>5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4071567" y="2278913"/>
            <a:ext cx="3762669" cy="2623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40"/>
              </a:lnSpc>
            </a:pPr>
            <a:r>
              <a:rPr lang="en-US" sz="3600">
                <a:solidFill>
                  <a:srgbClr val="343D4A"/>
                </a:solidFill>
                <a:latin typeface="Be Vietnam"/>
                <a:ea typeface="Be Vietnam"/>
                <a:cs typeface="Be Vietnam"/>
                <a:sym typeface="Be Vietnam"/>
              </a:rPr>
              <a:t>Xây dựng lab mô phỏng kỹ thuật và demo khả năng bảo vệ mã độc nâng cao.</a:t>
            </a:r>
          </a:p>
        </p:txBody>
      </p:sp>
      <p:sp>
        <p:nvSpPr>
          <p:cNvPr id="20" name="AutoShape 20"/>
          <p:cNvSpPr/>
          <p:nvPr/>
        </p:nvSpPr>
        <p:spPr>
          <a:xfrm flipV="1">
            <a:off x="9825978" y="4745259"/>
            <a:ext cx="2043801" cy="834548"/>
          </a:xfrm>
          <a:prstGeom prst="line">
            <a:avLst/>
          </a:prstGeom>
          <a:ln w="38100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6360127" y="4798968"/>
            <a:ext cx="2043394" cy="793228"/>
          </a:xfrm>
          <a:prstGeom prst="line">
            <a:avLst/>
          </a:prstGeom>
          <a:ln w="38100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13286334" y="4747839"/>
            <a:ext cx="2010248" cy="829387"/>
          </a:xfrm>
          <a:prstGeom prst="line">
            <a:avLst/>
          </a:prstGeom>
          <a:ln w="38100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23" name="TextBox 23"/>
          <p:cNvSpPr txBox="1"/>
          <p:nvPr/>
        </p:nvSpPr>
        <p:spPr>
          <a:xfrm>
            <a:off x="2567074" y="556577"/>
            <a:ext cx="13153851" cy="1077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40"/>
              </a:lnSpc>
            </a:pPr>
            <a:r>
              <a:rPr lang="en-US" sz="8000" b="1" spc="256">
                <a:solidFill>
                  <a:srgbClr val="01003B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PROJECT OBJECTIVES</a:t>
            </a:r>
          </a:p>
        </p:txBody>
      </p:sp>
      <p:sp>
        <p:nvSpPr>
          <p:cNvPr id="24" name="Freeform 24"/>
          <p:cNvSpPr/>
          <p:nvPr/>
        </p:nvSpPr>
        <p:spPr>
          <a:xfrm>
            <a:off x="0" y="8765121"/>
            <a:ext cx="6639431" cy="1508962"/>
          </a:xfrm>
          <a:custGeom>
            <a:avLst/>
            <a:gdLst/>
            <a:ahLst/>
            <a:cxnLst/>
            <a:rect l="l" t="t" r="r" b="b"/>
            <a:pathLst>
              <a:path w="6639431" h="1508962">
                <a:moveTo>
                  <a:pt x="0" y="0"/>
                </a:moveTo>
                <a:lnTo>
                  <a:pt x="6639431" y="0"/>
                </a:lnTo>
                <a:lnTo>
                  <a:pt x="6639431" y="1508962"/>
                </a:lnTo>
                <a:lnTo>
                  <a:pt x="0" y="15089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17259300" y="9191625"/>
            <a:ext cx="152400" cy="21907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 b="1">
                <a:solidFill>
                  <a:srgbClr val="195759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9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700652" y="2202560"/>
            <a:ext cx="3166023" cy="2623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40"/>
              </a:lnSpc>
            </a:pPr>
            <a:r>
              <a:rPr lang="en-US" sz="3600">
                <a:solidFill>
                  <a:srgbClr val="343D4A"/>
                </a:solidFill>
                <a:latin typeface="Be Vietnam"/>
                <a:ea typeface="Be Vietnam"/>
                <a:cs typeface="Be Vietnam"/>
                <a:sym typeface="Be Vietnam"/>
              </a:rPr>
              <a:t>Nâng cao khả năng phát hiện và phân tích mã độc tiên tiến.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7399507" y="2356524"/>
            <a:ext cx="3435345" cy="2099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40"/>
              </a:lnSpc>
            </a:pPr>
            <a:r>
              <a:rPr lang="en-US" sz="3600">
                <a:solidFill>
                  <a:srgbClr val="343D4A"/>
                </a:solidFill>
                <a:latin typeface="Be Vietnam"/>
                <a:ea typeface="Be Vietnam"/>
                <a:cs typeface="Be Vietnam"/>
                <a:sym typeface="Be Vietnam"/>
              </a:rPr>
              <a:t>Áp dụng AI/ML để tự động hóa phân tích và đề xuất ứng phó.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3672552" y="5804537"/>
            <a:ext cx="3556142" cy="2623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40"/>
              </a:lnSpc>
            </a:pPr>
            <a:r>
              <a:rPr lang="en-US" sz="3600">
                <a:solidFill>
                  <a:srgbClr val="343D4A"/>
                </a:solidFill>
                <a:latin typeface="Be Vietnam"/>
                <a:ea typeface="Be Vietnam"/>
                <a:cs typeface="Be Vietnam"/>
                <a:sym typeface="Be Vietnam"/>
              </a:rPr>
              <a:t>Tích hợp Threat Intelligence để cải thiện khả năng cập nhật IOC.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0834852" y="5804537"/>
            <a:ext cx="3586474" cy="3147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40"/>
              </a:lnSpc>
            </a:pPr>
            <a:r>
              <a:rPr lang="en-US" sz="3600">
                <a:solidFill>
                  <a:srgbClr val="343D4A"/>
                </a:solidFill>
                <a:latin typeface="Be Vietnam"/>
                <a:ea typeface="Be Vietnam"/>
                <a:cs typeface="Be Vietnam"/>
                <a:sym typeface="Be Vietnam"/>
              </a:rPr>
              <a:t>Tăng cường hiệu quả nhân sự thông qua các công cụ phân tích tự động.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3328094" y="423227"/>
            <a:ext cx="11631813" cy="1484058"/>
            <a:chOff x="0" y="0"/>
            <a:chExt cx="3654995" cy="466327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3654995" cy="466327"/>
            </a:xfrm>
            <a:custGeom>
              <a:avLst/>
              <a:gdLst/>
              <a:ahLst/>
              <a:cxnLst/>
              <a:rect l="l" t="t" r="r" b="b"/>
              <a:pathLst>
                <a:path w="3654995" h="466327">
                  <a:moveTo>
                    <a:pt x="9318" y="0"/>
                  </a:moveTo>
                  <a:lnTo>
                    <a:pt x="3645677" y="0"/>
                  </a:lnTo>
                  <a:cubicBezTo>
                    <a:pt x="3648148" y="0"/>
                    <a:pt x="3650518" y="982"/>
                    <a:pt x="3652265" y="2729"/>
                  </a:cubicBezTo>
                  <a:cubicBezTo>
                    <a:pt x="3654013" y="4477"/>
                    <a:pt x="3654995" y="6847"/>
                    <a:pt x="3654995" y="9318"/>
                  </a:cubicBezTo>
                  <a:lnTo>
                    <a:pt x="3654995" y="457008"/>
                  </a:lnTo>
                  <a:cubicBezTo>
                    <a:pt x="3654995" y="462155"/>
                    <a:pt x="3650823" y="466327"/>
                    <a:pt x="3645677" y="466327"/>
                  </a:cubicBezTo>
                  <a:lnTo>
                    <a:pt x="9318" y="466327"/>
                  </a:lnTo>
                  <a:cubicBezTo>
                    <a:pt x="6847" y="466327"/>
                    <a:pt x="4477" y="465345"/>
                    <a:pt x="2729" y="463597"/>
                  </a:cubicBezTo>
                  <a:cubicBezTo>
                    <a:pt x="982" y="461850"/>
                    <a:pt x="0" y="459480"/>
                    <a:pt x="0" y="457008"/>
                  </a:cubicBezTo>
                  <a:lnTo>
                    <a:pt x="0" y="9318"/>
                  </a:lnTo>
                  <a:cubicBezTo>
                    <a:pt x="0" y="6847"/>
                    <a:pt x="982" y="4477"/>
                    <a:pt x="2729" y="2729"/>
                  </a:cubicBezTo>
                  <a:cubicBezTo>
                    <a:pt x="4477" y="982"/>
                    <a:pt x="6847" y="0"/>
                    <a:pt x="931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195759"/>
              </a:solidFill>
              <a:prstDash val="solid"/>
              <a:miter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0" y="-47625"/>
              <a:ext cx="3654995" cy="5139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NT534-Template</dc:title>
  <cp:revision>2</cp:revision>
  <dcterms:created xsi:type="dcterms:W3CDTF">2006-08-16T00:00:00Z</dcterms:created>
  <dcterms:modified xsi:type="dcterms:W3CDTF">2025-06-17T08:26:13Z</dcterms:modified>
  <dc:identifier>DAGpKgITJTI</dc:identifier>
</cp:coreProperties>
</file>