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62A15-EF97-458C-B8A6-3372A097D26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06421-676C-40AF-9B64-935AB83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9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775023-01F3-429E-8057-FF975BD2B541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97A5-26B1-4A55-94BD-3477284D7A07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E8A2-86C6-442A-8795-C3EE459E0D97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082B-0FD4-465D-B428-1DFF33868578}" type="datetime1">
              <a:rPr lang="en-US" smtClean="0"/>
              <a:t>5/15/2018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75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DA41-B7C6-4ED6-AB31-C9C1EEC1AC0E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EB58F2-ABD2-481C-B609-C3AF0D2CB95D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07D3-F64F-49B4-B196-0A214DB6EEC4}" type="datetime1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F555-3A0A-48CA-8907-CF31B0FDB44A}" type="datetime1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79D7-C3BE-444D-BF7C-1AB9119AD116}" type="datetime1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8C4B-E402-4ED6-8DB4-857016A774AF}" type="datetime1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EAEAD5-F22B-4BFE-ABCD-5AA8BCA05677}" type="datetime1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585B6E-4556-4DFF-9D92-732407061F66}" type="datetime1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5E3B63-D27D-44E9-BC90-F0CF5DC99AB8}" type="datetime1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8576-0BCB-4D1D-8E19-92649F649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9007338" cy="2098226"/>
          </a:xfrm>
        </p:spPr>
        <p:txBody>
          <a:bodyPr/>
          <a:lstStyle/>
          <a:p>
            <a:r>
              <a:rPr lang="en-US" sz="580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PHÁT TRIỂN PHẦN MỀM RUP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55334-0D03-4A60-9760-F92842C2F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0495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Minh			15520483</a:t>
            </a:r>
          </a:p>
          <a:p>
            <a:pPr algn="l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Nguyễn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Minh		15520491</a:t>
            </a:r>
          </a:p>
          <a:p>
            <a:pPr algn="l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Nguyễn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l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DMH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733E4-E54F-4B6A-A060-91519DC0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834292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RUP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19904" y="4235939"/>
            <a:ext cx="1258277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Mô hình use case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4918" y="4235939"/>
            <a:ext cx="194994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Mô hình phân tích</a:t>
            </a:r>
          </a:p>
          <a:p>
            <a:pPr algn="ctr"/>
            <a:r>
              <a:rPr lang="en-US"/>
              <a:t>Mô hình thiết kế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14458" y="4235939"/>
            <a:ext cx="118403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Mô hình triển khai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27629" y="4235939"/>
            <a:ext cx="1094154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Mô hình kiểm thử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632981" y="4235939"/>
            <a:ext cx="1316891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Mô hình cài đặt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19904" y="2434492"/>
            <a:ext cx="1258277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Business modeling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33965" y="2434492"/>
            <a:ext cx="1191847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Phân tích thiết kế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14458" y="2434493"/>
            <a:ext cx="118403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Triển khai hệ thống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827629" y="2434493"/>
            <a:ext cx="109415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Kiểm thử hệ thống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32981" y="2434493"/>
            <a:ext cx="1316891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Cài đặt hệ thống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2212275" y="3348893"/>
            <a:ext cx="281354" cy="88704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2978181" y="2766647"/>
            <a:ext cx="855784" cy="29698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5025812" y="2778372"/>
            <a:ext cx="988646" cy="29698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7198485" y="2778372"/>
            <a:ext cx="629144" cy="29698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8890518" y="2778372"/>
            <a:ext cx="742463" cy="29698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289211" y="3348893"/>
            <a:ext cx="281354" cy="88704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6465796" y="3348893"/>
            <a:ext cx="281354" cy="88704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8234029" y="3348892"/>
            <a:ext cx="281354" cy="88704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10150749" y="3348892"/>
            <a:ext cx="281354" cy="88704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3568880">
            <a:off x="3202879" y="3110968"/>
            <a:ext cx="281354" cy="1229271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3568880">
            <a:off x="5379458" y="3110968"/>
            <a:ext cx="281354" cy="1229271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3568880">
            <a:off x="7223895" y="3110968"/>
            <a:ext cx="281354" cy="1229271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FAAA6-73D1-421B-AC49-2EE9410A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1815" y="421473"/>
            <a:ext cx="8714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Business modeling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95" y="1344803"/>
            <a:ext cx="5937885" cy="39903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893538" y="1344803"/>
            <a:ext cx="35169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Các tài liệu được sinh ra: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Mô hình use case nghiệp vụ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Các đặc tả nghiệp vụ bổ sung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Mô hình nghiệp vụ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Các trường hợp sử dụng nghiệp vụ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Các thực thể nghiệp vụ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Các thao tác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Tổ chức các đơn vị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5D8AD-9EA3-4FDA-A1FD-F469175B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3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1815" y="421473"/>
            <a:ext cx="8714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2.Requirements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5845" y="1398954"/>
            <a:ext cx="88001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Yêu cầu của các bên tham gia.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Tài liệu tầm nhìn dự án.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Mô hình các ca hợp sử dụng. 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Qui ước từ vựng để sử dụng thống nhất trong tài liệu.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Các chỉ dẫn bổ sung.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Các thuộc tính yêu cầu.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Các  ca hợp sử dụng.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Các gói (package) ca hợp sử dụng.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Các tác nhân con người (thao tác viên với hệ thống).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Các mẫu giao diện người sử dụng.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Các mô tả trường hợp sử dụng.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Các lớp biên.  Tài liệu về kiến trúc phần mềm.</a:t>
            </a: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492F67-4F51-4B28-A9BD-0A20FDA4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1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1815" y="421473"/>
            <a:ext cx="8714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3.Phân tích và thiết kế</a:t>
            </a: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1814" y="1250461"/>
            <a:ext cx="94644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Mô hình phân tích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Mô hình thiết kế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Giao diện / Tín hiệu/ Sự kiện.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Giao thức.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Tài liệu kiến trúc phần mềm đã được chỉnh đổi.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Trạng thái.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Gói Thiết kế.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Tài liệu thực hiện của ca sử dụng.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Thiết kế lớp.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Phân tích các lớp.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Thiết kế các hệ thống con.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Đóng gói.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Mô hình dữ liệu.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86C8E-DC2C-4CBF-A3DF-678AA55B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1815" y="1305169"/>
            <a:ext cx="95269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Các hoạt động hệ thống ở mức thấp nhất : các thành phần và sự tích hợp giữa chúng.  Mô hình thực hiện.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Kế hoạch tích hợp.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Thành phần (Component ).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Việc thực hiện các hệ thống con</a:t>
            </a: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31815" y="421473"/>
            <a:ext cx="8714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4.Thực hiện (Implementation)</a:t>
            </a: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6A51A-BEE5-4C61-9F5C-CE091479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9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7107" y="1453663"/>
            <a:ext cx="92299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Các tài liệu sau đây được sử dụng trong hoạt động này. Kế hoạch test.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Mô hình tải công việc.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 Kiểm tra các ca sử dụng.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Các thủ tục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Mô hình test.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Các chương trình test.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Test các gói và lớp.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Test các hệ thống con và các thành phần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1566985" y="498231"/>
            <a:ext cx="9601200" cy="85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5.Kiểm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(Test)</a:t>
            </a: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D8A19F-10D4-47DA-A54B-8DB841A7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8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1815" y="421473"/>
            <a:ext cx="8714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6.Chuyển giao (Transition)</a:t>
            </a: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5600" y="158183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Kế hoạch triên khai.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Các tài liệu phát hành.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Tài liệu hỗ trợ, hướng dẫn khách hàng cuối.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Tài liệu cài đặt.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Tài liệu đào tạo. 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6D3F6D-8008-4D97-98E8-B8773756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9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2E35-62C4-46E5-8027-3C50B42B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2693"/>
            <a:ext cx="10566400" cy="530705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2D10-2369-4D1D-8432-4C611B0081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872455"/>
            <a:ext cx="10566400" cy="4842545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EEC72-0798-4238-AAF5-F2EF11D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8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C3E1-12B8-4127-80BF-545DA4C5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648151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ỢC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B2DC-F07E-4681-85C6-9458E7FEC1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22789"/>
            <a:ext cx="10566400" cy="4792211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RUP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27C6E-EA4E-47B3-A3F5-989E25F5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DD33-FFDA-489B-A61B-181E9941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91F1-4454-4940-A3F8-D5B71677ED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http://www.thuvientailieu.vn/tai-lieu/bai-giang-quy-trinh-phat-trien-phan-mem-41783/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5C13C-93D9-4FAA-828D-40917EF8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01F4-F5EA-4995-BCB0-99EE6BD3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6439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BFB2-290A-47E8-B8FA-F0EFC792E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74459"/>
            <a:ext cx="9601200" cy="4684552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RUP (Rational Unified Process) –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IBM.</a:t>
            </a:r>
          </a:p>
          <a:p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606E9-A3F9-43AF-9FC8-44213E9BDE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698639"/>
            <a:ext cx="9601199" cy="16459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34039-58A3-4379-8F8E-70565E4F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4662-7DEC-4CC0-ABA7-CC51E5AA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GIAI ĐOẠN CỦA RUP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ACD9DF3-CECD-43C0-9A37-80F818FEA9EC}"/>
              </a:ext>
            </a:extLst>
          </p:cNvPr>
          <p:cNvSpPr/>
          <p:nvPr/>
        </p:nvSpPr>
        <p:spPr>
          <a:xfrm>
            <a:off x="1552070" y="2598821"/>
            <a:ext cx="2538663" cy="16603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4B10E00D-5954-446A-A0BF-91C30C2501F6}"/>
              </a:ext>
            </a:extLst>
          </p:cNvPr>
          <p:cNvSpPr/>
          <p:nvPr/>
        </p:nvSpPr>
        <p:spPr>
          <a:xfrm>
            <a:off x="3881190" y="2598821"/>
            <a:ext cx="2538663" cy="16603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B894CF1-CB44-4C12-A36F-7B04367C54ED}"/>
              </a:ext>
            </a:extLst>
          </p:cNvPr>
          <p:cNvSpPr/>
          <p:nvPr/>
        </p:nvSpPr>
        <p:spPr>
          <a:xfrm>
            <a:off x="6096000" y="2598821"/>
            <a:ext cx="2538663" cy="16603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E30D5A41-C879-468C-97DC-EE2EC37A4D28}"/>
              </a:ext>
            </a:extLst>
          </p:cNvPr>
          <p:cNvSpPr/>
          <p:nvPr/>
        </p:nvSpPr>
        <p:spPr>
          <a:xfrm>
            <a:off x="8310811" y="2598821"/>
            <a:ext cx="2661989" cy="16603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A9D702-8796-4481-8FA1-D97B22BC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6953-50D5-40BB-B832-17EE79E4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032" y="156410"/>
            <a:ext cx="9601200" cy="1485900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E0819B-2911-4FD0-A36E-A53EF4D229B1}"/>
              </a:ext>
            </a:extLst>
          </p:cNvPr>
          <p:cNvSpPr/>
          <p:nvPr/>
        </p:nvSpPr>
        <p:spPr>
          <a:xfrm>
            <a:off x="1155032" y="1392655"/>
            <a:ext cx="1600200" cy="67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C7AC75-4D72-4FD8-A065-0CACD96CD92F}"/>
              </a:ext>
            </a:extLst>
          </p:cNvPr>
          <p:cNvSpPr/>
          <p:nvPr/>
        </p:nvSpPr>
        <p:spPr>
          <a:xfrm>
            <a:off x="4008772" y="1540833"/>
            <a:ext cx="1191126" cy="50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C70701-878A-4CBF-8FCB-EF0D3B91DA55}"/>
              </a:ext>
            </a:extLst>
          </p:cNvPr>
          <p:cNvSpPr/>
          <p:nvPr/>
        </p:nvSpPr>
        <p:spPr>
          <a:xfrm>
            <a:off x="6745206" y="1540832"/>
            <a:ext cx="1191126" cy="50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93E9CA-4EB5-4FBA-8028-70F6E623AEAA}"/>
              </a:ext>
            </a:extLst>
          </p:cNvPr>
          <p:cNvSpPr/>
          <p:nvPr/>
        </p:nvSpPr>
        <p:spPr>
          <a:xfrm>
            <a:off x="9565106" y="1544236"/>
            <a:ext cx="1191126" cy="50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605631F-A54C-45A0-B558-E714046F88D4}"/>
              </a:ext>
            </a:extLst>
          </p:cNvPr>
          <p:cNvSpPr/>
          <p:nvPr/>
        </p:nvSpPr>
        <p:spPr>
          <a:xfrm>
            <a:off x="2971800" y="1679352"/>
            <a:ext cx="745958" cy="350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B908709-22BE-43AB-9FC5-9E2EC994AD0A}"/>
              </a:ext>
            </a:extLst>
          </p:cNvPr>
          <p:cNvSpPr/>
          <p:nvPr/>
        </p:nvSpPr>
        <p:spPr>
          <a:xfrm>
            <a:off x="5490912" y="1692333"/>
            <a:ext cx="745958" cy="350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0BABE24-064C-46F7-A435-9BDF980D576B}"/>
              </a:ext>
            </a:extLst>
          </p:cNvPr>
          <p:cNvSpPr/>
          <p:nvPr/>
        </p:nvSpPr>
        <p:spPr>
          <a:xfrm>
            <a:off x="8474242" y="1679351"/>
            <a:ext cx="745958" cy="350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E238DBC-F61E-4F31-9DF5-2968863C6891}"/>
              </a:ext>
            </a:extLst>
          </p:cNvPr>
          <p:cNvSpPr txBox="1">
            <a:spLocks/>
          </p:cNvSpPr>
          <p:nvPr/>
        </p:nvSpPr>
        <p:spPr>
          <a:xfrm>
            <a:off x="1176839" y="2878555"/>
            <a:ext cx="4335880" cy="445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khá»i táº¡o vector">
            <a:extLst>
              <a:ext uri="{FF2B5EF4-FFF2-40B4-BE49-F238E27FC236}">
                <a16:creationId xmlns:a16="http://schemas.microsoft.com/office/drawing/2014/main" id="{450060C3-9196-4AEC-A424-FD1625147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192" y="2320024"/>
            <a:ext cx="4038099" cy="431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4427B8-5FDB-4B7E-AA78-7FC74230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F1FC-60C4-4714-B08C-C998666A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6" y="120316"/>
            <a:ext cx="9601200" cy="1485900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90527D-544E-4DA2-B51D-B238675DDD41}"/>
              </a:ext>
            </a:extLst>
          </p:cNvPr>
          <p:cNvSpPr/>
          <p:nvPr/>
        </p:nvSpPr>
        <p:spPr>
          <a:xfrm>
            <a:off x="1215190" y="1215979"/>
            <a:ext cx="1479884" cy="525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F8DF92-84A6-4893-8757-7C85A93BD551}"/>
              </a:ext>
            </a:extLst>
          </p:cNvPr>
          <p:cNvSpPr/>
          <p:nvPr/>
        </p:nvSpPr>
        <p:spPr>
          <a:xfrm>
            <a:off x="3922296" y="890338"/>
            <a:ext cx="1484394" cy="8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9E342B-470D-47DE-8145-3E577797F440}"/>
              </a:ext>
            </a:extLst>
          </p:cNvPr>
          <p:cNvSpPr/>
          <p:nvPr/>
        </p:nvSpPr>
        <p:spPr>
          <a:xfrm>
            <a:off x="6805364" y="1215979"/>
            <a:ext cx="1191126" cy="50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A6CF0D-00A7-4EA2-A33A-0E87B362B342}"/>
              </a:ext>
            </a:extLst>
          </p:cNvPr>
          <p:cNvSpPr/>
          <p:nvPr/>
        </p:nvSpPr>
        <p:spPr>
          <a:xfrm>
            <a:off x="9625264" y="1219383"/>
            <a:ext cx="1191126" cy="50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931C4B-E246-4C20-9FEE-0617D379339E}"/>
              </a:ext>
            </a:extLst>
          </p:cNvPr>
          <p:cNvSpPr/>
          <p:nvPr/>
        </p:nvSpPr>
        <p:spPr>
          <a:xfrm>
            <a:off x="3031958" y="1354499"/>
            <a:ext cx="745958" cy="350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502903E-A2D4-4373-9A62-BFB8ED087FD2}"/>
              </a:ext>
            </a:extLst>
          </p:cNvPr>
          <p:cNvSpPr/>
          <p:nvPr/>
        </p:nvSpPr>
        <p:spPr>
          <a:xfrm>
            <a:off x="5714500" y="1354498"/>
            <a:ext cx="745958" cy="350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CB358E-EFE6-4B54-A45C-ED92CC454954}"/>
              </a:ext>
            </a:extLst>
          </p:cNvPr>
          <p:cNvSpPr/>
          <p:nvPr/>
        </p:nvSpPr>
        <p:spPr>
          <a:xfrm>
            <a:off x="8534400" y="1354498"/>
            <a:ext cx="745958" cy="350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16E8C5-A587-4D01-B40B-4B6595E6E3B7}"/>
              </a:ext>
            </a:extLst>
          </p:cNvPr>
          <p:cNvSpPr txBox="1">
            <a:spLocks/>
          </p:cNvSpPr>
          <p:nvPr/>
        </p:nvSpPr>
        <p:spPr>
          <a:xfrm>
            <a:off x="913901" y="2376238"/>
            <a:ext cx="4800599" cy="4361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baseline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2" name="Picture 4" descr="HÃ¬nh áº£nh cÃ³ liÃªn quan">
            <a:extLst>
              <a:ext uri="{FF2B5EF4-FFF2-40B4-BE49-F238E27FC236}">
                <a16:creationId xmlns:a16="http://schemas.microsoft.com/office/drawing/2014/main" id="{17F29408-5EFA-4F40-B6BD-84F856F8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342" y="2135856"/>
            <a:ext cx="5088757" cy="350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40074-D2F2-4670-BEE7-A66004C5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11DB-22F9-4A2D-A8C6-665BA2F7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144379"/>
            <a:ext cx="9601200" cy="1311442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CBB884-489E-4CF7-A21E-1ABD6307C533}"/>
              </a:ext>
            </a:extLst>
          </p:cNvPr>
          <p:cNvSpPr/>
          <p:nvPr/>
        </p:nvSpPr>
        <p:spPr>
          <a:xfrm>
            <a:off x="1227222" y="1149805"/>
            <a:ext cx="1191126" cy="50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05F1FB-486A-4770-8088-F46D62769ACF}"/>
              </a:ext>
            </a:extLst>
          </p:cNvPr>
          <p:cNvSpPr/>
          <p:nvPr/>
        </p:nvSpPr>
        <p:spPr>
          <a:xfrm>
            <a:off x="3775662" y="1149804"/>
            <a:ext cx="1362323" cy="47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5884F6-5BF5-452F-9736-54CE30AF0646}"/>
              </a:ext>
            </a:extLst>
          </p:cNvPr>
          <p:cNvSpPr/>
          <p:nvPr/>
        </p:nvSpPr>
        <p:spPr>
          <a:xfrm>
            <a:off x="6681038" y="871730"/>
            <a:ext cx="1520488" cy="7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E37B5E-0C8C-41DB-A604-F3C34F64F0DC}"/>
              </a:ext>
            </a:extLst>
          </p:cNvPr>
          <p:cNvSpPr/>
          <p:nvPr/>
        </p:nvSpPr>
        <p:spPr>
          <a:xfrm>
            <a:off x="9637296" y="1132545"/>
            <a:ext cx="1520487" cy="50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38FE42A-16F9-4715-AB50-D6F0F8F4C964}"/>
              </a:ext>
            </a:extLst>
          </p:cNvPr>
          <p:cNvSpPr/>
          <p:nvPr/>
        </p:nvSpPr>
        <p:spPr>
          <a:xfrm>
            <a:off x="2763254" y="1225555"/>
            <a:ext cx="745958" cy="350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503DC50-9E5F-41A3-94DC-BDE42308D83B}"/>
              </a:ext>
            </a:extLst>
          </p:cNvPr>
          <p:cNvSpPr/>
          <p:nvPr/>
        </p:nvSpPr>
        <p:spPr>
          <a:xfrm>
            <a:off x="5526006" y="1264259"/>
            <a:ext cx="745958" cy="350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5D7E1C7-6991-413B-9910-4900A6A02910}"/>
              </a:ext>
            </a:extLst>
          </p:cNvPr>
          <p:cNvSpPr/>
          <p:nvPr/>
        </p:nvSpPr>
        <p:spPr>
          <a:xfrm>
            <a:off x="8546432" y="1264260"/>
            <a:ext cx="745958" cy="350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13D904-D14D-481B-8445-A9153C86987D}"/>
              </a:ext>
            </a:extLst>
          </p:cNvPr>
          <p:cNvSpPr txBox="1">
            <a:spLocks/>
          </p:cNvSpPr>
          <p:nvPr/>
        </p:nvSpPr>
        <p:spPr>
          <a:xfrm>
            <a:off x="806116" y="1966517"/>
            <a:ext cx="5289884" cy="4747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Káº¿t quáº£ hÃ¬nh áº£nh cho xÃ¢y dá»±ng icon">
            <a:extLst>
              <a:ext uri="{FF2B5EF4-FFF2-40B4-BE49-F238E27FC236}">
                <a16:creationId xmlns:a16="http://schemas.microsoft.com/office/drawing/2014/main" id="{377F112B-646F-4DDA-87CF-C2C4DA1D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56" y="1966517"/>
            <a:ext cx="52387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B153E-004E-420A-ADD6-2A5E61C1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4480-916E-49F1-A863-AAE88EDA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108284"/>
            <a:ext cx="9601200" cy="1485900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76790-E50B-4090-B115-D09C64312571}"/>
              </a:ext>
            </a:extLst>
          </p:cNvPr>
          <p:cNvSpPr/>
          <p:nvPr/>
        </p:nvSpPr>
        <p:spPr>
          <a:xfrm>
            <a:off x="1227222" y="1138633"/>
            <a:ext cx="1222544" cy="51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C29AC4-7C92-4278-9B91-19A1357217A8}"/>
              </a:ext>
            </a:extLst>
          </p:cNvPr>
          <p:cNvSpPr/>
          <p:nvPr/>
        </p:nvSpPr>
        <p:spPr>
          <a:xfrm>
            <a:off x="3775662" y="1139168"/>
            <a:ext cx="1398257" cy="488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E140C0-52B9-43F1-8821-447FBBB1EF3D}"/>
              </a:ext>
            </a:extLst>
          </p:cNvPr>
          <p:cNvSpPr/>
          <p:nvPr/>
        </p:nvSpPr>
        <p:spPr>
          <a:xfrm>
            <a:off x="6681038" y="1138633"/>
            <a:ext cx="1398257" cy="518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CA6D56-DA1E-48A2-9509-39AF00E187FA}"/>
              </a:ext>
            </a:extLst>
          </p:cNvPr>
          <p:cNvSpPr/>
          <p:nvPr/>
        </p:nvSpPr>
        <p:spPr>
          <a:xfrm>
            <a:off x="9637296" y="818147"/>
            <a:ext cx="1876925" cy="8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CD1DB1B-2816-4ED7-B4EC-F14AA01D5E7A}"/>
              </a:ext>
            </a:extLst>
          </p:cNvPr>
          <p:cNvSpPr/>
          <p:nvPr/>
        </p:nvSpPr>
        <p:spPr>
          <a:xfrm>
            <a:off x="2763254" y="1217759"/>
            <a:ext cx="765634" cy="35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BA84C96-9376-41DD-89DF-36C37E14C982}"/>
              </a:ext>
            </a:extLst>
          </p:cNvPr>
          <p:cNvSpPr/>
          <p:nvPr/>
        </p:nvSpPr>
        <p:spPr>
          <a:xfrm>
            <a:off x="5526006" y="1256463"/>
            <a:ext cx="765634" cy="35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A1C9A54-5FB3-4717-BBB1-429767366301}"/>
              </a:ext>
            </a:extLst>
          </p:cNvPr>
          <p:cNvSpPr/>
          <p:nvPr/>
        </p:nvSpPr>
        <p:spPr>
          <a:xfrm>
            <a:off x="8546432" y="1256464"/>
            <a:ext cx="765634" cy="35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81EE510-DFBE-4903-AF6A-1CEB7A2FDDDC}"/>
              </a:ext>
            </a:extLst>
          </p:cNvPr>
          <p:cNvSpPr txBox="1">
            <a:spLocks/>
          </p:cNvSpPr>
          <p:nvPr/>
        </p:nvSpPr>
        <p:spPr>
          <a:xfrm>
            <a:off x="974558" y="2056561"/>
            <a:ext cx="4860758" cy="4548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Káº¿t quáº£ hÃ¬nh áº£nh cho chuyá»n giao icon">
            <a:extLst>
              <a:ext uri="{FF2B5EF4-FFF2-40B4-BE49-F238E27FC236}">
                <a16:creationId xmlns:a16="http://schemas.microsoft.com/office/drawing/2014/main" id="{845C34F0-EB99-483C-8060-35FE879C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50" y="2304047"/>
            <a:ext cx="4714171" cy="372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8945C7-744B-4EB8-9341-FD54484B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88" y="1568673"/>
            <a:ext cx="6076950" cy="456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4831" y="3321537"/>
            <a:ext cx="4095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Rup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91921-8DB0-49EC-A61C-3DF3EC6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00463" y="3665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8032" y="762110"/>
            <a:ext cx="470486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RUP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góc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nhìn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góc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(model).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46" y="1664677"/>
            <a:ext cx="4689230" cy="31872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AD91CC-0A9F-4755-9A16-BCBE93F3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56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125</TotalTime>
  <Words>796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Times New Roman</vt:lpstr>
      <vt:lpstr>Crop</vt:lpstr>
      <vt:lpstr>QUY TRÌNH PHÁT TRIỂN PHẦN MỀM RUP</vt:lpstr>
      <vt:lpstr>I. GIỚI THIỆU</vt:lpstr>
      <vt:lpstr>CÁC GIAI ĐOẠN CỦA RUP</vt:lpstr>
      <vt:lpstr>Khởi tạo</vt:lpstr>
      <vt:lpstr>Phác thảo</vt:lpstr>
      <vt:lpstr>Xây dựng</vt:lpstr>
      <vt:lpstr>Chuyển giao</vt:lpstr>
      <vt:lpstr>Các luồng công việc chính của RUP</vt:lpstr>
      <vt:lpstr>PowerPoint Presentation</vt:lpstr>
      <vt:lpstr>Qui trình RUP xây dựng các mô hình chính yếu sau</vt:lpstr>
      <vt:lpstr>PowerPoint Presentation</vt:lpstr>
      <vt:lpstr>PowerPoint Presentation</vt:lpstr>
      <vt:lpstr>PowerPoint Presentation</vt:lpstr>
      <vt:lpstr>PowerPoint Presentation</vt:lpstr>
      <vt:lpstr>5.Kiểm tra(Test) </vt:lpstr>
      <vt:lpstr>PowerPoint Presentation</vt:lpstr>
      <vt:lpstr>ƯU ĐIỂM</vt:lpstr>
      <vt:lpstr>NHƯỢC ĐIỂM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DUY MINH</dc:creator>
  <cp:lastModifiedBy>NGUYỄN DUY MINH</cp:lastModifiedBy>
  <cp:revision>12</cp:revision>
  <dcterms:created xsi:type="dcterms:W3CDTF">2018-04-29T15:12:41Z</dcterms:created>
  <dcterms:modified xsi:type="dcterms:W3CDTF">2018-05-15T01:15:58Z</dcterms:modified>
</cp:coreProperties>
</file>