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C77CE-3370-29DF-4A4E-C8542049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B6516-E699-FD45-6CCE-3000A037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AB334-20F5-ED4D-049A-E38CF8B9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F2FFE-1F94-6AA4-F058-5BAD098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3BA15-AADB-1ED0-9512-3087FD1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1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3B1E2-9B37-E6BF-D3A7-22D9450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7B0D7-C4FC-160F-E42A-3B292DAA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1DDA1-148B-8BCC-3A2B-E2F71B76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F9828-6466-8179-8A33-A167F204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A9B89-A979-7B06-40CB-535E9FCA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15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8E7FB-39C4-6296-F505-438D42E7B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372E6-3F32-0311-AB7B-C9D2E337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A1C5-6E7D-989A-3489-03359BD2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E08C6-3402-D631-D58D-8C580117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38EF4-2AB8-B732-21B7-842D314E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0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4A0A6-CC89-46E3-04EA-9577CF8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5E673-7D11-FEF3-AE79-547F7987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1304B-0A7F-870A-B2AC-3C4D1E9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159A4-077E-C11F-DD08-5CE7BCE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1745-AB91-73C1-A301-7A24426C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1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1E1D7-323A-A109-2AEF-0EC75458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F8D6F-001B-17AB-7513-FBB3A657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CE7C7-A77C-CC88-4A6B-957880B4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963F-DF2F-1653-EA0E-8A727BAC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D270B-C09B-160F-FF77-746376C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91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207C-B310-9233-A5F9-FFFD9B6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36C14-AC78-91BF-999D-73E87E672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8E214-B873-5CDC-FE9C-3BE292A4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EA4EB-E9D7-84B4-0AB0-C596C159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354E4-E252-E654-4457-623DF7A1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C9105-48DA-D96F-B267-8FB493D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6856-6781-8AEE-84CF-FD93C58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F7565-6EEA-74EF-C0A6-330B27FA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F83-BA48-260B-47EF-B11F812B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DE1CCA-7DF8-6D58-FECF-9BE3888B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D3B2D-5881-D312-C999-2CECA69F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F1B18-2812-F7C7-AD6C-5A8A9A0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978F3-CE35-B560-0300-58CDB3D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3F1F3-9B6A-A82E-BAA8-4BE290F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2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8986-264B-B981-7F97-D1186FA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0784E-7A28-1170-9DA4-CCF8D443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E7D5D-F707-9B0F-52D9-E19D21A2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2F822F-F728-3A1F-AC26-E6A7B9E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7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0DDD0-3DE8-D101-4436-1145612A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B6D9D0-3C7F-E61C-C533-2547CF7E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CAD3E-0D59-0090-05A0-32AEC940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88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B8B26-AE0A-61F3-D859-E895E3B9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F5052-5A93-5B4E-1346-12B5D326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82DA-B755-88A6-FF1F-96B3B410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0C164-CFF3-C2F7-831D-EB433EF7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4B67C-5916-115D-49AD-07648B63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76494-8DFC-E7C8-73CF-FABFC5EF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4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13E5-5297-24FB-C267-77808EC7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3FF7AB-9596-942A-C20C-D079FC02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4922A-3C5B-0620-1086-EE1A25D94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BB760-23B4-E729-E578-C14A851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1F856-9B6E-6A8F-170C-86D086AA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CFA10-B37C-00E7-6DE3-04D9549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13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40B5D4-E816-216C-FADE-ED1F2A42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99C7B-265B-E50D-60A5-35DFF7B4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7B592-BBDB-2A58-759E-C2C2FD7A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0092-E6BD-BF48-8B82-67B17C40B453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531FD-E124-2EB3-3304-BB9F567B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866BA-5196-F082-B6BE-8491BAB3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1D34-4B8F-344E-A347-A14BE37854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4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KWyqJRmgm06zRq38pI1V5q9Lbqus1Dl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40C4F-0C51-6D09-1FB1-7CF93675E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파이토치</a:t>
            </a:r>
            <a:r>
              <a:rPr kumimoji="1" lang="ko-KR" altLang="en-US" dirty="0"/>
              <a:t> 기초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BA780-1534-CFE0-30D4-3F4D74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58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852B-0802-8483-4811-A110B49A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A3D66-8B68-0596-C1A0-D5A92738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2. </a:t>
            </a:r>
            <a:r>
              <a:rPr kumimoji="1" lang="ko-KR" altLang="en-US" dirty="0" err="1"/>
              <a:t>넘파이로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텐서</a:t>
            </a:r>
            <a:r>
              <a:rPr kumimoji="1" lang="ko-KR" altLang="en-US" dirty="0"/>
              <a:t> 만들기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벡터와 행렬 만들기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실습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https://colab.research.google.com/drive/1_KWyqJRmgm06zRq38pI1V5q9Lbqus1Dl?usp=sharing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33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D206-B4A5-00EF-9637-A9892049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2-1)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파이토치</a:t>
            </a:r>
            <a:r>
              <a:rPr kumimoji="1" lang="ko-KR" altLang="en-US" dirty="0"/>
              <a:t> 패키지의 기본 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D983E-C987-E16D-83D1-94D8BDF8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" altLang="ko-Kore-KR" dirty="0"/>
              <a:t>1</a:t>
            </a:r>
            <a:r>
              <a:rPr kumimoji="1" lang="en-US" altLang="ko-KR" dirty="0"/>
              <a:t>)</a:t>
            </a:r>
            <a:r>
              <a:rPr kumimoji="1" lang="en" altLang="ko-Kore-KR" dirty="0"/>
              <a:t> torch</a:t>
            </a:r>
          </a:p>
          <a:p>
            <a:pPr>
              <a:lnSpc>
                <a:spcPct val="120000"/>
              </a:lnSpc>
            </a:pPr>
            <a:r>
              <a:rPr kumimoji="1" lang="ko-KR" altLang="en-US" dirty="0"/>
              <a:t>메인 </a:t>
            </a:r>
            <a:r>
              <a:rPr kumimoji="1" lang="ko-KR" altLang="en-US" dirty="0" err="1"/>
              <a:t>네임스페이스입니다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텐서</a:t>
            </a:r>
            <a:r>
              <a:rPr kumimoji="1" lang="ko-KR" altLang="en-US" dirty="0"/>
              <a:t> 등의 다양한 수학 함수가 포함되어져 있으며 </a:t>
            </a:r>
            <a:r>
              <a:rPr kumimoji="1" lang="en" altLang="ko-Kore-KR" dirty="0" err="1"/>
              <a:t>Numpy</a:t>
            </a:r>
            <a:r>
              <a:rPr kumimoji="1" lang="ko-KR" altLang="en-US" dirty="0"/>
              <a:t>와 유사한 구조를 가집니다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/>
              <a:t>2) </a:t>
            </a:r>
            <a:r>
              <a:rPr kumimoji="1" lang="en-US" altLang="ko-KR" dirty="0" err="1"/>
              <a:t>torch.autograd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ko-KR" altLang="en-US" dirty="0"/>
              <a:t>자동 미분을 위한 함수들이 포함되어져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자동 미분의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제어하는 </a:t>
            </a:r>
            <a:r>
              <a:rPr kumimoji="1" lang="ko-KR" altLang="en-US" dirty="0" err="1"/>
              <a:t>콘텍스트</a:t>
            </a:r>
            <a:r>
              <a:rPr kumimoji="1" lang="ko-KR" altLang="en-US" dirty="0"/>
              <a:t> 매니저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enable_grad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no_grad</a:t>
            </a:r>
            <a:r>
              <a:rPr kumimoji="1" lang="en-US" altLang="ko-KR" dirty="0"/>
              <a:t>)</a:t>
            </a:r>
            <a:r>
              <a:rPr kumimoji="1" lang="ko-KR" altLang="en-US" dirty="0"/>
              <a:t>나 자체 미분 가능 함수를 정의할 때 사용하는 기반 클래스인 </a:t>
            </a:r>
            <a:r>
              <a:rPr kumimoji="1" lang="en-US" altLang="ko-KR" dirty="0"/>
              <a:t>'Function' </a:t>
            </a:r>
            <a:r>
              <a:rPr kumimoji="1" lang="ko-KR" altLang="en-US" dirty="0"/>
              <a:t>등이 포함되어져 있습니다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/>
              <a:t>3) </a:t>
            </a:r>
            <a:r>
              <a:rPr kumimoji="1" lang="en-US" altLang="ko-KR" dirty="0" err="1"/>
              <a:t>torch.nn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ko-KR" altLang="en-US" dirty="0"/>
              <a:t>신경망을 구축하기 위한 다양한 데이터 구조나 레이어 등이 정의되어져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 </a:t>
            </a:r>
            <a:r>
              <a:rPr kumimoji="1" lang="en-US" altLang="ko-KR" dirty="0"/>
              <a:t>RNN, LSTM</a:t>
            </a:r>
            <a:r>
              <a:rPr kumimoji="1" lang="ko-KR" altLang="en-US" dirty="0"/>
              <a:t>과 같은 레이어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같은 활성화 함수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MSELoss</a:t>
            </a:r>
            <a:r>
              <a:rPr kumimoji="1" lang="ko-KR" altLang="en-US" dirty="0"/>
              <a:t>와 같은 손실 함수들이 있습니다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29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783A-D092-3B43-C2E5-88A6B6A7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2-1)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파이토치</a:t>
            </a:r>
            <a:r>
              <a:rPr kumimoji="1" lang="ko-KR" altLang="en-US" dirty="0"/>
              <a:t> 패키지의 기본 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F7C25-E70D-E6F1-2527-46FE488A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/>
              <a:t>4)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torch.optim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ko-KR" altLang="en-US" dirty="0"/>
              <a:t>확률적 경사 </a:t>
            </a:r>
            <a:r>
              <a:rPr kumimoji="1" lang="ko-KR" altLang="en-US" dirty="0" err="1"/>
              <a:t>하강법</a:t>
            </a:r>
            <a:r>
              <a:rPr kumimoji="1" lang="en-US" altLang="ko-KR" dirty="0"/>
              <a:t>(Stochastic Gradient Descent, SGD)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중심으로 한 파라미터 최적화 알고리즘이 구현되어져 있습니다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/>
              <a:t>5) </a:t>
            </a:r>
            <a:r>
              <a:rPr kumimoji="1" lang="en-US" altLang="ko-KR" dirty="0" err="1"/>
              <a:t>torch.utils.data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en-US" altLang="ko-KR" dirty="0"/>
              <a:t>SGD</a:t>
            </a:r>
            <a:r>
              <a:rPr kumimoji="1" lang="ko-KR" altLang="en-US" dirty="0"/>
              <a:t>의 반복 연산을 실행할 때 사용하는 미니 배치용 유틸리티 함수가 포함되어져 있습니다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/>
              <a:t>6)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torch.onnx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en-US" altLang="ko-KR" dirty="0"/>
              <a:t>ONNX(Open Neural Network Exchange)</a:t>
            </a:r>
            <a:r>
              <a:rPr kumimoji="1" lang="ko-KR" altLang="en-US" dirty="0"/>
              <a:t>의 포맷으로 모델을 </a:t>
            </a:r>
            <a:r>
              <a:rPr kumimoji="1" lang="ko-KR" altLang="en-US" dirty="0" err="1"/>
              <a:t>익스포트</a:t>
            </a:r>
            <a:r>
              <a:rPr kumimoji="1" lang="en-US" altLang="ko-KR" dirty="0"/>
              <a:t>(export)</a:t>
            </a:r>
            <a:r>
              <a:rPr kumimoji="1" lang="ko-KR" altLang="en-US" dirty="0"/>
              <a:t>할 때 사용합니다</a:t>
            </a:r>
            <a:r>
              <a:rPr kumimoji="1" lang="en-US" altLang="ko-KR" dirty="0"/>
              <a:t>. ONNX</a:t>
            </a:r>
            <a:r>
              <a:rPr kumimoji="1" lang="ko-KR" altLang="en-US" dirty="0"/>
              <a:t>는 서로 다른 딥 러닝 프레임워크 간에 모델을 공유할 때 사용하는 포맷입니다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238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EF15-EBAD-1BB2-8167-2A8B9DC6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02-02 </a:t>
            </a:r>
            <a:r>
              <a:rPr kumimoji="1" lang="ko-KR" altLang="en-US" dirty="0" err="1"/>
              <a:t>텐서</a:t>
            </a:r>
            <a:r>
              <a:rPr kumimoji="1" lang="ko-KR" altLang="en-US" dirty="0"/>
              <a:t> 조작하기</a:t>
            </a:r>
            <a:r>
              <a:rPr kumimoji="1" lang="en-US" altLang="ko-KR" dirty="0"/>
              <a:t>(</a:t>
            </a:r>
            <a:r>
              <a:rPr kumimoji="1" lang="en" altLang="ko-Kore-KR" dirty="0"/>
              <a:t>Tensor Manipulation) 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CA18D-B4B7-089F-A756-0941A3E3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벡터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행렬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텐서의</a:t>
            </a:r>
            <a:r>
              <a:rPr kumimoji="1" lang="ko-KR" altLang="en-US" dirty="0"/>
              <a:t> 개념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차원이 없음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스칼라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:</a:t>
            </a:r>
            <a:r>
              <a:rPr kumimoji="1" lang="ko-KR" altLang="en-US" dirty="0"/>
              <a:t> 벡터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텐서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AA632-1B2C-8DC0-2759-3D9A8E2A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73" y="2316451"/>
            <a:ext cx="7191664" cy="222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8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486A9-919F-0505-BDA8-B71651D5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6E1C0-ABAC-BD41-4339-0361519D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ore-KR" sz="2400" dirty="0"/>
              <a:t>2) </a:t>
            </a:r>
            <a:r>
              <a:rPr kumimoji="1" lang="en" altLang="ko-Kore-KR" sz="2400" dirty="0" err="1"/>
              <a:t>PyTorch</a:t>
            </a:r>
            <a:r>
              <a:rPr kumimoji="1" lang="en" altLang="ko-Kore-KR" sz="2400" dirty="0"/>
              <a:t> Tensor Shape Convention</a:t>
            </a:r>
          </a:p>
          <a:p>
            <a:r>
              <a:rPr kumimoji="1" lang="ko-KR" altLang="en-US" sz="2400" dirty="0"/>
              <a:t>딥 러닝을 </a:t>
            </a:r>
            <a:r>
              <a:rPr kumimoji="1" lang="ko-KR" altLang="en-US" sz="2400" dirty="0" err="1"/>
              <a:t>할때</a:t>
            </a:r>
            <a:r>
              <a:rPr kumimoji="1" lang="ko-KR" altLang="en-US" sz="2400" dirty="0"/>
              <a:t> 다루고 있는 행렬 또는 </a:t>
            </a:r>
            <a:r>
              <a:rPr kumimoji="1" lang="ko-KR" altLang="en-US" sz="2400" dirty="0" err="1"/>
              <a:t>텐서의</a:t>
            </a:r>
            <a:r>
              <a:rPr kumimoji="1" lang="ko-KR" altLang="en-US" sz="2400" dirty="0"/>
              <a:t> 크기를 고려하는 것은 항상 중요</a:t>
            </a:r>
            <a:r>
              <a:rPr kumimoji="1" lang="en-US" altLang="ko-KR" sz="2400" dirty="0"/>
              <a:t>. </a:t>
            </a:r>
          </a:p>
          <a:p>
            <a:r>
              <a:rPr kumimoji="1" lang="ko-KR" altLang="en-US" sz="2400" dirty="0"/>
              <a:t>앞으로 행렬과 </a:t>
            </a:r>
            <a:r>
              <a:rPr kumimoji="1" lang="ko-KR" altLang="en-US" sz="2400" dirty="0" err="1"/>
              <a:t>텐서의</a:t>
            </a:r>
            <a:r>
              <a:rPr kumimoji="1" lang="ko-KR" altLang="en-US" sz="2400" dirty="0"/>
              <a:t> 크기를 표현할 때 다음과 같은 방법으로 표기</a:t>
            </a:r>
            <a:r>
              <a:rPr kumimoji="1" lang="en-US" altLang="ko-KR" sz="2400" dirty="0"/>
              <a:t>:</a:t>
            </a:r>
          </a:p>
          <a:p>
            <a:endParaRPr kumimoji="1" lang="en-US" altLang="ko-KR" sz="2400" dirty="0"/>
          </a:p>
          <a:p>
            <a:pPr marL="0" indent="0" algn="l">
              <a:buNone/>
            </a:pPr>
            <a:r>
              <a:rPr lang="en" altLang="ko-Kore-KR" sz="2400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2D Tensor(Typical Simple Setting)</a:t>
            </a:r>
          </a:p>
          <a:p>
            <a:r>
              <a:rPr lang="en" altLang="ko-Kore-KR" sz="2400" dirty="0"/>
              <a:t>|t| = (Batch size, dim)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5F033F-08BC-3905-5016-0EB8CF6F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16" y="4650456"/>
            <a:ext cx="2375081" cy="22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7F13-AC21-AF82-B976-F7D6F510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E6EED-5A97-B9DB-51E1-0810A1EF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크기가 </a:t>
            </a:r>
            <a:r>
              <a:rPr kumimoji="1" lang="en-US" altLang="ko-KR" sz="2400" dirty="0"/>
              <a:t>256</a:t>
            </a:r>
            <a:r>
              <a:rPr kumimoji="1" lang="ko-KR" altLang="en-US" sz="2400" dirty="0"/>
              <a:t>인 훈련데이터 </a:t>
            </a:r>
            <a:r>
              <a:rPr kumimoji="1" lang="en-US" altLang="ko-KR" sz="2400" dirty="0"/>
              <a:t>ex) [3, 1, 2, 5, ...] 256</a:t>
            </a:r>
            <a:r>
              <a:rPr kumimoji="1" lang="ko-KR" altLang="en-US" sz="2400" dirty="0"/>
              <a:t>개의 숫자의 나열</a:t>
            </a:r>
            <a:endParaRPr kumimoji="1" lang="en-US" altLang="ko-KR" sz="2400" dirty="0"/>
          </a:p>
          <a:p>
            <a:pPr>
              <a:lnSpc>
                <a:spcPct val="120000"/>
              </a:lnSpc>
            </a:pPr>
            <a:r>
              <a:rPr kumimoji="1" lang="ko-KR" altLang="en-US" sz="2400" dirty="0"/>
              <a:t>즉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훈련 데이터 하나 </a:t>
            </a:r>
            <a:r>
              <a:rPr kumimoji="1" lang="en-US" altLang="ko-KR" sz="2400" dirty="0"/>
              <a:t>= </a:t>
            </a:r>
            <a:r>
              <a:rPr kumimoji="1" lang="ko-KR" altLang="en-US" sz="2400" dirty="0"/>
              <a:t>벡터의 차원은 </a:t>
            </a:r>
            <a:r>
              <a:rPr kumimoji="1" lang="en-US" altLang="ko-KR" sz="2400" dirty="0"/>
              <a:t>256. </a:t>
            </a:r>
          </a:p>
          <a:p>
            <a:pPr>
              <a:lnSpc>
                <a:spcPct val="120000"/>
              </a:lnSpc>
            </a:pPr>
            <a:r>
              <a:rPr kumimoji="1" lang="ko-KR" altLang="en-US" sz="2400" dirty="0"/>
              <a:t>훈련 데이터 </a:t>
            </a:r>
            <a:r>
              <a:rPr kumimoji="1" lang="en-US" altLang="ko-KR" sz="2400" dirty="0"/>
              <a:t>3000</a:t>
            </a:r>
            <a:r>
              <a:rPr kumimoji="1" lang="ko-KR" altLang="en-US" sz="2400" dirty="0"/>
              <a:t>개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전체 훈련 데이터 크기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3,000×256(2</a:t>
            </a:r>
            <a:r>
              <a:rPr kumimoji="1" lang="en" altLang="ko-Kore-KR" sz="2400" dirty="0"/>
              <a:t>D </a:t>
            </a:r>
            <a:r>
              <a:rPr kumimoji="1" lang="ko-KR" altLang="en-US" sz="2400" dirty="0" err="1"/>
              <a:t>텐서</a:t>
            </a:r>
            <a:r>
              <a:rPr kumimoji="1" lang="en-US" altLang="ko-KR" sz="2400" dirty="0"/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dirty="0"/>
              <a:t>3,000</a:t>
            </a:r>
            <a:r>
              <a:rPr kumimoji="1" lang="ko-KR" altLang="en-US" sz="2400" dirty="0"/>
              <a:t>개를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개씩 꺼내서 처리하는 것도 가능하지만 컴퓨터는 보통 덩어리로 처리</a:t>
            </a:r>
            <a:r>
              <a:rPr kumimoji="1" lang="en-US" altLang="ko-KR" sz="2400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dirty="0"/>
              <a:t>3,000</a:t>
            </a:r>
            <a:r>
              <a:rPr kumimoji="1" lang="ko-KR" altLang="en-US" sz="2400" dirty="0"/>
              <a:t>개에서 </a:t>
            </a:r>
            <a:r>
              <a:rPr kumimoji="1" lang="en-US" altLang="ko-KR" sz="2400" dirty="0"/>
              <a:t>64</a:t>
            </a:r>
            <a:r>
              <a:rPr kumimoji="1" lang="ko-KR" altLang="en-US" sz="2400" dirty="0"/>
              <a:t>개씩 꺼내서 처리한다고 한다면 이 때 </a:t>
            </a:r>
            <a:r>
              <a:rPr kumimoji="1" lang="en" altLang="ko-Kore-KR" sz="2400" dirty="0"/>
              <a:t>batch size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64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한다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2400" dirty="0"/>
              <a:t>그렇다면 컴퓨터가 한 번에 처리하는 </a:t>
            </a:r>
            <a:r>
              <a:rPr kumimoji="1" lang="en-US" altLang="ko-KR" sz="2400" dirty="0"/>
              <a:t>2</a:t>
            </a:r>
            <a:r>
              <a:rPr kumimoji="1" lang="en" altLang="ko-Kore-KR" sz="2400" dirty="0"/>
              <a:t>D </a:t>
            </a:r>
            <a:r>
              <a:rPr kumimoji="1" lang="ko-KR" altLang="en-US" sz="2400" dirty="0" err="1"/>
              <a:t>텐서의</a:t>
            </a:r>
            <a:r>
              <a:rPr kumimoji="1" lang="ko-KR" altLang="en-US" sz="2400" dirty="0"/>
              <a:t> 크기는 </a:t>
            </a:r>
            <a:r>
              <a:rPr kumimoji="1" lang="en-US" altLang="ko-KR" sz="2400" dirty="0"/>
              <a:t>(</a:t>
            </a:r>
            <a:r>
              <a:rPr kumimoji="1" lang="en" altLang="ko-Kore-KR" sz="2400" dirty="0"/>
              <a:t>batch size × dim) = 64 × 256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* </a:t>
            </a:r>
            <a:r>
              <a:rPr kumimoji="1" lang="en-US" altLang="ko-KR" sz="2400" dirty="0"/>
              <a:t>Batch size </a:t>
            </a:r>
            <a:r>
              <a:rPr kumimoji="1" lang="ko-KR" altLang="en-US" sz="2400" dirty="0"/>
              <a:t>와 학습시간</a:t>
            </a:r>
            <a:endParaRPr kumimoji="1"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Batch Size</a:t>
            </a:r>
            <a:r>
              <a:rPr kumimoji="1" lang="ko-KR" altLang="en-US" sz="2400" dirty="0"/>
              <a:t>가 크다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Train </a:t>
            </a:r>
            <a:r>
              <a:rPr kumimoji="1" lang="ko-KR" altLang="en-US" sz="2400" dirty="0"/>
              <a:t>데이터에서 많은 양을 데이터를 한 번에 볼 수 있다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학습을 하고 모델의 가중치를 갱신할 때 최적화된 경로로 가중치를 갱신하게 됨</a:t>
            </a:r>
            <a:endParaRPr kumimoji="1"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Batch Size</a:t>
            </a:r>
            <a:r>
              <a:rPr kumimoji="1" lang="ko-KR" altLang="en-US" sz="2400" dirty="0"/>
              <a:t>가 작다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 Batch</a:t>
            </a:r>
            <a:r>
              <a:rPr kumimoji="1" lang="ko-KR" altLang="en-US" sz="2400" dirty="0"/>
              <a:t>에 </a:t>
            </a:r>
            <a:r>
              <a:rPr kumimoji="1" lang="ko-KR" altLang="en-US" sz="2400" dirty="0" err="1"/>
              <a:t>특이값</a:t>
            </a:r>
            <a:r>
              <a:rPr kumimoji="1" lang="en-US" altLang="ko-KR" sz="2400" dirty="0"/>
              <a:t>(</a:t>
            </a:r>
            <a:r>
              <a:rPr kumimoji="1" lang="en" altLang="ko-KR" sz="2400" dirty="0"/>
              <a:t>Outlier)</a:t>
            </a:r>
            <a:r>
              <a:rPr kumimoji="1" lang="ko-KR" altLang="en-US" sz="2400" dirty="0"/>
              <a:t>가 포함되었을 때 실제 최적화된 경로가 아닌 다른 경로로 모델의 가중치가 갱신될 가능성이 있다</a:t>
            </a:r>
            <a:r>
              <a:rPr kumimoji="1"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500" b="1" dirty="0"/>
              <a:t>But!</a:t>
            </a:r>
            <a:r>
              <a:rPr kumimoji="1" lang="ko-KR" altLang="en-US" sz="2400" dirty="0"/>
              <a:t> 실제 상황에서는 </a:t>
            </a:r>
            <a:r>
              <a:rPr kumimoji="1" lang="en-US" altLang="ko-KR" sz="2400" dirty="0"/>
              <a:t>Train Data</a:t>
            </a:r>
            <a:r>
              <a:rPr kumimoji="1" lang="ko-KR" altLang="en-US" sz="2400" dirty="0"/>
              <a:t>에는 </a:t>
            </a:r>
            <a:r>
              <a:rPr kumimoji="1" lang="en-US" altLang="ko-KR" sz="2400" dirty="0"/>
              <a:t>noise</a:t>
            </a:r>
            <a:r>
              <a:rPr kumimoji="1" lang="ko-KR" altLang="en-US" sz="2400" dirty="0"/>
              <a:t>가 포함되어 있을 수 있기 때문에 </a:t>
            </a:r>
            <a:r>
              <a:rPr kumimoji="1" lang="en-US" altLang="ko-KR" sz="2400" dirty="0"/>
              <a:t>Train </a:t>
            </a:r>
            <a:r>
              <a:rPr kumimoji="1" lang="ko-KR" altLang="en-US" sz="2400" dirty="0"/>
              <a:t>데이터의 분포만 </a:t>
            </a:r>
            <a:r>
              <a:rPr kumimoji="1" lang="ko-KR" altLang="en-US" sz="2400" dirty="0" err="1"/>
              <a:t>따라가다가는</a:t>
            </a:r>
            <a:r>
              <a:rPr kumimoji="1" lang="ko-KR" altLang="en-US" sz="2400" dirty="0"/>
              <a:t> 일반화</a:t>
            </a:r>
            <a:r>
              <a:rPr kumimoji="1" lang="en-US" altLang="ko-KR" sz="2400" dirty="0"/>
              <a:t>(generalization)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힘들어짐</a:t>
            </a:r>
            <a:r>
              <a:rPr kumimoji="1" lang="en-US" altLang="ko-KR" sz="2400" dirty="0"/>
              <a:t>(local optimal</a:t>
            </a:r>
            <a:r>
              <a:rPr kumimoji="1" lang="ko-KR" altLang="en-US" sz="2400" dirty="0"/>
              <a:t>에서 빠져나올 길이 없다</a:t>
            </a:r>
            <a:r>
              <a:rPr kumimoji="1" lang="en-US" altLang="ko-KR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이러한 이유로 </a:t>
            </a:r>
            <a:r>
              <a:rPr kumimoji="1" lang="en-US" altLang="ko-KR" sz="2400" dirty="0"/>
              <a:t>Batch Size</a:t>
            </a:r>
            <a:r>
              <a:rPr kumimoji="1" lang="ko-KR" altLang="en-US" sz="2400" dirty="0"/>
              <a:t>가 무작정 크다고 좋은 것은 아니지만 </a:t>
            </a:r>
            <a:r>
              <a:rPr kumimoji="1" lang="en" altLang="ko-KR" sz="2400" dirty="0"/>
              <a:t>Batch Size</a:t>
            </a:r>
            <a:r>
              <a:rPr kumimoji="1" lang="ko-KR" altLang="en-US" sz="2400" dirty="0"/>
              <a:t>가 클 때는 학습 속도가 비교적 빠르고 안정적인 학습이 가능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이를 위해서 학습이 불안정한 초반에는 </a:t>
            </a:r>
            <a:r>
              <a:rPr kumimoji="1" lang="ko-KR" altLang="en-US" sz="2400" dirty="0" err="1"/>
              <a:t>학습률을</a:t>
            </a:r>
            <a:r>
              <a:rPr kumimoji="1" lang="ko-KR" altLang="en-US" sz="2400" dirty="0"/>
              <a:t> 낮게 사용하거나 </a:t>
            </a:r>
            <a:r>
              <a:rPr kumimoji="1" lang="ko-KR" altLang="en-US" sz="2400" dirty="0" err="1"/>
              <a:t>레이어별로</a:t>
            </a:r>
            <a:r>
              <a:rPr kumimoji="1" lang="ko-KR" altLang="en-US" sz="2400" dirty="0"/>
              <a:t> 다른 </a:t>
            </a:r>
            <a:r>
              <a:rPr kumimoji="1" lang="ko-KR" altLang="en-US" sz="2400" dirty="0" err="1"/>
              <a:t>학습률을</a:t>
            </a:r>
            <a:r>
              <a:rPr kumimoji="1" lang="ko-KR" altLang="en-US" sz="2400" dirty="0"/>
              <a:t> 적용시키는 방법 등이 있다</a:t>
            </a:r>
            <a:r>
              <a:rPr kumimoji="1" lang="en-US" altLang="ko-KR" sz="2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C105F-4D09-E248-94A8-D4F3EF6B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27" y="2701636"/>
            <a:ext cx="4796137" cy="18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5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55D4E-73BB-67DC-58A6-232E736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F48B1-8978-B2EE-10E5-07C3F8A5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" altLang="ko-Kore-KR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3D Tensor(Typical Computer Vision) 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비전 분야에서의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텐서</a:t>
            </a:r>
            <a:endParaRPr lang="ko-KR" altLang="en-US" b="1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-apple-system"/>
              </a:rPr>
              <a:t>|t| = (batch size, width, height)</a:t>
            </a:r>
          </a:p>
          <a:p>
            <a:r>
              <a:rPr lang="ko-KR" altLang="en-US" dirty="0"/>
              <a:t>비전 분야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영상 처리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가로</a:t>
            </a:r>
            <a:r>
              <a:rPr lang="en-US" altLang="ko-KR" dirty="0"/>
              <a:t>, </a:t>
            </a:r>
            <a:r>
              <a:rPr lang="ko-KR" altLang="en-US" dirty="0"/>
              <a:t>세로가 존재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여러 장의 이미지</a:t>
            </a:r>
            <a:r>
              <a:rPr lang="en-US" altLang="ko-KR" dirty="0"/>
              <a:t>, </a:t>
            </a:r>
            <a:r>
              <a:rPr lang="ko-KR" altLang="en-US" dirty="0"/>
              <a:t>그러니까 </a:t>
            </a:r>
            <a:r>
              <a:rPr lang="en" altLang="ko-Kore-KR" dirty="0"/>
              <a:t>batch size</a:t>
            </a:r>
            <a:r>
              <a:rPr lang="ko-KR" altLang="en-US" dirty="0"/>
              <a:t>로 구성하게 되면 아래와 같이 </a:t>
            </a:r>
            <a:r>
              <a:rPr lang="en-US" altLang="ko-KR" dirty="0"/>
              <a:t>3</a:t>
            </a:r>
            <a:r>
              <a:rPr lang="ko-KR" altLang="en-US" dirty="0"/>
              <a:t>차원의 </a:t>
            </a:r>
            <a:r>
              <a:rPr lang="ko-KR" altLang="en-US" dirty="0" err="1"/>
              <a:t>텐서가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 size, </a:t>
            </a:r>
            <a:r>
              <a:rPr lang="ko-KR" altLang="en-US" dirty="0"/>
              <a:t>가로</a:t>
            </a:r>
            <a:r>
              <a:rPr lang="en-US" altLang="ko-KR" dirty="0"/>
              <a:t>:</a:t>
            </a:r>
            <a:r>
              <a:rPr lang="ko-KR" altLang="en-US" dirty="0"/>
              <a:t> 너비</a:t>
            </a:r>
            <a:r>
              <a:rPr lang="en-US" altLang="ko-KR" dirty="0"/>
              <a:t>(width), </a:t>
            </a:r>
          </a:p>
          <a:p>
            <a:pPr marL="0" indent="0">
              <a:buNone/>
            </a:pPr>
            <a:r>
              <a:rPr lang="ko-KR" altLang="en-US" dirty="0"/>
              <a:t>안쪽으로는 높이</a:t>
            </a:r>
            <a:r>
              <a:rPr lang="en-US" altLang="ko-KR" dirty="0"/>
              <a:t>(height).</a:t>
            </a:r>
            <a:br>
              <a:rPr lang="en-US" altLang="ko-KR" dirty="0"/>
            </a:br>
            <a:br>
              <a:rPr lang="en" altLang="ko-Kore-KR" dirty="0"/>
            </a:br>
            <a:br>
              <a:rPr lang="ko-KR" altLang="en-US" dirty="0"/>
            </a:br>
            <a:endParaRPr kumimoji="1" lang="ko-Kore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48D1E0-5F6B-871A-12E6-6AD9BB58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25" y="4166658"/>
            <a:ext cx="2539637" cy="25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6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36393-DD47-56CC-D4A9-BE5EA73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DDA17-6102-C8F0-580A-5A695356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" altLang="ko-Kore-KR" sz="1300" dirty="0"/>
              <a:t>* 3D Tensor(Typical Natural Language Processing) - NLP </a:t>
            </a:r>
            <a:r>
              <a:rPr kumimoji="1" lang="ko-KR" altLang="en-US" sz="1300" dirty="0"/>
              <a:t>분야에서의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차원 </a:t>
            </a:r>
            <a:r>
              <a:rPr kumimoji="1" lang="ko-KR" altLang="en-US" sz="1300" dirty="0" err="1"/>
              <a:t>텐서</a:t>
            </a:r>
            <a:endParaRPr kumimoji="1" lang="ko-KR" altLang="en-US" sz="1300" dirty="0"/>
          </a:p>
          <a:p>
            <a:r>
              <a:rPr kumimoji="1" lang="en" altLang="ko-KR" sz="1300" dirty="0"/>
              <a:t>|t| = (batch size, length, dim)</a:t>
            </a:r>
          </a:p>
          <a:p>
            <a:r>
              <a:rPr kumimoji="1" lang="ko-KR" altLang="en-US" sz="1300" dirty="0"/>
              <a:t>자연어 처리는 보통 </a:t>
            </a:r>
            <a:r>
              <a:rPr kumimoji="1" lang="en-US" altLang="ko-KR" sz="1300" dirty="0"/>
              <a:t>(</a:t>
            </a:r>
            <a:r>
              <a:rPr kumimoji="1" lang="en" altLang="ko-KR" sz="1300" dirty="0"/>
              <a:t>batch size, </a:t>
            </a:r>
            <a:r>
              <a:rPr kumimoji="1" lang="ko-KR" altLang="en-US" sz="1300" dirty="0"/>
              <a:t>문장 길이</a:t>
            </a:r>
            <a:r>
              <a:rPr kumimoji="1" lang="en-US" altLang="ko-KR" sz="1300" dirty="0"/>
              <a:t>, </a:t>
            </a:r>
            <a:r>
              <a:rPr kumimoji="1" lang="ko-KR" altLang="en-US" sz="1300" dirty="0"/>
              <a:t>단어 벡터의 차원</a:t>
            </a:r>
            <a:r>
              <a:rPr kumimoji="1" lang="en-US" altLang="ko-KR" sz="1300" dirty="0"/>
              <a:t>)</a:t>
            </a:r>
            <a:r>
              <a:rPr kumimoji="1" lang="ko-KR" altLang="en-US" sz="1300" dirty="0"/>
              <a:t>이라는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차원 </a:t>
            </a:r>
            <a:r>
              <a:rPr kumimoji="1" lang="ko-KR" altLang="en-US" sz="1300" dirty="0" err="1"/>
              <a:t>텐서를</a:t>
            </a:r>
            <a:r>
              <a:rPr kumimoji="1" lang="ko-KR" altLang="en-US" sz="1300" dirty="0"/>
              <a:t> 사용</a:t>
            </a:r>
            <a:endParaRPr kumimoji="1" lang="en-US" altLang="ko-KR" sz="1300" dirty="0"/>
          </a:p>
          <a:p>
            <a:endParaRPr kumimoji="1" lang="en-US" altLang="ko-KR" sz="1200" dirty="0"/>
          </a:p>
          <a:p>
            <a:pPr marL="0" indent="0">
              <a:buNone/>
            </a:pPr>
            <a:r>
              <a:rPr kumimoji="1" lang="en-US" altLang="ko-KR" sz="1300" dirty="0"/>
              <a:t>Ex) 4</a:t>
            </a:r>
            <a:r>
              <a:rPr kumimoji="1" lang="ko-KR" altLang="en-US" sz="1300" dirty="0"/>
              <a:t>개의 문장으로 구성된 전체 훈련 데이터</a:t>
            </a:r>
            <a:endParaRPr kumimoji="1" lang="en-US" altLang="ko-KR" sz="1300" dirty="0"/>
          </a:p>
          <a:p>
            <a:r>
              <a:rPr lang="en-US" altLang="ko-KR" sz="1200" dirty="0">
                <a:solidFill>
                  <a:srgbClr val="880000"/>
                </a:solidFill>
                <a:effectLst/>
              </a:rPr>
              <a:t>[[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 사과를 좋아해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], [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 바나나를 좋아해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], [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 사과를 싫어해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], [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 바나나를 싫어해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]]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300" dirty="0"/>
              <a:t>우선 컴퓨터의 입력으로 사용하기 위해서는 단어별로 </a:t>
            </a:r>
            <a:r>
              <a:rPr lang="ko-KR" altLang="en-US" sz="1300" dirty="0" err="1"/>
              <a:t>나눠주어야함</a:t>
            </a:r>
            <a:endParaRPr lang="en-US" altLang="ko-KR" sz="1300" dirty="0"/>
          </a:p>
          <a:p>
            <a:r>
              <a:rPr lang="en-US" altLang="ko-KR" sz="1200" dirty="0">
                <a:solidFill>
                  <a:srgbClr val="AB5656"/>
                </a:solidFill>
                <a:effectLst/>
              </a:rPr>
              <a:t>[[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사과를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좋아해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]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바나나를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좋아해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]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사과를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싫어해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]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나는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바나나를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'</a:t>
            </a:r>
            <a:r>
              <a:rPr lang="ko-KR" altLang="en-US" sz="1200" dirty="0">
                <a:solidFill>
                  <a:srgbClr val="880000"/>
                </a:solidFill>
                <a:effectLst/>
              </a:rPr>
              <a:t>싫어해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’</a:t>
            </a:r>
            <a:r>
              <a:rPr lang="en-US" altLang="ko-KR" sz="1200" dirty="0">
                <a:solidFill>
                  <a:srgbClr val="AB5656"/>
                </a:solidFill>
                <a:effectLst/>
              </a:rPr>
              <a:t>]</a:t>
            </a:r>
            <a:r>
              <a:rPr lang="en-US" altLang="ko-KR" sz="1200" dirty="0"/>
              <a:t>] 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300" dirty="0"/>
              <a:t>이제 훈련 데이터의 크기는 </a:t>
            </a:r>
            <a:r>
              <a:rPr lang="en-US" altLang="ko-KR" sz="1300" dirty="0"/>
              <a:t>4 × 3</a:t>
            </a:r>
            <a:r>
              <a:rPr lang="ko-KR" altLang="en-US" sz="1300" dirty="0"/>
              <a:t>의 크기를 가지는 </a:t>
            </a:r>
            <a:r>
              <a:rPr lang="en-US" altLang="ko-KR" sz="1300" dirty="0"/>
              <a:t>2D </a:t>
            </a:r>
            <a:r>
              <a:rPr lang="ko-KR" altLang="en-US" sz="1300" dirty="0" err="1"/>
              <a:t>텐서</a:t>
            </a:r>
            <a:r>
              <a:rPr lang="en-US" altLang="ko-KR" sz="1300" dirty="0"/>
              <a:t>. </a:t>
            </a:r>
            <a:r>
              <a:rPr lang="ko-KR" altLang="en-US" sz="1300" dirty="0"/>
              <a:t>컴퓨터는 텍스트보다는 숫자를 더 잘 처리할 수 있기때문에</a:t>
            </a:r>
            <a:r>
              <a:rPr lang="en-US" altLang="ko-KR" sz="1300" dirty="0"/>
              <a:t>,</a:t>
            </a:r>
            <a:r>
              <a:rPr lang="ko-KR" altLang="en-US" sz="1300" dirty="0"/>
              <a:t> 각 단어를 </a:t>
            </a:r>
            <a:r>
              <a:rPr lang="en-US" altLang="ko-KR" sz="1300" dirty="0"/>
              <a:t>3</a:t>
            </a:r>
            <a:r>
              <a:rPr lang="ko-KR" altLang="en-US" sz="1300" dirty="0"/>
              <a:t>차원의 벡터로 변환</a:t>
            </a:r>
            <a:endParaRPr lang="en-US" altLang="ko-KR" sz="1300" dirty="0"/>
          </a:p>
          <a:p>
            <a:r>
              <a:rPr lang="en-US" altLang="ko-KR" sz="1200" dirty="0">
                <a:effectLst/>
              </a:rPr>
              <a:t>'</a:t>
            </a:r>
            <a:r>
              <a:rPr lang="ko-KR" altLang="en-US" sz="1200" dirty="0">
                <a:effectLst/>
              </a:rPr>
              <a:t>나는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= 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0.1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0.2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0.9</a:t>
            </a:r>
            <a:r>
              <a:rPr lang="en-US" altLang="ko-KR" sz="1200" dirty="0"/>
              <a:t>] 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>
                <a:effectLst/>
              </a:rPr>
              <a:t>사과를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= 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0.5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0.1</a:t>
            </a:r>
            <a:r>
              <a:rPr lang="en-US" altLang="ko-KR" sz="1200" dirty="0"/>
              <a:t>] 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>
                <a:effectLst/>
              </a:rPr>
              <a:t>바나나를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= 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0.5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0.2</a:t>
            </a:r>
            <a:r>
              <a:rPr lang="en-US" altLang="ko-KR" sz="1200" dirty="0"/>
              <a:t>] 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>
                <a:effectLst/>
              </a:rPr>
              <a:t>좋아해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= 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0.7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0.5</a:t>
            </a:r>
            <a:r>
              <a:rPr lang="en-US" altLang="ko-KR" sz="1200" dirty="0"/>
              <a:t>] 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>
                <a:effectLst/>
              </a:rPr>
              <a:t>싫어해</a:t>
            </a:r>
            <a:r>
              <a:rPr lang="en-US" altLang="ko-KR" sz="1200" dirty="0">
                <a:effectLst/>
              </a:rPr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= [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0.5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880000"/>
                </a:solidFill>
                <a:effectLst/>
              </a:rPr>
              <a:t>0.7</a:t>
            </a:r>
            <a:r>
              <a:rPr lang="en-US" altLang="ko-KR" sz="1200" dirty="0"/>
              <a:t>] </a:t>
            </a:r>
          </a:p>
          <a:p>
            <a:pPr marL="0" indent="0">
              <a:buNone/>
            </a:pPr>
            <a:endParaRPr lang="en-US" altLang="ko-KR" sz="1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-apple-system"/>
              </a:rPr>
              <a:t>훈련 데이터 재구성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r>
              <a:rPr lang="en-US" altLang="ko-KR" sz="1200" dirty="0"/>
              <a:t>[[[0.1, 0.2, 0.9], [0.3, 0.5, 0.1], [0.7, 0.6, 0.5]],</a:t>
            </a:r>
          </a:p>
          <a:p>
            <a:r>
              <a:rPr lang="en-US" altLang="ko-KR" sz="1200" dirty="0"/>
              <a:t> [[0.1, 0.2, 0.9], [0.3, 0.5, 0.2], [0.7, 0.6, 0.5]],</a:t>
            </a:r>
          </a:p>
          <a:p>
            <a:r>
              <a:rPr lang="en-US" altLang="ko-KR" sz="1200" dirty="0"/>
              <a:t> [[0.1, 0.2, 0.9], [0.3, 0.5, 0.1], [0.5, 0.6, 0.7]],</a:t>
            </a:r>
          </a:p>
          <a:p>
            <a:r>
              <a:rPr lang="en-US" altLang="ko-KR" sz="1200" dirty="0"/>
              <a:t> [[0.1, 0.2, 0.9], [0.3, 0.5, 0.2], [0.5, 0.6, 0.7]]]</a:t>
            </a:r>
          </a:p>
        </p:txBody>
      </p:sp>
    </p:spTree>
    <p:extLst>
      <p:ext uri="{BB962C8B-B14F-4D97-AF65-F5344CB8AC3E}">
        <p14:creationId xmlns:p14="http://schemas.microsoft.com/office/powerpoint/2010/main" val="37813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6A0B3-4E89-A82F-A1EE-9A9488B0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CB511-3531-E329-E68B-7374F879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dirty="0"/>
              <a:t>이제 훈련 데이터는 </a:t>
            </a:r>
            <a:r>
              <a:rPr kumimoji="1" lang="en-US" altLang="ko-KR" sz="2000" dirty="0"/>
              <a:t>4 × 3 × 3</a:t>
            </a:r>
            <a:r>
              <a:rPr kumimoji="1" lang="ko-KR" altLang="en-US" sz="2000" dirty="0"/>
              <a:t>의 크기를 가지는 </a:t>
            </a:r>
            <a:r>
              <a:rPr kumimoji="1" lang="en-US" altLang="ko-KR" sz="2000" dirty="0"/>
              <a:t>3</a:t>
            </a:r>
            <a:r>
              <a:rPr kumimoji="1" lang="en" altLang="ko-Kore-KR" sz="2000" dirty="0"/>
              <a:t>D </a:t>
            </a:r>
            <a:r>
              <a:rPr kumimoji="1" lang="ko-KR" altLang="en-US" sz="2000" dirty="0" err="1"/>
              <a:t>텐서</a:t>
            </a:r>
            <a:r>
              <a:rPr kumimoji="1"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" altLang="ko-Kore-KR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ko-Kore-KR" sz="2000" dirty="0"/>
              <a:t>batch size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로 변환</a:t>
            </a:r>
            <a:r>
              <a:rPr kumimoji="1" lang="en-US" altLang="ko-KR" sz="2000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첫번째 배치 </a:t>
            </a:r>
            <a:r>
              <a:rPr lang="en-US" altLang="ko-KR" sz="2000" dirty="0"/>
              <a:t>#</a:t>
            </a:r>
            <a:r>
              <a:rPr lang="en-US" altLang="ko-KR" sz="2000" dirty="0">
                <a:solidFill>
                  <a:srgbClr val="880000"/>
                </a:solidFill>
                <a:effectLst/>
              </a:rPr>
              <a:t>1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0000"/>
                </a:solidFill>
                <a:effectLst/>
              </a:rPr>
              <a:t>[[[0.1, 0.2, 0.9], [0.3, 0.5, 0.1], [0.7, 0.6, 0.5]]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880000"/>
                </a:solidFill>
                <a:effectLst/>
              </a:rPr>
              <a:t>[[0.1, 0.2, 0.9], [0.3, 0.5, 0.2], [0.7, 0.6, 0.5]]</a:t>
            </a:r>
            <a:r>
              <a:rPr lang="en-US" altLang="ko-KR" sz="2000" dirty="0"/>
              <a:t>] 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두번째 배치 </a:t>
            </a:r>
            <a:r>
              <a:rPr lang="en-US" altLang="ko-KR" sz="2000" dirty="0"/>
              <a:t>#</a:t>
            </a:r>
            <a:r>
              <a:rPr lang="en-US" altLang="ko-KR" sz="2000" dirty="0">
                <a:solidFill>
                  <a:srgbClr val="880000"/>
                </a:solidFill>
                <a:effectLst/>
              </a:rPr>
              <a:t>2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0000"/>
                </a:solidFill>
                <a:effectLst/>
              </a:rPr>
              <a:t>[[[0.1, 0.2, 0.9], [0.3, 0.5, 0.1], [0.5, 0.6, 0.7]]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880000"/>
                </a:solidFill>
                <a:effectLst/>
              </a:rPr>
              <a:t>[[0.1, 0.2, 0.9], [0.3, 0.5, 0.2], [0.5, 0.6, 0.7]]</a:t>
            </a:r>
            <a:r>
              <a:rPr lang="en-US" altLang="ko-KR" sz="2000" dirty="0"/>
              <a:t>] 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컴퓨터는 배치 단위로 가져가서 연산을 수행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현재 각 배치의 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크기는 </a:t>
            </a:r>
            <a:r>
              <a:rPr lang="en-US" altLang="ko-KR" sz="2000" dirty="0"/>
              <a:t>(2 × 3 × 3)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-apple-system"/>
              </a:rPr>
              <a:t>(batch size,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문장 길이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단어 벡터의 차원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29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1051</Words>
  <Application>Microsoft Macintosh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Apple SD Gothic Neo</vt:lpstr>
      <vt:lpstr>Arial</vt:lpstr>
      <vt:lpstr>Calibri</vt:lpstr>
      <vt:lpstr>Calibri Light</vt:lpstr>
      <vt:lpstr>Office 테마</vt:lpstr>
      <vt:lpstr>02. 파이토치 기초</vt:lpstr>
      <vt:lpstr>02-1) 파이토치 패키지의 기본 구성</vt:lpstr>
      <vt:lpstr>02-1) 파이토치 패키지의 기본 구성</vt:lpstr>
      <vt:lpstr>02-02 텐서 조작하기(Tensor Manipulation)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파이토치 기초</dc:title>
  <dc:creator>홍진욱</dc:creator>
  <cp:lastModifiedBy>홍진욱</cp:lastModifiedBy>
  <cp:revision>20</cp:revision>
  <dcterms:created xsi:type="dcterms:W3CDTF">2023-07-25T00:46:33Z</dcterms:created>
  <dcterms:modified xsi:type="dcterms:W3CDTF">2023-08-01T07:01:26Z</dcterms:modified>
</cp:coreProperties>
</file>