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2" r:id="rId3"/>
    <p:sldId id="258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3" r:id="rId14"/>
    <p:sldId id="284" r:id="rId15"/>
    <p:sldId id="287" r:id="rId16"/>
    <p:sldId id="288" r:id="rId17"/>
    <p:sldId id="289" r:id="rId18"/>
    <p:sldId id="290" r:id="rId19"/>
    <p:sldId id="291" r:id="rId20"/>
    <p:sldId id="286" r:id="rId21"/>
    <p:sldId id="27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572C"/>
    <a:srgbClr val="132A13"/>
    <a:srgbClr val="87986A"/>
    <a:srgbClr val="B5C99A"/>
    <a:srgbClr val="E9F5DB"/>
    <a:srgbClr val="CFE1B9"/>
    <a:srgbClr val="B3ABDD"/>
    <a:srgbClr val="A986C4"/>
    <a:srgbClr val="EDC1DE"/>
    <a:srgbClr val="DB8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ADEDA-1763-4349-B6BE-610B5CA43CB2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5D8B9-184B-4614-94AD-301E74F08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006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5D8B9-184B-4614-94AD-301E74F08B0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483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908B9D-6297-D330-4C00-A3818F7A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5839" y="248513"/>
            <a:ext cx="986161" cy="47945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나눔고딕 ExtraBold" panose="020D0904000000000000" pitchFamily="34" charset="-127"/>
                <a:ea typeface="나눔고딕 ExtraBold" panose="020D0904000000000000" pitchFamily="34" charset="-127"/>
              </a:defRPr>
            </a:lvl1pPr>
          </a:lstStyle>
          <a:p>
            <a:fld id="{354BDC04-4B1F-47BC-8AC2-C190EF75CFA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FB5E98-3D8F-BE4F-78BA-DB4526212230}"/>
              </a:ext>
            </a:extLst>
          </p:cNvPr>
          <p:cNvSpPr/>
          <p:nvPr userDrawn="1"/>
        </p:nvSpPr>
        <p:spPr>
          <a:xfrm>
            <a:off x="0" y="-20320"/>
            <a:ext cx="12191999" cy="6858000"/>
          </a:xfrm>
          <a:prstGeom prst="rect">
            <a:avLst/>
          </a:prstGeom>
          <a:solidFill>
            <a:srgbClr val="CFE1B9"/>
          </a:solidFill>
          <a:ln>
            <a:solidFill>
              <a:srgbClr val="CFE1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01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3272EBF4-9D55-963F-8A8B-0A47E54E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5839" y="248513"/>
            <a:ext cx="986161" cy="47945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나눔고딕 ExtraBold" panose="020D0904000000000000" pitchFamily="34" charset="-127"/>
                <a:ea typeface="나눔고딕 ExtraBold" panose="020D0904000000000000" pitchFamily="34" charset="-127"/>
              </a:defRPr>
            </a:lvl1pPr>
          </a:lstStyle>
          <a:p>
            <a:fld id="{354BDC04-4B1F-47BC-8AC2-C190EF75CFA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017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21535AA8-05D4-37BE-2C35-0EF0DB54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5839" y="248513"/>
            <a:ext cx="986161" cy="47945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나눔고딕 ExtraBold" panose="020D0904000000000000" pitchFamily="34" charset="-127"/>
                <a:ea typeface="나눔고딕 ExtraBold" panose="020D0904000000000000" pitchFamily="34" charset="-127"/>
              </a:defRPr>
            </a:lvl1pPr>
          </a:lstStyle>
          <a:p>
            <a:fld id="{354BDC04-4B1F-47BC-8AC2-C190EF75CFA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13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FF00D25-D681-FAF0-4918-DF64B907CF47}"/>
              </a:ext>
            </a:extLst>
          </p:cNvPr>
          <p:cNvSpPr/>
          <p:nvPr userDrawn="1"/>
        </p:nvSpPr>
        <p:spPr>
          <a:xfrm>
            <a:off x="0" y="-142240"/>
            <a:ext cx="12191999" cy="6858000"/>
          </a:xfrm>
          <a:prstGeom prst="rect">
            <a:avLst/>
          </a:prstGeom>
          <a:solidFill>
            <a:srgbClr val="E9F5DB"/>
          </a:solidFill>
          <a:ln>
            <a:solidFill>
              <a:srgbClr val="DB83B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45B4C44B-9462-C68A-2193-6A1EE3711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5839" y="248513"/>
            <a:ext cx="986161" cy="4794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1006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defRPr>
            </a:lvl1pPr>
          </a:lstStyle>
          <a:p>
            <a:fld id="{354BDC04-4B1F-47BC-8AC2-C190EF75CFA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D0091C-D6F7-D90C-115E-C17AD3B81A32}"/>
              </a:ext>
            </a:extLst>
          </p:cNvPr>
          <p:cNvSpPr/>
          <p:nvPr userDrawn="1"/>
        </p:nvSpPr>
        <p:spPr>
          <a:xfrm>
            <a:off x="-273728" y="6491056"/>
            <a:ext cx="12880019" cy="479395"/>
          </a:xfrm>
          <a:prstGeom prst="rect">
            <a:avLst/>
          </a:prstGeom>
          <a:solidFill>
            <a:srgbClr val="87986A"/>
          </a:solidFill>
          <a:ln>
            <a:solidFill>
              <a:srgbClr val="8798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03A442-9D81-8027-EDB2-A0F78BC1B588}"/>
              </a:ext>
            </a:extLst>
          </p:cNvPr>
          <p:cNvSpPr/>
          <p:nvPr userDrawn="1"/>
        </p:nvSpPr>
        <p:spPr>
          <a:xfrm>
            <a:off x="9552373" y="790112"/>
            <a:ext cx="2920753" cy="479395"/>
          </a:xfrm>
          <a:prstGeom prst="rect">
            <a:avLst/>
          </a:prstGeom>
          <a:solidFill>
            <a:srgbClr val="B5C99A"/>
          </a:solidFill>
          <a:ln>
            <a:solidFill>
              <a:srgbClr val="B5C99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81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65D2B97E-2621-5305-551E-A83C323AB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5839" y="248513"/>
            <a:ext cx="986161" cy="47945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나눔고딕 ExtraBold" panose="020D0904000000000000" pitchFamily="34" charset="-127"/>
                <a:ea typeface="나눔고딕 ExtraBold" panose="020D0904000000000000" pitchFamily="34" charset="-127"/>
              </a:defRPr>
            </a:lvl1pPr>
          </a:lstStyle>
          <a:p>
            <a:fld id="{354BDC04-4B1F-47BC-8AC2-C190EF75CFA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905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69AFF9E8-CFA0-3E33-E113-544F3666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5839" y="248513"/>
            <a:ext cx="986161" cy="47945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나눔고딕 ExtraBold" panose="020D0904000000000000" pitchFamily="34" charset="-127"/>
                <a:ea typeface="나눔고딕 ExtraBold" panose="020D0904000000000000" pitchFamily="34" charset="-127"/>
              </a:defRPr>
            </a:lvl1pPr>
          </a:lstStyle>
          <a:p>
            <a:fld id="{354BDC04-4B1F-47BC-8AC2-C190EF75CFA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396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9FAD32C7-6757-E557-5615-A6B13E3F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5839" y="248513"/>
            <a:ext cx="986161" cy="47945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나눔고딕 ExtraBold" panose="020D0904000000000000" pitchFamily="34" charset="-127"/>
                <a:ea typeface="나눔고딕 ExtraBold" panose="020D0904000000000000" pitchFamily="34" charset="-127"/>
              </a:defRPr>
            </a:lvl1pPr>
          </a:lstStyle>
          <a:p>
            <a:fld id="{354BDC04-4B1F-47BC-8AC2-C190EF75CFA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13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56EE2-3DBE-A350-3421-FA31A0B8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5839" y="248513"/>
            <a:ext cx="986161" cy="47945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나눔고딕 ExtraBold" panose="020D0904000000000000" pitchFamily="34" charset="-127"/>
                <a:ea typeface="나눔고딕 ExtraBold" panose="020D0904000000000000" pitchFamily="34" charset="-127"/>
              </a:defRPr>
            </a:lvl1pPr>
          </a:lstStyle>
          <a:p>
            <a:fld id="{354BDC04-4B1F-47BC-8AC2-C190EF75CFA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816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9506F871-E98C-DE3C-140D-69C7E971F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5839" y="248513"/>
            <a:ext cx="986161" cy="47945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나눔고딕 ExtraBold" panose="020D0904000000000000" pitchFamily="34" charset="-127"/>
                <a:ea typeface="나눔고딕 ExtraBold" panose="020D0904000000000000" pitchFamily="34" charset="-127"/>
              </a:defRPr>
            </a:lvl1pPr>
          </a:lstStyle>
          <a:p>
            <a:fld id="{354BDC04-4B1F-47BC-8AC2-C190EF75CFA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60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5759E3C-2471-B53F-A35F-B22CCFA9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5839" y="248513"/>
            <a:ext cx="986161" cy="47945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나눔고딕 ExtraBold" panose="020D0904000000000000" pitchFamily="34" charset="-127"/>
                <a:ea typeface="나눔고딕 ExtraBold" panose="020D0904000000000000" pitchFamily="34" charset="-127"/>
              </a:defRPr>
            </a:lvl1pPr>
          </a:lstStyle>
          <a:p>
            <a:fld id="{354BDC04-4B1F-47BC-8AC2-C190EF75CFA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193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69825242-6E38-1DD4-973D-2C32A7DD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5839" y="248513"/>
            <a:ext cx="986161" cy="47945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나눔고딕 ExtraBold" panose="020D0904000000000000" pitchFamily="34" charset="-127"/>
                <a:ea typeface="나눔고딕 ExtraBold" panose="020D0904000000000000" pitchFamily="34" charset="-127"/>
              </a:defRPr>
            </a:lvl1pPr>
          </a:lstStyle>
          <a:p>
            <a:fld id="{354BDC04-4B1F-47BC-8AC2-C190EF75CFA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757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F3C1437-0278-AAFD-C4FA-389B6EF4692E}"/>
              </a:ext>
            </a:extLst>
          </p:cNvPr>
          <p:cNvSpPr/>
          <p:nvPr userDrawn="1"/>
        </p:nvSpPr>
        <p:spPr>
          <a:xfrm>
            <a:off x="9552373" y="790112"/>
            <a:ext cx="2920753" cy="479395"/>
          </a:xfrm>
          <a:prstGeom prst="rect">
            <a:avLst/>
          </a:prstGeom>
          <a:solidFill>
            <a:srgbClr val="694187"/>
          </a:solidFill>
          <a:ln>
            <a:solidFill>
              <a:srgbClr val="6941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34F8079-BA25-0257-3DAE-A34275627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5839" y="248513"/>
            <a:ext cx="986161" cy="47945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나눔고딕 ExtraBold" panose="020D0904000000000000" pitchFamily="34" charset="-127"/>
                <a:ea typeface="나눔고딕 ExtraBold" panose="020D0904000000000000" pitchFamily="34" charset="-127"/>
              </a:defRPr>
            </a:lvl1pPr>
          </a:lstStyle>
          <a:p>
            <a:fld id="{354BDC04-4B1F-47BC-8AC2-C190EF75CFA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88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olab.research.google.com/drive/1jr1wu6o2rQEwiiMZuWclYHWe-JX17tfx#scrollTo=_feature_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jr1wu6o2rQEwiiMZuWclYHWe-JX17tfx#scrollTo=_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jr1wu6o2rQEwiiMZuWclYHWe-JX17tfx#scrollTo=_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olab.research.google.com/drive/1jr1wu6o2rQEwiiMZuWclYHWe-JX17tfx#scrollTo=_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colab.research.google.com/drive/1jr1wu6o2rQEwiiMZuWclYHWe-JX17tfx#scrollTo=_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lab.research.google.com/drive/1jr1wu6o2rQEwiiMZuWclYHWe-JX17tfx#scrollTo=concatenate_stac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jr1wu6o2rQEwiiMZuWclYHWe-JX17tfx#scrollTo=ones_like_zeros_lik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B10FC-9273-A854-FC1E-0DF218024C8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/>
          <a:p>
            <a:pPr algn="ctr"/>
            <a:r>
              <a:rPr lang="en-US" altLang="ko-KR" sz="6000" dirty="0" err="1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PyTorch</a:t>
            </a:r>
            <a:r>
              <a:rPr lang="en-US" altLang="ko-KR" sz="60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ko-KR" altLang="en-US" sz="60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B239AE-CB9E-5CC9-AF8A-0F173B9869B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2400" dirty="0">
                <a:solidFill>
                  <a:srgbClr val="31572C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23.08.01</a:t>
            </a:r>
          </a:p>
          <a:p>
            <a:pPr marL="0" indent="0" algn="ctr">
              <a:buNone/>
            </a:pPr>
            <a:r>
              <a:rPr lang="ko-KR" altLang="en-US" sz="2400" dirty="0">
                <a:solidFill>
                  <a:srgbClr val="31572C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강감찬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4B458E-C320-96F5-1695-F4C40FE9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DC04-4B1F-47BC-8AC2-C190EF75CFA8}" type="slidenum">
              <a:rPr lang="ko-KR" altLang="en-US" smtClean="0">
                <a:solidFill>
                  <a:srgbClr val="31572C"/>
                </a:solidFill>
              </a:rPr>
              <a:pPr/>
              <a:t>1</a:t>
            </a:fld>
            <a:endParaRPr lang="ko-KR" altLang="en-US" dirty="0">
              <a:solidFill>
                <a:srgbClr val="3157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13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5AE6D-CF6E-0A94-135D-5ADA145B9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2. </a:t>
            </a:r>
            <a:r>
              <a:rPr lang="ko-KR" altLang="en-US" dirty="0" err="1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텐서</a:t>
            </a:r>
            <a:r>
              <a:rPr lang="ko-KR" altLang="en-US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조작하기 </a:t>
            </a:r>
            <a:r>
              <a:rPr lang="en-US" altLang="ko-KR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1</a:t>
            </a:r>
            <a:endParaRPr lang="ko-KR" altLang="en-US" dirty="0">
              <a:solidFill>
                <a:srgbClr val="31572C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746013-8FD1-D769-FBDB-4299EBDE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354BDC04-4B1F-47BC-8AC2-C190EF75CFA8}" type="slidenum">
              <a:rPr lang="ko-KR" altLang="en-US" smtClean="0">
                <a:solidFill>
                  <a:srgbClr val="31572C"/>
                </a:solidFill>
              </a:rPr>
              <a:pPr/>
              <a:t>10</a:t>
            </a:fld>
            <a:endParaRPr lang="ko-KR" altLang="en-US" dirty="0">
              <a:solidFill>
                <a:srgbClr val="31572C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2C9DB70-4ECF-5E2E-42DF-54DF4E74DD4D}"/>
              </a:ext>
            </a:extLst>
          </p:cNvPr>
          <p:cNvSpPr txBox="1">
            <a:spLocks/>
          </p:cNvSpPr>
          <p:nvPr/>
        </p:nvSpPr>
        <p:spPr>
          <a:xfrm>
            <a:off x="838200" y="3356439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DB6E081-B0F0-85BB-70FF-AE8C1AD21933}"/>
              </a:ext>
            </a:extLst>
          </p:cNvPr>
          <p:cNvSpPr txBox="1">
            <a:spLocks/>
          </p:cNvSpPr>
          <p:nvPr/>
        </p:nvSpPr>
        <p:spPr>
          <a:xfrm>
            <a:off x="838199" y="2640746"/>
            <a:ext cx="7924153" cy="337504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자연어 처리 예시</a:t>
            </a: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Batch size x 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문장 길이</a:t>
            </a: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 x 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단어 벡터 차원</a:t>
            </a: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단어</a:t>
            </a: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: 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특정 숫자의 집합</a:t>
            </a: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문장</a:t>
            </a: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: 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단어의 집합</a:t>
            </a: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Batch: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 문장의 집합</a:t>
            </a: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5B74DEA-9330-07FD-E181-98E176EA75AF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67599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2) 3D Tensor(Typical Computer Vision)</a:t>
            </a:r>
            <a:endParaRPr lang="ko-KR" altLang="en-US" sz="3200" dirty="0">
              <a:solidFill>
                <a:srgbClr val="31572C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DAE2DEA-49C8-E10A-ED0F-8B55D5080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989" y="1752931"/>
            <a:ext cx="22288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7C5B11-910D-1056-664A-D28386326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715" y="4101184"/>
            <a:ext cx="2686425" cy="15718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83CFF8C-46E4-3F4F-DFCC-42DB9451D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138" y="4015448"/>
            <a:ext cx="4281262" cy="8573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7EBC799-8981-5350-1068-486DDD291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7338" y="4846374"/>
            <a:ext cx="4636862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4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5AE6D-CF6E-0A94-135D-5ADA145B9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2. </a:t>
            </a:r>
            <a:r>
              <a:rPr lang="ko-KR" altLang="en-US" dirty="0" err="1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텐서</a:t>
            </a:r>
            <a:r>
              <a:rPr lang="ko-KR" altLang="en-US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조작하기 </a:t>
            </a:r>
            <a:r>
              <a:rPr lang="en-US" altLang="ko-KR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1</a:t>
            </a:r>
            <a:endParaRPr lang="ko-KR" altLang="en-US" dirty="0">
              <a:solidFill>
                <a:srgbClr val="31572C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746013-8FD1-D769-FBDB-4299EBDE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354BDC04-4B1F-47BC-8AC2-C190EF75CFA8}" type="slidenum">
              <a:rPr lang="ko-KR" altLang="en-US" smtClean="0">
                <a:solidFill>
                  <a:srgbClr val="31572C"/>
                </a:solidFill>
              </a:rPr>
              <a:pPr/>
              <a:t>11</a:t>
            </a:fld>
            <a:endParaRPr lang="ko-KR" altLang="en-US" dirty="0">
              <a:solidFill>
                <a:srgbClr val="31572C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2C9DB70-4ECF-5E2E-42DF-54DF4E74DD4D}"/>
              </a:ext>
            </a:extLst>
          </p:cNvPr>
          <p:cNvSpPr txBox="1">
            <a:spLocks/>
          </p:cNvSpPr>
          <p:nvPr/>
        </p:nvSpPr>
        <p:spPr>
          <a:xfrm>
            <a:off x="838200" y="3356439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5B74DEA-9330-07FD-E181-98E176EA75AF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67599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3) </a:t>
            </a:r>
            <a:r>
              <a:rPr lang="en-US" altLang="ko-KR" sz="3200" dirty="0" err="1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Numpy</a:t>
            </a:r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vs </a:t>
            </a:r>
            <a:r>
              <a:rPr lang="en-US" altLang="ko-KR" sz="3200" dirty="0" err="1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PyTorch</a:t>
            </a:r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: </a:t>
            </a:r>
            <a:r>
              <a:rPr lang="ko-KR" altLang="en-US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기본 </a:t>
            </a:r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feature </a:t>
            </a:r>
            <a:r>
              <a:rPr lang="ko-KR" altLang="en-US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비교</a:t>
            </a:r>
          </a:p>
        </p:txBody>
      </p:sp>
      <p:pic>
        <p:nvPicPr>
          <p:cNvPr id="9" name="그림 8">
            <a:hlinkClick r:id="rId2"/>
            <a:extLst>
              <a:ext uri="{FF2B5EF4-FFF2-40B4-BE49-F238E27FC236}">
                <a16:creationId xmlns:a16="http://schemas.microsoft.com/office/drawing/2014/main" id="{4A250842-3E15-E976-80ED-910CDB5CD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532" y="2695605"/>
            <a:ext cx="4934639" cy="35914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3738788-C5FD-BD83-E9A1-54B4292EF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4727" y="1690688"/>
            <a:ext cx="2529073" cy="44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99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5AE6D-CF6E-0A94-135D-5ADA145B9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2. </a:t>
            </a:r>
            <a:r>
              <a:rPr lang="ko-KR" altLang="en-US" dirty="0" err="1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텐서</a:t>
            </a:r>
            <a:r>
              <a:rPr lang="ko-KR" altLang="en-US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조작하기 </a:t>
            </a:r>
            <a:r>
              <a:rPr lang="en-US" altLang="ko-KR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1</a:t>
            </a:r>
            <a:endParaRPr lang="ko-KR" altLang="en-US" dirty="0">
              <a:solidFill>
                <a:srgbClr val="31572C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746013-8FD1-D769-FBDB-4299EBDE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354BDC04-4B1F-47BC-8AC2-C190EF75CFA8}" type="slidenum">
              <a:rPr lang="ko-KR" altLang="en-US" smtClean="0">
                <a:solidFill>
                  <a:srgbClr val="31572C"/>
                </a:solidFill>
              </a:rPr>
              <a:pPr/>
              <a:t>12</a:t>
            </a:fld>
            <a:endParaRPr lang="ko-KR" altLang="en-US" dirty="0">
              <a:solidFill>
                <a:srgbClr val="31572C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2C9DB70-4ECF-5E2E-42DF-54DF4E74DD4D}"/>
              </a:ext>
            </a:extLst>
          </p:cNvPr>
          <p:cNvSpPr txBox="1">
            <a:spLocks/>
          </p:cNvSpPr>
          <p:nvPr/>
        </p:nvSpPr>
        <p:spPr>
          <a:xfrm>
            <a:off x="838200" y="3356439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5B74DEA-9330-07FD-E181-98E176EA75AF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67599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4) </a:t>
            </a:r>
            <a:r>
              <a:rPr lang="ko-KR" altLang="en-US" sz="3200" dirty="0" err="1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브로드캐스팅</a:t>
            </a:r>
            <a:endParaRPr lang="ko-KR" altLang="en-US" sz="3200" dirty="0">
              <a:solidFill>
                <a:srgbClr val="31572C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31DDF04-F160-C652-FCBC-6431A37C93E9}"/>
              </a:ext>
            </a:extLst>
          </p:cNvPr>
          <p:cNvSpPr txBox="1">
            <a:spLocks/>
          </p:cNvSpPr>
          <p:nvPr/>
        </p:nvSpPr>
        <p:spPr>
          <a:xfrm>
            <a:off x="838199" y="2640746"/>
            <a:ext cx="9701464" cy="337504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 err="1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텐서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 연산 시</a:t>
            </a: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 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데이터가 없는 차원 방향으로 데이터 복사 및 확장</a:t>
            </a: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정의되지 않은 차원으로 확장 </a:t>
            </a: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X ex) 2D tensor -&gt; 3D tensor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  <a:hlinkClick r:id="rId2"/>
              </a:rPr>
              <a:t>https://colab.research.google.com/drive/1jr1wu6o2rQEwiiMZuWclYHWe-JX17tfx#scrollTo=_</a:t>
            </a: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9128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5AE6D-CF6E-0A94-135D-5ADA145B9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2. </a:t>
            </a:r>
            <a:r>
              <a:rPr lang="ko-KR" altLang="en-US" dirty="0" err="1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텐서</a:t>
            </a:r>
            <a:r>
              <a:rPr lang="ko-KR" altLang="en-US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조작하기 </a:t>
            </a:r>
            <a:r>
              <a:rPr lang="en-US" altLang="ko-KR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1</a:t>
            </a:r>
            <a:endParaRPr lang="ko-KR" altLang="en-US" dirty="0">
              <a:solidFill>
                <a:srgbClr val="31572C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746013-8FD1-D769-FBDB-4299EBDE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354BDC04-4B1F-47BC-8AC2-C190EF75CFA8}" type="slidenum">
              <a:rPr lang="ko-KR" altLang="en-US" smtClean="0">
                <a:solidFill>
                  <a:srgbClr val="31572C"/>
                </a:solidFill>
              </a:rPr>
              <a:pPr/>
              <a:t>13</a:t>
            </a:fld>
            <a:endParaRPr lang="ko-KR" altLang="en-US" dirty="0">
              <a:solidFill>
                <a:srgbClr val="31572C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2C9DB70-4ECF-5E2E-42DF-54DF4E74DD4D}"/>
              </a:ext>
            </a:extLst>
          </p:cNvPr>
          <p:cNvSpPr txBox="1">
            <a:spLocks/>
          </p:cNvSpPr>
          <p:nvPr/>
        </p:nvSpPr>
        <p:spPr>
          <a:xfrm>
            <a:off x="838200" y="3356439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5B74DEA-9330-07FD-E181-98E176EA75AF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67599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5) </a:t>
            </a:r>
            <a:r>
              <a:rPr lang="ko-KR" altLang="en-US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기본 연산 </a:t>
            </a:r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(</a:t>
            </a:r>
            <a:r>
              <a:rPr lang="ko-KR" altLang="en-US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원소 간 평균</a:t>
            </a:r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/</a:t>
            </a:r>
            <a:r>
              <a:rPr lang="ko-KR" altLang="en-US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덧셈</a:t>
            </a:r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/</a:t>
            </a:r>
            <a:r>
              <a:rPr lang="ko-KR" altLang="en-US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최대</a:t>
            </a:r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)</a:t>
            </a:r>
            <a:endParaRPr lang="ko-KR" altLang="en-US" sz="3200" dirty="0">
              <a:solidFill>
                <a:srgbClr val="31572C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31DDF04-F160-C652-FCBC-6431A37C93E9}"/>
              </a:ext>
            </a:extLst>
          </p:cNvPr>
          <p:cNvSpPr txBox="1">
            <a:spLocks/>
          </p:cNvSpPr>
          <p:nvPr/>
        </p:nvSpPr>
        <p:spPr>
          <a:xfrm>
            <a:off x="838199" y="2640746"/>
            <a:ext cx="9701464" cy="337504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dim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 </a:t>
            </a: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argument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로 방향 조절</a:t>
            </a: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  <a:hlinkClick r:id="rId2"/>
              </a:rPr>
              <a:t>https://colab.research.google.com/drive/1jr1wu6o2rQEwiiMZuWclYHWe-JX17tfx#scrollTo=_</a:t>
            </a: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508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5AE6D-CF6E-0A94-135D-5ADA145B9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3. </a:t>
            </a:r>
            <a:r>
              <a:rPr lang="ko-KR" altLang="en-US" dirty="0" err="1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텐서</a:t>
            </a:r>
            <a:r>
              <a:rPr lang="ko-KR" altLang="en-US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조작하기 </a:t>
            </a:r>
            <a:r>
              <a:rPr lang="en-US" altLang="ko-KR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2</a:t>
            </a:r>
            <a:endParaRPr lang="ko-KR" altLang="en-US" dirty="0">
              <a:solidFill>
                <a:srgbClr val="31572C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746013-8FD1-D769-FBDB-4299EBDE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354BDC04-4B1F-47BC-8AC2-C190EF75CFA8}" type="slidenum">
              <a:rPr lang="ko-KR" altLang="en-US" smtClean="0">
                <a:solidFill>
                  <a:srgbClr val="31572C"/>
                </a:solidFill>
              </a:rPr>
              <a:pPr/>
              <a:t>14</a:t>
            </a:fld>
            <a:endParaRPr lang="ko-KR" altLang="en-US" dirty="0">
              <a:solidFill>
                <a:srgbClr val="31572C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2C9DB70-4ECF-5E2E-42DF-54DF4E74DD4D}"/>
              </a:ext>
            </a:extLst>
          </p:cNvPr>
          <p:cNvSpPr txBox="1">
            <a:spLocks/>
          </p:cNvSpPr>
          <p:nvPr/>
        </p:nvSpPr>
        <p:spPr>
          <a:xfrm>
            <a:off x="838200" y="3356439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5B74DEA-9330-07FD-E181-98E176EA75AF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67599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1) </a:t>
            </a:r>
            <a:r>
              <a:rPr lang="ko-KR" altLang="en-US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뷰</a:t>
            </a:r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(view)</a:t>
            </a:r>
            <a:endParaRPr lang="ko-KR" altLang="en-US" sz="3200" dirty="0">
              <a:solidFill>
                <a:srgbClr val="31572C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31DDF04-F160-C652-FCBC-6431A37C93E9}"/>
              </a:ext>
            </a:extLst>
          </p:cNvPr>
          <p:cNvSpPr txBox="1">
            <a:spLocks/>
          </p:cNvSpPr>
          <p:nvPr/>
        </p:nvSpPr>
        <p:spPr>
          <a:xfrm>
            <a:off x="838199" y="2640746"/>
            <a:ext cx="9701464" cy="337504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메모리를 재할당</a:t>
            </a: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(</a:t>
            </a:r>
            <a:r>
              <a:rPr lang="en-US" altLang="ko-KR" sz="2600" dirty="0" err="1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realloc</a:t>
            </a: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)</a:t>
            </a:r>
          </a:p>
        </p:txBody>
      </p:sp>
      <p:pic>
        <p:nvPicPr>
          <p:cNvPr id="8" name="그림 7">
            <a:hlinkClick r:id="rId2"/>
            <a:extLst>
              <a:ext uri="{FF2B5EF4-FFF2-40B4-BE49-F238E27FC236}">
                <a16:creationId xmlns:a16="http://schemas.microsoft.com/office/drawing/2014/main" id="{3813FBBB-1D79-65A0-FA60-ABEB117D7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698" y="1615570"/>
            <a:ext cx="4705019" cy="470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97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5AE6D-CF6E-0A94-135D-5ADA145B9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3. </a:t>
            </a:r>
            <a:r>
              <a:rPr lang="ko-KR" altLang="en-US" dirty="0" err="1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텐서</a:t>
            </a:r>
            <a:r>
              <a:rPr lang="ko-KR" altLang="en-US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조작하기 </a:t>
            </a:r>
            <a:r>
              <a:rPr lang="en-US" altLang="ko-KR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2</a:t>
            </a:r>
            <a:endParaRPr lang="ko-KR" altLang="en-US" dirty="0">
              <a:solidFill>
                <a:srgbClr val="31572C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746013-8FD1-D769-FBDB-4299EBDE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354BDC04-4B1F-47BC-8AC2-C190EF75CFA8}" type="slidenum">
              <a:rPr lang="ko-KR" altLang="en-US" smtClean="0">
                <a:solidFill>
                  <a:srgbClr val="31572C"/>
                </a:solidFill>
              </a:rPr>
              <a:pPr/>
              <a:t>15</a:t>
            </a:fld>
            <a:endParaRPr lang="ko-KR" altLang="en-US" dirty="0">
              <a:solidFill>
                <a:srgbClr val="31572C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2C9DB70-4ECF-5E2E-42DF-54DF4E74DD4D}"/>
              </a:ext>
            </a:extLst>
          </p:cNvPr>
          <p:cNvSpPr txBox="1">
            <a:spLocks/>
          </p:cNvSpPr>
          <p:nvPr/>
        </p:nvSpPr>
        <p:spPr>
          <a:xfrm>
            <a:off x="838200" y="3356439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5B74DEA-9330-07FD-E181-98E176EA75AF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67599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2) Squeeze &amp; </a:t>
            </a:r>
            <a:r>
              <a:rPr lang="en-US" altLang="ko-KR" sz="3200" dirty="0" err="1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Unsqueeze</a:t>
            </a:r>
            <a:endParaRPr lang="ko-KR" altLang="en-US" sz="3200" dirty="0">
              <a:solidFill>
                <a:srgbClr val="31572C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31DDF04-F160-C652-FCBC-6431A37C93E9}"/>
              </a:ext>
            </a:extLst>
          </p:cNvPr>
          <p:cNvSpPr txBox="1">
            <a:spLocks/>
          </p:cNvSpPr>
          <p:nvPr/>
        </p:nvSpPr>
        <p:spPr>
          <a:xfrm>
            <a:off x="838199" y="2640746"/>
            <a:ext cx="9701464" cy="337504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길이 </a:t>
            </a: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1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인 차원 제거 </a:t>
            </a: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&amp; 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추가</a:t>
            </a: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 err="1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텐서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 간 연산에서 </a:t>
            </a:r>
            <a:r>
              <a:rPr lang="ko-KR" altLang="en-US" sz="2600" dirty="0" err="1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브로드캐스팅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 연산 용이</a:t>
            </a: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</p:txBody>
      </p:sp>
      <p:pic>
        <p:nvPicPr>
          <p:cNvPr id="3074" name="Picture 2" descr="Getting started with the code | PyTorch Deep Learning Hands-On">
            <a:hlinkClick r:id="rId2"/>
            <a:extLst>
              <a:ext uri="{FF2B5EF4-FFF2-40B4-BE49-F238E27FC236}">
                <a16:creationId xmlns:a16="http://schemas.microsoft.com/office/drawing/2014/main" id="{C8F226D6-4B0B-1343-57E4-DBBAAEEF2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141" y="4019220"/>
            <a:ext cx="6311778" cy="192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209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5AE6D-CF6E-0A94-135D-5ADA145B9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3. </a:t>
            </a:r>
            <a:r>
              <a:rPr lang="ko-KR" altLang="en-US" dirty="0" err="1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텐서</a:t>
            </a:r>
            <a:r>
              <a:rPr lang="ko-KR" altLang="en-US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조작하기 </a:t>
            </a:r>
            <a:r>
              <a:rPr lang="en-US" altLang="ko-KR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2</a:t>
            </a:r>
            <a:endParaRPr lang="ko-KR" altLang="en-US" dirty="0">
              <a:solidFill>
                <a:srgbClr val="31572C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746013-8FD1-D769-FBDB-4299EBDE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354BDC04-4B1F-47BC-8AC2-C190EF75CFA8}" type="slidenum">
              <a:rPr lang="ko-KR" altLang="en-US" smtClean="0">
                <a:solidFill>
                  <a:srgbClr val="31572C"/>
                </a:solidFill>
              </a:rPr>
              <a:pPr/>
              <a:t>16</a:t>
            </a:fld>
            <a:endParaRPr lang="ko-KR" altLang="en-US" dirty="0">
              <a:solidFill>
                <a:srgbClr val="31572C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2C9DB70-4ECF-5E2E-42DF-54DF4E74DD4D}"/>
              </a:ext>
            </a:extLst>
          </p:cNvPr>
          <p:cNvSpPr txBox="1">
            <a:spLocks/>
          </p:cNvSpPr>
          <p:nvPr/>
        </p:nvSpPr>
        <p:spPr>
          <a:xfrm>
            <a:off x="838200" y="3356439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5B74DEA-9330-07FD-E181-98E176EA75AF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67599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3) </a:t>
            </a:r>
            <a:r>
              <a:rPr lang="ko-KR" altLang="en-US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타입 캐스팅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31DDF04-F160-C652-FCBC-6431A37C93E9}"/>
              </a:ext>
            </a:extLst>
          </p:cNvPr>
          <p:cNvSpPr txBox="1">
            <a:spLocks/>
          </p:cNvSpPr>
          <p:nvPr/>
        </p:nvSpPr>
        <p:spPr>
          <a:xfrm>
            <a:off x="838199" y="2640746"/>
            <a:ext cx="9701464" cy="337504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파이썬 </a:t>
            </a: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-&gt; 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묵시적 형 변환</a:t>
            </a: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(implicit type casting)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이 자주 </a:t>
            </a:r>
            <a:r>
              <a:rPr lang="ko-KR" altLang="en-US" sz="2600" dirty="0" err="1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일어남</a:t>
            </a: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타입 지정이 중요</a:t>
            </a: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 (data loss, 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연산이 달라짐</a:t>
            </a: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4713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5AE6D-CF6E-0A94-135D-5ADA145B9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3. </a:t>
            </a:r>
            <a:r>
              <a:rPr lang="ko-KR" altLang="en-US" dirty="0" err="1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텐서</a:t>
            </a:r>
            <a:r>
              <a:rPr lang="ko-KR" altLang="en-US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조작하기 </a:t>
            </a:r>
            <a:r>
              <a:rPr lang="en-US" altLang="ko-KR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2</a:t>
            </a:r>
            <a:endParaRPr lang="ko-KR" altLang="en-US" dirty="0">
              <a:solidFill>
                <a:srgbClr val="31572C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746013-8FD1-D769-FBDB-4299EBDE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354BDC04-4B1F-47BC-8AC2-C190EF75CFA8}" type="slidenum">
              <a:rPr lang="ko-KR" altLang="en-US" smtClean="0">
                <a:solidFill>
                  <a:srgbClr val="31572C"/>
                </a:solidFill>
              </a:rPr>
              <a:pPr/>
              <a:t>17</a:t>
            </a:fld>
            <a:endParaRPr lang="ko-KR" altLang="en-US" dirty="0">
              <a:solidFill>
                <a:srgbClr val="31572C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2C9DB70-4ECF-5E2E-42DF-54DF4E74DD4D}"/>
              </a:ext>
            </a:extLst>
          </p:cNvPr>
          <p:cNvSpPr txBox="1">
            <a:spLocks/>
          </p:cNvSpPr>
          <p:nvPr/>
        </p:nvSpPr>
        <p:spPr>
          <a:xfrm>
            <a:off x="838200" y="3356439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5B74DEA-9330-07FD-E181-98E176EA75AF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67599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4) Concatenate &amp; stack</a:t>
            </a:r>
            <a:endParaRPr lang="ko-KR" altLang="en-US" sz="3200" dirty="0">
              <a:solidFill>
                <a:srgbClr val="31572C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31DDF04-F160-C652-FCBC-6431A37C93E9}"/>
              </a:ext>
            </a:extLst>
          </p:cNvPr>
          <p:cNvSpPr txBox="1">
            <a:spLocks/>
          </p:cNvSpPr>
          <p:nvPr/>
        </p:nvSpPr>
        <p:spPr>
          <a:xfrm>
            <a:off x="838199" y="2640746"/>
            <a:ext cx="9701464" cy="337504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Concatenate: 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일정 방향으로 </a:t>
            </a:r>
            <a:r>
              <a:rPr lang="ko-KR" altLang="en-US" sz="2600" dirty="0" err="1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텐서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 연장</a:t>
            </a: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Stack: 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차원 추가 후 </a:t>
            </a:r>
            <a:r>
              <a:rPr lang="ko-KR" altLang="en-US" sz="2600" dirty="0" err="1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텐서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 연장</a:t>
            </a: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</p:txBody>
      </p:sp>
      <p:pic>
        <p:nvPicPr>
          <p:cNvPr id="8" name="그림 7">
            <a:hlinkClick r:id="rId2"/>
            <a:extLst>
              <a:ext uri="{FF2B5EF4-FFF2-40B4-BE49-F238E27FC236}">
                <a16:creationId xmlns:a16="http://schemas.microsoft.com/office/drawing/2014/main" id="{5A1E7D14-CD83-A9B4-5881-56F5ED455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938" y="450526"/>
            <a:ext cx="2222811" cy="31442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55C277-B554-E762-A9AF-52F22504D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938" y="3728039"/>
            <a:ext cx="3623782" cy="256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87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5AE6D-CF6E-0A94-135D-5ADA145B9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3. </a:t>
            </a:r>
            <a:r>
              <a:rPr lang="ko-KR" altLang="en-US" dirty="0" err="1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텐서</a:t>
            </a:r>
            <a:r>
              <a:rPr lang="ko-KR" altLang="en-US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조작하기 </a:t>
            </a:r>
            <a:r>
              <a:rPr lang="en-US" altLang="ko-KR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2</a:t>
            </a:r>
            <a:endParaRPr lang="ko-KR" altLang="en-US" dirty="0">
              <a:solidFill>
                <a:srgbClr val="31572C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746013-8FD1-D769-FBDB-4299EBDE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354BDC04-4B1F-47BC-8AC2-C190EF75CFA8}" type="slidenum">
              <a:rPr lang="ko-KR" altLang="en-US" smtClean="0">
                <a:solidFill>
                  <a:srgbClr val="31572C"/>
                </a:solidFill>
              </a:rPr>
              <a:pPr/>
              <a:t>18</a:t>
            </a:fld>
            <a:endParaRPr lang="ko-KR" altLang="en-US" dirty="0">
              <a:solidFill>
                <a:srgbClr val="31572C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2C9DB70-4ECF-5E2E-42DF-54DF4E74DD4D}"/>
              </a:ext>
            </a:extLst>
          </p:cNvPr>
          <p:cNvSpPr txBox="1">
            <a:spLocks/>
          </p:cNvSpPr>
          <p:nvPr/>
        </p:nvSpPr>
        <p:spPr>
          <a:xfrm>
            <a:off x="838200" y="3356439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5B74DEA-9330-07FD-E181-98E176EA75AF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67599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4) </a:t>
            </a:r>
            <a:r>
              <a:rPr lang="en-US" altLang="ko-KR" sz="3200" dirty="0" err="1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ones_like</a:t>
            </a:r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&amp; </a:t>
            </a:r>
            <a:r>
              <a:rPr lang="en-US" altLang="ko-KR" sz="3200" dirty="0" err="1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zeros_like</a:t>
            </a:r>
            <a:endParaRPr lang="ko-KR" altLang="en-US" sz="3200" dirty="0">
              <a:solidFill>
                <a:srgbClr val="31572C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31DDF04-F160-C652-FCBC-6431A37C93E9}"/>
              </a:ext>
            </a:extLst>
          </p:cNvPr>
          <p:cNvSpPr txBox="1">
            <a:spLocks/>
          </p:cNvSpPr>
          <p:nvPr/>
        </p:nvSpPr>
        <p:spPr>
          <a:xfrm>
            <a:off x="838199" y="2640746"/>
            <a:ext cx="9701464" cy="337504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같은 크기의 모든 원소가 </a:t>
            </a: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0 or 1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로 된 </a:t>
            </a:r>
            <a:r>
              <a:rPr lang="ko-KR" altLang="en-US" sz="2600" dirty="0" err="1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텐서</a:t>
            </a: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  <a:hlinkClick r:id="rId2"/>
              </a:rPr>
              <a:t>https://colab.research.google.com/drive/1jr1wu6o2rQEwiiMZuWclYHWe-JX17tfx#scrollTo=ones_like_zeros_like</a:t>
            </a: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800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5AE6D-CF6E-0A94-135D-5ADA145B9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4. </a:t>
            </a:r>
            <a:r>
              <a:rPr lang="ko-KR" altLang="en-US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파이썬 클래스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746013-8FD1-D769-FBDB-4299EBDE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354BDC04-4B1F-47BC-8AC2-C190EF75CFA8}" type="slidenum">
              <a:rPr lang="ko-KR" altLang="en-US" smtClean="0">
                <a:solidFill>
                  <a:srgbClr val="31572C"/>
                </a:solidFill>
              </a:rPr>
              <a:pPr/>
              <a:t>19</a:t>
            </a:fld>
            <a:endParaRPr lang="ko-KR" altLang="en-US" dirty="0">
              <a:solidFill>
                <a:srgbClr val="31572C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0557DF7-8113-EA49-4652-DEC18BB35B2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701464" cy="337504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캡슐화 </a:t>
            </a: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(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미지수</a:t>
            </a: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, 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변수 표현</a:t>
            </a: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오버로딩 </a:t>
            </a: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(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특히 연산자</a:t>
            </a: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동작에 집중 </a:t>
            </a: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(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연산 </a:t>
            </a: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tree)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추상화 유리 </a:t>
            </a: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(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미분 연산</a:t>
            </a: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570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5AE6D-CF6E-0A94-135D-5ADA145B9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r>
              <a:rPr lang="ko-KR" altLang="en-US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1FD96-4CB3-F752-4103-E4EDF5CB39A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27906"/>
            <a:ext cx="10515600" cy="503237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514350" indent="-514350">
              <a:lnSpc>
                <a:spcPct val="250000"/>
              </a:lnSpc>
              <a:buAutoNum type="arabicPeriod"/>
            </a:pPr>
            <a:r>
              <a:rPr lang="ko-KR" altLang="en-US" dirty="0" err="1">
                <a:solidFill>
                  <a:srgbClr val="31572C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파이토치</a:t>
            </a:r>
            <a:r>
              <a:rPr lang="ko-KR" altLang="en-US" dirty="0">
                <a:solidFill>
                  <a:srgbClr val="31572C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 패키지의 기본 구성</a:t>
            </a:r>
            <a:endParaRPr lang="en-US" altLang="ko-KR" dirty="0">
              <a:solidFill>
                <a:srgbClr val="31572C"/>
              </a:solidFill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marL="514350" indent="-514350">
              <a:lnSpc>
                <a:spcPct val="250000"/>
              </a:lnSpc>
              <a:buAutoNum type="arabicPeriod"/>
            </a:pPr>
            <a:r>
              <a:rPr lang="ko-KR" altLang="en-US" dirty="0" err="1">
                <a:solidFill>
                  <a:srgbClr val="31572C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텐서</a:t>
            </a:r>
            <a:r>
              <a:rPr lang="ko-KR" altLang="en-US" dirty="0">
                <a:solidFill>
                  <a:srgbClr val="31572C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 조작하기 </a:t>
            </a:r>
            <a:r>
              <a:rPr lang="en-US" altLang="ko-KR" dirty="0">
                <a:solidFill>
                  <a:srgbClr val="31572C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1</a:t>
            </a:r>
          </a:p>
          <a:p>
            <a:pPr marL="514350" indent="-514350">
              <a:lnSpc>
                <a:spcPct val="250000"/>
              </a:lnSpc>
              <a:buAutoNum type="arabicPeriod"/>
            </a:pPr>
            <a:r>
              <a:rPr lang="ko-KR" altLang="en-US" dirty="0" err="1">
                <a:solidFill>
                  <a:srgbClr val="31572C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텐서</a:t>
            </a:r>
            <a:r>
              <a:rPr lang="ko-KR" altLang="en-US" dirty="0">
                <a:solidFill>
                  <a:srgbClr val="31572C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 조작하기 </a:t>
            </a:r>
            <a:r>
              <a:rPr lang="en-US" altLang="ko-KR" dirty="0">
                <a:solidFill>
                  <a:srgbClr val="31572C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2</a:t>
            </a:r>
          </a:p>
          <a:p>
            <a:pPr marL="514350" indent="-514350">
              <a:lnSpc>
                <a:spcPct val="250000"/>
              </a:lnSpc>
              <a:buAutoNum type="arabicPeriod"/>
            </a:pPr>
            <a:r>
              <a:rPr lang="ko-KR" altLang="en-US" dirty="0">
                <a:solidFill>
                  <a:srgbClr val="31572C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파이썬 클래스</a:t>
            </a:r>
            <a:endParaRPr lang="en-US" altLang="ko-KR" dirty="0">
              <a:solidFill>
                <a:srgbClr val="31572C"/>
              </a:solidFill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746013-8FD1-D769-FBDB-4299EBDE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354BDC04-4B1F-47BC-8AC2-C190EF75CFA8}" type="slidenum">
              <a:rPr lang="ko-KR" altLang="en-US" smtClean="0">
                <a:solidFill>
                  <a:srgbClr val="31572C"/>
                </a:solidFill>
              </a:rPr>
              <a:pPr/>
              <a:t>2</a:t>
            </a:fld>
            <a:endParaRPr lang="ko-KR" altLang="en-US" dirty="0">
              <a:solidFill>
                <a:srgbClr val="3157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430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5AE6D-CF6E-0A94-135D-5ADA145B9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r>
              <a:rPr lang="ko-KR" altLang="en-US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출처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746013-8FD1-D769-FBDB-4299EBDE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354BDC04-4B1F-47BC-8AC2-C190EF75CFA8}" type="slidenum">
              <a:rPr lang="ko-KR" altLang="en-US" smtClean="0">
                <a:solidFill>
                  <a:srgbClr val="31572C"/>
                </a:solidFill>
              </a:rPr>
              <a:pPr/>
              <a:t>20</a:t>
            </a:fld>
            <a:endParaRPr lang="ko-KR" altLang="en-US" dirty="0">
              <a:solidFill>
                <a:srgbClr val="31572C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CE806DB-5244-BE1E-1A16-AE356AFEE884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10515599" cy="337504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p9, p10, :https://wikidocs.net/book/2788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p15: https://subscription.packtpub.com/book/data/9781788834131/1/ch01lvl1sec06/getting-started-with-the-code</a:t>
            </a:r>
          </a:p>
        </p:txBody>
      </p:sp>
    </p:spTree>
    <p:extLst>
      <p:ext uri="{BB962C8B-B14F-4D97-AF65-F5344CB8AC3E}">
        <p14:creationId xmlns:p14="http://schemas.microsoft.com/office/powerpoint/2010/main" val="2605088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B10FC-9273-A854-FC1E-0DF218024C8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2957387"/>
            <a:ext cx="9144000" cy="943226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altLang="ko-KR" sz="50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Q&amp;A</a:t>
            </a:r>
            <a:endParaRPr lang="ko-KR" altLang="en-US" sz="5000" dirty="0">
              <a:solidFill>
                <a:srgbClr val="31572C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0BF865-FBAF-4981-E953-FB9333BB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354BDC04-4B1F-47BC-8AC2-C190EF75CFA8}" type="slidenum">
              <a:rPr lang="ko-KR" altLang="en-US" smtClean="0">
                <a:solidFill>
                  <a:srgbClr val="31572C"/>
                </a:solidFill>
              </a:rPr>
              <a:pPr/>
              <a:t>21</a:t>
            </a:fld>
            <a:endParaRPr lang="ko-KR" altLang="en-US" dirty="0">
              <a:solidFill>
                <a:srgbClr val="3157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67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5AE6D-CF6E-0A94-135D-5ADA145B9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1. </a:t>
            </a:r>
            <a:r>
              <a:rPr lang="ko-KR" altLang="en-US" dirty="0" err="1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파이토치</a:t>
            </a:r>
            <a:r>
              <a:rPr lang="ko-KR" altLang="en-US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패키지의 기본 구성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746013-8FD1-D769-FBDB-4299EBDE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354BDC04-4B1F-47BC-8AC2-C190EF75CFA8}" type="slidenum">
              <a:rPr lang="ko-KR" altLang="en-US" smtClean="0">
                <a:solidFill>
                  <a:srgbClr val="31572C"/>
                </a:solidFill>
              </a:rPr>
              <a:pPr/>
              <a:t>3</a:t>
            </a:fld>
            <a:endParaRPr lang="ko-KR" altLang="en-US" dirty="0">
              <a:solidFill>
                <a:srgbClr val="31572C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08A2BB1-1A9B-3923-E46B-05B8745FBD15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67599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1) torch</a:t>
            </a:r>
            <a:endParaRPr lang="ko-KR" altLang="en-US" sz="3200" dirty="0">
              <a:solidFill>
                <a:srgbClr val="31572C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2C9DB70-4ECF-5E2E-42DF-54DF4E74DD4D}"/>
              </a:ext>
            </a:extLst>
          </p:cNvPr>
          <p:cNvSpPr txBox="1">
            <a:spLocks/>
          </p:cNvSpPr>
          <p:nvPr/>
        </p:nvSpPr>
        <p:spPr>
          <a:xfrm>
            <a:off x="838200" y="2361826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메인 네임스페이스</a:t>
            </a: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 err="1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Numpy</a:t>
            </a: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 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와 유사한 구조</a:t>
            </a: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F6508CD-8C03-6C91-D156-A3572508987C}"/>
              </a:ext>
            </a:extLst>
          </p:cNvPr>
          <p:cNvSpPr txBox="1">
            <a:spLocks/>
          </p:cNvSpPr>
          <p:nvPr/>
        </p:nvSpPr>
        <p:spPr>
          <a:xfrm>
            <a:off x="1828800" y="3687389"/>
            <a:ext cx="3866147" cy="198834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배열 생성</a:t>
            </a: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인덱싱 </a:t>
            </a: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&amp; </a:t>
            </a:r>
            <a:r>
              <a:rPr lang="ko-KR" altLang="en-US" sz="2600" dirty="0" err="1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슬라이싱</a:t>
            </a: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연산</a:t>
            </a: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3EBEECE-458D-D560-F9AA-005B6A4D0429}"/>
              </a:ext>
            </a:extLst>
          </p:cNvPr>
          <p:cNvSpPr txBox="1">
            <a:spLocks/>
          </p:cNvSpPr>
          <p:nvPr/>
        </p:nvSpPr>
        <p:spPr>
          <a:xfrm>
            <a:off x="6096000" y="3687389"/>
            <a:ext cx="3866147" cy="1988345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 err="1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브로드캐스팅</a:t>
            </a: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메모리 관리</a:t>
            </a: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58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5AE6D-CF6E-0A94-135D-5ADA145B9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1. </a:t>
            </a:r>
            <a:r>
              <a:rPr lang="ko-KR" altLang="en-US" dirty="0" err="1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파이토치</a:t>
            </a:r>
            <a:r>
              <a:rPr lang="ko-KR" altLang="en-US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패키지의 기본 구성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746013-8FD1-D769-FBDB-4299EBDE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354BDC04-4B1F-47BC-8AC2-C190EF75CFA8}" type="slidenum">
              <a:rPr lang="ko-KR" altLang="en-US" smtClean="0">
                <a:solidFill>
                  <a:srgbClr val="31572C"/>
                </a:solidFill>
              </a:rPr>
              <a:pPr/>
              <a:t>4</a:t>
            </a:fld>
            <a:endParaRPr lang="ko-KR" altLang="en-US" dirty="0">
              <a:solidFill>
                <a:srgbClr val="31572C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08A2BB1-1A9B-3923-E46B-05B8745FBD15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67599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2) </a:t>
            </a:r>
            <a:r>
              <a:rPr lang="en-US" altLang="ko-KR" sz="3200" dirty="0" err="1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torch.autugrad</a:t>
            </a:r>
            <a:endParaRPr lang="ko-KR" altLang="en-US" sz="3200" dirty="0">
              <a:solidFill>
                <a:srgbClr val="31572C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2C9DB70-4ECF-5E2E-42DF-54DF4E74DD4D}"/>
              </a:ext>
            </a:extLst>
          </p:cNvPr>
          <p:cNvSpPr txBox="1">
            <a:spLocks/>
          </p:cNvSpPr>
          <p:nvPr/>
        </p:nvSpPr>
        <p:spPr>
          <a:xfrm>
            <a:off x="838200" y="2361826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자동 미분</a:t>
            </a: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(</a:t>
            </a:r>
            <a:r>
              <a:rPr lang="ko-KR" altLang="en-US" sz="2600" dirty="0" err="1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역전파</a:t>
            </a: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) 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위한 함수</a:t>
            </a: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Context manager(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객체 호출</a:t>
            </a: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, 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실행</a:t>
            </a: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, 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소멸 컨트롤</a:t>
            </a: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172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5AE6D-CF6E-0A94-135D-5ADA145B9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1. </a:t>
            </a:r>
            <a:r>
              <a:rPr lang="ko-KR" altLang="en-US" dirty="0" err="1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파이토치</a:t>
            </a:r>
            <a:r>
              <a:rPr lang="ko-KR" altLang="en-US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패키지의 기본 구성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746013-8FD1-D769-FBDB-4299EBDE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354BDC04-4B1F-47BC-8AC2-C190EF75CFA8}" type="slidenum">
              <a:rPr lang="ko-KR" altLang="en-US" smtClean="0">
                <a:solidFill>
                  <a:srgbClr val="31572C"/>
                </a:solidFill>
              </a:rPr>
              <a:pPr/>
              <a:t>5</a:t>
            </a:fld>
            <a:endParaRPr lang="ko-KR" altLang="en-US" dirty="0">
              <a:solidFill>
                <a:srgbClr val="31572C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08A2BB1-1A9B-3923-E46B-05B8745FBD15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67599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3) </a:t>
            </a:r>
            <a:r>
              <a:rPr lang="en-US" altLang="ko-KR" sz="3200" dirty="0" err="1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torch.nn</a:t>
            </a:r>
            <a:endParaRPr lang="ko-KR" altLang="en-US" sz="3200" dirty="0">
              <a:solidFill>
                <a:srgbClr val="31572C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2C9DB70-4ECF-5E2E-42DF-54DF4E74DD4D}"/>
              </a:ext>
            </a:extLst>
          </p:cNvPr>
          <p:cNvSpPr txBox="1">
            <a:spLocks/>
          </p:cNvSpPr>
          <p:nvPr/>
        </p:nvSpPr>
        <p:spPr>
          <a:xfrm>
            <a:off x="838200" y="2361826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신경망 관련 데이터 구조</a:t>
            </a: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, 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레이어</a:t>
            </a: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RNN, LSTM, </a:t>
            </a:r>
            <a:r>
              <a:rPr lang="en-US" altLang="ko-KR" sz="2600" dirty="0" err="1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ReLU</a:t>
            </a: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, </a:t>
            </a:r>
            <a:r>
              <a:rPr lang="en-US" altLang="ko-KR" sz="2600" dirty="0" err="1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MSELoss</a:t>
            </a: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983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5AE6D-CF6E-0A94-135D-5ADA145B9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1. </a:t>
            </a:r>
            <a:r>
              <a:rPr lang="ko-KR" altLang="en-US" dirty="0" err="1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파이토치</a:t>
            </a:r>
            <a:r>
              <a:rPr lang="ko-KR" altLang="en-US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패키지의 기본 구성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746013-8FD1-D769-FBDB-4299EBDE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354BDC04-4B1F-47BC-8AC2-C190EF75CFA8}" type="slidenum">
              <a:rPr lang="ko-KR" altLang="en-US" smtClean="0">
                <a:solidFill>
                  <a:srgbClr val="31572C"/>
                </a:solidFill>
              </a:rPr>
              <a:pPr/>
              <a:t>6</a:t>
            </a:fld>
            <a:endParaRPr lang="ko-KR" altLang="en-US" dirty="0">
              <a:solidFill>
                <a:srgbClr val="31572C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08A2BB1-1A9B-3923-E46B-05B8745FBD15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67599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4) </a:t>
            </a:r>
            <a:r>
              <a:rPr lang="en-US" altLang="ko-KR" sz="3200" dirty="0" err="1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torch.optim</a:t>
            </a:r>
            <a:endParaRPr lang="ko-KR" altLang="en-US" sz="3200" dirty="0">
              <a:solidFill>
                <a:srgbClr val="31572C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2C9DB70-4ECF-5E2E-42DF-54DF4E74DD4D}"/>
              </a:ext>
            </a:extLst>
          </p:cNvPr>
          <p:cNvSpPr txBox="1">
            <a:spLocks/>
          </p:cNvSpPr>
          <p:nvPr/>
        </p:nvSpPr>
        <p:spPr>
          <a:xfrm>
            <a:off x="838200" y="2361826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DB6E081-B0F0-85BB-70FF-AE8C1AD21933}"/>
              </a:ext>
            </a:extLst>
          </p:cNvPr>
          <p:cNvSpPr txBox="1">
            <a:spLocks/>
          </p:cNvSpPr>
          <p:nvPr/>
        </p:nvSpPr>
        <p:spPr>
          <a:xfrm>
            <a:off x="990600" y="2514226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SGD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 중심 파라미터 최적화 알고리즘</a:t>
            </a: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962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5AE6D-CF6E-0A94-135D-5ADA145B9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1. </a:t>
            </a:r>
            <a:r>
              <a:rPr lang="ko-KR" altLang="en-US" dirty="0" err="1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파이토치</a:t>
            </a:r>
            <a:r>
              <a:rPr lang="ko-KR" altLang="en-US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패키지의 기본 구성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746013-8FD1-D769-FBDB-4299EBDE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354BDC04-4B1F-47BC-8AC2-C190EF75CFA8}" type="slidenum">
              <a:rPr lang="ko-KR" altLang="en-US" smtClean="0">
                <a:solidFill>
                  <a:srgbClr val="31572C"/>
                </a:solidFill>
              </a:rPr>
              <a:pPr/>
              <a:t>7</a:t>
            </a:fld>
            <a:endParaRPr lang="ko-KR" altLang="en-US" dirty="0">
              <a:solidFill>
                <a:srgbClr val="31572C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08A2BB1-1A9B-3923-E46B-05B8745FBD15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67599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5) </a:t>
            </a:r>
            <a:r>
              <a:rPr lang="en-US" altLang="ko-KR" sz="3200" dirty="0" err="1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torch.utils.data</a:t>
            </a:r>
            <a:endParaRPr lang="ko-KR" altLang="en-US" sz="3200" dirty="0">
              <a:solidFill>
                <a:srgbClr val="31572C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2C9DB70-4ECF-5E2E-42DF-54DF4E74DD4D}"/>
              </a:ext>
            </a:extLst>
          </p:cNvPr>
          <p:cNvSpPr txBox="1">
            <a:spLocks/>
          </p:cNvSpPr>
          <p:nvPr/>
        </p:nvSpPr>
        <p:spPr>
          <a:xfrm>
            <a:off x="838200" y="2361826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DB6E081-B0F0-85BB-70FF-AE8C1AD21933}"/>
              </a:ext>
            </a:extLst>
          </p:cNvPr>
          <p:cNvSpPr txBox="1">
            <a:spLocks/>
          </p:cNvSpPr>
          <p:nvPr/>
        </p:nvSpPr>
        <p:spPr>
          <a:xfrm>
            <a:off x="990600" y="2514226"/>
            <a:ext cx="10515600" cy="3565732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SGD 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반복 연산 시 사용하는 미니 배치용 </a:t>
            </a:r>
            <a:r>
              <a:rPr lang="ko-KR" altLang="en-US" sz="2600" dirty="0" err="1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유틸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 함수</a:t>
            </a: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전체 데이터 학습에는 많은 시간</a:t>
            </a:r>
            <a:b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</a:b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-&gt; 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데이터를 쪼개 학습 </a:t>
            </a:r>
            <a:b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</a:b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&gt; 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쪼개는 단위</a:t>
            </a: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: 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미니 배치</a:t>
            </a: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4095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5AE6D-CF6E-0A94-135D-5ADA145B9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1. </a:t>
            </a:r>
            <a:r>
              <a:rPr lang="ko-KR" altLang="en-US" dirty="0" err="1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파이토치</a:t>
            </a:r>
            <a:r>
              <a:rPr lang="ko-KR" altLang="en-US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패키지의 기본 구성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746013-8FD1-D769-FBDB-4299EBDE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354BDC04-4B1F-47BC-8AC2-C190EF75CFA8}" type="slidenum">
              <a:rPr lang="ko-KR" altLang="en-US" smtClean="0">
                <a:solidFill>
                  <a:srgbClr val="31572C"/>
                </a:solidFill>
              </a:rPr>
              <a:pPr/>
              <a:t>8</a:t>
            </a:fld>
            <a:endParaRPr lang="ko-KR" altLang="en-US" dirty="0">
              <a:solidFill>
                <a:srgbClr val="31572C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08A2BB1-1A9B-3923-E46B-05B8745FBD15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67599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5) </a:t>
            </a:r>
            <a:r>
              <a:rPr lang="en-US" altLang="ko-KR" sz="3200" dirty="0" err="1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torch.onnx</a:t>
            </a:r>
            <a:endParaRPr lang="ko-KR" altLang="en-US" sz="3200" dirty="0">
              <a:solidFill>
                <a:srgbClr val="31572C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2C9DB70-4ECF-5E2E-42DF-54DF4E74DD4D}"/>
              </a:ext>
            </a:extLst>
          </p:cNvPr>
          <p:cNvSpPr txBox="1">
            <a:spLocks/>
          </p:cNvSpPr>
          <p:nvPr/>
        </p:nvSpPr>
        <p:spPr>
          <a:xfrm>
            <a:off x="838200" y="2361826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DB6E081-B0F0-85BB-70FF-AE8C1AD21933}"/>
              </a:ext>
            </a:extLst>
          </p:cNvPr>
          <p:cNvSpPr txBox="1">
            <a:spLocks/>
          </p:cNvSpPr>
          <p:nvPr/>
        </p:nvSpPr>
        <p:spPr>
          <a:xfrm>
            <a:off x="990600" y="2514226"/>
            <a:ext cx="10515600" cy="3565732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ONNX(Open Neural Network Exchange) 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모델 </a:t>
            </a: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export 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시 사용</a:t>
            </a: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다른 프레임워크 간 모델 공유 시 사용하는 포맷</a:t>
            </a: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78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5AE6D-CF6E-0A94-135D-5ADA145B9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2. </a:t>
            </a:r>
            <a:r>
              <a:rPr lang="ko-KR" altLang="en-US" dirty="0" err="1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텐서</a:t>
            </a:r>
            <a:r>
              <a:rPr lang="ko-KR" altLang="en-US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조작하기 </a:t>
            </a:r>
            <a:r>
              <a:rPr lang="en-US" altLang="ko-KR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1</a:t>
            </a:r>
            <a:endParaRPr lang="ko-KR" altLang="en-US" dirty="0">
              <a:solidFill>
                <a:srgbClr val="31572C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746013-8FD1-D769-FBDB-4299EBDE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354BDC04-4B1F-47BC-8AC2-C190EF75CFA8}" type="slidenum">
              <a:rPr lang="ko-KR" altLang="en-US" smtClean="0">
                <a:solidFill>
                  <a:srgbClr val="31572C"/>
                </a:solidFill>
              </a:rPr>
              <a:pPr/>
              <a:t>9</a:t>
            </a:fld>
            <a:endParaRPr lang="ko-KR" altLang="en-US" dirty="0">
              <a:solidFill>
                <a:srgbClr val="31572C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2C9DB70-4ECF-5E2E-42DF-54DF4E74DD4D}"/>
              </a:ext>
            </a:extLst>
          </p:cNvPr>
          <p:cNvSpPr txBox="1">
            <a:spLocks/>
          </p:cNvSpPr>
          <p:nvPr/>
        </p:nvSpPr>
        <p:spPr>
          <a:xfrm>
            <a:off x="838200" y="3356439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DB6E081-B0F0-85BB-70FF-AE8C1AD21933}"/>
              </a:ext>
            </a:extLst>
          </p:cNvPr>
          <p:cNvSpPr txBox="1">
            <a:spLocks/>
          </p:cNvSpPr>
          <p:nvPr/>
        </p:nvSpPr>
        <p:spPr>
          <a:xfrm>
            <a:off x="838199" y="2640746"/>
            <a:ext cx="7924153" cy="2133599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batch size x dimension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Batch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 </a:t>
            </a: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size: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 </a:t>
            </a: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1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 </a:t>
            </a: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Epoch 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시 처리하는 데이터 행 크기</a:t>
            </a: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Dimension(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차원</a:t>
            </a: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): 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행의 크기</a:t>
            </a: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0F1D73-30B1-36B7-0D58-5E3CFB780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275" y="2342047"/>
            <a:ext cx="22955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E5B74DEA-9330-07FD-E181-98E176EA75AF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67599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1) 2D Tensor(Matrix, Typical Simple Setting)</a:t>
            </a:r>
            <a:endParaRPr lang="ko-KR" altLang="en-US" sz="3200" dirty="0">
              <a:solidFill>
                <a:srgbClr val="31572C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403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582</Words>
  <Application>Microsoft Office PowerPoint</Application>
  <PresentationFormat>와이드스크린</PresentationFormat>
  <Paragraphs>109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나눔고딕</vt:lpstr>
      <vt:lpstr>나눔고딕 ExtraBold</vt:lpstr>
      <vt:lpstr>나눔고딕 Light</vt:lpstr>
      <vt:lpstr>맑은 고딕</vt:lpstr>
      <vt:lpstr>Arial</vt:lpstr>
      <vt:lpstr>Office 테마</vt:lpstr>
      <vt:lpstr>PyTorch 스터디</vt:lpstr>
      <vt:lpstr>목차</vt:lpstr>
      <vt:lpstr>1. 파이토치 패키지의 기본 구성</vt:lpstr>
      <vt:lpstr>1. 파이토치 패키지의 기본 구성</vt:lpstr>
      <vt:lpstr>1. 파이토치 패키지의 기본 구성</vt:lpstr>
      <vt:lpstr>1. 파이토치 패키지의 기본 구성</vt:lpstr>
      <vt:lpstr>1. 파이토치 패키지의 기본 구성</vt:lpstr>
      <vt:lpstr>1. 파이토치 패키지의 기본 구성</vt:lpstr>
      <vt:lpstr>2. 텐서 조작하기 1</vt:lpstr>
      <vt:lpstr>2. 텐서 조작하기 1</vt:lpstr>
      <vt:lpstr>2. 텐서 조작하기 1</vt:lpstr>
      <vt:lpstr>2. 텐서 조작하기 1</vt:lpstr>
      <vt:lpstr>2. 텐서 조작하기 1</vt:lpstr>
      <vt:lpstr>3. 텐서 조작하기 2</vt:lpstr>
      <vt:lpstr>3. 텐서 조작하기 2</vt:lpstr>
      <vt:lpstr>3. 텐서 조작하기 2</vt:lpstr>
      <vt:lpstr>3. 텐서 조작하기 2</vt:lpstr>
      <vt:lpstr>3. 텐서 조작하기 2</vt:lpstr>
      <vt:lpstr>4. 파이썬 클래스</vt:lpstr>
      <vt:lpstr>출처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am I</dc:title>
  <dc:creator>감찬 강</dc:creator>
  <cp:lastModifiedBy>감찬 강</cp:lastModifiedBy>
  <cp:revision>2</cp:revision>
  <dcterms:created xsi:type="dcterms:W3CDTF">2023-07-29T04:25:26Z</dcterms:created>
  <dcterms:modified xsi:type="dcterms:W3CDTF">2023-08-01T08:55:39Z</dcterms:modified>
</cp:coreProperties>
</file>