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6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72C"/>
    <a:srgbClr val="132A13"/>
    <a:srgbClr val="87986A"/>
    <a:srgbClr val="B5C99A"/>
    <a:srgbClr val="E9F5DB"/>
    <a:srgbClr val="CFE1B9"/>
    <a:srgbClr val="B3ABDD"/>
    <a:srgbClr val="A986C4"/>
    <a:srgbClr val="EDC1DE"/>
    <a:srgbClr val="DB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ADEDA-1763-4349-B6BE-610B5CA43CB2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D8B9-184B-4614-94AD-301E74F0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0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5D8B9-184B-4614-94AD-301E74F08B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08B9D-6297-D330-4C00-A3818F7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FB5E98-3D8F-BE4F-78BA-DB4526212230}"/>
              </a:ext>
            </a:extLst>
          </p:cNvPr>
          <p:cNvSpPr/>
          <p:nvPr userDrawn="1"/>
        </p:nvSpPr>
        <p:spPr>
          <a:xfrm>
            <a:off x="0" y="-20320"/>
            <a:ext cx="12191999" cy="6858000"/>
          </a:xfrm>
          <a:prstGeom prst="rect">
            <a:avLst/>
          </a:prstGeom>
          <a:solidFill>
            <a:srgbClr val="CFE1B9"/>
          </a:solidFill>
          <a:ln>
            <a:solidFill>
              <a:srgbClr val="CFE1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72EBF4-9D55-963F-8A8B-0A47E54E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1535AA8-05D4-37BE-2C35-0EF0DB5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3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00D25-D681-FAF0-4918-DF64B907CF47}"/>
              </a:ext>
            </a:extLst>
          </p:cNvPr>
          <p:cNvSpPr/>
          <p:nvPr userDrawn="1"/>
        </p:nvSpPr>
        <p:spPr>
          <a:xfrm>
            <a:off x="0" y="-142240"/>
            <a:ext cx="12191999" cy="6858000"/>
          </a:xfrm>
          <a:prstGeom prst="rect">
            <a:avLst/>
          </a:prstGeom>
          <a:solidFill>
            <a:srgbClr val="E9F5DB"/>
          </a:solidFill>
          <a:ln>
            <a:solidFill>
              <a:srgbClr val="DB83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B4C44B-9462-C68A-2193-6A1EE371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0060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D0091C-D6F7-D90C-115E-C17AD3B81A32}"/>
              </a:ext>
            </a:extLst>
          </p:cNvPr>
          <p:cNvSpPr/>
          <p:nvPr userDrawn="1"/>
        </p:nvSpPr>
        <p:spPr>
          <a:xfrm>
            <a:off x="-273728" y="6491056"/>
            <a:ext cx="12880019" cy="479395"/>
          </a:xfrm>
          <a:prstGeom prst="rect">
            <a:avLst/>
          </a:prstGeom>
          <a:solidFill>
            <a:srgbClr val="87986A"/>
          </a:solidFill>
          <a:ln>
            <a:solidFill>
              <a:srgbClr val="8798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3A442-9D81-8027-EDB2-A0F78BC1B588}"/>
              </a:ext>
            </a:extLst>
          </p:cNvPr>
          <p:cNvSpPr/>
          <p:nvPr userDrawn="1"/>
        </p:nvSpPr>
        <p:spPr>
          <a:xfrm>
            <a:off x="9552373" y="790112"/>
            <a:ext cx="2920753" cy="479395"/>
          </a:xfrm>
          <a:prstGeom prst="rect">
            <a:avLst/>
          </a:prstGeom>
          <a:solidFill>
            <a:srgbClr val="B5C99A"/>
          </a:solidFill>
          <a:ln>
            <a:solidFill>
              <a:srgbClr val="B5C9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1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5D2B97E-2621-5305-551E-A83C323A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0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9AFF9E8-CFA0-3E33-E113-544F366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96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FAD32C7-6757-E557-5615-A6B13E3F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3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6EE2-3DBE-A350-3421-FA31A0B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506F871-E98C-DE3C-140D-69C7E971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59E3C-2471-B53F-A35F-B22CCFA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9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9825242-6E38-1DD4-973D-2C32A7DD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7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F3C1437-0278-AAFD-C4FA-389B6EF4692E}"/>
              </a:ext>
            </a:extLst>
          </p:cNvPr>
          <p:cNvSpPr/>
          <p:nvPr userDrawn="1"/>
        </p:nvSpPr>
        <p:spPr>
          <a:xfrm>
            <a:off x="9552373" y="790112"/>
            <a:ext cx="2920753" cy="479395"/>
          </a:xfrm>
          <a:prstGeom prst="rect">
            <a:avLst/>
          </a:prstGeom>
          <a:solidFill>
            <a:srgbClr val="694187"/>
          </a:solidFill>
          <a:ln>
            <a:solidFill>
              <a:srgbClr val="6941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34F8079-BA25-0257-3DAE-A34275627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839" y="248513"/>
            <a:ext cx="986161" cy="47945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 ExtraBold" panose="020D0904000000000000" pitchFamily="34" charset="-127"/>
                <a:ea typeface="나눔고딕 ExtraBold" panose="020D0904000000000000" pitchFamily="34" charset="-127"/>
              </a:defRPr>
            </a:lvl1pPr>
          </a:lstStyle>
          <a:p>
            <a:fld id="{354BDC04-4B1F-47BC-8AC2-C190EF75C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10FC-9273-A854-FC1E-0DF218024C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altLang="ko-KR" sz="6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5. </a:t>
            </a:r>
            <a:r>
              <a:rPr lang="ko-KR" altLang="en-US" sz="60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sz="6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239AE-CB9E-5CC9-AF8A-0F173B9869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23.08.31</a:t>
            </a:r>
          </a:p>
          <a:p>
            <a:pPr marL="0" indent="0" algn="ctr">
              <a:buNone/>
            </a:pPr>
            <a:r>
              <a:rPr lang="ko-KR" altLang="en-US" sz="2400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강감찬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458E-C320-96F5-1695-F4C40FE9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비용 함수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10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파이토치로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구현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로우 레벨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22792-6890-7A2F-0323-0FA3D73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4" y="3290865"/>
            <a:ext cx="9622151" cy="47945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73FD988-AC6E-F70B-A1A3-8275D73D6725}"/>
              </a:ext>
            </a:extLst>
          </p:cNvPr>
          <p:cNvSpPr txBox="1">
            <a:spLocks/>
          </p:cNvSpPr>
          <p:nvPr/>
        </p:nvSpPr>
        <p:spPr>
          <a:xfrm>
            <a:off x="2038124" y="4266343"/>
            <a:ext cx="811575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크로스 엔트로피 함수를 기본 </a:t>
            </a: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파이토치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연산 함수로 구현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09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3.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비용 함수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11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파이토치로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구현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하이 레벨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22792-6890-7A2F-0323-0FA3D73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4" y="2713352"/>
            <a:ext cx="9622151" cy="479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F0A87D-4C81-8632-5C94-FA7E3BBB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42" y="3569356"/>
            <a:ext cx="8678114" cy="479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CEAE39-8679-5104-C3CF-30EE15A6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3" y="4425359"/>
            <a:ext cx="5558661" cy="4794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BFC81-9308-83EB-A461-CB7260AAD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88" y="5281362"/>
            <a:ext cx="3278849" cy="479454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6C5ED8C-A2A6-E48E-D7B0-14A3EB1A34CD}"/>
              </a:ext>
            </a:extLst>
          </p:cNvPr>
          <p:cNvSpPr txBox="1">
            <a:spLocks/>
          </p:cNvSpPr>
          <p:nvPr/>
        </p:nvSpPr>
        <p:spPr>
          <a:xfrm>
            <a:off x="6638022" y="4271626"/>
            <a:ext cx="5180823" cy="7869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-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핫 벡터가 아닌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raw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데이터 사용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2BECD94-92AF-41B9-362E-2424D8266E5B}"/>
              </a:ext>
            </a:extLst>
          </p:cNvPr>
          <p:cNvSpPr txBox="1">
            <a:spLocks/>
          </p:cNvSpPr>
          <p:nvPr/>
        </p:nvSpPr>
        <p:spPr>
          <a:xfrm>
            <a:off x="6638022" y="5127629"/>
            <a:ext cx="5180823" cy="7869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소프트맥스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함수 포함 됨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1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12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파이토치로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구현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로우 레벨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D13900-97A2-254D-5A51-CAB373E2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76" y="2618842"/>
            <a:ext cx="7443323" cy="810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D94AD3-9A21-B7FE-8DB3-041201F3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74" y="3856525"/>
            <a:ext cx="8656526" cy="21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13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F.cross_entropy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()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로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구현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(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하이 레벨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)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A254-8D2A-316A-BE07-98E7979E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8" y="3288104"/>
            <a:ext cx="6617593" cy="160426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93EF8B3-CEF7-EAD4-850F-558A6ABFBFDE}"/>
              </a:ext>
            </a:extLst>
          </p:cNvPr>
          <p:cNvSpPr txBox="1">
            <a:spLocks/>
          </p:cNvSpPr>
          <p:nvPr/>
        </p:nvSpPr>
        <p:spPr>
          <a:xfrm>
            <a:off x="7472214" y="3696776"/>
            <a:ext cx="5180823" cy="7869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 err="1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소프트맥스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 함수 사용할 필요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814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14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nn.Module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로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A254-8D2A-316A-BE07-98E7979E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" y="2482490"/>
            <a:ext cx="5971783" cy="1447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630BE0-3F03-70E9-DD0F-F26EB619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20" y="3930194"/>
            <a:ext cx="6454299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0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15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en-US" altLang="ko-KR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nn.Module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로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A254-8D2A-316A-BE07-98E7979E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2" y="2482490"/>
            <a:ext cx="5971783" cy="1447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630BE0-3F03-70E9-DD0F-F26EB619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620" y="3930194"/>
            <a:ext cx="6454299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3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 구현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16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4)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클래스 선언 후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630BE0-3F03-70E9-DD0F-F26EB619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4" y="2366682"/>
            <a:ext cx="5467331" cy="1925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923D5-C15F-282E-F943-5273A6E80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0178"/>
            <a:ext cx="5867234" cy="343269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DB4EC38-E50F-A8FC-8D61-1176D05B5C99}"/>
              </a:ext>
            </a:extLst>
          </p:cNvPr>
          <p:cNvSpPr txBox="1">
            <a:spLocks/>
          </p:cNvSpPr>
          <p:nvPr/>
        </p:nvSpPr>
        <p:spPr>
          <a:xfrm>
            <a:off x="6096000" y="2273258"/>
            <a:ext cx="5180823" cy="7869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대체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0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5. MNIST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 셋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17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MNIST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 이해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0D951E-BD8D-0F57-8804-DF630769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4" y="2571499"/>
            <a:ext cx="3515216" cy="35247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FCD581-8FEA-4A15-49DF-1C95CF58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55" y="2366683"/>
            <a:ext cx="39153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6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5. MNIST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 셋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18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MNIST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데이터 이해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D0E536-2830-3318-E519-2CA27E8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1" y="2366683"/>
            <a:ext cx="4021313" cy="3866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B8E902-DA9B-8680-6145-87E3BF33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34" y="3273514"/>
            <a:ext cx="7237034" cy="16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출처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19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E806DB-5244-BE1E-1A16-AE356AFEE88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599" cy="337504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p9, p10, :https://wikidocs.net/book/2788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p15: https://subscription.packtpub.com/book/data/9781788834131/1/ch01lvl1sec06/getting-started-with-the-code</a:t>
            </a:r>
          </a:p>
        </p:txBody>
      </p:sp>
    </p:spTree>
    <p:extLst>
      <p:ext uri="{BB962C8B-B14F-4D97-AF65-F5344CB8AC3E}">
        <p14:creationId xmlns:p14="http://schemas.microsoft.com/office/powerpoint/2010/main" val="26050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1FD96-4CB3-F752-4103-E4EDF5CB39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7906"/>
            <a:ext cx="10515600" cy="50323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원</a:t>
            </a:r>
            <a:r>
              <a:rPr lang="en-US" altLang="ko-KR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-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핫 인코딩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 err="1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회귀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비용 함수 구현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dirty="0" err="1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회귀 구현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MNIST </a:t>
            </a:r>
            <a:r>
              <a:rPr lang="ko-KR" altLang="en-US" dirty="0">
                <a:solidFill>
                  <a:srgbClr val="31572C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데이터 셋에 활용</a:t>
            </a:r>
            <a:endParaRPr lang="en-US" altLang="ko-KR" dirty="0">
              <a:solidFill>
                <a:srgbClr val="31572C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2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3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10FC-9273-A854-FC1E-0DF218024C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957387"/>
            <a:ext cx="9144000" cy="943226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50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Q&amp;A</a:t>
            </a:r>
            <a:endParaRPr lang="ko-KR" altLang="en-US" sz="50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BF865-FBAF-4981-E953-FB9333B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20</a:t>
            </a:fld>
            <a:endParaRPr lang="ko-KR" altLang="en-US" dirty="0">
              <a:solidFill>
                <a:srgbClr val="3157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-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핫 인코딩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3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-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핫 인코딩이란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?</a:t>
            </a:r>
            <a:endParaRPr lang="ko-KR" altLang="en-US" sz="3200" dirty="0">
              <a:solidFill>
                <a:srgbClr val="31572C"/>
              </a:solidFill>
              <a:latin typeface="나눔고딕 ExtraBold" panose="020D0904000000000000" pitchFamily="34" charset="-127"/>
              <a:ea typeface="나눔고딕 ExtraBold" panose="020D0904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2C9DB70-4ECF-5E2E-42DF-54DF4E74DD4D}"/>
              </a:ext>
            </a:extLst>
          </p:cNvPr>
          <p:cNvSpPr txBox="1">
            <a:spLocks/>
          </p:cNvSpPr>
          <p:nvPr/>
        </p:nvSpPr>
        <p:spPr>
          <a:xfrm>
            <a:off x="838200" y="236182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선택지만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1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나머지는 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0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으로 표현하는 방법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-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핫 인코딩으로 나타낸 벡터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원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-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핫 벡터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49926B-A1C2-28CA-13E5-26559EB7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71" y="3936930"/>
            <a:ext cx="2888658" cy="21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1. 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</a:t>
            </a:r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-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핫 인코딩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4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원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-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핫 벡터의 무작위성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49926B-A1C2-28CA-13E5-26559EB7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4" y="2942320"/>
            <a:ext cx="2888658" cy="211094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6BE269F-51C6-26E9-08E2-B087053E70CA}"/>
              </a:ext>
            </a:extLst>
          </p:cNvPr>
          <p:cNvSpPr txBox="1">
            <a:spLocks/>
          </p:cNvSpPr>
          <p:nvPr/>
        </p:nvSpPr>
        <p:spPr>
          <a:xfrm>
            <a:off x="6782228" y="3335010"/>
            <a:ext cx="442361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강아지와 고양이의 연관성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고양이와 냉장고의 연관성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027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5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1)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다중 클래스 분류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8566BA-3662-9A1C-734A-54EAA59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6841"/>
            <a:ext cx="8440328" cy="344853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3F426D8-7920-8BEF-20D9-8ECD1BE0FAED}"/>
              </a:ext>
            </a:extLst>
          </p:cNvPr>
          <p:cNvSpPr txBox="1">
            <a:spLocks/>
          </p:cNvSpPr>
          <p:nvPr/>
        </p:nvSpPr>
        <p:spPr>
          <a:xfrm>
            <a:off x="9529010" y="3335010"/>
            <a:ext cx="2053389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특성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4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개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클래스</a:t>
            </a:r>
            <a:r>
              <a:rPr lang="en-US" altLang="ko-KR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: 3</a:t>
            </a:r>
            <a:r>
              <a:rPr lang="ko-KR" altLang="en-US" sz="2600" dirty="0">
                <a:solidFill>
                  <a:srgbClr val="31572C"/>
                </a:solidFill>
                <a:latin typeface="나눔고딕 Light" panose="020D0904000000000000" pitchFamily="34" charset="-127"/>
                <a:ea typeface="나눔고딕 Light" panose="020D0904000000000000" pitchFamily="34" charset="-127"/>
              </a:rPr>
              <a:t>개</a:t>
            </a:r>
            <a:endParaRPr lang="en-US" altLang="ko-KR" sz="2600" dirty="0">
              <a:solidFill>
                <a:srgbClr val="31572C"/>
              </a:solidFill>
              <a:latin typeface="나눔고딕 Light" panose="020D0904000000000000" pitchFamily="34" charset="-127"/>
              <a:ea typeface="나눔고딕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0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6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B2B4F-71F7-42C6-9A98-08E2346B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6" y="2693764"/>
            <a:ext cx="5652248" cy="14767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C7421-B896-B4AA-ED3D-DFD3A91F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2" y="4409733"/>
            <a:ext cx="5601482" cy="1343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1F79D0C3-6AFB-4777-7055-15DCF9E04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1224" y="2765920"/>
                <a:ext cx="5069305" cy="2809116"/>
              </a:xfrm>
              <a:prstGeom prst="rect">
                <a:avLst/>
              </a:prstGeom>
            </p:spPr>
            <p:txBody>
              <a:bodyPr anchor="t"/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i="1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  <m:t>p</m:t>
                          </m:r>
                        </m:e>
                        <m:sub>
                          <m:r>
                            <a:rPr lang="en-US" altLang="ko-KR" sz="4000" i="1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4000" i="1">
                          <a:solidFill>
                            <a:srgbClr val="31572C"/>
                          </a:solidFill>
                          <a:latin typeface="Cambria Math" panose="02040503050406030204" pitchFamily="18" charset="0"/>
                          <a:ea typeface="나눔고딕 Light" panose="020D0904000000000000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4000" i="1" smtClean="0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4000" i="1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4000" i="1">
                              <a:solidFill>
                                <a:srgbClr val="31572C"/>
                              </a:solidFill>
                              <a:latin typeface="Cambria Math" panose="02040503050406030204" pitchFamily="18" charset="0"/>
                              <a:ea typeface="나눔고딕 Light" panose="020D0904000000000000" pitchFamily="34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i="1">
                                  <a:solidFill>
                                    <a:srgbClr val="31572C"/>
                                  </a:solidFill>
                                  <a:latin typeface="Cambria Math" panose="02040503050406030204" pitchFamily="18" charset="0"/>
                                  <a:ea typeface="나눔고딕 Light" panose="020D0904000000000000" pitchFamily="34" charset="-127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solidFill>
                                        <a:srgbClr val="31572C"/>
                                      </a:solidFill>
                                      <a:latin typeface="Cambria Math" panose="02040503050406030204" pitchFamily="18" charset="0"/>
                                      <a:ea typeface="나눔고딕 Light" panose="020D0904000000000000" pitchFamily="34" charset="-127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4000" dirty="0">
                  <a:solidFill>
                    <a:srgbClr val="31572C"/>
                  </a:solidFill>
                  <a:latin typeface="나눔고딕 Light" panose="020D0904000000000000" pitchFamily="34" charset="-127"/>
                  <a:ea typeface="나눔고딕 Light" panose="020D0904000000000000" pitchFamily="34" charset="-127"/>
                </a:endParaRPr>
              </a:p>
            </p:txBody>
          </p:sp>
        </mc:Choice>
        <mc:Fallback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1F79D0C3-6AFB-4777-7055-15DCF9E04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24" y="2765920"/>
                <a:ext cx="5069305" cy="2809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7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96D796-E0A6-1D11-5FE7-7C7BEDF2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1" y="2457813"/>
            <a:ext cx="11785018" cy="1493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2F6DD9-FE37-E1F2-779D-23869EE3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4140644"/>
            <a:ext cx="639216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0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8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2) </a:t>
            </a:r>
            <a:r>
              <a:rPr lang="ko-KR" altLang="en-US" sz="3200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E03759-C569-C232-C3E5-CE051C8F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5" y="2706482"/>
            <a:ext cx="9508770" cy="30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8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AE6D-CF6E-0A94-135D-5ADA145B9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2. </a:t>
            </a:r>
            <a:r>
              <a:rPr lang="ko-KR" altLang="en-US" dirty="0" err="1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소프트맥스</a:t>
            </a:r>
            <a:r>
              <a:rPr lang="ko-KR" altLang="en-US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 회귀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6013-8FD1-D769-FBDB-4299EBDE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354BDC04-4B1F-47BC-8AC2-C190EF75CFA8}" type="slidenum">
              <a:rPr lang="ko-KR" altLang="en-US" smtClean="0">
                <a:solidFill>
                  <a:srgbClr val="31572C"/>
                </a:solidFill>
              </a:rPr>
              <a:pPr/>
              <a:t>9</a:t>
            </a:fld>
            <a:endParaRPr lang="ko-KR" altLang="en-US" dirty="0">
              <a:solidFill>
                <a:srgbClr val="31572C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A2BB1-1A9B-3923-E46B-05B8745FBD15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6759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3)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비용 함수 </a:t>
            </a:r>
            <a:r>
              <a:rPr lang="en-US" altLang="ko-KR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– </a:t>
            </a:r>
            <a:r>
              <a:rPr lang="ko-KR" altLang="en-US" sz="3200" dirty="0">
                <a:solidFill>
                  <a:srgbClr val="31572C"/>
                </a:solidFill>
                <a:latin typeface="나눔고딕 ExtraBold" panose="020D0904000000000000" pitchFamily="34" charset="-127"/>
                <a:ea typeface="나눔고딕 ExtraBold" panose="020D0904000000000000" pitchFamily="34" charset="-127"/>
              </a:rPr>
              <a:t>크로스 엔트로피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8D697-7826-5012-E9FB-5E7364E7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71" y="2784031"/>
            <a:ext cx="4547857" cy="1289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E486A3-1A89-7F82-8127-7C524FD3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150" y="4491317"/>
            <a:ext cx="6281826" cy="17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328</Words>
  <Application>Microsoft Office PowerPoint</Application>
  <PresentationFormat>와이드스크린</PresentationFormat>
  <Paragraphs>78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나눔고딕 Light</vt:lpstr>
      <vt:lpstr>맑은 고딕</vt:lpstr>
      <vt:lpstr>Arial</vt:lpstr>
      <vt:lpstr>Cambria Math</vt:lpstr>
      <vt:lpstr>Office 테마</vt:lpstr>
      <vt:lpstr>5. 소프트맥스 회귀</vt:lpstr>
      <vt:lpstr>목차</vt:lpstr>
      <vt:lpstr>1. 원-핫 인코딩</vt:lpstr>
      <vt:lpstr>1. 원-핫 인코딩</vt:lpstr>
      <vt:lpstr>2. 소프트맥스 회귀</vt:lpstr>
      <vt:lpstr>2. 소프트맥스 회귀</vt:lpstr>
      <vt:lpstr>2. 소프트맥스 회귀</vt:lpstr>
      <vt:lpstr>2. 소프트맥스 회귀</vt:lpstr>
      <vt:lpstr>2. 소프트맥스 회귀</vt:lpstr>
      <vt:lpstr>3. 비용 함수 구현</vt:lpstr>
      <vt:lpstr>3. 비용 함수 구현</vt:lpstr>
      <vt:lpstr>4. 소프트맥스 회귀 구현</vt:lpstr>
      <vt:lpstr>4. 소프트맥스 회귀 구현</vt:lpstr>
      <vt:lpstr>4. 소프트맥스 회귀 구현</vt:lpstr>
      <vt:lpstr>4. 소프트맥스 회귀 구현</vt:lpstr>
      <vt:lpstr>4. 소프트맥스 회귀 구현</vt:lpstr>
      <vt:lpstr>5. MNIST 데이터 셋</vt:lpstr>
      <vt:lpstr>5. MNIST 데이터 셋</vt:lpstr>
      <vt:lpstr>출처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</dc:title>
  <dc:creator>감찬 강</dc:creator>
  <cp:lastModifiedBy>감찬 강</cp:lastModifiedBy>
  <cp:revision>4</cp:revision>
  <dcterms:created xsi:type="dcterms:W3CDTF">2023-07-29T04:25:26Z</dcterms:created>
  <dcterms:modified xsi:type="dcterms:W3CDTF">2023-08-31T13:12:44Z</dcterms:modified>
</cp:coreProperties>
</file>