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58" r:id="rId4"/>
    <p:sldId id="270" r:id="rId5"/>
    <p:sldId id="288" r:id="rId6"/>
    <p:sldId id="269" r:id="rId7"/>
    <p:sldId id="260" r:id="rId8"/>
    <p:sldId id="271" r:id="rId9"/>
    <p:sldId id="283" r:id="rId10"/>
    <p:sldId id="284" r:id="rId11"/>
    <p:sldId id="277" r:id="rId12"/>
    <p:sldId id="262" r:id="rId13"/>
    <p:sldId id="263" r:id="rId14"/>
    <p:sldId id="287" r:id="rId15"/>
    <p:sldId id="282" r:id="rId16"/>
    <p:sldId id="267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8F8F8"/>
    <a:srgbClr val="FFD96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5202" autoAdjust="0"/>
  </p:normalViewPr>
  <p:slideViewPr>
    <p:cSldViewPr>
      <p:cViewPr>
        <p:scale>
          <a:sx n="50" d="100"/>
          <a:sy n="50" d="100"/>
        </p:scale>
        <p:origin x="10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E39-52E6-4AAC-8A29-8199D6F23F1F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CB99-EB9C-4CB6-819D-14A3D0D6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ROBERTA</a:t>
            </a:r>
            <a:r>
              <a:rPr lang="ko-KR" altLang="en-US" sz="1200" b="1" dirty="0">
                <a:solidFill>
                  <a:srgbClr val="FF0000"/>
                </a:solidFill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</a:rPr>
              <a:t>NSP</a:t>
            </a:r>
            <a:r>
              <a:rPr lang="ko-KR" altLang="en-US" sz="1200" b="1" dirty="0">
                <a:solidFill>
                  <a:srgbClr val="FF0000"/>
                </a:solidFill>
              </a:rPr>
              <a:t>를 제거해서 사용하기 때문에 앞선 </a:t>
            </a:r>
            <a:r>
              <a:rPr lang="en-US" altLang="ko-KR" sz="1200" b="1" dirty="0">
                <a:solidFill>
                  <a:srgbClr val="FF0000"/>
                </a:solidFill>
              </a:rPr>
              <a:t>SEG</a:t>
            </a:r>
            <a:r>
              <a:rPr lang="ko-KR" altLang="en-US" sz="1200" b="1" dirty="0">
                <a:solidFill>
                  <a:srgbClr val="FF0000"/>
                </a:solidFill>
              </a:rPr>
              <a:t>가 있으나 마나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-&gt; </a:t>
            </a:r>
            <a:r>
              <a:rPr lang="ko-KR" altLang="en-US" sz="1200" b="1" dirty="0">
                <a:solidFill>
                  <a:srgbClr val="FF0000"/>
                </a:solidFill>
              </a:rPr>
              <a:t>이 부분을 형태소로 대체해서 사용</a:t>
            </a:r>
            <a:r>
              <a:rPr lang="en-US" altLang="ko-KR" sz="1200" b="1" dirty="0">
                <a:solidFill>
                  <a:srgbClr val="FF0000"/>
                </a:solidFill>
              </a:rPr>
              <a:t>!!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 부분에 대한 말 </a:t>
            </a:r>
            <a:r>
              <a:rPr lang="ko-KR" altLang="en-US" sz="1200" b="1" dirty="0" err="1">
                <a:solidFill>
                  <a:srgbClr val="FF0000"/>
                </a:solidFill>
              </a:rPr>
              <a:t>적어주기</a:t>
            </a:r>
            <a:r>
              <a:rPr lang="en-US" altLang="ko-KR" sz="1200" b="1" dirty="0">
                <a:solidFill>
                  <a:srgbClr val="FF0000"/>
                </a:solidFill>
              </a:rPr>
              <a:t>!!!!!!!!!!!!!!!!!!!!!!!!!!!!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CB99-EB9C-4CB6-819D-14A3D0D69E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7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CB99-EB9C-4CB6-819D-14A3D0D69E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57700" y="2552700"/>
            <a:ext cx="6170313" cy="5505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2022전기 졸업과제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237615" y="5375765"/>
            <a:ext cx="6126746" cy="653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중간보고 발표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297670" y="5867724"/>
            <a:ext cx="9690372" cy="23834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톡위드</a:t>
            </a:r>
          </a:p>
          <a:p>
            <a:pPr algn="ctr"/>
            <a:r>
              <a:rPr lang="en-US" sz="2500" dirty="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통계학과 201911501 강혜빈</a:t>
            </a:r>
          </a:p>
          <a:p>
            <a:pPr algn="ctr"/>
            <a:r>
              <a:rPr lang="en-US" sz="2500" dirty="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통계학과 201911503 구채원</a:t>
            </a:r>
          </a:p>
          <a:p>
            <a:pPr algn="ctr"/>
            <a:r>
              <a:rPr lang="en-US" sz="2500" dirty="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통계학과 201911536 조소연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689371B8-5A9E-8CFE-B30B-4127B585F135}"/>
              </a:ext>
            </a:extLst>
          </p:cNvPr>
          <p:cNvSpPr txBox="1"/>
          <p:nvPr/>
        </p:nvSpPr>
        <p:spPr>
          <a:xfrm>
            <a:off x="459761" y="3061205"/>
            <a:ext cx="17850010" cy="18646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800" b="1" dirty="0">
                <a:solidFill>
                  <a:srgbClr val="404040"/>
                </a:solidFill>
              </a:rPr>
              <a:t>한국어 구문 분석을 위한 </a:t>
            </a:r>
            <a:endParaRPr lang="en-US" altLang="ko-KR" sz="4800" b="1" dirty="0">
              <a:solidFill>
                <a:srgbClr val="404040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4800" b="1" dirty="0">
                <a:solidFill>
                  <a:srgbClr val="404040"/>
                </a:solidFill>
              </a:rPr>
              <a:t>한국어 특화 사전학습 언어모형 구축</a:t>
            </a:r>
            <a:endParaRPr lang="en-US" sz="48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0">
            <a:extLst>
              <a:ext uri="{FF2B5EF4-FFF2-40B4-BE49-F238E27FC236}">
                <a16:creationId xmlns:a16="http://schemas.microsoft.com/office/drawing/2014/main" id="{0D02DC02-5F9A-B2E5-28D1-E8B41A97D546}"/>
              </a:ext>
            </a:extLst>
          </p:cNvPr>
          <p:cNvSpPr txBox="1"/>
          <p:nvPr/>
        </p:nvSpPr>
        <p:spPr>
          <a:xfrm>
            <a:off x="1682436" y="1446220"/>
            <a:ext cx="614236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3-2.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입력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ids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dirty="0"/>
          </a:p>
        </p:txBody>
      </p: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E648132A-F484-A144-E64A-69AB2012C7B1}"/>
              </a:ext>
            </a:extLst>
          </p:cNvPr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E96520CF-F28B-97ED-C03F-F8FA32A3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5EE4D320-C331-AB21-60BA-6C0A1761ABE6}"/>
              </a:ext>
            </a:extLst>
          </p:cNvPr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4B56E12D-B54E-335F-989C-D0344E2B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CFD0254-CF0A-BA15-714C-7DE9974241EB}"/>
              </a:ext>
            </a:extLst>
          </p:cNvPr>
          <p:cNvSpPr/>
          <p:nvPr/>
        </p:nvSpPr>
        <p:spPr>
          <a:xfrm>
            <a:off x="2971800" y="4076700"/>
            <a:ext cx="13106400" cy="70091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4B899B21-DE1F-2FCC-9F4B-B7343A8CCF11}"/>
              </a:ext>
            </a:extLst>
          </p:cNvPr>
          <p:cNvSpPr txBox="1"/>
          <p:nvPr/>
        </p:nvSpPr>
        <p:spPr>
          <a:xfrm>
            <a:off x="1782438" y="2673866"/>
            <a:ext cx="15133962" cy="61260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altLang="ko-KR" sz="2800" b="1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pos_ids</a:t>
            </a: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pos_ids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에 태그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(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형태소 정보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)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index 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추가</a:t>
            </a: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[1, 3, 3, 24, 3, 41, 16, 3, 41, 4, 40, 3, 3, 3, 35, 32, 5, 40, 3, 46, 5, 34, 40, 4, 3, 40, 3, 2]</a:t>
            </a: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Token 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토크나이즈된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word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추가 및 문장 시작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,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끝 표현</a:t>
            </a:r>
            <a:endParaRPr lang="en-US" altLang="ko-KR" sz="20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altLang="ko-KR" sz="2800" b="1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Token_ids</a:t>
            </a: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- </a:t>
            </a:r>
            <a:r>
              <a:rPr lang="en-US" altLang="ko-KR" sz="24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token_ids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에 새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vocab 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기준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word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의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index 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</a:rPr>
              <a:t>추가</a:t>
            </a: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4DBAA-6ADD-3DF6-2D4F-107411CF97AB}"/>
              </a:ext>
            </a:extLst>
          </p:cNvPr>
          <p:cNvSpPr txBox="1"/>
          <p:nvPr/>
        </p:nvSpPr>
        <p:spPr>
          <a:xfrm>
            <a:off x="2971800" y="6797343"/>
            <a:ext cx="158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  </a:t>
            </a:r>
            <a:r>
              <a:rPr lang="en-US" altLang="ko-KR" sz="3200" b="1" dirty="0">
                <a:solidFill>
                  <a:srgbClr val="C00000"/>
                </a:solidFill>
              </a:rPr>
              <a:t>‘[CLS]’  </a:t>
            </a:r>
            <a:r>
              <a:rPr lang="en-US" altLang="ko-KR" sz="3200" dirty="0"/>
              <a:t>, ‘</a:t>
            </a:r>
            <a:r>
              <a:rPr lang="ko-KR" altLang="en-US" sz="32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방통위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‘ , ‘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국감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‘ , ‘ ##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서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’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,   </a:t>
            </a:r>
            <a:r>
              <a:rPr lang="en-US" altLang="ko-KR" sz="3200" kern="0" spc="-100" dirty="0">
                <a:solidFill>
                  <a:srgbClr val="404040"/>
                </a:solidFill>
                <a:latin typeface="Bauhaus 93" panose="04030905020B02020C02" pitchFamily="82" charset="0"/>
              </a:rPr>
              <a:t>••• 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‘</a:t>
            </a:r>
            <a:r>
              <a:rPr lang="ko-KR" altLang="en-US" sz="32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김장겸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’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,  ‘</a:t>
            </a:r>
            <a:r>
              <a:rPr lang="ko-KR" altLang="en-US" sz="32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해임안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‘ , ‘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처리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’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,  </a:t>
            </a:r>
            <a:r>
              <a:rPr lang="en-US" altLang="ko-KR" sz="3200" b="1" kern="0" spc="-100" dirty="0">
                <a:solidFill>
                  <a:srgbClr val="C00000"/>
                </a:solidFill>
                <a:latin typeface="Noto Sans CJK KR Regular" pitchFamily="34" charset="0"/>
              </a:rPr>
              <a:t>‘[SEP]’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] </a:t>
            </a:r>
          </a:p>
          <a:p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1EE5E5-B124-467E-4D88-91A649A152D8}"/>
              </a:ext>
            </a:extLst>
          </p:cNvPr>
          <p:cNvSpPr/>
          <p:nvPr/>
        </p:nvSpPr>
        <p:spPr>
          <a:xfrm>
            <a:off x="2921178" y="6708846"/>
            <a:ext cx="13569870" cy="78326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5CE008F-30E4-7E6F-CF38-8AFAB822AE79}"/>
              </a:ext>
            </a:extLst>
          </p:cNvPr>
          <p:cNvSpPr txBox="1"/>
          <p:nvPr/>
        </p:nvSpPr>
        <p:spPr>
          <a:xfrm>
            <a:off x="1095276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62CD9D46-2E73-DADF-EC01-502BC6890BC4}"/>
              </a:ext>
            </a:extLst>
          </p:cNvPr>
          <p:cNvSpPr txBox="1"/>
          <p:nvPr/>
        </p:nvSpPr>
        <p:spPr>
          <a:xfrm>
            <a:off x="2080524" y="453505"/>
            <a:ext cx="1535324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과제 수행 현황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81327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682436" y="1446220"/>
            <a:ext cx="614236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3-3. Roberta embedding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의 입력 생성</a:t>
            </a:r>
            <a:endParaRPr lang="en-US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89806C1D-CF54-D068-826B-7BF458A7C4E0}"/>
              </a:ext>
            </a:extLst>
          </p:cNvPr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433B463F-6A76-417D-482A-E4199BAB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14C15C39-9E17-7074-3F66-F493DB453D01}"/>
              </a:ext>
            </a:extLst>
          </p:cNvPr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ACBFBF30-170A-B231-6534-0A0D7188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1779D0-E734-A7A8-C66D-7A81EF659B8C}"/>
              </a:ext>
            </a:extLst>
          </p:cNvPr>
          <p:cNvSpPr txBox="1"/>
          <p:nvPr/>
        </p:nvSpPr>
        <p:spPr>
          <a:xfrm>
            <a:off x="1447800" y="2581442"/>
            <a:ext cx="13792200" cy="306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목적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en-US" altLang="ko-KR" sz="2800" b="1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roberta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800" b="1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토크나이저와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형태소 정보 길이 맞추기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Tokenizer Roberta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활용</a:t>
            </a: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EX)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</a:t>
            </a:r>
            <a:r>
              <a:rPr lang="ko-KR" altLang="en-US" sz="24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방통위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형태소분석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sz="24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방통위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(NNG)</a:t>
            </a:r>
          </a:p>
          <a:p>
            <a:pPr lvl="4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</a:t>
            </a:r>
            <a:r>
              <a:rPr lang="ko-KR" altLang="en-US" sz="24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토크나이저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방통</a:t>
            </a: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##</a:t>
            </a:r>
            <a:r>
              <a:rPr lang="ko-KR" altLang="en-US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위</a:t>
            </a: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                 -&gt;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방통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(NNG), ##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위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(NNG)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BAFD19A4-5F8D-A8BA-742B-9AF100C40F8B}"/>
              </a:ext>
            </a:extLst>
          </p:cNvPr>
          <p:cNvSpPr txBox="1"/>
          <p:nvPr/>
        </p:nvSpPr>
        <p:spPr>
          <a:xfrm>
            <a:off x="1371600" y="5793826"/>
            <a:ext cx="11323962" cy="2607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- </a:t>
            </a:r>
            <a:r>
              <a:rPr lang="en-US" altLang="ko-KR" sz="2800" b="1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pos_ids</a:t>
            </a: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- Token </a:t>
            </a:r>
            <a:r>
              <a:rPr lang="ko-KR" altLang="en-US" sz="28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altLang="ko-KR" sz="28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7D8D2F-5761-3D31-7D13-8E05803635CA}"/>
              </a:ext>
            </a:extLst>
          </p:cNvPr>
          <p:cNvGrpSpPr/>
          <p:nvPr/>
        </p:nvGrpSpPr>
        <p:grpSpPr>
          <a:xfrm>
            <a:off x="4572000" y="8220535"/>
            <a:ext cx="13030200" cy="1033462"/>
            <a:chOff x="4038600" y="8363726"/>
            <a:chExt cx="11811000" cy="10334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46354F-7AA4-06CB-A72F-333960D4506A}"/>
                </a:ext>
              </a:extLst>
            </p:cNvPr>
            <p:cNvSpPr/>
            <p:nvPr/>
          </p:nvSpPr>
          <p:spPr>
            <a:xfrm>
              <a:off x="4038600" y="8363726"/>
              <a:ext cx="8991600" cy="66485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40492-2E7A-B76D-5801-BB4AB807D94C}"/>
                </a:ext>
              </a:extLst>
            </p:cNvPr>
            <p:cNvSpPr txBox="1"/>
            <p:nvPr/>
          </p:nvSpPr>
          <p:spPr>
            <a:xfrm>
              <a:off x="4191000" y="8443081"/>
              <a:ext cx="11658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[   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방통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,  ‘ ##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위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’,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 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국감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‘ , ‘ ##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서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’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,  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막말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’  ,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Bauhaus 93" panose="04030905020B02020C02" pitchFamily="82" charset="0"/>
                </a:rPr>
                <a:t>•••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,   ‘</a:t>
              </a:r>
              <a:r>
                <a:rPr lang="ko-KR" altLang="en-US" sz="2800" kern="0" spc="-100" dirty="0" err="1">
                  <a:solidFill>
                    <a:srgbClr val="404040"/>
                  </a:solidFill>
                  <a:latin typeface="Noto Sans CJK KR Regular" pitchFamily="34" charset="0"/>
                </a:rPr>
                <a:t>해임안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‘ , 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처리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’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] </a:t>
              </a:r>
            </a:p>
            <a:p>
              <a:endParaRPr lang="ko-KR" altLang="en-US" sz="2800" dirty="0"/>
            </a:p>
          </p:txBody>
        </p:sp>
      </p:grpSp>
      <p:sp>
        <p:nvSpPr>
          <p:cNvPr id="24" name="Object 8">
            <a:extLst>
              <a:ext uri="{FF2B5EF4-FFF2-40B4-BE49-F238E27FC236}">
                <a16:creationId xmlns:a16="http://schemas.microsoft.com/office/drawing/2014/main" id="{7C256BBF-0FB7-D4D2-F850-91AAE57511A2}"/>
              </a:ext>
            </a:extLst>
          </p:cNvPr>
          <p:cNvSpPr txBox="1"/>
          <p:nvPr/>
        </p:nvSpPr>
        <p:spPr>
          <a:xfrm>
            <a:off x="1095276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E02CB345-9FD8-2AA2-AC88-6F39C2524872}"/>
              </a:ext>
            </a:extLst>
          </p:cNvPr>
          <p:cNvSpPr txBox="1"/>
          <p:nvPr/>
        </p:nvSpPr>
        <p:spPr>
          <a:xfrm>
            <a:off x="2080524" y="453505"/>
            <a:ext cx="1535324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과제 수행 현황</a:t>
            </a:r>
            <a:endParaRPr lang="en-US" altLang="ko-KR" sz="4400" dirty="0"/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D924EECE-946B-7EFE-A9DB-7B2FA76B5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16406"/>
              </p:ext>
            </p:extLst>
          </p:nvPr>
        </p:nvGraphicFramePr>
        <p:xfrm>
          <a:off x="2952144" y="6662949"/>
          <a:ext cx="1315947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316">
                  <a:extLst>
                    <a:ext uri="{9D8B030D-6E8A-4147-A177-3AD203B41FA5}">
                      <a16:colId xmlns:a16="http://schemas.microsoft.com/office/drawing/2014/main" val="4114853610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1942796345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925365820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1321796268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201926093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1865078212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1839266465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3405775032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351617657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1104941472"/>
                    </a:ext>
                  </a:extLst>
                </a:gridCol>
                <a:gridCol w="1196316">
                  <a:extLst>
                    <a:ext uri="{9D8B030D-6E8A-4147-A177-3AD203B41FA5}">
                      <a16:colId xmlns:a16="http://schemas.microsoft.com/office/drawing/2014/main" val="565126435"/>
                    </a:ext>
                  </a:extLst>
                </a:gridCol>
              </a:tblGrid>
              <a:tr h="140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IDX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16667"/>
                  </a:ext>
                </a:extLst>
              </a:tr>
              <a:tr h="140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토큰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[PAD]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[UNK]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[CLS]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[SEP]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[MASK]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방통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##</a:t>
                      </a:r>
                      <a:r>
                        <a:rPr lang="ko-KR" altLang="en-US" sz="2000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##</a:t>
                      </a:r>
                      <a:r>
                        <a:rPr lang="ko-KR" altLang="en-US" sz="2000" dirty="0"/>
                        <a:t>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...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2084254"/>
            <a:ext cx="16095167" cy="96706"/>
            <a:chOff x="1095273" y="2084254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084254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6" y="539159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643981"/>
            <a:ext cx="13463262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과제 진척도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327641"/>
            <a:ext cx="10591800" cy="6651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2084254"/>
            <a:ext cx="16095167" cy="96706"/>
            <a:chOff x="1095273" y="2084254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084254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21" y="3068782"/>
            <a:ext cx="12970620" cy="5414264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ADA6AE86-A686-25FA-9DEB-A83D95F76D85}"/>
              </a:ext>
            </a:extLst>
          </p:cNvPr>
          <p:cNvSpPr txBox="1"/>
          <p:nvPr/>
        </p:nvSpPr>
        <p:spPr>
          <a:xfrm>
            <a:off x="1095276" y="539159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877EEA0-D355-8A8F-58EF-7B13EA989F25}"/>
              </a:ext>
            </a:extLst>
          </p:cNvPr>
          <p:cNvSpPr txBox="1"/>
          <p:nvPr/>
        </p:nvSpPr>
        <p:spPr>
          <a:xfrm>
            <a:off x="2080524" y="643981"/>
            <a:ext cx="13463262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과제 진척도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1409700"/>
            <a:ext cx="16095167" cy="96706"/>
            <a:chOff x="1095273" y="2341397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6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5353248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향후 계획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BBE900-1DE9-C7E9-22B4-BDFE0CE957A7}"/>
              </a:ext>
            </a:extLst>
          </p:cNvPr>
          <p:cNvGrpSpPr/>
          <p:nvPr/>
        </p:nvGrpSpPr>
        <p:grpSpPr>
          <a:xfrm>
            <a:off x="1423999" y="1980313"/>
            <a:ext cx="13996356" cy="1967156"/>
            <a:chOff x="1447800" y="4383187"/>
            <a:chExt cx="13996356" cy="1967156"/>
          </a:xfrm>
        </p:grpSpPr>
        <p:sp>
          <p:nvSpPr>
            <p:cNvPr id="10" name="Object 10"/>
            <p:cNvSpPr txBox="1"/>
            <p:nvPr/>
          </p:nvSpPr>
          <p:spPr>
            <a:xfrm>
              <a:off x="1447800" y="4383187"/>
              <a:ext cx="614236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b="1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1. </a:t>
              </a:r>
              <a:r>
                <a:rPr lang="ko-KR" altLang="en-US" sz="3200" b="1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진행 중 </a:t>
              </a:r>
              <a:endParaRPr lang="en-US" b="1" dirty="0">
                <a:solidFill>
                  <a:srgbClr val="40404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9B6D9-05B6-63F2-FC4A-1AAB3DE845E3}"/>
                </a:ext>
              </a:extLst>
            </p:cNvPr>
            <p:cNvSpPr txBox="1"/>
            <p:nvPr/>
          </p:nvSpPr>
          <p:spPr>
            <a:xfrm>
              <a:off x="1651956" y="5035624"/>
              <a:ext cx="13792200" cy="1314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Tx/>
                <a:buChar char="-"/>
              </a:pP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단어의 의미에 따라 정보 추가</a:t>
              </a:r>
              <a:endPara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Ex)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가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’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: VV , ‘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가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’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: NN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인 경우 존재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-&gt; 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가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+ VV, </a:t>
              </a:r>
              <a:r>
                <a:rPr lang="ko-KR" altLang="en-US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가 </a:t>
              </a:r>
              <a:r>
                <a:rPr lang="en-US" altLang="ko-KR" sz="2800" kern="0" spc="-1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+ NN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3FA5A2-3844-76FC-33D9-1891E096424E}"/>
              </a:ext>
            </a:extLst>
          </p:cNvPr>
          <p:cNvGrpSpPr/>
          <p:nvPr/>
        </p:nvGrpSpPr>
        <p:grpSpPr>
          <a:xfrm>
            <a:off x="1423999" y="4345703"/>
            <a:ext cx="13996356" cy="1324288"/>
            <a:chOff x="1481137" y="5530797"/>
            <a:chExt cx="13996356" cy="1324288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40CF9CC-A8E7-63B0-056B-539A1E6A5B12}"/>
                </a:ext>
              </a:extLst>
            </p:cNvPr>
            <p:cNvSpPr txBox="1"/>
            <p:nvPr/>
          </p:nvSpPr>
          <p:spPr>
            <a:xfrm>
              <a:off x="1481137" y="5530797"/>
              <a:ext cx="614236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b="1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2-1. </a:t>
              </a:r>
              <a:r>
                <a:rPr lang="ko-KR" altLang="en-US" sz="3200" b="1" kern="0" spc="-100" dirty="0">
                  <a:solidFill>
                    <a:srgbClr val="404040"/>
                  </a:solidFill>
                  <a:latin typeface="Noto Sans CJK KR Regular" pitchFamily="34" charset="0"/>
                </a:rPr>
                <a:t>추후 진행</a:t>
              </a:r>
              <a:endParaRPr lang="en-US" b="1" dirty="0">
                <a:solidFill>
                  <a:srgbClr val="40404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74B487-658D-0181-4A18-F4DCF9CDB67D}"/>
                </a:ext>
              </a:extLst>
            </p:cNvPr>
            <p:cNvSpPr txBox="1"/>
            <p:nvPr/>
          </p:nvSpPr>
          <p:spPr>
            <a:xfrm>
              <a:off x="1685293" y="6183234"/>
              <a:ext cx="13792200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8B1A34-634C-5EF5-02A7-096739A3BFDA}"/>
              </a:ext>
            </a:extLst>
          </p:cNvPr>
          <p:cNvGrpSpPr/>
          <p:nvPr/>
        </p:nvGrpSpPr>
        <p:grpSpPr>
          <a:xfrm>
            <a:off x="2208637" y="5178020"/>
            <a:ext cx="11694598" cy="2535150"/>
            <a:chOff x="2243471" y="6570750"/>
            <a:chExt cx="11694598" cy="25351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F4F3C2-7169-F516-CDE1-53F81B03BB7F}"/>
                </a:ext>
              </a:extLst>
            </p:cNvPr>
            <p:cNvSpPr/>
            <p:nvPr/>
          </p:nvSpPr>
          <p:spPr>
            <a:xfrm>
              <a:off x="2248010" y="6570750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414557-430C-2208-DA3C-F6B73A0ECDF8}"/>
                </a:ext>
              </a:extLst>
            </p:cNvPr>
            <p:cNvSpPr/>
            <p:nvPr/>
          </p:nvSpPr>
          <p:spPr>
            <a:xfrm>
              <a:off x="2865427" y="6570750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35E20F-C99E-2D7A-5AEA-C2AFC84B068A}"/>
                </a:ext>
              </a:extLst>
            </p:cNvPr>
            <p:cNvSpPr/>
            <p:nvPr/>
          </p:nvSpPr>
          <p:spPr>
            <a:xfrm>
              <a:off x="3482844" y="6570750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4810F2-4219-2222-AF22-15F696A55662}"/>
                </a:ext>
              </a:extLst>
            </p:cNvPr>
            <p:cNvSpPr/>
            <p:nvPr/>
          </p:nvSpPr>
          <p:spPr>
            <a:xfrm>
              <a:off x="4100260" y="6570750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4757DC-829A-F41E-0929-11F722F021CB}"/>
                </a:ext>
              </a:extLst>
            </p:cNvPr>
            <p:cNvSpPr/>
            <p:nvPr/>
          </p:nvSpPr>
          <p:spPr>
            <a:xfrm>
              <a:off x="4717677" y="6570750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1CA558-4AC8-9601-FD28-212B031F5293}"/>
                </a:ext>
              </a:extLst>
            </p:cNvPr>
            <p:cNvSpPr/>
            <p:nvPr/>
          </p:nvSpPr>
          <p:spPr>
            <a:xfrm>
              <a:off x="2243471" y="7838356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FA8148-83D3-62A9-5E6D-FFAE9BC37D8D}"/>
                </a:ext>
              </a:extLst>
            </p:cNvPr>
            <p:cNvSpPr/>
            <p:nvPr/>
          </p:nvSpPr>
          <p:spPr>
            <a:xfrm>
              <a:off x="2860888" y="7838356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BA7EC1-AEE7-4381-284B-7A80924EFA93}"/>
                </a:ext>
              </a:extLst>
            </p:cNvPr>
            <p:cNvSpPr/>
            <p:nvPr/>
          </p:nvSpPr>
          <p:spPr>
            <a:xfrm>
              <a:off x="3478304" y="7838356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FB009-E4FD-79E6-23F2-70C86541EA14}"/>
                </a:ext>
              </a:extLst>
            </p:cNvPr>
            <p:cNvSpPr/>
            <p:nvPr/>
          </p:nvSpPr>
          <p:spPr>
            <a:xfrm>
              <a:off x="4095721" y="7838356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A88A2A-0BF7-FC1E-E19A-85027AA1CF86}"/>
                </a:ext>
              </a:extLst>
            </p:cNvPr>
            <p:cNvSpPr/>
            <p:nvPr/>
          </p:nvSpPr>
          <p:spPr>
            <a:xfrm>
              <a:off x="4713138" y="7838356"/>
              <a:ext cx="617417" cy="63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0D3504-E999-87DB-9DB5-A981100A5229}"/>
                </a:ext>
              </a:extLst>
            </p:cNvPr>
            <p:cNvSpPr txBox="1"/>
            <p:nvPr/>
          </p:nvSpPr>
          <p:spPr>
            <a:xfrm>
              <a:off x="3576600" y="7298230"/>
              <a:ext cx="420826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가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74C2B-0227-9CF2-41D9-0414436D7CC5}"/>
                </a:ext>
              </a:extLst>
            </p:cNvPr>
            <p:cNvSpPr/>
            <p:nvPr/>
          </p:nvSpPr>
          <p:spPr>
            <a:xfrm>
              <a:off x="5952511" y="6570750"/>
              <a:ext cx="617417" cy="6398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56AF3B-311E-5130-1344-D903DCF01F6B}"/>
                </a:ext>
              </a:extLst>
            </p:cNvPr>
            <p:cNvSpPr/>
            <p:nvPr/>
          </p:nvSpPr>
          <p:spPr>
            <a:xfrm>
              <a:off x="6569927" y="6570750"/>
              <a:ext cx="617417" cy="6398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B78E1-7ADE-763F-A989-4D41AC23AB05}"/>
                </a:ext>
              </a:extLst>
            </p:cNvPr>
            <p:cNvSpPr/>
            <p:nvPr/>
          </p:nvSpPr>
          <p:spPr>
            <a:xfrm>
              <a:off x="7187344" y="6570750"/>
              <a:ext cx="617417" cy="6398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25E516-28BB-24D6-CCC9-2D440F138EB9}"/>
                </a:ext>
              </a:extLst>
            </p:cNvPr>
            <p:cNvSpPr/>
            <p:nvPr/>
          </p:nvSpPr>
          <p:spPr>
            <a:xfrm>
              <a:off x="7804761" y="6570750"/>
              <a:ext cx="617417" cy="6398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207891-A2CA-8AA6-088D-812FCFC4FA4B}"/>
                </a:ext>
              </a:extLst>
            </p:cNvPr>
            <p:cNvSpPr/>
            <p:nvPr/>
          </p:nvSpPr>
          <p:spPr>
            <a:xfrm>
              <a:off x="8422177" y="6570750"/>
              <a:ext cx="617417" cy="6398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0237651-83D9-EEBB-EA15-D26808F73831}"/>
                </a:ext>
              </a:extLst>
            </p:cNvPr>
            <p:cNvSpPr/>
            <p:nvPr/>
          </p:nvSpPr>
          <p:spPr>
            <a:xfrm>
              <a:off x="5952511" y="7838356"/>
              <a:ext cx="617417" cy="63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3D21D8-5944-4241-9135-F402EEDABFE7}"/>
                </a:ext>
              </a:extLst>
            </p:cNvPr>
            <p:cNvSpPr/>
            <p:nvPr/>
          </p:nvSpPr>
          <p:spPr>
            <a:xfrm>
              <a:off x="6569927" y="7838356"/>
              <a:ext cx="617417" cy="63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9188ED-A7EF-BBB9-D52E-AFA8C3693D3F}"/>
                </a:ext>
              </a:extLst>
            </p:cNvPr>
            <p:cNvSpPr/>
            <p:nvPr/>
          </p:nvSpPr>
          <p:spPr>
            <a:xfrm>
              <a:off x="7187344" y="7838356"/>
              <a:ext cx="617417" cy="63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C95585-B034-CA6F-F1AD-5F8A6C5EA6BC}"/>
                </a:ext>
              </a:extLst>
            </p:cNvPr>
            <p:cNvSpPr/>
            <p:nvPr/>
          </p:nvSpPr>
          <p:spPr>
            <a:xfrm>
              <a:off x="7804761" y="7838356"/>
              <a:ext cx="617417" cy="63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24C29A-9717-1159-0E95-5BE60AF334DC}"/>
                </a:ext>
              </a:extLst>
            </p:cNvPr>
            <p:cNvSpPr/>
            <p:nvPr/>
          </p:nvSpPr>
          <p:spPr>
            <a:xfrm>
              <a:off x="8422177" y="7838356"/>
              <a:ext cx="617417" cy="63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4727FD-4252-7D18-4343-0D4264AED152}"/>
                </a:ext>
              </a:extLst>
            </p:cNvPr>
            <p:cNvSpPr/>
            <p:nvPr/>
          </p:nvSpPr>
          <p:spPr>
            <a:xfrm>
              <a:off x="10850986" y="6570750"/>
              <a:ext cx="617417" cy="6398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0352DC-5896-45AD-1C93-A91590DA6CE7}"/>
                </a:ext>
              </a:extLst>
            </p:cNvPr>
            <p:cNvSpPr/>
            <p:nvPr/>
          </p:nvSpPr>
          <p:spPr>
            <a:xfrm>
              <a:off x="11468402" y="6570750"/>
              <a:ext cx="617417" cy="6398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E7FAD5-7D5B-4A02-B277-A352C209D886}"/>
                </a:ext>
              </a:extLst>
            </p:cNvPr>
            <p:cNvSpPr/>
            <p:nvPr/>
          </p:nvSpPr>
          <p:spPr>
            <a:xfrm>
              <a:off x="12085819" y="6570750"/>
              <a:ext cx="617417" cy="6398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E86358-D505-DF80-E88A-058A9125278E}"/>
                </a:ext>
              </a:extLst>
            </p:cNvPr>
            <p:cNvSpPr/>
            <p:nvPr/>
          </p:nvSpPr>
          <p:spPr>
            <a:xfrm>
              <a:off x="12703236" y="6570750"/>
              <a:ext cx="617417" cy="6398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CEDF0E9-82BA-3F7F-0A67-2444181F0B7E}"/>
                </a:ext>
              </a:extLst>
            </p:cNvPr>
            <p:cNvSpPr/>
            <p:nvPr/>
          </p:nvSpPr>
          <p:spPr>
            <a:xfrm>
              <a:off x="13320652" y="6570750"/>
              <a:ext cx="617417" cy="6398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63F5F71-F4DE-E71B-3A89-CB0015A67444}"/>
                </a:ext>
              </a:extLst>
            </p:cNvPr>
            <p:cNvSpPr/>
            <p:nvPr/>
          </p:nvSpPr>
          <p:spPr>
            <a:xfrm>
              <a:off x="10850986" y="7838356"/>
              <a:ext cx="617417" cy="639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56B1E-9199-BA04-1B5B-A36A3ACEB37D}"/>
                </a:ext>
              </a:extLst>
            </p:cNvPr>
            <p:cNvSpPr/>
            <p:nvPr/>
          </p:nvSpPr>
          <p:spPr>
            <a:xfrm>
              <a:off x="11468402" y="7838356"/>
              <a:ext cx="617417" cy="639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DD65EC-9CA1-C8C0-E43E-951FC8EA10C3}"/>
                </a:ext>
              </a:extLst>
            </p:cNvPr>
            <p:cNvSpPr/>
            <p:nvPr/>
          </p:nvSpPr>
          <p:spPr>
            <a:xfrm>
              <a:off x="12085819" y="7838356"/>
              <a:ext cx="617417" cy="639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C13191-85E0-4BC4-0CBF-944EAA9F27E3}"/>
                </a:ext>
              </a:extLst>
            </p:cNvPr>
            <p:cNvSpPr/>
            <p:nvPr/>
          </p:nvSpPr>
          <p:spPr>
            <a:xfrm>
              <a:off x="12703236" y="7838356"/>
              <a:ext cx="617417" cy="639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B6FE5F0-BABB-5861-29E6-19EC8D0C4A50}"/>
                </a:ext>
              </a:extLst>
            </p:cNvPr>
            <p:cNvSpPr/>
            <p:nvPr/>
          </p:nvSpPr>
          <p:spPr>
            <a:xfrm>
              <a:off x="13320652" y="7838356"/>
              <a:ext cx="617417" cy="639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DB87E6-64B1-973E-6A33-A9E182069961}"/>
                </a:ext>
              </a:extLst>
            </p:cNvPr>
            <p:cNvSpPr txBox="1"/>
            <p:nvPr/>
          </p:nvSpPr>
          <p:spPr>
            <a:xfrm>
              <a:off x="9888542" y="6696854"/>
              <a:ext cx="962444" cy="38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  <a:r>
                <a:rPr lang="en-US" altLang="ko-KR" dirty="0"/>
                <a:t>_VV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EE1C45-C6A9-B941-C3DE-6823E8D3AF9A}"/>
                </a:ext>
              </a:extLst>
            </p:cNvPr>
            <p:cNvSpPr txBox="1"/>
            <p:nvPr/>
          </p:nvSpPr>
          <p:spPr>
            <a:xfrm>
              <a:off x="9888542" y="7964460"/>
              <a:ext cx="848948" cy="38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  <a:r>
                <a:rPr lang="en-US" altLang="ko-KR" dirty="0"/>
                <a:t>_NN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938BF2-4C70-6F50-4682-E637EBABEADF}"/>
                </a:ext>
              </a:extLst>
            </p:cNvPr>
            <p:cNvSpPr txBox="1"/>
            <p:nvPr/>
          </p:nvSpPr>
          <p:spPr>
            <a:xfrm>
              <a:off x="3576600" y="8718213"/>
              <a:ext cx="420826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가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44582C-4A16-E141-AFE4-F483D8144C44}"/>
                </a:ext>
              </a:extLst>
            </p:cNvPr>
            <p:cNvSpPr txBox="1"/>
            <p:nvPr/>
          </p:nvSpPr>
          <p:spPr>
            <a:xfrm>
              <a:off x="7341698" y="7291543"/>
              <a:ext cx="454336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VV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4E4EE8-1E17-61A9-1912-21F563EF9856}"/>
                </a:ext>
              </a:extLst>
            </p:cNvPr>
            <p:cNvSpPr txBox="1"/>
            <p:nvPr/>
          </p:nvSpPr>
          <p:spPr>
            <a:xfrm>
              <a:off x="7341698" y="8718213"/>
              <a:ext cx="489015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NN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F81E33-8E9C-4BF3-4CD2-6A7293B8B6B4}"/>
                </a:ext>
              </a:extLst>
            </p:cNvPr>
            <p:cNvSpPr txBox="1"/>
            <p:nvPr/>
          </p:nvSpPr>
          <p:spPr>
            <a:xfrm>
              <a:off x="5509878" y="6696854"/>
              <a:ext cx="303930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95D512-20F8-1A24-F42A-1ADF52F41A14}"/>
                </a:ext>
              </a:extLst>
            </p:cNvPr>
            <p:cNvSpPr txBox="1"/>
            <p:nvPr/>
          </p:nvSpPr>
          <p:spPr>
            <a:xfrm>
              <a:off x="5502829" y="7964460"/>
              <a:ext cx="303930" cy="387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339A399-2581-44FE-F073-90B27279F93B}"/>
                </a:ext>
              </a:extLst>
            </p:cNvPr>
            <p:cNvCxnSpPr/>
            <p:nvPr/>
          </p:nvCxnSpPr>
          <p:spPr>
            <a:xfrm>
              <a:off x="9372600" y="687946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3320CB6-BF71-927A-093D-2197ABB01D27}"/>
                </a:ext>
              </a:extLst>
            </p:cNvPr>
            <p:cNvCxnSpPr/>
            <p:nvPr/>
          </p:nvCxnSpPr>
          <p:spPr>
            <a:xfrm>
              <a:off x="9372600" y="8188235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7FF6E2A-DED3-46F7-FC88-D0DA1B58088A}"/>
              </a:ext>
            </a:extLst>
          </p:cNvPr>
          <p:cNvSpPr txBox="1"/>
          <p:nvPr/>
        </p:nvSpPr>
        <p:spPr>
          <a:xfrm>
            <a:off x="2217346" y="7963009"/>
            <a:ext cx="1241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04040"/>
                </a:solidFill>
              </a:rPr>
              <a:t>형태소 정보를 추가하여 기존의 </a:t>
            </a:r>
            <a:r>
              <a:rPr lang="en-US" altLang="ko-KR" sz="2800" dirty="0">
                <a:solidFill>
                  <a:srgbClr val="404040"/>
                </a:solidFill>
              </a:rPr>
              <a:t>vocab</a:t>
            </a:r>
            <a:r>
              <a:rPr lang="ko-KR" altLang="en-US" sz="2800" dirty="0">
                <a:solidFill>
                  <a:srgbClr val="404040"/>
                </a:solidFill>
              </a:rPr>
              <a:t>보다 더 다양한 </a:t>
            </a:r>
            <a:r>
              <a:rPr lang="en-US" altLang="ko-KR" sz="2800" dirty="0">
                <a:solidFill>
                  <a:srgbClr val="404040"/>
                </a:solidFill>
              </a:rPr>
              <a:t>vocab </a:t>
            </a:r>
            <a:r>
              <a:rPr lang="ko-KR" altLang="en-US" sz="2800" dirty="0">
                <a:solidFill>
                  <a:srgbClr val="404040"/>
                </a:solidFill>
              </a:rPr>
              <a:t>생성하여 성능 향상 </a:t>
            </a:r>
          </a:p>
        </p:txBody>
      </p:sp>
    </p:spTree>
    <p:extLst>
      <p:ext uri="{BB962C8B-B14F-4D97-AF65-F5344CB8AC3E}">
        <p14:creationId xmlns:p14="http://schemas.microsoft.com/office/powerpoint/2010/main" val="294349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6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5353248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향후 계획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9B6D9-05B6-63F2-FC4A-1AAB3DE845E3}"/>
              </a:ext>
            </a:extLst>
          </p:cNvPr>
          <p:cNvSpPr txBox="1"/>
          <p:nvPr/>
        </p:nvSpPr>
        <p:spPr>
          <a:xfrm>
            <a:off x="1381125" y="2589450"/>
            <a:ext cx="150876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기존의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transformer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는 새로운 데이터를 학습하게 되면 이전 정보 잊는 단점 존재</a:t>
            </a: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-&gt;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model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은 그대로 두면서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adapter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부착해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knowledge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주입하는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K-Adapter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사용</a:t>
            </a: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intermediate pre-training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진행 예정</a:t>
            </a: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227DE5FB-A35C-A811-57D3-069D84EFC129}"/>
              </a:ext>
            </a:extLst>
          </p:cNvPr>
          <p:cNvSpPr txBox="1"/>
          <p:nvPr/>
        </p:nvSpPr>
        <p:spPr>
          <a:xfrm>
            <a:off x="1295400" y="2019300"/>
            <a:ext cx="614236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2-2. </a:t>
            </a:r>
            <a:r>
              <a:rPr lang="ko-KR" altLang="en-US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추후 진행</a:t>
            </a:r>
            <a:endParaRPr lang="en-US" b="1" dirty="0">
              <a:solidFill>
                <a:srgbClr val="40404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1D49D7-9C26-0D84-D845-13347B9D98BC}"/>
              </a:ext>
            </a:extLst>
          </p:cNvPr>
          <p:cNvGrpSpPr/>
          <p:nvPr/>
        </p:nvGrpSpPr>
        <p:grpSpPr>
          <a:xfrm>
            <a:off x="1819275" y="5143500"/>
            <a:ext cx="14992350" cy="3552188"/>
            <a:chOff x="1819275" y="5524436"/>
            <a:chExt cx="14992350" cy="35521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4D3F0B-EB85-1FC6-9A40-CD3E1DA27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275" y="5524436"/>
              <a:ext cx="4495800" cy="3499571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2B261E-E226-0DDC-83C8-FDB3CA7CA74B}"/>
                </a:ext>
              </a:extLst>
            </p:cNvPr>
            <p:cNvGrpSpPr/>
            <p:nvPr/>
          </p:nvGrpSpPr>
          <p:grpSpPr>
            <a:xfrm>
              <a:off x="8810625" y="5524436"/>
              <a:ext cx="8001000" cy="3552188"/>
              <a:chOff x="8077200" y="5448300"/>
              <a:chExt cx="8001000" cy="35521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D0D574-CBB4-DAA8-4BAB-78A9D412095A}"/>
                  </a:ext>
                </a:extLst>
              </p:cNvPr>
              <p:cNvSpPr/>
              <p:nvPr/>
            </p:nvSpPr>
            <p:spPr>
              <a:xfrm>
                <a:off x="8077200" y="5448300"/>
                <a:ext cx="8001000" cy="3552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770851B-D0FC-D97A-2315-F77B8120B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7200" y="5448300"/>
                <a:ext cx="4495800" cy="3499571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9C967E2-CB61-8367-8FFD-998A64F1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362" y="5829300"/>
                <a:ext cx="2509838" cy="3118571"/>
              </a:xfrm>
              <a:prstGeom prst="rect">
                <a:avLst/>
              </a:prstGeom>
            </p:spPr>
          </p:pic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97AF7E1-B813-4922-0CA2-77B3282DED7C}"/>
                  </a:ext>
                </a:extLst>
              </p:cNvPr>
              <p:cNvCxnSpPr/>
              <p:nvPr/>
            </p:nvCxnSpPr>
            <p:spPr>
              <a:xfrm>
                <a:off x="12344400" y="6286500"/>
                <a:ext cx="10668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7B1D2C9-F52F-4EAB-4439-3BC0CD0F6BAC}"/>
                  </a:ext>
                </a:extLst>
              </p:cNvPr>
              <p:cNvCxnSpPr/>
              <p:nvPr/>
            </p:nvCxnSpPr>
            <p:spPr>
              <a:xfrm>
                <a:off x="12344400" y="6743700"/>
                <a:ext cx="10668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EA59D40-0297-6D1D-0C05-C37A040D787B}"/>
                  </a:ext>
                </a:extLst>
              </p:cNvPr>
              <p:cNvCxnSpPr/>
              <p:nvPr/>
            </p:nvCxnSpPr>
            <p:spPr>
              <a:xfrm>
                <a:off x="12344400" y="7581900"/>
                <a:ext cx="10668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B119E2C-3BE1-5122-EC60-3BA63AECF049}"/>
                  </a:ext>
                </a:extLst>
              </p:cNvPr>
              <p:cNvCxnSpPr/>
              <p:nvPr/>
            </p:nvCxnSpPr>
            <p:spPr>
              <a:xfrm>
                <a:off x="12344400" y="8039100"/>
                <a:ext cx="10668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EDE2CA4-5B9C-801E-DA45-A9DD0C92DB62}"/>
                  </a:ext>
                </a:extLst>
              </p:cNvPr>
              <p:cNvCxnSpPr/>
              <p:nvPr/>
            </p:nvCxnSpPr>
            <p:spPr>
              <a:xfrm>
                <a:off x="12344400" y="8515387"/>
                <a:ext cx="10668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FDF62C89-EDF1-7BAA-7271-D9DCE33B81F4}"/>
                </a:ext>
              </a:extLst>
            </p:cNvPr>
            <p:cNvSpPr/>
            <p:nvPr/>
          </p:nvSpPr>
          <p:spPr>
            <a:xfrm>
              <a:off x="6838950" y="6862503"/>
              <a:ext cx="1447800" cy="7371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82B241-4794-4BBB-F143-E71059D1564C}"/>
                </a:ext>
              </a:extLst>
            </p:cNvPr>
            <p:cNvSpPr txBox="1"/>
            <p:nvPr/>
          </p:nvSpPr>
          <p:spPr>
            <a:xfrm>
              <a:off x="14144625" y="5575920"/>
              <a:ext cx="2152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Adapter</a:t>
              </a:r>
              <a:endParaRPr lang="ko-KR" altLang="en-US" sz="20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7B639A-5052-C600-1E4B-AE8494EA0D32}"/>
                </a:ext>
              </a:extLst>
            </p:cNvPr>
            <p:cNvSpPr/>
            <p:nvPr/>
          </p:nvSpPr>
          <p:spPr>
            <a:xfrm>
              <a:off x="14344650" y="6232885"/>
              <a:ext cx="1752600" cy="304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78D246-B400-2B49-61F4-61A2B73F611D}"/>
                </a:ext>
              </a:extLst>
            </p:cNvPr>
            <p:cNvSpPr/>
            <p:nvPr/>
          </p:nvSpPr>
          <p:spPr>
            <a:xfrm>
              <a:off x="14312529" y="6731428"/>
              <a:ext cx="1752600" cy="304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E97ABBD-F2D2-73C8-44AF-1A66807A053E}"/>
                </a:ext>
              </a:extLst>
            </p:cNvPr>
            <p:cNvSpPr/>
            <p:nvPr/>
          </p:nvSpPr>
          <p:spPr>
            <a:xfrm>
              <a:off x="14322054" y="7479301"/>
              <a:ext cx="1752600" cy="304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F15C01-2BF6-EF71-19A2-18C3BD97F410}"/>
                </a:ext>
              </a:extLst>
            </p:cNvPr>
            <p:cNvSpPr/>
            <p:nvPr/>
          </p:nvSpPr>
          <p:spPr>
            <a:xfrm>
              <a:off x="14344650" y="7981701"/>
              <a:ext cx="1752600" cy="304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D7E6029-4757-147A-FE47-5178DBDE2473}"/>
                </a:ext>
              </a:extLst>
            </p:cNvPr>
            <p:cNvSpPr/>
            <p:nvPr/>
          </p:nvSpPr>
          <p:spPr>
            <a:xfrm>
              <a:off x="14344650" y="8413881"/>
              <a:ext cx="1752600" cy="304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8F6DD288-7888-D187-9E1E-D591B86DED01}"/>
              </a:ext>
            </a:extLst>
          </p:cNvPr>
          <p:cNvGrpSpPr/>
          <p:nvPr/>
        </p:nvGrpSpPr>
        <p:grpSpPr>
          <a:xfrm>
            <a:off x="1095273" y="1484234"/>
            <a:ext cx="16095167" cy="96706"/>
            <a:chOff x="1095273" y="2341397"/>
            <a:chExt cx="16095167" cy="96706"/>
          </a:xfrm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62FC9C04-539A-ABA2-808C-C4D135BD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52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566" y="3613551"/>
            <a:ext cx="22215215" cy="2393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900" kern="0" spc="-4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감사합니다.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8645" y="1298877"/>
            <a:ext cx="92284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3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목차</a:t>
            </a:r>
            <a:endParaRPr lang="en-US" sz="44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4C33D0-3BE0-A105-CB96-C4E0F08960EF}"/>
              </a:ext>
            </a:extLst>
          </p:cNvPr>
          <p:cNvGrpSpPr/>
          <p:nvPr/>
        </p:nvGrpSpPr>
        <p:grpSpPr>
          <a:xfrm>
            <a:off x="10087690" y="2531873"/>
            <a:ext cx="9468091" cy="769441"/>
            <a:chOff x="1539712" y="5182128"/>
            <a:chExt cx="9468091" cy="769441"/>
          </a:xfrm>
        </p:grpSpPr>
        <p:sp>
          <p:nvSpPr>
            <p:cNvPr id="14" name="Object 14"/>
            <p:cNvSpPr txBox="1"/>
            <p:nvPr/>
          </p:nvSpPr>
          <p:spPr>
            <a:xfrm>
              <a:off x="1539712" y="5182128"/>
              <a:ext cx="21373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kern="0" spc="-200" dirty="0">
                  <a:solidFill>
                    <a:srgbClr val="404040"/>
                  </a:solidFill>
                  <a:latin typeface="Noto Sans CJK KR Black" pitchFamily="34" charset="0"/>
                  <a:cs typeface="Noto Sans CJK KR Black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320867" y="5274524"/>
              <a:ext cx="7686936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500" kern="0" spc="-2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과제 진척도</a:t>
              </a:r>
              <a:endParaRPr 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798F4-3E83-1C9B-6394-2EE80E9DF40F}"/>
              </a:ext>
            </a:extLst>
          </p:cNvPr>
          <p:cNvGrpSpPr/>
          <p:nvPr/>
        </p:nvGrpSpPr>
        <p:grpSpPr>
          <a:xfrm>
            <a:off x="10128519" y="4732488"/>
            <a:ext cx="9451624" cy="769441"/>
            <a:chOff x="1564888" y="8597419"/>
            <a:chExt cx="9451624" cy="769441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40F3E3E2-80DF-16A5-72C9-219D56386DDB}"/>
                </a:ext>
              </a:extLst>
            </p:cNvPr>
            <p:cNvSpPr txBox="1"/>
            <p:nvPr/>
          </p:nvSpPr>
          <p:spPr>
            <a:xfrm>
              <a:off x="1564888" y="8597419"/>
              <a:ext cx="21373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kern="0" spc="-200" dirty="0">
                  <a:solidFill>
                    <a:srgbClr val="404040"/>
                  </a:solidFill>
                  <a:latin typeface="Noto Sans CJK KR Black" pitchFamily="34" charset="0"/>
                  <a:cs typeface="Noto Sans CJK KR Black" pitchFamily="34" charset="0"/>
                </a:rPr>
                <a:t>05</a:t>
              </a:r>
              <a:endParaRPr lang="en-US" dirty="0"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66E17DB2-FB86-F2E4-405A-F94995ED4E43}"/>
                </a:ext>
              </a:extLst>
            </p:cNvPr>
            <p:cNvSpPr txBox="1"/>
            <p:nvPr/>
          </p:nvSpPr>
          <p:spPr>
            <a:xfrm>
              <a:off x="3329576" y="8703539"/>
              <a:ext cx="7686936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500" kern="0" spc="-200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향후 계획</a:t>
              </a:r>
              <a:endParaRPr 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383C30-3AA9-D98B-5FA4-833294EFBAB3}"/>
              </a:ext>
            </a:extLst>
          </p:cNvPr>
          <p:cNvGrpSpPr/>
          <p:nvPr/>
        </p:nvGrpSpPr>
        <p:grpSpPr>
          <a:xfrm>
            <a:off x="1539714" y="2292370"/>
            <a:ext cx="9468089" cy="2603803"/>
            <a:chOff x="1539714" y="2400300"/>
            <a:chExt cx="9468089" cy="26038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07D868-7A3F-CF8D-9604-F87356C39C81}"/>
                </a:ext>
              </a:extLst>
            </p:cNvPr>
            <p:cNvGrpSpPr/>
            <p:nvPr/>
          </p:nvGrpSpPr>
          <p:grpSpPr>
            <a:xfrm>
              <a:off x="1539714" y="2400300"/>
              <a:ext cx="9468089" cy="1157691"/>
              <a:chOff x="1539714" y="2676429"/>
              <a:chExt cx="9468089" cy="1157691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1539714" y="2676429"/>
                <a:ext cx="2137388" cy="11576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400" kern="0" spc="-200" dirty="0">
                    <a:solidFill>
                      <a:srgbClr val="404040"/>
                    </a:solidFill>
                    <a:latin typeface="Noto Sans CJK KR Black" pitchFamily="34" charset="0"/>
                    <a:cs typeface="Noto Sans CJK KR Black" pitchFamily="34" charset="0"/>
                  </a:rPr>
                  <a:t>01</a:t>
                </a:r>
                <a:endParaRPr lang="en-US" dirty="0"/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3320867" y="2988610"/>
                <a:ext cx="7686936" cy="6309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500" kern="0" spc="-200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연구배경</a:t>
                </a:r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F6D00A-F334-AF33-12F1-9E736AB020DA}"/>
                </a:ext>
              </a:extLst>
            </p:cNvPr>
            <p:cNvSpPr txBox="1"/>
            <p:nvPr/>
          </p:nvSpPr>
          <p:spPr>
            <a:xfrm>
              <a:off x="3466264" y="3434443"/>
              <a:ext cx="66683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dirty="0">
                  <a:solidFill>
                    <a:srgbClr val="404040"/>
                  </a:solidFill>
                </a:rPr>
                <a:t>기존 언어모형의 한계점</a:t>
              </a: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400" dirty="0">
                  <a:solidFill>
                    <a:srgbClr val="404040"/>
                  </a:solidFill>
                </a:rPr>
                <a:t>제약사항 분석</a:t>
              </a:r>
              <a:r>
                <a:rPr lang="en-US" altLang="ko-KR" sz="2400" dirty="0">
                  <a:solidFill>
                    <a:srgbClr val="404040"/>
                  </a:solidFill>
                </a:rPr>
                <a:t> </a:t>
              </a:r>
              <a:r>
                <a:rPr lang="ko-KR" altLang="en-US" sz="2400" dirty="0">
                  <a:solidFill>
                    <a:srgbClr val="404040"/>
                  </a:solidFill>
                </a:rPr>
                <a:t>및 대처방안</a:t>
              </a: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endParaRPr lang="ko-KR" altLang="en-US" sz="2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E57A0E-AAF7-7CD1-EAB6-D5B78EEA9D7D}"/>
              </a:ext>
            </a:extLst>
          </p:cNvPr>
          <p:cNvGrpSpPr/>
          <p:nvPr/>
        </p:nvGrpSpPr>
        <p:grpSpPr>
          <a:xfrm>
            <a:off x="1533633" y="4701196"/>
            <a:ext cx="9468089" cy="2040347"/>
            <a:chOff x="1539714" y="2594425"/>
            <a:chExt cx="9468089" cy="204034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39CBBB2-AD42-9952-4A77-BFF7848579BA}"/>
                </a:ext>
              </a:extLst>
            </p:cNvPr>
            <p:cNvGrpSpPr/>
            <p:nvPr/>
          </p:nvGrpSpPr>
          <p:grpSpPr>
            <a:xfrm>
              <a:off x="1539714" y="2594425"/>
              <a:ext cx="9468089" cy="769441"/>
              <a:chOff x="1539714" y="2870554"/>
              <a:chExt cx="9468089" cy="769441"/>
            </a:xfrm>
          </p:grpSpPr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id="{95042257-01D0-2B85-743E-352A584B09D4}"/>
                  </a:ext>
                </a:extLst>
              </p:cNvPr>
              <p:cNvSpPr txBox="1"/>
              <p:nvPr/>
            </p:nvSpPr>
            <p:spPr>
              <a:xfrm>
                <a:off x="1539714" y="2870554"/>
                <a:ext cx="213738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400" kern="0" spc="-200" dirty="0">
                    <a:solidFill>
                      <a:srgbClr val="404040"/>
                    </a:solidFill>
                    <a:latin typeface="Noto Sans CJK KR Black" pitchFamily="34" charset="0"/>
                    <a:cs typeface="Noto Sans CJK KR Black" pitchFamily="34" charset="0"/>
                  </a:rPr>
                  <a:t>02</a:t>
                </a:r>
                <a:endParaRPr lang="en-US" dirty="0"/>
              </a:p>
            </p:txBody>
          </p:sp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90228B0A-6534-B8DF-F6A8-9A71784B1E42}"/>
                  </a:ext>
                </a:extLst>
              </p:cNvPr>
              <p:cNvSpPr txBox="1"/>
              <p:nvPr/>
            </p:nvSpPr>
            <p:spPr>
              <a:xfrm>
                <a:off x="3320867" y="2988610"/>
                <a:ext cx="7686936" cy="6309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500" kern="0" spc="-200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설계 상세화</a:t>
                </a:r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8C9836-A96D-0F6A-3FE2-9B4B44D2CF68}"/>
                </a:ext>
              </a:extLst>
            </p:cNvPr>
            <p:cNvSpPr txBox="1"/>
            <p:nvPr/>
          </p:nvSpPr>
          <p:spPr>
            <a:xfrm>
              <a:off x="3466264" y="3434443"/>
              <a:ext cx="66683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dirty="0">
                  <a:solidFill>
                    <a:srgbClr val="404040"/>
                  </a:solidFill>
                </a:rPr>
                <a:t>사용 기술</a:t>
              </a: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400" dirty="0">
                  <a:solidFill>
                    <a:srgbClr val="404040"/>
                  </a:solidFill>
                </a:rPr>
                <a:t>추진계획</a:t>
              </a: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endParaRPr lang="ko-KR" altLang="en-US" sz="2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520071-81B2-4924-B62C-F003168F73C2}"/>
              </a:ext>
            </a:extLst>
          </p:cNvPr>
          <p:cNvGrpSpPr/>
          <p:nvPr/>
        </p:nvGrpSpPr>
        <p:grpSpPr>
          <a:xfrm>
            <a:off x="1533633" y="6977685"/>
            <a:ext cx="9468089" cy="1671015"/>
            <a:chOff x="1539714" y="2594425"/>
            <a:chExt cx="9468089" cy="16710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A9704A-1524-F8A3-F8C4-56E219749D27}"/>
                </a:ext>
              </a:extLst>
            </p:cNvPr>
            <p:cNvGrpSpPr/>
            <p:nvPr/>
          </p:nvGrpSpPr>
          <p:grpSpPr>
            <a:xfrm>
              <a:off x="1539714" y="2594425"/>
              <a:ext cx="9468089" cy="769441"/>
              <a:chOff x="1539714" y="2870554"/>
              <a:chExt cx="9468089" cy="769441"/>
            </a:xfrm>
          </p:grpSpPr>
          <p:sp>
            <p:nvSpPr>
              <p:cNvPr id="38" name="Object 12">
                <a:extLst>
                  <a:ext uri="{FF2B5EF4-FFF2-40B4-BE49-F238E27FC236}">
                    <a16:creationId xmlns:a16="http://schemas.microsoft.com/office/drawing/2014/main" id="{D44A2747-9183-EFED-26DE-5B48BD857434}"/>
                  </a:ext>
                </a:extLst>
              </p:cNvPr>
              <p:cNvSpPr txBox="1"/>
              <p:nvPr/>
            </p:nvSpPr>
            <p:spPr>
              <a:xfrm>
                <a:off x="1539714" y="2870554"/>
                <a:ext cx="213738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400" kern="0" spc="-200" dirty="0">
                    <a:solidFill>
                      <a:srgbClr val="404040"/>
                    </a:solidFill>
                    <a:latin typeface="Noto Sans CJK KR Black" pitchFamily="34" charset="0"/>
                    <a:cs typeface="Noto Sans CJK KR Black" pitchFamily="34" charset="0"/>
                  </a:rPr>
                  <a:t>03</a:t>
                </a:r>
                <a:endParaRPr lang="en-US" dirty="0"/>
              </a:p>
            </p:txBody>
          </p:sp>
          <p:sp>
            <p:nvSpPr>
              <p:cNvPr id="39" name="Object 17">
                <a:extLst>
                  <a:ext uri="{FF2B5EF4-FFF2-40B4-BE49-F238E27FC236}">
                    <a16:creationId xmlns:a16="http://schemas.microsoft.com/office/drawing/2014/main" id="{DAC34E31-5F16-9741-21D8-D96EE84EF8A3}"/>
                  </a:ext>
                </a:extLst>
              </p:cNvPr>
              <p:cNvSpPr txBox="1"/>
              <p:nvPr/>
            </p:nvSpPr>
            <p:spPr>
              <a:xfrm>
                <a:off x="3320867" y="2988610"/>
                <a:ext cx="7686936" cy="6309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500" kern="0" spc="-200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과제 수행 현황</a:t>
                </a:r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5A2355-4550-AC2A-7175-7A0A37408D07}"/>
                </a:ext>
              </a:extLst>
            </p:cNvPr>
            <p:cNvSpPr txBox="1"/>
            <p:nvPr/>
          </p:nvSpPr>
          <p:spPr>
            <a:xfrm>
              <a:off x="3466264" y="3434443"/>
              <a:ext cx="6668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dirty="0" err="1">
                  <a:solidFill>
                    <a:srgbClr val="404040"/>
                  </a:solidFill>
                </a:rPr>
                <a:t>토크나이저</a:t>
              </a:r>
              <a:r>
                <a:rPr lang="ko-KR" altLang="en-US" sz="2400" dirty="0">
                  <a:solidFill>
                    <a:srgbClr val="404040"/>
                  </a:solidFill>
                </a:rPr>
                <a:t> 기준 새 </a:t>
              </a:r>
              <a:r>
                <a:rPr lang="en-US" altLang="ko-KR" sz="2400" dirty="0">
                  <a:solidFill>
                    <a:srgbClr val="404040"/>
                  </a:solidFill>
                </a:rPr>
                <a:t>vocab </a:t>
              </a:r>
              <a:r>
                <a:rPr lang="ko-KR" altLang="en-US" sz="2400" dirty="0">
                  <a:solidFill>
                    <a:srgbClr val="404040"/>
                  </a:solidFill>
                </a:rPr>
                <a:t>생성</a:t>
              </a:r>
              <a:endParaRPr lang="en-US" altLang="ko-KR" sz="2400" dirty="0">
                <a:solidFill>
                  <a:srgbClr val="404040"/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400" dirty="0">
                  <a:solidFill>
                    <a:srgbClr val="404040"/>
                  </a:solidFill>
                </a:rPr>
                <a:t>입력 </a:t>
              </a:r>
              <a:r>
                <a:rPr lang="en-US" altLang="ko-KR" sz="2400" dirty="0">
                  <a:solidFill>
                    <a:srgbClr val="404040"/>
                  </a:solidFill>
                </a:rPr>
                <a:t>ids </a:t>
              </a:r>
              <a:r>
                <a:rPr lang="ko-KR" altLang="en-US" sz="2400" dirty="0">
                  <a:solidFill>
                    <a:srgbClr val="404040"/>
                  </a:solidFill>
                </a:rPr>
                <a:t>생성 </a:t>
              </a:r>
              <a:r>
                <a:rPr lang="en-US" altLang="ko-KR" sz="2400" dirty="0">
                  <a:solidFill>
                    <a:srgbClr val="404040"/>
                  </a:solidFill>
                </a:rPr>
                <a:t>( seg, pos, </a:t>
              </a:r>
              <a:r>
                <a:rPr lang="ko-KR" altLang="en-US" sz="2400" dirty="0">
                  <a:solidFill>
                    <a:srgbClr val="404040"/>
                  </a:solidFill>
                </a:rPr>
                <a:t>형태소 </a:t>
              </a:r>
              <a:r>
                <a:rPr lang="en-US" altLang="ko-KR" sz="2400" dirty="0">
                  <a:solidFill>
                    <a:srgbClr val="404040"/>
                  </a:solidFill>
                </a:rPr>
                <a:t>)</a:t>
              </a:r>
              <a:endParaRPr lang="ko-KR" altLang="en-US" sz="24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28886" y="1418121"/>
            <a:ext cx="196812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1-1.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 언어모형의 한계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27555" y="4305300"/>
            <a:ext cx="16230600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</a:t>
            </a:r>
            <a:r>
              <a:rPr lang="en-US" sz="2800" b="1" kern="0" spc="-2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영어기반으로</a:t>
            </a:r>
            <a:r>
              <a:rPr lang="en-US" sz="2800" b="1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제작된 사전학습 언어모델의 </a:t>
            </a:r>
            <a:r>
              <a:rPr lang="en-US" sz="2800" b="1" kern="0" spc="-2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단점</a:t>
            </a:r>
            <a:r>
              <a:rPr lang="en-US" sz="2800" b="1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b="1" kern="0" spc="-2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보완</a:t>
            </a:r>
            <a:endParaRPr lang="en-US" sz="2800" b="1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514350" indent="-514350">
              <a:buAutoNum type="arabicPeriod"/>
            </a:pPr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514350" indent="-514350">
              <a:buAutoNum type="arabicPeriod"/>
            </a:pPr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514350" indent="-514350">
              <a:buAutoNum type="arabicPeriod"/>
            </a:pPr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514350" indent="-514350">
              <a:buAutoNum type="arabicPeriod"/>
            </a:pPr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      한국어 품사  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‘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조사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＇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에 매칭되는 영어 품사가 없어 기존 언어모델을 한국어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문제에 적용하는데 한계 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</a:p>
          <a:p>
            <a:endParaRPr lang="en-US" altLang="ko-KR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                                                            			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닭</a:t>
            </a:r>
            <a:r>
              <a:rPr lang="ko-KR" altLang="en-US" sz="2800" kern="0" spc="-200" dirty="0">
                <a:solidFill>
                  <a:srgbClr val="FF0000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벌레가 먹었다 </a:t>
            </a:r>
            <a:endParaRPr lang="en-US" altLang="ko-KR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                                                                           		  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닭</a:t>
            </a:r>
            <a:r>
              <a:rPr lang="ko-KR" altLang="en-US" sz="2800" kern="0" spc="-200" dirty="0">
                <a:solidFill>
                  <a:srgbClr val="FF0000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벌레를 먹었다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800" kern="0" spc="-2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   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따라서</a:t>
            </a:r>
            <a:r>
              <a:rPr lang="en-US" altLang="ko-KR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kern="0" spc="-2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</a:t>
            </a:r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임베딩을 추가하여 </a:t>
            </a:r>
            <a:r>
              <a:rPr lang="en-US" sz="2800" kern="0" spc="-2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한국어의</a:t>
            </a:r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문법적</a:t>
            </a:r>
            <a:r>
              <a:rPr lang="en-US" sz="28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특성을 반영하는 사전학습 언어모형 구축</a:t>
            </a:r>
            <a:endParaRPr lang="en-US" sz="28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95273" y="110902"/>
            <a:ext cx="1113361" cy="1337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080524" y="453505"/>
            <a:ext cx="13463262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연구배경</a:t>
            </a:r>
            <a:endParaRPr 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8E4BBB-5FAE-D702-82D8-854EE5E0B622}"/>
              </a:ext>
            </a:extLst>
          </p:cNvPr>
          <p:cNvSpPr/>
          <p:nvPr/>
        </p:nvSpPr>
        <p:spPr>
          <a:xfrm>
            <a:off x="2080524" y="2991158"/>
            <a:ext cx="14531076" cy="974036"/>
          </a:xfrm>
          <a:prstGeom prst="roundRect">
            <a:avLst>
              <a:gd name="adj" fmla="val 42027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7DB9A1E-BDE7-12EC-F8DB-CC80F8065FC9}"/>
              </a:ext>
            </a:extLst>
          </p:cNvPr>
          <p:cNvSpPr txBox="1"/>
          <p:nvPr/>
        </p:nvSpPr>
        <p:spPr>
          <a:xfrm>
            <a:off x="2459112" y="3048802"/>
            <a:ext cx="13367487" cy="771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300" b="1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한국어 구문 분석을 위한 </a:t>
            </a:r>
            <a:r>
              <a:rPr lang="en-US" altLang="ko-KR" sz="3300" b="1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3300" b="1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사전학습 언어모형 구축</a:t>
            </a:r>
            <a:endParaRPr lang="en-US" b="1" dirty="0">
              <a:solidFill>
                <a:srgbClr val="40404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7C4BF10-8F51-72ED-E8B0-A88FDC06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16659"/>
              </p:ext>
            </p:extLst>
          </p:nvPr>
        </p:nvGraphicFramePr>
        <p:xfrm>
          <a:off x="1524000" y="5265130"/>
          <a:ext cx="14915180" cy="908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4026424608"/>
                    </a:ext>
                  </a:extLst>
                </a:gridCol>
                <a:gridCol w="1082608">
                  <a:extLst>
                    <a:ext uri="{9D8B030D-6E8A-4147-A177-3AD203B41FA5}">
                      <a16:colId xmlns:a16="http://schemas.microsoft.com/office/drawing/2014/main" val="3413582169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1205242867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3575979649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2986385438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1612515202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841097784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1128441299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3646169183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3288775381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한국어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명사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형용사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관형사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대명사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감탄사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2779"/>
                  </a:ext>
                </a:extLst>
              </a:tr>
              <a:tr h="44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영어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명사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형용사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전치사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접속사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부사</a:t>
                      </a:r>
                      <a:endParaRPr lang="en-US" altLang="ko-KR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대명사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감탄사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81787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68FAE7-3048-C31B-2513-CB04030CFD6E}"/>
              </a:ext>
            </a:extLst>
          </p:cNvPr>
          <p:cNvSpPr/>
          <p:nvPr/>
        </p:nvSpPr>
        <p:spPr>
          <a:xfrm>
            <a:off x="6553200" y="7277100"/>
            <a:ext cx="4648200" cy="1066800"/>
          </a:xfrm>
          <a:prstGeom prst="roundRect">
            <a:avLst>
              <a:gd name="adj" fmla="val 42027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1ABB7-5B3E-6B66-8A98-FE1E84570729}"/>
              </a:ext>
            </a:extLst>
          </p:cNvPr>
          <p:cNvSpPr txBox="1"/>
          <p:nvPr/>
        </p:nvSpPr>
        <p:spPr>
          <a:xfrm>
            <a:off x="8499736" y="6948621"/>
            <a:ext cx="263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2689" y="375670"/>
            <a:ext cx="6084673" cy="93015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FCE4E93-2E35-77D8-1CB6-BA938384058E}"/>
              </a:ext>
            </a:extLst>
          </p:cNvPr>
          <p:cNvGrpSpPr/>
          <p:nvPr/>
        </p:nvGrpSpPr>
        <p:grpSpPr>
          <a:xfrm>
            <a:off x="9718375" y="3086866"/>
            <a:ext cx="8835865" cy="4672627"/>
            <a:chOff x="4334321" y="2611105"/>
            <a:chExt cx="12565716" cy="6083639"/>
          </a:xfrm>
        </p:grpSpPr>
        <p:pic>
          <p:nvPicPr>
            <p:cNvPr id="1026" name="Picture 2" descr="02) 버트(Bidirectional Encoder Representations from Transformers, BERT) - 딥  러닝을 이용한 자연어 처리 입문">
              <a:extLst>
                <a:ext uri="{FF2B5EF4-FFF2-40B4-BE49-F238E27FC236}">
                  <a16:creationId xmlns:a16="http://schemas.microsoft.com/office/drawing/2014/main" id="{3536FE6F-7195-BEE1-CCFA-7EBD514D2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321" y="2611105"/>
              <a:ext cx="10372279" cy="4885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55FB703-F261-2D8A-6E0D-04CDCCE4A44E}"/>
                </a:ext>
              </a:extLst>
            </p:cNvPr>
            <p:cNvGrpSpPr/>
            <p:nvPr/>
          </p:nvGrpSpPr>
          <p:grpSpPr>
            <a:xfrm>
              <a:off x="4648200" y="7347467"/>
              <a:ext cx="12251837" cy="1347277"/>
              <a:chOff x="4648200" y="7522183"/>
              <a:chExt cx="12251837" cy="1347277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352E2E0-644C-428F-7BC2-ECC2482FB622}"/>
                  </a:ext>
                </a:extLst>
              </p:cNvPr>
              <p:cNvGrpSpPr/>
              <p:nvPr/>
            </p:nvGrpSpPr>
            <p:grpSpPr>
              <a:xfrm>
                <a:off x="4648200" y="8213216"/>
                <a:ext cx="12251837" cy="656244"/>
                <a:chOff x="4648200" y="8213216"/>
                <a:chExt cx="12251837" cy="656244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5956C9F-404C-EFA6-3A4C-F9AEF7604209}"/>
                    </a:ext>
                  </a:extLst>
                </p:cNvPr>
                <p:cNvSpPr txBox="1"/>
                <p:nvPr/>
              </p:nvSpPr>
              <p:spPr>
                <a:xfrm>
                  <a:off x="4648200" y="8454084"/>
                  <a:ext cx="807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R" altLang="en-US" dirty="0"/>
                    <a:t>형태소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F5C00C56-9023-ED1A-9CDD-DE3C5F1A8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7399" y="8433712"/>
                  <a:ext cx="8610601" cy="389704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62C9DE-E40F-BD0A-EABC-E8A369DD9094}"/>
                    </a:ext>
                  </a:extLst>
                </p:cNvPr>
                <p:cNvSpPr txBox="1"/>
                <p:nvPr/>
              </p:nvSpPr>
              <p:spPr>
                <a:xfrm>
                  <a:off x="5802152" y="8388599"/>
                  <a:ext cx="11097885" cy="48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/>
                    <a:t>[CLS]  PP$.   NN.   VBZ.     JJ     [SEP]    PP     VVZ     VV    NPS   [SEP]</a:t>
                  </a:r>
                  <a:endParaRPr kumimoji="1"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4F3AF292-36D7-F20D-7CB5-B3B731A7B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6003653" y="8213216"/>
                  <a:ext cx="8321947" cy="221426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8BD84C-D4B1-471D-54B1-FD470F1A0508}"/>
                  </a:ext>
                </a:extLst>
              </p:cNvPr>
              <p:cNvSpPr txBox="1"/>
              <p:nvPr/>
            </p:nvSpPr>
            <p:spPr>
              <a:xfrm>
                <a:off x="9829799" y="7522183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3600" b="1" dirty="0">
                    <a:solidFill>
                      <a:srgbClr val="FF0000"/>
                    </a:solidFill>
                  </a:rPr>
                  <a:t>+</a:t>
                </a:r>
                <a:endParaRPr kumimoji="1" lang="ko-KR" altLang="en-US" sz="3600" b="1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8" name="Picture 2" descr="02) 버트(Bidirectional Encoder Representations from Transformers, BERT) - 딥  러닝을 이용한 자연어 처리 입문">
            <a:extLst>
              <a:ext uri="{FF2B5EF4-FFF2-40B4-BE49-F238E27FC236}">
                <a16:creationId xmlns:a16="http://schemas.microsoft.com/office/drawing/2014/main" id="{6657221C-AD18-4151-9EAA-7E6FC6F8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5" y="3122653"/>
            <a:ext cx="7441014" cy="39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E0E3C9-0BDA-FC96-917D-BE3D273BEBD4}"/>
              </a:ext>
            </a:extLst>
          </p:cNvPr>
          <p:cNvSpPr/>
          <p:nvPr/>
        </p:nvSpPr>
        <p:spPr>
          <a:xfrm>
            <a:off x="8651500" y="4533132"/>
            <a:ext cx="982711" cy="762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E39C-052E-A25A-F177-A6F747BFBE9D}"/>
              </a:ext>
            </a:extLst>
          </p:cNvPr>
          <p:cNvSpPr/>
          <p:nvPr/>
        </p:nvSpPr>
        <p:spPr>
          <a:xfrm>
            <a:off x="9939086" y="7185545"/>
            <a:ext cx="7128391" cy="589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EC96F80D-866A-47AE-8F95-6D3C1C165CC7}"/>
              </a:ext>
            </a:extLst>
          </p:cNvPr>
          <p:cNvSpPr txBox="1"/>
          <p:nvPr/>
        </p:nvSpPr>
        <p:spPr>
          <a:xfrm>
            <a:off x="1095273" y="110902"/>
            <a:ext cx="1113361" cy="1337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60A2E-80DB-C9F3-0068-7D1973262068}"/>
              </a:ext>
            </a:extLst>
          </p:cNvPr>
          <p:cNvSpPr txBox="1"/>
          <p:nvPr/>
        </p:nvSpPr>
        <p:spPr>
          <a:xfrm>
            <a:off x="2895600" y="8343900"/>
            <a:ext cx="127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04040"/>
                </a:solidFill>
              </a:rPr>
              <a:t>기존의 </a:t>
            </a:r>
            <a:r>
              <a:rPr lang="en-US" altLang="ko-KR" sz="2800" dirty="0">
                <a:solidFill>
                  <a:srgbClr val="404040"/>
                </a:solidFill>
              </a:rPr>
              <a:t>BERT</a:t>
            </a:r>
            <a:r>
              <a:rPr lang="ko-KR" altLang="en-US" sz="2800" dirty="0">
                <a:solidFill>
                  <a:srgbClr val="404040"/>
                </a:solidFill>
              </a:rPr>
              <a:t>에 형태소 </a:t>
            </a:r>
            <a:r>
              <a:rPr lang="en-US" altLang="ko-KR" sz="2800" dirty="0">
                <a:solidFill>
                  <a:srgbClr val="404040"/>
                </a:solidFill>
              </a:rPr>
              <a:t>embedding </a:t>
            </a:r>
            <a:r>
              <a:rPr lang="ko-KR" altLang="en-US" sz="2800" dirty="0">
                <a:solidFill>
                  <a:srgbClr val="404040"/>
                </a:solidFill>
              </a:rPr>
              <a:t>추가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4748E58B-800A-0D24-A7E3-3DCB96EB0EB6}"/>
              </a:ext>
            </a:extLst>
          </p:cNvPr>
          <p:cNvSpPr txBox="1"/>
          <p:nvPr/>
        </p:nvSpPr>
        <p:spPr>
          <a:xfrm>
            <a:off x="2028886" y="1418121"/>
            <a:ext cx="196812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1-1.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 언어모형의 한계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3" y="110902"/>
            <a:ext cx="1113361" cy="1337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3463262" cy="10799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요구 조건 및 제약사항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914341" y="9735238"/>
            <a:ext cx="4457031" cy="44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MIRIDESIGN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82437" y="1418121"/>
            <a:ext cx="5456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1-2 제약사항 분석 및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대처방안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200" y="2644964"/>
            <a:ext cx="17983200" cy="6909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1) 기존 제약사항에 </a:t>
            </a:r>
            <a:r>
              <a:rPr lang="en-US" sz="3200" b="1" u="sng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대한</a:t>
            </a:r>
            <a:r>
              <a:rPr lang="en-US" sz="3200" b="1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3200" b="1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대처방안</a:t>
            </a:r>
            <a:endParaRPr lang="en-US" sz="3200" b="1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KoBigBird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KLUE/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RoBERTa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Tokenizer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와 형태소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mecab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Tagger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상의 형태소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차이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Ex)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정부가 코로나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19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가 확산 국면으로 전환됐다고 공식화 했습니다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pPr lvl="1">
              <a:lnSpc>
                <a:spcPct val="125000"/>
              </a:lnSpc>
            </a:pP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ko-KR" sz="24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</a:t>
            </a:r>
          </a:p>
          <a:p>
            <a:pPr lvl="1">
              <a:lnSpc>
                <a:spcPct val="125000"/>
              </a:lnSpc>
            </a:pPr>
            <a:endParaRPr lang="en-US" altLang="ko-KR" sz="24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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 형태소 분석과 </a:t>
            </a:r>
            <a:r>
              <a:rPr lang="ko-KR" altLang="en-US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토크나이저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 사이의 토큰 불일치로 </a:t>
            </a:r>
            <a:r>
              <a:rPr lang="ko-KR" altLang="en-US" sz="2600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형태소 매칭 불가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문제 발생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  <a:sym typeface="Wingdings" pitchFamily="2" charset="2"/>
            </a:endParaRPr>
          </a:p>
          <a:p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25000"/>
              </a:lnSpc>
              <a:buFont typeface="Wingdings" pitchFamily="2" charset="2"/>
              <a:buChar char="è"/>
            </a:pP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분석기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mecab을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이용하여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분석 후 다시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tokenizer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단위로 쪼개 형태소 매칭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Ex)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나는 부산대학교의 학생이다</a:t>
            </a:r>
            <a:endParaRPr lang="en-US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/>
            <a:endParaRPr lang="en-US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800" u="sng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800" u="sng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B93F37-FE25-520C-AC80-BFEA4F07BF26}"/>
              </a:ext>
            </a:extLst>
          </p:cNvPr>
          <p:cNvSpPr/>
          <p:nvPr/>
        </p:nvSpPr>
        <p:spPr>
          <a:xfrm>
            <a:off x="8382000" y="9576696"/>
            <a:ext cx="1600200" cy="652113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DB44445-1694-AB2E-F383-FA3A8542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38204"/>
              </p:ext>
            </p:extLst>
          </p:nvPr>
        </p:nvGraphicFramePr>
        <p:xfrm>
          <a:off x="1905000" y="4647910"/>
          <a:ext cx="14930577" cy="109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382">
                  <a:extLst>
                    <a:ext uri="{9D8B030D-6E8A-4147-A177-3AD203B41FA5}">
                      <a16:colId xmlns:a16="http://schemas.microsoft.com/office/drawing/2014/main" val="4034348018"/>
                    </a:ext>
                  </a:extLst>
                </a:gridCol>
                <a:gridCol w="691982">
                  <a:extLst>
                    <a:ext uri="{9D8B030D-6E8A-4147-A177-3AD203B41FA5}">
                      <a16:colId xmlns:a16="http://schemas.microsoft.com/office/drawing/2014/main" val="4253699167"/>
                    </a:ext>
                  </a:extLst>
                </a:gridCol>
                <a:gridCol w="806751">
                  <a:extLst>
                    <a:ext uri="{9D8B030D-6E8A-4147-A177-3AD203B41FA5}">
                      <a16:colId xmlns:a16="http://schemas.microsoft.com/office/drawing/2014/main" val="1595760950"/>
                    </a:ext>
                  </a:extLst>
                </a:gridCol>
                <a:gridCol w="953434">
                  <a:extLst>
                    <a:ext uri="{9D8B030D-6E8A-4147-A177-3AD203B41FA5}">
                      <a16:colId xmlns:a16="http://schemas.microsoft.com/office/drawing/2014/main" val="3085291622"/>
                    </a:ext>
                  </a:extLst>
                </a:gridCol>
                <a:gridCol w="733411">
                  <a:extLst>
                    <a:ext uri="{9D8B030D-6E8A-4147-A177-3AD203B41FA5}">
                      <a16:colId xmlns:a16="http://schemas.microsoft.com/office/drawing/2014/main" val="1286706254"/>
                    </a:ext>
                  </a:extLst>
                </a:gridCol>
                <a:gridCol w="806751">
                  <a:extLst>
                    <a:ext uri="{9D8B030D-6E8A-4147-A177-3AD203B41FA5}">
                      <a16:colId xmlns:a16="http://schemas.microsoft.com/office/drawing/2014/main" val="3825171565"/>
                    </a:ext>
                  </a:extLst>
                </a:gridCol>
                <a:gridCol w="806751">
                  <a:extLst>
                    <a:ext uri="{9D8B030D-6E8A-4147-A177-3AD203B41FA5}">
                      <a16:colId xmlns:a16="http://schemas.microsoft.com/office/drawing/2014/main" val="4218542237"/>
                    </a:ext>
                  </a:extLst>
                </a:gridCol>
                <a:gridCol w="806751">
                  <a:extLst>
                    <a:ext uri="{9D8B030D-6E8A-4147-A177-3AD203B41FA5}">
                      <a16:colId xmlns:a16="http://schemas.microsoft.com/office/drawing/2014/main" val="2923083373"/>
                    </a:ext>
                  </a:extLst>
                </a:gridCol>
                <a:gridCol w="953434">
                  <a:extLst>
                    <a:ext uri="{9D8B030D-6E8A-4147-A177-3AD203B41FA5}">
                      <a16:colId xmlns:a16="http://schemas.microsoft.com/office/drawing/2014/main" val="1994941420"/>
                    </a:ext>
                  </a:extLst>
                </a:gridCol>
                <a:gridCol w="733411">
                  <a:extLst>
                    <a:ext uri="{9D8B030D-6E8A-4147-A177-3AD203B41FA5}">
                      <a16:colId xmlns:a16="http://schemas.microsoft.com/office/drawing/2014/main" val="4190817814"/>
                    </a:ext>
                  </a:extLst>
                </a:gridCol>
                <a:gridCol w="549742">
                  <a:extLst>
                    <a:ext uri="{9D8B030D-6E8A-4147-A177-3AD203B41FA5}">
                      <a16:colId xmlns:a16="http://schemas.microsoft.com/office/drawing/2014/main" val="24769353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14880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60996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4946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290387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821244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943429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68515398"/>
                    </a:ext>
                  </a:extLst>
                </a:gridCol>
                <a:gridCol w="1062177">
                  <a:extLst>
                    <a:ext uri="{9D8B030D-6E8A-4147-A177-3AD203B41FA5}">
                      <a16:colId xmlns:a16="http://schemas.microsoft.com/office/drawing/2014/main" val="2182452770"/>
                    </a:ext>
                  </a:extLst>
                </a:gridCol>
              </a:tblGrid>
              <a:tr h="451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형태소분석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코로나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으로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었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다고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공식화하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었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습니다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5944"/>
                  </a:ext>
                </a:extLst>
              </a:tr>
              <a:tr h="312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Wordpiece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토크나이저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코로나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으로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다고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공식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 err="1"/>
                        <a:t>니다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313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601D3E9-E56D-E40A-A179-8835897E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85161"/>
              </p:ext>
            </p:extLst>
          </p:nvPr>
        </p:nvGraphicFramePr>
        <p:xfrm>
          <a:off x="1905000" y="7919221"/>
          <a:ext cx="13045066" cy="109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382">
                  <a:extLst>
                    <a:ext uri="{9D8B030D-6E8A-4147-A177-3AD203B41FA5}">
                      <a16:colId xmlns:a16="http://schemas.microsoft.com/office/drawing/2014/main" val="4034348018"/>
                    </a:ext>
                  </a:extLst>
                </a:gridCol>
                <a:gridCol w="984418">
                  <a:extLst>
                    <a:ext uri="{9D8B030D-6E8A-4147-A177-3AD203B41FA5}">
                      <a16:colId xmlns:a16="http://schemas.microsoft.com/office/drawing/2014/main" val="42536991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957609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52916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67062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5171565"/>
                    </a:ext>
                  </a:extLst>
                </a:gridCol>
                <a:gridCol w="1646805">
                  <a:extLst>
                    <a:ext uri="{9D8B030D-6E8A-4147-A177-3AD203B41FA5}">
                      <a16:colId xmlns:a16="http://schemas.microsoft.com/office/drawing/2014/main" val="4218542237"/>
                    </a:ext>
                  </a:extLst>
                </a:gridCol>
                <a:gridCol w="1497254">
                  <a:extLst>
                    <a:ext uri="{9D8B030D-6E8A-4147-A177-3AD203B41FA5}">
                      <a16:colId xmlns:a16="http://schemas.microsoft.com/office/drawing/2014/main" val="41908178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6935322"/>
                    </a:ext>
                  </a:extLst>
                </a:gridCol>
                <a:gridCol w="1366607">
                  <a:extLst>
                    <a:ext uri="{9D8B030D-6E8A-4147-A177-3AD203B41FA5}">
                      <a16:colId xmlns:a16="http://schemas.microsoft.com/office/drawing/2014/main" val="2836099600"/>
                    </a:ext>
                  </a:extLst>
                </a:gridCol>
              </a:tblGrid>
              <a:tr h="451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형태소분석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(NP)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는</a:t>
                      </a:r>
                      <a:r>
                        <a:rPr lang="en-US" altLang="ko-KR" dirty="0"/>
                        <a:t>(JX)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부산대학교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(JC)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404040"/>
                          </a:solidFill>
                        </a:rPr>
                        <a:t>학생</a:t>
                      </a:r>
                      <a:r>
                        <a:rPr lang="en-US" altLang="ko-KR" b="0" dirty="0">
                          <a:solidFill>
                            <a:srgbClr val="404040"/>
                          </a:solidFill>
                        </a:rPr>
                        <a:t>(NP)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5944"/>
                  </a:ext>
                </a:extLst>
              </a:tr>
              <a:tr h="312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Wordpiece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토크나이저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(NP)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는</a:t>
                      </a:r>
                      <a:r>
                        <a:rPr lang="en-US" altLang="ko-KR" dirty="0"/>
                        <a:t>(JX)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부산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대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학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교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(JC)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404040"/>
                          </a:solidFill>
                        </a:rPr>
                        <a:t>학생</a:t>
                      </a:r>
                      <a:r>
                        <a:rPr lang="en-US" altLang="ko-KR" b="0" dirty="0">
                          <a:solidFill>
                            <a:srgbClr val="404040"/>
                          </a:solidFill>
                        </a:rPr>
                        <a:t>(NP)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2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3" y="110902"/>
            <a:ext cx="1113361" cy="1337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3463262" cy="10799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요구 조건 및 제약사항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914341" y="9735238"/>
            <a:ext cx="4457031" cy="44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MIRIDESIGN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238D6-C7A3-D242-9053-80DEE3E4F982}"/>
              </a:ext>
            </a:extLst>
          </p:cNvPr>
          <p:cNvSpPr/>
          <p:nvPr/>
        </p:nvSpPr>
        <p:spPr>
          <a:xfrm>
            <a:off x="8382000" y="9576696"/>
            <a:ext cx="1600200" cy="652113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8F1C845-8092-7F83-9237-2564071A1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28068"/>
              </p:ext>
            </p:extLst>
          </p:nvPr>
        </p:nvGraphicFramePr>
        <p:xfrm>
          <a:off x="2744214" y="4686300"/>
          <a:ext cx="13045066" cy="109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382">
                  <a:extLst>
                    <a:ext uri="{9D8B030D-6E8A-4147-A177-3AD203B41FA5}">
                      <a16:colId xmlns:a16="http://schemas.microsoft.com/office/drawing/2014/main" val="4034348018"/>
                    </a:ext>
                  </a:extLst>
                </a:gridCol>
                <a:gridCol w="984418">
                  <a:extLst>
                    <a:ext uri="{9D8B030D-6E8A-4147-A177-3AD203B41FA5}">
                      <a16:colId xmlns:a16="http://schemas.microsoft.com/office/drawing/2014/main" val="42536991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957609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52916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67062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5171565"/>
                    </a:ext>
                  </a:extLst>
                </a:gridCol>
                <a:gridCol w="1646805">
                  <a:extLst>
                    <a:ext uri="{9D8B030D-6E8A-4147-A177-3AD203B41FA5}">
                      <a16:colId xmlns:a16="http://schemas.microsoft.com/office/drawing/2014/main" val="4218542237"/>
                    </a:ext>
                  </a:extLst>
                </a:gridCol>
                <a:gridCol w="1497254">
                  <a:extLst>
                    <a:ext uri="{9D8B030D-6E8A-4147-A177-3AD203B41FA5}">
                      <a16:colId xmlns:a16="http://schemas.microsoft.com/office/drawing/2014/main" val="41908178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6935322"/>
                    </a:ext>
                  </a:extLst>
                </a:gridCol>
                <a:gridCol w="1366607">
                  <a:extLst>
                    <a:ext uri="{9D8B030D-6E8A-4147-A177-3AD203B41FA5}">
                      <a16:colId xmlns:a16="http://schemas.microsoft.com/office/drawing/2014/main" val="2836099600"/>
                    </a:ext>
                  </a:extLst>
                </a:gridCol>
              </a:tblGrid>
              <a:tr h="451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형태소분석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(NP)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는</a:t>
                      </a:r>
                      <a:r>
                        <a:rPr lang="en-US" altLang="ko-KR" dirty="0"/>
                        <a:t>(JX)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부산대학교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(JC)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404040"/>
                          </a:solidFill>
                        </a:rPr>
                        <a:t>학생</a:t>
                      </a:r>
                      <a:r>
                        <a:rPr lang="en-US" altLang="ko-KR" b="0" dirty="0">
                          <a:solidFill>
                            <a:srgbClr val="404040"/>
                          </a:solidFill>
                        </a:rPr>
                        <a:t>(NP)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5944"/>
                  </a:ext>
                </a:extLst>
              </a:tr>
              <a:tr h="312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Wordpiece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토크나이저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(NP)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는</a:t>
                      </a:r>
                      <a:r>
                        <a:rPr lang="en-US" altLang="ko-KR" dirty="0"/>
                        <a:t>(JX)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부산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대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학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##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교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(NNP)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(JC)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404040"/>
                          </a:solidFill>
                        </a:rPr>
                        <a:t>학생</a:t>
                      </a:r>
                      <a:r>
                        <a:rPr lang="en-US" altLang="ko-KR" b="0" dirty="0">
                          <a:solidFill>
                            <a:srgbClr val="404040"/>
                          </a:solidFill>
                        </a:rPr>
                        <a:t>(NP)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3139"/>
                  </a:ext>
                </a:extLst>
              </a:tr>
            </a:tbl>
          </a:graphicData>
        </a:graphic>
      </p:graphicFrame>
      <p:sp>
        <p:nvSpPr>
          <p:cNvPr id="15" name="Object 12">
            <a:extLst>
              <a:ext uri="{FF2B5EF4-FFF2-40B4-BE49-F238E27FC236}">
                <a16:creationId xmlns:a16="http://schemas.microsoft.com/office/drawing/2014/main" id="{FCCD5C5A-4F27-70A1-9A58-4BB30D174DDA}"/>
              </a:ext>
            </a:extLst>
          </p:cNvPr>
          <p:cNvSpPr txBox="1"/>
          <p:nvPr/>
        </p:nvSpPr>
        <p:spPr>
          <a:xfrm>
            <a:off x="1782437" y="2647354"/>
            <a:ext cx="13761349" cy="7509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2) </a:t>
            </a:r>
            <a:r>
              <a:rPr lang="ko-KR" altLang="en-US" sz="3200" b="1" u="sng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추가 제약사항에 대한 대책</a:t>
            </a:r>
            <a:endParaRPr lang="en-US" sz="3200" b="1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 정보를 정확하게 매칭하지 못하는 문제 발생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Ex )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나는 부산대학교의 학생이다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25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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 대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,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학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,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교 모두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NNP(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고유명사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)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가 아님에도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NNP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  <a:sym typeface="Wingdings" pitchFamily="2" charset="2"/>
              </a:rPr>
              <a:t>로 분류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  <a:sym typeface="Wingdings" pitchFamily="2" charset="2"/>
            </a:endParaRPr>
          </a:p>
          <a:p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lnSpc>
                <a:spcPct val="125000"/>
              </a:lnSpc>
              <a:buFont typeface="Wingdings" pitchFamily="2" charset="2"/>
              <a:buChar char="è"/>
            </a:pPr>
            <a:r>
              <a:rPr lang="en-US" altLang="ko-KR" sz="2600" kern="0" spc="-100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형태소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단위의 새로운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vocab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을 사용하여 해결할 예정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Ex)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부산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– NNP</a:t>
            </a:r>
          </a:p>
          <a:p>
            <a:pPr lvl="1">
              <a:lnSpc>
                <a:spcPct val="125000"/>
              </a:lnSpc>
            </a:pPr>
            <a:r>
              <a:rPr 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대학교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– NNP</a:t>
            </a:r>
          </a:p>
          <a:p>
            <a:pPr lvl="2">
              <a:lnSpc>
                <a:spcPct val="125000"/>
              </a:lnSpc>
            </a:pP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대학교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- NNG</a:t>
            </a:r>
            <a:endParaRPr lang="en-US" sz="26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800" u="sng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800" u="sng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846DFFE-F5BF-DCDE-CF94-8877783F60D9}"/>
              </a:ext>
            </a:extLst>
          </p:cNvPr>
          <p:cNvSpPr txBox="1"/>
          <p:nvPr/>
        </p:nvSpPr>
        <p:spPr>
          <a:xfrm>
            <a:off x="1782437" y="1418121"/>
            <a:ext cx="5456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1-2 제약사항 분석 및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대처방안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1559" y="1956373"/>
            <a:ext cx="16095167" cy="96706"/>
            <a:chOff x="1095273" y="2341397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2689" y="375670"/>
            <a:ext cx="5607044" cy="930158"/>
          </a:xfrm>
          <a:prstGeom prst="rect">
            <a:avLst/>
          </a:prstGeom>
        </p:spPr>
      </p:pic>
      <p:sp>
        <p:nvSpPr>
          <p:cNvPr id="12" name="Object 11"/>
          <p:cNvSpPr txBox="1"/>
          <p:nvPr/>
        </p:nvSpPr>
        <p:spPr>
          <a:xfrm>
            <a:off x="-6324600" y="7102573"/>
            <a:ext cx="30018028" cy="1815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-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데이터셋 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: 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모두의 말뭉치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, 2018 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동아일보 신문기사</a:t>
            </a:r>
            <a:endParaRPr lang="en-US" sz="2600" kern="0" spc="-1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돋움" panose="02030600000101010101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-</a:t>
            </a:r>
            <a:r>
              <a:rPr lang="en-US" sz="2600" kern="0" spc="-1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KoBigBird</a:t>
            </a:r>
            <a:r>
              <a:rPr 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, KLUE/Roberta Tokenizer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와 형태소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mecab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 Tagger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사용</a:t>
            </a:r>
            <a:endParaRPr lang="en-US" altLang="ko-KR" sz="2600" kern="0" spc="-1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돋움" panose="02030600000101010101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-Token ids, </a:t>
            </a:r>
            <a:r>
              <a:rPr lang="en-US" altLang="ko-KR" sz="2600" kern="0" spc="-1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Seg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 ids, 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형태소 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ids 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생성 </a:t>
            </a:r>
            <a:r>
              <a:rPr lang="en-US" altLang="ko-KR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-&gt; </a:t>
            </a:r>
            <a:r>
              <a:rPr lang="ko-KR" altLang="en-US" sz="2600" kern="0" spc="-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anose="02030600000101010101" pitchFamily="18" charset="2"/>
              </a:rPr>
              <a:t>사전학습 진행</a:t>
            </a:r>
            <a:endParaRPr lang="en-US" altLang="ko-KR" sz="2600" kern="0" spc="-1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돋움" panose="02030600000101010101" pitchFamily="18" charset="2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8AFCC012-761E-1B20-C689-971D9A5E7093}"/>
              </a:ext>
            </a:extLst>
          </p:cNvPr>
          <p:cNvSpPr txBox="1"/>
          <p:nvPr/>
        </p:nvSpPr>
        <p:spPr>
          <a:xfrm>
            <a:off x="1095273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AA8F87-AAC3-25B3-D492-EAF726569DC9}"/>
              </a:ext>
            </a:extLst>
          </p:cNvPr>
          <p:cNvGrpSpPr/>
          <p:nvPr/>
        </p:nvGrpSpPr>
        <p:grpSpPr>
          <a:xfrm>
            <a:off x="3352800" y="2804439"/>
            <a:ext cx="11131135" cy="3780513"/>
            <a:chOff x="3247631" y="2808901"/>
            <a:chExt cx="11131135" cy="37805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9D4C333-8919-BB99-3637-0D8CDD0AE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631" y="2808901"/>
              <a:ext cx="10873566" cy="372350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63770F0-5160-5CC8-4C91-76216EF9D4CE}"/>
                </a:ext>
              </a:extLst>
            </p:cNvPr>
            <p:cNvSpPr/>
            <p:nvPr/>
          </p:nvSpPr>
          <p:spPr>
            <a:xfrm>
              <a:off x="3505200" y="5999631"/>
              <a:ext cx="10873566" cy="5897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76" y="114055"/>
            <a:ext cx="1113361" cy="133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3463262" cy="11057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설계 상세화 및 변경 내역</a:t>
            </a:r>
            <a:endParaRPr lang="en-US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4FE7100-62CD-DCC6-4549-895C669127D1}"/>
              </a:ext>
            </a:extLst>
          </p:cNvPr>
          <p:cNvSpPr txBox="1"/>
          <p:nvPr/>
        </p:nvSpPr>
        <p:spPr>
          <a:xfrm>
            <a:off x="1820957" y="2425291"/>
            <a:ext cx="15354969" cy="6628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Dynamic masking :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학습마다 </a:t>
            </a:r>
            <a:r>
              <a:rPr lang="ko-KR" altLang="en-US" sz="26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마스킹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 단어 변경</a:t>
            </a:r>
            <a:endParaRPr lang="en-US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NSP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제거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: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문서 길이를 설정한 최대 토큰 길이에 가깝도록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-&gt; seg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대신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형태소 정보</a:t>
            </a: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6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6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하이퍼파라미터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 튜닝 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(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시퀀스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, </a:t>
            </a:r>
            <a:r>
              <a:rPr lang="ko-KR" altLang="en-US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배치 크게</a:t>
            </a:r>
            <a:r>
              <a:rPr lang="en-US" altLang="ko-KR" sz="2600" kern="0" spc="-100" dirty="0">
                <a:solidFill>
                  <a:srgbClr val="404040"/>
                </a:solidFill>
                <a:latin typeface="Noto Sans CJK KR Regular" pitchFamily="34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CD104-BB0B-FC9C-B7E2-E00886D6B4F2}"/>
              </a:ext>
            </a:extLst>
          </p:cNvPr>
          <p:cNvGrpSpPr/>
          <p:nvPr/>
        </p:nvGrpSpPr>
        <p:grpSpPr>
          <a:xfrm>
            <a:off x="1113416" y="4317215"/>
            <a:ext cx="15754292" cy="4013412"/>
            <a:chOff x="1316787" y="5275950"/>
            <a:chExt cx="15754292" cy="401341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6C8D286-7909-541F-ACF9-855D9AB90432}"/>
                </a:ext>
              </a:extLst>
            </p:cNvPr>
            <p:cNvGrpSpPr/>
            <p:nvPr/>
          </p:nvGrpSpPr>
          <p:grpSpPr>
            <a:xfrm>
              <a:off x="9629879" y="5350962"/>
              <a:ext cx="7441200" cy="3938400"/>
              <a:chOff x="5040322" y="5334633"/>
              <a:chExt cx="8839200" cy="39376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7CFDA52-0464-45A7-6999-ABD7BA425987}"/>
                  </a:ext>
                </a:extLst>
              </p:cNvPr>
              <p:cNvGrpSpPr/>
              <p:nvPr/>
            </p:nvGrpSpPr>
            <p:grpSpPr>
              <a:xfrm>
                <a:off x="5040322" y="5334633"/>
                <a:ext cx="8839200" cy="3937619"/>
                <a:chOff x="10744200" y="3694076"/>
                <a:chExt cx="10372279" cy="4885634"/>
              </a:xfrm>
            </p:grpSpPr>
            <p:pic>
              <p:nvPicPr>
                <p:cNvPr id="24" name="Picture 2" descr="02) 버트(Bidirectional Encoder Representations from Transformers, BERT) - 딥  러닝을 이용한 자연어 처리 입문">
                  <a:extLst>
                    <a:ext uri="{FF2B5EF4-FFF2-40B4-BE49-F238E27FC236}">
                      <a16:creationId xmlns:a16="http://schemas.microsoft.com/office/drawing/2014/main" id="{01FFD533-7AB0-9C56-0E70-A0FE864354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4200" y="3694076"/>
                  <a:ext cx="10372279" cy="4885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1E8BD9A3-E1DE-C068-4727-F73322F460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01064" y="6371164"/>
                  <a:ext cx="9677736" cy="448736"/>
                </a:xfrm>
                <a:prstGeom prst="rect">
                  <a:avLst/>
                </a:prstGeom>
              </p:spPr>
            </p:pic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8CD3C93-9EA9-4C6B-10B6-6B2B8EB718FA}"/>
                    </a:ext>
                  </a:extLst>
                </p:cNvPr>
                <p:cNvSpPr/>
                <p:nvPr/>
              </p:nvSpPr>
              <p:spPr>
                <a:xfrm>
                  <a:off x="11049000" y="6103958"/>
                  <a:ext cx="152064" cy="10207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5B5E885-EEB7-AE33-4616-B0914AC0B4FD}"/>
                  </a:ext>
                </a:extLst>
              </p:cNvPr>
              <p:cNvSpPr/>
              <p:nvPr/>
            </p:nvSpPr>
            <p:spPr>
              <a:xfrm>
                <a:off x="5300071" y="7492255"/>
                <a:ext cx="8579451" cy="36166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" name="Picture 2" descr="02) 버트(Bidirectional Encoder Representations from Transformers, BERT) - 딥  러닝을 이용한 자연어 처리 입문">
              <a:extLst>
                <a:ext uri="{FF2B5EF4-FFF2-40B4-BE49-F238E27FC236}">
                  <a16:creationId xmlns:a16="http://schemas.microsoft.com/office/drawing/2014/main" id="{947D24F7-3D26-9EBF-6CBA-F3F07FD32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87" y="5275950"/>
              <a:ext cx="7441014" cy="393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40B734C-2D10-37C4-2F03-B5B8E96962D7}"/>
                </a:ext>
              </a:extLst>
            </p:cNvPr>
            <p:cNvSpPr/>
            <p:nvPr/>
          </p:nvSpPr>
          <p:spPr>
            <a:xfrm>
              <a:off x="8842004" y="6623162"/>
              <a:ext cx="982711" cy="762000"/>
            </a:xfrm>
            <a:prstGeom prst="right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ECF50CC9-2469-11F9-8640-184A1594C94B}"/>
              </a:ext>
            </a:extLst>
          </p:cNvPr>
          <p:cNvGrpSpPr/>
          <p:nvPr/>
        </p:nvGrpSpPr>
        <p:grpSpPr>
          <a:xfrm>
            <a:off x="1131559" y="1956373"/>
            <a:ext cx="16095167" cy="96706"/>
            <a:chOff x="1095273" y="2341397"/>
            <a:chExt cx="16095167" cy="96706"/>
          </a:xfrm>
        </p:grpSpPr>
        <p:pic>
          <p:nvPicPr>
            <p:cNvPr id="23" name="Object 2">
              <a:extLst>
                <a:ext uri="{FF2B5EF4-FFF2-40B4-BE49-F238E27FC236}">
                  <a16:creationId xmlns:a16="http://schemas.microsoft.com/office/drawing/2014/main" id="{25E48CEB-F5E1-2487-7704-563E6619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6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95276" y="348682"/>
            <a:ext cx="111336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80524" y="453505"/>
            <a:ext cx="1535324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2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과제 수행 현황</a:t>
            </a:r>
            <a:endParaRPr lang="en-US" altLang="ko-KR" sz="4400"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01C35EA-B25C-380E-7104-5850EA9A1797}"/>
              </a:ext>
            </a:extLst>
          </p:cNvPr>
          <p:cNvSpPr txBox="1"/>
          <p:nvPr/>
        </p:nvSpPr>
        <p:spPr>
          <a:xfrm>
            <a:off x="1682436" y="1446220"/>
            <a:ext cx="614236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3-1.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새 </a:t>
            </a:r>
            <a:r>
              <a:rPr lang="en-US" altLang="ko-KR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vocab </a:t>
            </a:r>
            <a:r>
              <a:rPr lang="ko-KR" altLang="en-US" sz="3200" kern="0" spc="-100" dirty="0">
                <a:solidFill>
                  <a:srgbClr val="404040"/>
                </a:solidFill>
                <a:latin typeface="Noto Sans CJK KR Regular" pitchFamily="34" charset="0"/>
              </a:rPr>
              <a:t>생성</a:t>
            </a:r>
            <a:endParaRPr lang="en-US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6ADE9786-A3A8-ACB9-27BD-C0985880C478}"/>
              </a:ext>
            </a:extLst>
          </p:cNvPr>
          <p:cNvGrpSpPr/>
          <p:nvPr/>
        </p:nvGrpSpPr>
        <p:grpSpPr>
          <a:xfrm>
            <a:off x="1095273" y="2341397"/>
            <a:ext cx="16095167" cy="96706"/>
            <a:chOff x="1095273" y="2341397"/>
            <a:chExt cx="16095167" cy="96706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E1CD5293-4BA5-8F4C-87DE-8EFABF613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160236CD-662E-DB73-F85F-56B39C3D6D64}"/>
              </a:ext>
            </a:extLst>
          </p:cNvPr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1C139101-2A37-5EAA-E822-C9B4EF43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8" name="Object 10">
            <a:extLst>
              <a:ext uri="{FF2B5EF4-FFF2-40B4-BE49-F238E27FC236}">
                <a16:creationId xmlns:a16="http://schemas.microsoft.com/office/drawing/2014/main" id="{5E3A8B06-A414-7B28-55DB-A9FDBBACED2A}"/>
              </a:ext>
            </a:extLst>
          </p:cNvPr>
          <p:cNvSpPr txBox="1"/>
          <p:nvPr/>
        </p:nvSpPr>
        <p:spPr>
          <a:xfrm>
            <a:off x="1095273" y="2438103"/>
            <a:ext cx="16553451" cy="7125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데이터셋 </a:t>
            </a:r>
            <a:r>
              <a:rPr lang="en-US" altLang="ko-KR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kern="0" spc="-100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모두의 말뭉치</a:t>
            </a:r>
            <a:endParaRPr lang="en-US" altLang="ko-KR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새 </a:t>
            </a:r>
            <a:r>
              <a:rPr lang="en-US" altLang="ko-KR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vocab </a:t>
            </a:r>
            <a:r>
              <a:rPr lang="ko-KR" altLang="en-US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생성 및 </a:t>
            </a:r>
            <a:r>
              <a:rPr lang="en-US" altLang="ko-KR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index </a:t>
            </a:r>
            <a:r>
              <a:rPr lang="ko-KR" altLang="en-US" sz="3200" b="1" kern="0" spc="-100" dirty="0">
                <a:solidFill>
                  <a:srgbClr val="404040"/>
                </a:solidFill>
                <a:latin typeface="Noto Sans CJK KR Regular" pitchFamily="34" charset="0"/>
              </a:rPr>
              <a:t>변환</a:t>
            </a:r>
            <a:endParaRPr lang="en-US" altLang="ko-KR" sz="3200" b="1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- Tokenizer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단위 기준 새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vocab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생성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(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중복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X )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새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vocab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의 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index </a:t>
            </a:r>
            <a:r>
              <a:rPr lang="ko-KR" altLang="en-US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정보 저장</a:t>
            </a:r>
            <a:r>
              <a:rPr lang="en-US" altLang="ko-KR" sz="28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sz="28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3200" kern="0" spc="-100" dirty="0">
              <a:solidFill>
                <a:srgbClr val="404040"/>
              </a:solidFill>
              <a:latin typeface="Noto Sans CJK KR Regular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EA055C-1CF6-0AA5-9291-83A6876809DB}"/>
              </a:ext>
            </a:extLst>
          </p:cNvPr>
          <p:cNvGrpSpPr/>
          <p:nvPr/>
        </p:nvGrpSpPr>
        <p:grpSpPr>
          <a:xfrm>
            <a:off x="1772117" y="3513197"/>
            <a:ext cx="15661655" cy="948686"/>
            <a:chOff x="1836057" y="3836088"/>
            <a:chExt cx="15661655" cy="94868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70E0D20-DB43-252D-59FC-E973CB782269}"/>
                </a:ext>
              </a:extLst>
            </p:cNvPr>
            <p:cNvSpPr/>
            <p:nvPr/>
          </p:nvSpPr>
          <p:spPr>
            <a:xfrm>
              <a:off x="1836057" y="3836088"/>
              <a:ext cx="14935200" cy="94868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0918D-C7DF-9ABF-2FAD-7E0D3EE6D8F9}"/>
                </a:ext>
              </a:extLst>
            </p:cNvPr>
            <p:cNvSpPr txBox="1"/>
            <p:nvPr/>
          </p:nvSpPr>
          <p:spPr>
            <a:xfrm>
              <a:off x="2181512" y="4047981"/>
              <a:ext cx="15316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/>
                <a:t>방통위</a:t>
              </a:r>
              <a:r>
                <a:rPr lang="ko-KR" altLang="en-US" sz="2500" b="1" dirty="0"/>
                <a:t> 국감서 막말</a:t>
              </a:r>
              <a:r>
                <a:rPr lang="en-US" altLang="ko-KR" sz="2500" b="1" dirty="0"/>
                <a:t>… </a:t>
              </a:r>
              <a:r>
                <a:rPr lang="ko-KR" altLang="en-US" sz="2500" b="1" dirty="0"/>
                <a:t>또 파행</a:t>
              </a:r>
              <a:r>
                <a:rPr lang="en-US" altLang="ko-KR" sz="2500" b="1" dirty="0"/>
                <a:t>… </a:t>
              </a:r>
              <a:r>
                <a:rPr lang="ko-KR" altLang="en-US" sz="2500" b="1" dirty="0"/>
                <a:t>한국당 </a:t>
              </a:r>
              <a:r>
                <a:rPr lang="en-US" altLang="ko-KR" sz="2500" b="1" dirty="0"/>
                <a:t>“</a:t>
              </a:r>
              <a:r>
                <a:rPr lang="ko-KR" altLang="en-US" sz="2500" b="1" dirty="0"/>
                <a:t>국회 윤리위 제소할 것</a:t>
              </a:r>
              <a:r>
                <a:rPr lang="en-US" altLang="ko-KR" sz="2500" b="1" dirty="0"/>
                <a:t>“  </a:t>
              </a:r>
              <a:r>
                <a:rPr lang="ko-KR" altLang="en-US" sz="2500" b="1" dirty="0" err="1"/>
                <a:t>방문진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6</a:t>
              </a:r>
              <a:r>
                <a:rPr lang="ko-KR" altLang="en-US" sz="2500" b="1" dirty="0"/>
                <a:t>일경 </a:t>
              </a:r>
              <a:r>
                <a:rPr lang="en-US" altLang="ko-KR" sz="2500" b="1" dirty="0"/>
                <a:t>＇</a:t>
              </a:r>
              <a:r>
                <a:rPr lang="ko-KR" altLang="en-US" sz="2500" b="1" dirty="0" err="1"/>
                <a:t>김장겸</a:t>
              </a:r>
              <a:r>
                <a:rPr lang="ko-KR" altLang="en-US" sz="2500" b="1" dirty="0"/>
                <a:t> </a:t>
              </a:r>
              <a:r>
                <a:rPr lang="ko-KR" altLang="en-US" sz="2500" b="1" dirty="0" err="1"/>
                <a:t>해임안</a:t>
              </a:r>
              <a:r>
                <a:rPr lang="en-US" altLang="ko-KR" sz="2500" b="1" dirty="0"/>
                <a:t>‘ </a:t>
              </a:r>
              <a:r>
                <a:rPr lang="ko-KR" altLang="en-US" sz="2500" b="1" dirty="0"/>
                <a:t>처리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D3656F-EBF2-6431-C71D-15767D76FD2C}"/>
              </a:ext>
            </a:extLst>
          </p:cNvPr>
          <p:cNvSpPr txBox="1"/>
          <p:nvPr/>
        </p:nvSpPr>
        <p:spPr>
          <a:xfrm>
            <a:off x="7980850" y="2946901"/>
            <a:ext cx="27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예시 문장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FC6F96DE-89A8-5F24-692B-8CDEF1190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53723"/>
              </p:ext>
            </p:extLst>
          </p:nvPr>
        </p:nvGraphicFramePr>
        <p:xfrm>
          <a:off x="1562906" y="8169843"/>
          <a:ext cx="15353624" cy="100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5784">
                  <a:extLst>
                    <a:ext uri="{9D8B030D-6E8A-4147-A177-3AD203B41FA5}">
                      <a16:colId xmlns:a16="http://schemas.microsoft.com/office/drawing/2014/main" val="4114853610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1942796345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925365820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1321796268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201926093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1865078212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1839266465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3405775032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351617657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1104941472"/>
                    </a:ext>
                  </a:extLst>
                </a:gridCol>
                <a:gridCol w="1395784">
                  <a:extLst>
                    <a:ext uri="{9D8B030D-6E8A-4147-A177-3AD203B41FA5}">
                      <a16:colId xmlns:a16="http://schemas.microsoft.com/office/drawing/2014/main" val="565126435"/>
                    </a:ext>
                  </a:extLst>
                </a:gridCol>
              </a:tblGrid>
              <a:tr h="503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IDX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16667"/>
                  </a:ext>
                </a:extLst>
              </a:tr>
              <a:tr h="503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토큰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[PAD]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[UNK]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[CLS]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[SEP]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[MASK]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방통위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##</a:t>
                      </a:r>
                      <a:r>
                        <a:rPr lang="ko-KR" altLang="en-US" sz="2000" dirty="0"/>
                        <a:t>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막말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...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995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75E3E55-DBE4-A965-9EC0-52F84A2A5770}"/>
              </a:ext>
            </a:extLst>
          </p:cNvPr>
          <p:cNvSpPr txBox="1"/>
          <p:nvPr/>
        </p:nvSpPr>
        <p:spPr>
          <a:xfrm>
            <a:off x="1772117" y="5183034"/>
            <a:ext cx="1543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방통위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국감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서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막말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… 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또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파행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한국당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/ “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국회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윤리위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제소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하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ㄹ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것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“ / </a:t>
            </a:r>
            <a:r>
              <a:rPr lang="ko-KR" altLang="en-US" sz="20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방문진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6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일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##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경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‘ / </a:t>
            </a:r>
            <a:r>
              <a:rPr lang="ko-KR" altLang="en-US" sz="20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김장겸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</a:t>
            </a:r>
            <a:r>
              <a:rPr lang="ko-KR" altLang="en-US" sz="2000" kern="0" spc="-100" dirty="0" err="1">
                <a:solidFill>
                  <a:srgbClr val="404040"/>
                </a:solidFill>
                <a:latin typeface="Noto Sans CJK KR Regular" pitchFamily="34" charset="0"/>
              </a:rPr>
              <a:t>해임안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/ ‘ / </a:t>
            </a:r>
            <a:r>
              <a:rPr lang="ko-KR" altLang="en-US" sz="2000" kern="0" spc="-100" dirty="0">
                <a:solidFill>
                  <a:srgbClr val="404040"/>
                </a:solidFill>
                <a:latin typeface="Noto Sans CJK KR Regular" pitchFamily="34" charset="0"/>
              </a:rPr>
              <a:t>처리</a:t>
            </a:r>
            <a:endParaRPr lang="en-US" altLang="ko-KR" sz="2000" kern="0" spc="-100" dirty="0">
              <a:solidFill>
                <a:srgbClr val="404040"/>
              </a:solidFill>
              <a:latin typeface="Noto Sans CJK KR Regular" pitchFamily="34" charset="0"/>
            </a:endParaRPr>
          </a:p>
          <a:p>
            <a:endParaRPr lang="ko-KR" altLang="en-US" sz="2000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103789E-424F-B270-D89C-33ED03EB92A9}"/>
              </a:ext>
            </a:extLst>
          </p:cNvPr>
          <p:cNvSpPr/>
          <p:nvPr/>
        </p:nvSpPr>
        <p:spPr>
          <a:xfrm>
            <a:off x="8839200" y="4686300"/>
            <a:ext cx="304800" cy="341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5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1121</Words>
  <Application>Microsoft Office PowerPoint</Application>
  <PresentationFormat>사용자 지정</PresentationFormat>
  <Paragraphs>304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Malgun Gothic Semilight</vt:lpstr>
      <vt:lpstr>Noto Sans CJK KR Black</vt:lpstr>
      <vt:lpstr>Noto Sans CJK KR Light</vt:lpstr>
      <vt:lpstr>Noto Sans CJK KR Regular</vt:lpstr>
      <vt:lpstr>맑은 고딕</vt:lpstr>
      <vt:lpstr>Arial</vt:lpstr>
      <vt:lpstr>Bauhaus 93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구채원</cp:lastModifiedBy>
  <cp:revision>76</cp:revision>
  <dcterms:created xsi:type="dcterms:W3CDTF">2022-07-24T16:21:48Z</dcterms:created>
  <dcterms:modified xsi:type="dcterms:W3CDTF">2022-07-31T06:34:40Z</dcterms:modified>
</cp:coreProperties>
</file>