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89" r:id="rId6"/>
    <p:sldId id="261" r:id="rId7"/>
    <p:sldId id="294" r:id="rId8"/>
    <p:sldId id="296" r:id="rId9"/>
    <p:sldId id="266" r:id="rId10"/>
    <p:sldId id="265" r:id="rId11"/>
    <p:sldId id="263" r:id="rId12"/>
    <p:sldId id="264" r:id="rId13"/>
    <p:sldId id="297" r:id="rId14"/>
    <p:sldId id="293" r:id="rId15"/>
    <p:sldId id="299" r:id="rId16"/>
    <p:sldId id="290" r:id="rId17"/>
    <p:sldId id="29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3B3C9C-6C91-802F-652F-516B78E8A705}" name="Kanghyebeen" initials="K" userId="S::hv9739@pusan.ac.kr::0be0b52f-69c8-4cbf-9bbd-b511f0b1c1d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6" autoAdjust="0"/>
    <p:restoredTop sz="95794" autoAdjust="0"/>
  </p:normalViewPr>
  <p:slideViewPr>
    <p:cSldViewPr snapToGrid="0">
      <p:cViewPr varScale="1">
        <p:scale>
          <a:sx n="81" d="100"/>
          <a:sy n="81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Attention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조절 전</a:t>
            </a:r>
            <a:r>
              <a:rPr lang="en-US" altLang="ko-KR" baseline="0" dirty="0"/>
              <a:t>/</a:t>
            </a:r>
            <a:r>
              <a:rPr lang="ko-KR" altLang="en-US" baseline="0" dirty="0"/>
              <a:t>후 비교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1.7187500000000001E-2"/>
          <c:y val="0.14184614472240617"/>
          <c:w val="0.96562499999999996"/>
          <c:h val="0.704202891571231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data:5000/epoch:5</c:v>
                </c:pt>
                <c:pt idx="1">
                  <c:v>data:5000/epoch:10</c:v>
                </c:pt>
                <c:pt idx="2">
                  <c:v>data:10000/epoch:5</c:v>
                </c:pt>
                <c:pt idx="3">
                  <c:v>data:20000/epoch:5</c:v>
                </c:pt>
              </c:strCache>
            </c:strRef>
          </c:cat>
          <c:val>
            <c:numRef>
              <c:f>Sheet1!$B$2:$B$5</c:f>
              <c:numCache>
                <c:formatCode>0.000_);[Red]\(0.000\)</c:formatCode>
                <c:ptCount val="4"/>
                <c:pt idx="0">
                  <c:v>0.72599999999999998</c:v>
                </c:pt>
                <c:pt idx="1">
                  <c:v>0.79366666666666663</c:v>
                </c:pt>
                <c:pt idx="2">
                  <c:v>0.79800000000000004</c:v>
                </c:pt>
                <c:pt idx="3">
                  <c:v>0.84499999999999997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75-A949-87A6-FE393914B3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후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data:5000/epoch:5</c:v>
                </c:pt>
                <c:pt idx="1">
                  <c:v>data:5000/epoch:10</c:v>
                </c:pt>
                <c:pt idx="2">
                  <c:v>data:10000/epoch:5</c:v>
                </c:pt>
                <c:pt idx="3">
                  <c:v>data:20000/epoch:5</c:v>
                </c:pt>
              </c:strCache>
            </c:strRef>
          </c:cat>
          <c:val>
            <c:numRef>
              <c:f>Sheet1!$C$2:$C$5</c:f>
              <c:numCache>
                <c:formatCode>0.000_);[Red]\(0.000\)</c:formatCode>
                <c:ptCount val="4"/>
                <c:pt idx="0">
                  <c:v>0.75900000000000001</c:v>
                </c:pt>
                <c:pt idx="1">
                  <c:v>0.80066666666666664</c:v>
                </c:pt>
                <c:pt idx="2">
                  <c:v>0.80900000000000005</c:v>
                </c:pt>
                <c:pt idx="3">
                  <c:v>0.85399999999999998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75-A949-87A6-FE393914B37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6916143"/>
        <c:axId val="1377825855"/>
      </c:lineChart>
      <c:catAx>
        <c:axId val="162691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7825855"/>
        <c:crosses val="autoZero"/>
        <c:auto val="1"/>
        <c:lblAlgn val="ctr"/>
        <c:lblOffset val="100"/>
        <c:noMultiLvlLbl val="0"/>
      </c:catAx>
      <c:valAx>
        <c:axId val="1377825855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0.000_);[Red]\(0.0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2691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0F93-EFF8-B748-856B-FF73D2362C71}" type="datetimeFigureOut">
              <a:rPr kumimoji="1" lang="ko-KR" altLang="en-US" smtClean="0"/>
              <a:t>2022-09-30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7C25C-C392-E64A-96D0-5243A15ED8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847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Attention supervision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C25C-C392-E64A-96D0-5243A15ED81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195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Attention supervision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C25C-C392-E64A-96D0-5243A15ED81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282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서술어가 </a:t>
            </a:r>
            <a:r>
              <a:rPr lang="ko-KR" altLang="en-US" sz="1200" dirty="0" err="1"/>
              <a:t>동사냐</a:t>
            </a:r>
            <a:r>
              <a:rPr lang="ko-KR" altLang="en-US" sz="1200" dirty="0"/>
              <a:t> 형용사에 따라 문형정보가 달라진다</a:t>
            </a:r>
            <a:r>
              <a:rPr lang="en-US" altLang="ko-KR" sz="1200" dirty="0"/>
              <a:t>..?? 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우리말샘에</a:t>
            </a:r>
            <a:r>
              <a:rPr lang="ko-KR" altLang="en-US" sz="1200" dirty="0"/>
              <a:t> 따르면</a:t>
            </a:r>
            <a:r>
              <a:rPr lang="en-US" altLang="ko-KR" sz="1200" dirty="0"/>
              <a:t>…,,,</a:t>
            </a:r>
          </a:p>
          <a:p>
            <a:r>
              <a:rPr lang="en-US" altLang="ko-KR" sz="1200" dirty="0"/>
              <a:t>ATTENTION</a:t>
            </a:r>
            <a:r>
              <a:rPr lang="ko-KR" altLang="en-US" sz="1200" dirty="0"/>
              <a:t>을 줘서 </a:t>
            </a:r>
            <a:r>
              <a:rPr lang="en-US" altLang="ko-KR" sz="1200" dirty="0"/>
              <a:t>LOSS </a:t>
            </a:r>
            <a:r>
              <a:rPr lang="ko-KR" altLang="en-US" sz="1200" dirty="0"/>
              <a:t>값이 줄어들도록 </a:t>
            </a:r>
            <a:r>
              <a:rPr lang="en-US" altLang="ko-KR" sz="1200" dirty="0"/>
              <a:t>..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조사가 어떤 비율로 사용되는지 </a:t>
            </a:r>
            <a:r>
              <a:rPr lang="en-US" altLang="ko-KR" sz="1200" dirty="0"/>
              <a:t>… </a:t>
            </a:r>
            <a:r>
              <a:rPr lang="ko-KR" altLang="en-US" sz="1200" dirty="0"/>
              <a:t>등을 알아보기 위해 </a:t>
            </a:r>
            <a:r>
              <a:rPr lang="ko-KR" altLang="en-US" sz="1200" dirty="0" err="1"/>
              <a:t>우리말샘</a:t>
            </a:r>
            <a:r>
              <a:rPr lang="en-US" altLang="ko-KR" sz="1200" dirty="0"/>
              <a:t>~</a:t>
            </a:r>
            <a:r>
              <a:rPr lang="ko-KR" altLang="en-US" sz="1200" dirty="0"/>
              <a:t>를 참고하였다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문형정보가 몇 개가 있는데 </a:t>
            </a:r>
            <a:r>
              <a:rPr lang="en-US" altLang="ko-KR" sz="1200" dirty="0"/>
              <a:t>1000</a:t>
            </a:r>
            <a:r>
              <a:rPr lang="ko-KR" altLang="en-US" sz="1200" dirty="0"/>
              <a:t>개가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넘는것들은</a:t>
            </a:r>
            <a:r>
              <a:rPr lang="ko-KR" altLang="en-US" sz="1200" dirty="0"/>
              <a:t> 몇 개였고</a:t>
            </a:r>
            <a:r>
              <a:rPr lang="en-US" altLang="ko-KR" sz="1200" dirty="0"/>
              <a:t>.. </a:t>
            </a:r>
            <a:r>
              <a:rPr lang="ko-KR" altLang="en-US" sz="1200" dirty="0"/>
              <a:t>그것을 </a:t>
            </a:r>
            <a:r>
              <a:rPr lang="en-US" altLang="ko-KR" sz="1200" dirty="0"/>
              <a:t>500</a:t>
            </a:r>
            <a:r>
              <a:rPr lang="ko-KR" altLang="en-US" sz="1200" dirty="0"/>
              <a:t>개가 넘는 것 중심으로 분석해 보았다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C25C-C392-E64A-96D0-5243A15ED81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326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ko-KR" altLang="en-US" b="1" dirty="0"/>
              <a:t>체육 시간은 </a:t>
            </a:r>
            <a:endParaRPr lang="en-US" altLang="ko-KR" b="1" dirty="0"/>
          </a:p>
          <a:p>
            <a:pPr algn="l" latinLnBrk="1"/>
            <a:r>
              <a:rPr lang="ko-KR" altLang="en-US" b="1" dirty="0"/>
              <a:t>한 시</a:t>
            </a:r>
            <a:r>
              <a:rPr lang="ko-KR" altLang="en-US" b="1" dirty="0">
                <a:solidFill>
                  <a:srgbClr val="FF0000"/>
                </a:solidFill>
              </a:rPr>
              <a:t>에서</a:t>
            </a:r>
            <a:r>
              <a:rPr lang="ko-KR" altLang="en-US" b="1" dirty="0"/>
              <a:t> </a:t>
            </a:r>
            <a:r>
              <a:rPr lang="ko-KR" altLang="en-US" b="1" dirty="0" err="1"/>
              <a:t>두시까지가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아니다</a:t>
            </a:r>
            <a:r>
              <a:rPr lang="en-US" altLang="ko-KR" b="1" dirty="0"/>
              <a:t>.</a:t>
            </a:r>
          </a:p>
          <a:p>
            <a:r>
              <a:rPr kumimoji="1" lang="ko-KR" altLang="en-US" dirty="0"/>
              <a:t>예시가 틀림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보조사</a:t>
            </a:r>
            <a:r>
              <a:rPr kumimoji="1" lang="en-US" altLang="ko-KR" dirty="0"/>
              <a:t>/</a:t>
            </a:r>
            <a:r>
              <a:rPr kumimoji="1" lang="ko-KR" altLang="en-US" dirty="0"/>
              <a:t> 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가</a:t>
            </a:r>
            <a:r>
              <a:rPr kumimoji="1" lang="en-US" altLang="ko-KR" dirty="0"/>
              <a:t>:</a:t>
            </a:r>
            <a:r>
              <a:rPr kumimoji="1" lang="ko-KR" altLang="en-US" dirty="0"/>
              <a:t> 주격조사</a:t>
            </a:r>
            <a:r>
              <a:rPr kumimoji="1" lang="en-US" altLang="ko-KR" dirty="0"/>
              <a:t>/</a:t>
            </a:r>
            <a:r>
              <a:rPr kumimoji="1" lang="ko-KR" altLang="en-US" dirty="0"/>
              <a:t> 아니다</a:t>
            </a:r>
            <a:r>
              <a:rPr kumimoji="1" lang="en-US" altLang="ko-KR" dirty="0"/>
              <a:t>:</a:t>
            </a:r>
            <a:r>
              <a:rPr kumimoji="1" lang="ko-KR" altLang="en-US" dirty="0"/>
              <a:t> 형용사 아님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C25C-C392-E64A-96D0-5243A15ED81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236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C25C-C392-E64A-96D0-5243A15ED81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968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C25C-C392-E64A-96D0-5243A15ED81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134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3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38467" y="1701800"/>
            <a:ext cx="4113542" cy="2974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Light" pitchFamily="34" charset="0"/>
                <a:ea typeface="+mn-ea"/>
                <a:cs typeface="Noto Sans CJK KR Light" pitchFamily="34" charset="0"/>
              </a:rPr>
              <a:t>2022전기 졸업과제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8410" y="3583844"/>
            <a:ext cx="4084497" cy="348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Black" pitchFamily="34" charset="0"/>
                <a:cs typeface="Noto Sans CJK KR Black" pitchFamily="34" charset="0"/>
              </a:rPr>
              <a:t>최종보고</a:t>
            </a: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Black" pitchFamily="34" charset="0"/>
                <a:ea typeface="+mn-ea"/>
                <a:cs typeface="Noto Sans CJK KR Black" pitchFamily="34" charset="0"/>
              </a:rPr>
              <a:t> 발표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5113" y="3911816"/>
            <a:ext cx="6460248" cy="11185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Light" pitchFamily="34" charset="0"/>
                <a:ea typeface="+mn-ea"/>
                <a:cs typeface="Noto Sans CJK KR Light" pitchFamily="34" charset="0"/>
              </a:rPr>
              <a:t>톡위드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Light" pitchFamily="34" charset="0"/>
                <a:ea typeface="+mn-ea"/>
                <a:cs typeface="Noto Sans CJK KR Light" pitchFamily="34" charset="0"/>
              </a:rPr>
              <a:t>통계학과 201911501 강혜빈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Light" pitchFamily="34" charset="0"/>
                <a:ea typeface="+mn-ea"/>
                <a:cs typeface="Noto Sans CJK KR Light" pitchFamily="34" charset="0"/>
              </a:rPr>
              <a:t>통계학과 201911503 구채원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Light" pitchFamily="34" charset="0"/>
                <a:ea typeface="+mn-ea"/>
                <a:cs typeface="Noto Sans CJK KR Light" pitchFamily="34" charset="0"/>
              </a:rPr>
              <a:t>통계학과 201911536 조소연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730183" y="502211"/>
            <a:ext cx="10730111" cy="64471"/>
            <a:chOff x="1095273" y="753316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0183" y="6290461"/>
            <a:ext cx="10730111" cy="64471"/>
            <a:chOff x="1095273" y="9435692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689371B8-5A9E-8CFE-B30B-4127B585F135}"/>
              </a:ext>
            </a:extLst>
          </p:cNvPr>
          <p:cNvSpPr txBox="1"/>
          <p:nvPr/>
        </p:nvSpPr>
        <p:spPr>
          <a:xfrm>
            <a:off x="291993" y="2102922"/>
            <a:ext cx="11900007" cy="12779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문형정보 기반의 품사 규칙을 이용한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rPr>
              <a:t>한국어 언어모델 개발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2" y="6430887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627916-3961-B800-C8AD-5443C6A0CF80}"/>
              </a:ext>
            </a:extLst>
          </p:cNvPr>
          <p:cNvSpPr txBox="1"/>
          <p:nvPr/>
        </p:nvSpPr>
        <p:spPr>
          <a:xfrm>
            <a:off x="2166370" y="5041604"/>
            <a:ext cx="8665754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BigBird</a:t>
            </a:r>
            <a:r>
              <a:rPr lang="en-US" altLang="ko-KR" dirty="0"/>
              <a:t> : Transformers for Longer Sequences</a:t>
            </a:r>
            <a:r>
              <a:rPr lang="ko-KR" altLang="en-US" dirty="0"/>
              <a:t>에서 소개된 </a:t>
            </a:r>
            <a:r>
              <a:rPr lang="en-US" altLang="ko-KR" dirty="0"/>
              <a:t>sparse-attention </a:t>
            </a:r>
            <a:r>
              <a:rPr lang="ko-KR" altLang="en-US" dirty="0"/>
              <a:t>기반의 모델로</a:t>
            </a:r>
            <a:r>
              <a:rPr lang="en-US" altLang="ko-KR" dirty="0"/>
              <a:t>,                        </a:t>
            </a:r>
            <a:r>
              <a:rPr lang="ko-KR" altLang="en-US" dirty="0"/>
              <a:t>일반적인 </a:t>
            </a:r>
            <a:r>
              <a:rPr lang="en-US" altLang="ko-KR" dirty="0"/>
              <a:t>BERT</a:t>
            </a:r>
            <a:r>
              <a:rPr lang="ko-KR" altLang="en-US" dirty="0"/>
              <a:t>보다 더 긴 </a:t>
            </a:r>
            <a:r>
              <a:rPr lang="en-US" altLang="ko-KR" dirty="0"/>
              <a:t>sequence </a:t>
            </a:r>
            <a:r>
              <a:rPr lang="ko-KR" altLang="en-US" dirty="0"/>
              <a:t>를 다룰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본 과제에서는 </a:t>
            </a:r>
            <a:r>
              <a:rPr lang="en-US" altLang="ko-KR" dirty="0"/>
              <a:t>full-attention</a:t>
            </a:r>
            <a:r>
              <a:rPr lang="ko-KR" altLang="en-US" dirty="0"/>
              <a:t>을 적용하여 일반 </a:t>
            </a:r>
            <a:r>
              <a:rPr lang="en-US" altLang="ko-KR" dirty="0"/>
              <a:t>BERT</a:t>
            </a:r>
            <a:r>
              <a:rPr lang="ko-KR" altLang="en-US" dirty="0"/>
              <a:t>와 같이 활용한다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Fine-tuning Pre-trained BERT Models — gluonnlp 0.10.0 document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9" y="1407723"/>
            <a:ext cx="4835034" cy="36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605B1453-AC02-0DDF-C9AC-722D5952907C}"/>
              </a:ext>
            </a:extLst>
          </p:cNvPr>
          <p:cNvSpPr txBox="1"/>
          <p:nvPr/>
        </p:nvSpPr>
        <p:spPr>
          <a:xfrm>
            <a:off x="1387017" y="793028"/>
            <a:ext cx="4265638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0" cap="none" spc="-67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Regular" pitchFamily="34" charset="0"/>
                <a:ea typeface="+mn-ea"/>
                <a:cs typeface="Noto Sans CJK KR Regular" pitchFamily="34" charset="0"/>
              </a:rPr>
              <a:t>3-1. </a:t>
            </a:r>
            <a:r>
              <a:rPr lang="en-US" sz="2133" kern="0" spc="-67" dirty="0" err="1">
                <a:solidFill>
                  <a:srgbClr val="404040"/>
                </a:solidFill>
                <a:latin typeface="Noto Sans CJK KR Regular" pitchFamily="34" charset="0"/>
                <a:ea typeface="+mn-ea"/>
                <a:cs typeface="Noto Sans CJK KR Regular" pitchFamily="34" charset="0"/>
              </a:rPr>
              <a:t>koBigBird</a:t>
            </a:r>
            <a:endParaRPr lang="en-US" sz="2133" kern="0" spc="-67" dirty="0">
              <a:solidFill>
                <a:srgbClr val="404040"/>
              </a:solidFill>
              <a:latin typeface="Noto Sans CJK KR Regular" pitchFamily="34" charset="0"/>
              <a:ea typeface="+mn-ea"/>
              <a:cs typeface="Noto Sans CJK KR Regular" pitchFamily="34" charset="0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ACF381E5-A070-D981-4F9A-0BBD27AE38DE}"/>
              </a:ext>
            </a:extLst>
          </p:cNvPr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C860F7DD-7141-7F06-DD4A-927B5E9904C9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</a:rPr>
              <a:t>과제 수행 결과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27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2" y="6430887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6ABE74-7E15-2E87-39F0-0B3E9FD94356}"/>
              </a:ext>
            </a:extLst>
          </p:cNvPr>
          <p:cNvSpPr txBox="1"/>
          <p:nvPr/>
        </p:nvSpPr>
        <p:spPr>
          <a:xfrm>
            <a:off x="1577832" y="4733702"/>
            <a:ext cx="9882461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NLI </a:t>
            </a:r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전제로 주어진 텍스트와 가설로 주어진 텍스트 간의 관계 추론</a:t>
            </a:r>
            <a:r>
              <a:rPr lang="en-US" altLang="ko-KR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한국어 언어 모델의 구문론적</a:t>
            </a:r>
            <a:r>
              <a:rPr lang="en-US" altLang="ko-KR" dirty="0"/>
              <a:t>, </a:t>
            </a:r>
            <a:r>
              <a:rPr lang="ko-KR" altLang="en-US" dirty="0"/>
              <a:t>의미론적 표상을 제대로 학습했는지 평가할 수 있는 데이터인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KLUE-NLI</a:t>
            </a:r>
            <a:r>
              <a:rPr lang="ko-KR" altLang="en-US" dirty="0"/>
              <a:t>를 바탕으로 성능 평가를 진행한다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7FB6E8-CB50-BC5C-31C0-81077A8AE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2" y="1893744"/>
            <a:ext cx="10171289" cy="2638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C7EABD-414A-2F25-FECC-315A524C6237}"/>
              </a:ext>
            </a:extLst>
          </p:cNvPr>
          <p:cNvSpPr txBox="1"/>
          <p:nvPr/>
        </p:nvSpPr>
        <p:spPr>
          <a:xfrm>
            <a:off x="5029200" y="4518216"/>
            <a:ext cx="260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KorNLI</a:t>
            </a:r>
            <a:r>
              <a:rPr lang="ko-KR" altLang="en-US" sz="1200" dirty="0"/>
              <a:t> 데이터 셋 일부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CB581C0-1251-AC2D-F796-6BEDF82A122F}"/>
              </a:ext>
            </a:extLst>
          </p:cNvPr>
          <p:cNvSpPr txBox="1"/>
          <p:nvPr/>
        </p:nvSpPr>
        <p:spPr>
          <a:xfrm>
            <a:off x="1387017" y="793028"/>
            <a:ext cx="4265638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0" cap="none" spc="-67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Regular" pitchFamily="34" charset="0"/>
                <a:ea typeface="+mn-ea"/>
                <a:cs typeface="Noto Sans CJK KR Regular" pitchFamily="34" charset="0"/>
              </a:rPr>
              <a:t>3-2. </a:t>
            </a:r>
            <a:r>
              <a:rPr kumimoji="0" lang="en-US" sz="2133" b="0" i="0" u="none" strike="noStrike" kern="0" cap="none" spc="-67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Regular" pitchFamily="34" charset="0"/>
                <a:cs typeface="Noto Sans CJK KR Regular" pitchFamily="34" charset="0"/>
              </a:rPr>
              <a:t>klue</a:t>
            </a:r>
            <a:r>
              <a:rPr kumimoji="0" lang="ko-KR" altLang="en-US" sz="2133" b="0" i="0" u="none" strike="noStrike" kern="0" cap="none" spc="-67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kumimoji="0" lang="en-US" altLang="ko-KR" sz="2133" b="0" i="0" u="none" strike="noStrike" kern="0" cap="none" spc="-67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Regular" pitchFamily="34" charset="0"/>
                <a:cs typeface="Noto Sans CJK KR Regular" pitchFamily="34" charset="0"/>
              </a:rPr>
              <a:t>nli</a:t>
            </a:r>
            <a:endParaRPr lang="en-US" sz="2133" kern="0" spc="-67" dirty="0">
              <a:solidFill>
                <a:srgbClr val="404040"/>
              </a:solidFill>
              <a:latin typeface="Noto Sans CJK KR Regular" pitchFamily="34" charset="0"/>
              <a:ea typeface="+mn-ea"/>
              <a:cs typeface="Noto Sans CJK KR Regular" pitchFamily="34" charset="0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6AAF6931-0025-18F4-31C6-5864F4E9B48D}"/>
              </a:ext>
            </a:extLst>
          </p:cNvPr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57883317-A847-D40B-865C-49E19F4918A2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>
                <a:solidFill>
                  <a:srgbClr val="404040"/>
                </a:solidFill>
                <a:latin typeface="Noto Sans CJK KR Regular" pitchFamily="34" charset="0"/>
              </a:rPr>
              <a:t>과제 수행 결과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79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2" y="6430887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67138A-0740-4662-0E27-FBA379930E7C}"/>
              </a:ext>
            </a:extLst>
          </p:cNvPr>
          <p:cNvGrpSpPr/>
          <p:nvPr/>
        </p:nvGrpSpPr>
        <p:grpSpPr>
          <a:xfrm>
            <a:off x="1564840" y="1526242"/>
            <a:ext cx="9060793" cy="3779645"/>
            <a:chOff x="1564840" y="1526242"/>
            <a:chExt cx="9060793" cy="377964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929B4A0-E195-8CD0-F4F6-54D3B46E013E}"/>
                </a:ext>
              </a:extLst>
            </p:cNvPr>
            <p:cNvGrpSpPr/>
            <p:nvPr/>
          </p:nvGrpSpPr>
          <p:grpSpPr>
            <a:xfrm>
              <a:off x="1564840" y="1526242"/>
              <a:ext cx="9060793" cy="3779645"/>
              <a:chOff x="1101302" y="1814377"/>
              <a:chExt cx="10070183" cy="418389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F092A69-3257-2515-2834-0831EF4CFA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288" t="12162" r="11319" b="18727"/>
              <a:stretch/>
            </p:blipFill>
            <p:spPr>
              <a:xfrm>
                <a:off x="6464087" y="1814377"/>
                <a:ext cx="4707398" cy="3624907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49C63BD-778A-A80C-FF2D-D0ABBB7D6D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836" t="10018" r="12718" b="10486"/>
              <a:stretch/>
            </p:blipFill>
            <p:spPr>
              <a:xfrm>
                <a:off x="1101302" y="1814377"/>
                <a:ext cx="4546916" cy="362490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ABEE4F-1117-2C48-59E3-81ED6B2CEBD0}"/>
                  </a:ext>
                </a:extLst>
              </p:cNvPr>
              <p:cNvSpPr txBox="1"/>
              <p:nvPr/>
            </p:nvSpPr>
            <p:spPr>
              <a:xfrm>
                <a:off x="2234153" y="5622923"/>
                <a:ext cx="1661360" cy="340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Attention </a:t>
                </a:r>
                <a:r>
                  <a:rPr lang="ko-KR" altLang="en-US" sz="1400" dirty="0"/>
                  <a:t>적용 전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9C848C-B4D0-3A32-3B26-BF133B7B1689}"/>
                  </a:ext>
                </a:extLst>
              </p:cNvPr>
              <p:cNvSpPr txBox="1"/>
              <p:nvPr/>
            </p:nvSpPr>
            <p:spPr>
              <a:xfrm>
                <a:off x="7918720" y="5657572"/>
                <a:ext cx="1661360" cy="340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Attention </a:t>
                </a:r>
                <a:r>
                  <a:rPr lang="ko-KR" altLang="en-US" sz="1400" dirty="0"/>
                  <a:t>적용 후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E6DA77-7B5C-C49D-8B53-430E7D67C096}"/>
                </a:ext>
              </a:extLst>
            </p:cNvPr>
            <p:cNvSpPr txBox="1"/>
            <p:nvPr/>
          </p:nvSpPr>
          <p:spPr>
            <a:xfrm rot="5400000">
              <a:off x="432436" y="3107574"/>
              <a:ext cx="253961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['</a:t>
              </a:r>
              <a:r>
                <a:rPr lang="ko-KR" altLang="en-US" sz="1000" dirty="0"/>
                <a:t>나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는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새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집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에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갔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다</a:t>
              </a:r>
              <a:r>
                <a:rPr lang="en-US" altLang="ko-KR" sz="1000" dirty="0"/>
                <a:t>', '.']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58353F-5A8B-D5D2-8A2F-EBF20F481C8D}"/>
                </a:ext>
              </a:extLst>
            </p:cNvPr>
            <p:cNvSpPr txBox="1"/>
            <p:nvPr/>
          </p:nvSpPr>
          <p:spPr>
            <a:xfrm rot="5400000">
              <a:off x="5300227" y="3000892"/>
              <a:ext cx="253961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['</a:t>
              </a:r>
              <a:r>
                <a:rPr lang="ko-KR" altLang="en-US" sz="1000" dirty="0"/>
                <a:t>나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는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새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집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에</a:t>
              </a:r>
              <a:r>
                <a:rPr lang="en-US" altLang="ko-KR" sz="1000" dirty="0"/>
                <a:t>', '</a:t>
              </a:r>
              <a:r>
                <a:rPr lang="ko-KR" altLang="en-US" sz="1000" dirty="0"/>
                <a:t>갔</a:t>
              </a:r>
              <a:r>
                <a:rPr lang="en-US" altLang="ko-KR" sz="1000" dirty="0"/>
                <a:t>', '##</a:t>
              </a:r>
              <a:r>
                <a:rPr lang="ko-KR" altLang="en-US" sz="1000" dirty="0"/>
                <a:t>다</a:t>
              </a:r>
              <a:r>
                <a:rPr lang="en-US" altLang="ko-KR" sz="1000" dirty="0"/>
                <a:t>', '.']</a:t>
              </a:r>
              <a:endParaRPr lang="ko-KR" altLang="en-US" sz="10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BD9BDC1-6481-6729-1637-079C7B11E20B}"/>
              </a:ext>
            </a:extLst>
          </p:cNvPr>
          <p:cNvSpPr txBox="1"/>
          <p:nvPr/>
        </p:nvSpPr>
        <p:spPr>
          <a:xfrm>
            <a:off x="1982241" y="5646541"/>
            <a:ext cx="793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Attention </a:t>
            </a:r>
            <a:r>
              <a:rPr lang="ko-KR" altLang="en-US" dirty="0"/>
              <a:t>적용 후 부사격 조사인 </a:t>
            </a:r>
            <a:r>
              <a:rPr lang="en-US" altLang="ko-KR" dirty="0"/>
              <a:t>‘</a:t>
            </a:r>
            <a:r>
              <a:rPr lang="ko-KR" altLang="en-US" dirty="0"/>
              <a:t>에</a:t>
            </a:r>
            <a:r>
              <a:rPr lang="en-US" altLang="ko-KR" dirty="0"/>
              <a:t>‘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동사 </a:t>
            </a:r>
            <a:r>
              <a:rPr lang="en-US" altLang="ko-KR" dirty="0"/>
              <a:t>‘</a:t>
            </a:r>
            <a:r>
              <a:rPr lang="ko-KR" altLang="en-US" dirty="0"/>
              <a:t>갔</a:t>
            </a:r>
            <a:r>
              <a:rPr lang="en-US" altLang="ko-KR" dirty="0"/>
              <a:t>’</a:t>
            </a:r>
            <a:r>
              <a:rPr lang="ko-KR" altLang="en-US" dirty="0"/>
              <a:t>의  상관관계가 높아짐을 확인 </a:t>
            </a:r>
          </a:p>
        </p:txBody>
      </p:sp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5084B46E-FD06-9A82-C221-2CF3DF948B3B}"/>
              </a:ext>
            </a:extLst>
          </p:cNvPr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426620EB-4859-F8B9-772B-89AD93217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22" name="Object 5">
            <a:extLst>
              <a:ext uri="{FF2B5EF4-FFF2-40B4-BE49-F238E27FC236}">
                <a16:creationId xmlns:a16="http://schemas.microsoft.com/office/drawing/2014/main" id="{75184025-5753-1262-EED5-FFC4E0528514}"/>
              </a:ext>
            </a:extLst>
          </p:cNvPr>
          <p:cNvSpPr txBox="1"/>
          <p:nvPr/>
        </p:nvSpPr>
        <p:spPr>
          <a:xfrm>
            <a:off x="1387017" y="793028"/>
            <a:ext cx="4265638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0" cap="none" spc="-67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Regular" pitchFamily="34" charset="0"/>
                <a:ea typeface="+mn-ea"/>
                <a:cs typeface="Noto Sans CJK KR Regular" pitchFamily="34" charset="0"/>
              </a:rPr>
              <a:t>3-3. Attention </a:t>
            </a:r>
            <a:r>
              <a:rPr 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Heatmap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비교</a:t>
            </a:r>
            <a:endParaRPr lang="en-US" sz="2133" kern="0" spc="-67" dirty="0">
              <a:solidFill>
                <a:srgbClr val="404040"/>
              </a:solidFill>
              <a:latin typeface="Noto Sans CJK KR Regular" pitchFamily="34" charset="0"/>
              <a:ea typeface="+mn-ea"/>
              <a:cs typeface="Noto Sans CJK KR Regular" pitchFamily="34" charset="0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330A779E-46F8-F0CE-64AC-919AEDCC3F42}"/>
              </a:ext>
            </a:extLst>
          </p:cNvPr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313A6B53-47B4-1214-8A8C-6403CB7AFE7A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</a:rPr>
              <a:t>과제 수행 결과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D6F4FD-5B4D-5EC7-D205-E6E391857492}"/>
              </a:ext>
            </a:extLst>
          </p:cNvPr>
          <p:cNvSpPr txBox="1"/>
          <p:nvPr/>
        </p:nvSpPr>
        <p:spPr>
          <a:xfrm>
            <a:off x="2514433" y="1592586"/>
            <a:ext cx="208927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Attention Heatmap for Layer 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C5D5E3-EA7E-6E6F-C67E-443730ADD91A}"/>
              </a:ext>
            </a:extLst>
          </p:cNvPr>
          <p:cNvSpPr txBox="1"/>
          <p:nvPr/>
        </p:nvSpPr>
        <p:spPr>
          <a:xfrm>
            <a:off x="7401690" y="1544471"/>
            <a:ext cx="208927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Attention Heatmap for Layer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0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2" y="6430887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6A881AF-DA17-DCFA-19B7-9CFE5B1CC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73254"/>
              </p:ext>
            </p:extLst>
          </p:nvPr>
        </p:nvGraphicFramePr>
        <p:xfrm>
          <a:off x="1547447" y="1607407"/>
          <a:ext cx="9390184" cy="4062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F2631D-6485-6A16-7CA0-249BD8056E11}"/>
              </a:ext>
            </a:extLst>
          </p:cNvPr>
          <p:cNvSpPr txBox="1"/>
          <p:nvPr/>
        </p:nvSpPr>
        <p:spPr>
          <a:xfrm>
            <a:off x="5180867" y="5896373"/>
            <a:ext cx="379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성능 평가 기준 </a:t>
            </a:r>
            <a:r>
              <a:rPr lang="en-US" altLang="ko-KR" sz="1400" dirty="0"/>
              <a:t>: cross entropy</a:t>
            </a:r>
            <a:endParaRPr lang="ko-KR" altLang="en-US" sz="14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3A5B498-ABF1-AA5F-01AE-3FD59A890061}"/>
              </a:ext>
            </a:extLst>
          </p:cNvPr>
          <p:cNvSpPr txBox="1"/>
          <p:nvPr/>
        </p:nvSpPr>
        <p:spPr>
          <a:xfrm>
            <a:off x="1387017" y="793028"/>
            <a:ext cx="4265638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0" cap="none" spc="-67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Regular" pitchFamily="34" charset="0"/>
                <a:ea typeface="+mn-ea"/>
                <a:cs typeface="Noto Sans CJK KR Regular" pitchFamily="34" charset="0"/>
              </a:rPr>
              <a:t>3-3. </a:t>
            </a:r>
            <a:r>
              <a:rPr kumimoji="0" lang="ko-KR" altLang="en-US" sz="2133" b="0" i="0" u="none" strike="noStrike" kern="0" cap="none" spc="-67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Regular" pitchFamily="34" charset="0"/>
                <a:ea typeface="+mn-ea"/>
                <a:cs typeface="Noto Sans CJK KR Regular" pitchFamily="34" charset="0"/>
              </a:rPr>
              <a:t>성능평가</a:t>
            </a:r>
            <a:endParaRPr lang="en-US" sz="2133" kern="0" spc="-67" dirty="0">
              <a:solidFill>
                <a:srgbClr val="404040"/>
              </a:solidFill>
              <a:latin typeface="Noto Sans CJK KR Regular" pitchFamily="34" charset="0"/>
              <a:ea typeface="+mn-ea"/>
              <a:cs typeface="Noto Sans CJK KR Regular" pitchFamily="34" charset="0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7340D28E-E8EA-0580-3D2E-7E2631D3066A}"/>
              </a:ext>
            </a:extLst>
          </p:cNvPr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6F91BD53-0A96-9FE9-529A-A446351E92A5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>
                <a:solidFill>
                  <a:srgbClr val="404040"/>
                </a:solidFill>
                <a:latin typeface="Noto Sans CJK KR Regular" pitchFamily="34" charset="0"/>
              </a:rPr>
              <a:t>과제 수행 결과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082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2" y="6430887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6" name="Object 14">
            <a:extLst>
              <a:ext uri="{FF2B5EF4-FFF2-40B4-BE49-F238E27FC236}">
                <a16:creationId xmlns:a16="http://schemas.microsoft.com/office/drawing/2014/main" id="{7340D28E-E8EA-0580-3D2E-7E2631D3066A}"/>
              </a:ext>
            </a:extLst>
          </p:cNvPr>
          <p:cNvSpPr txBox="1"/>
          <p:nvPr/>
        </p:nvSpPr>
        <p:spPr>
          <a:xfrm>
            <a:off x="730182" y="358588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6F91BD53-0A96-9FE9-529A-A446351E92A5}"/>
              </a:ext>
            </a:extLst>
          </p:cNvPr>
          <p:cNvSpPr txBox="1"/>
          <p:nvPr/>
        </p:nvSpPr>
        <p:spPr>
          <a:xfrm>
            <a:off x="1387016" y="443923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</a:rPr>
              <a:t>결론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" name="표 12">
            <a:extLst>
              <a:ext uri="{FF2B5EF4-FFF2-40B4-BE49-F238E27FC236}">
                <a16:creationId xmlns:a16="http://schemas.microsoft.com/office/drawing/2014/main" id="{7A507D4D-46D6-3771-18A9-D8840649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89713"/>
              </p:ext>
            </p:extLst>
          </p:nvPr>
        </p:nvGraphicFramePr>
        <p:xfrm>
          <a:off x="811060" y="1902343"/>
          <a:ext cx="5194086" cy="1848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90">
                  <a:extLst>
                    <a:ext uri="{9D8B030D-6E8A-4147-A177-3AD203B41FA5}">
                      <a16:colId xmlns:a16="http://schemas.microsoft.com/office/drawing/2014/main" val="4009320504"/>
                    </a:ext>
                  </a:extLst>
                </a:gridCol>
                <a:gridCol w="614180">
                  <a:extLst>
                    <a:ext uri="{9D8B030D-6E8A-4147-A177-3AD203B41FA5}">
                      <a16:colId xmlns:a16="http://schemas.microsoft.com/office/drawing/2014/main" val="2772885384"/>
                    </a:ext>
                  </a:extLst>
                </a:gridCol>
                <a:gridCol w="1345223">
                  <a:extLst>
                    <a:ext uri="{9D8B030D-6E8A-4147-A177-3AD203B41FA5}">
                      <a16:colId xmlns:a16="http://schemas.microsoft.com/office/drawing/2014/main" val="3597590719"/>
                    </a:ext>
                  </a:extLst>
                </a:gridCol>
                <a:gridCol w="1318847">
                  <a:extLst>
                    <a:ext uri="{9D8B030D-6E8A-4147-A177-3AD203B41FA5}">
                      <a16:colId xmlns:a16="http://schemas.microsoft.com/office/drawing/2014/main" val="3515021890"/>
                    </a:ext>
                  </a:extLst>
                </a:gridCol>
                <a:gridCol w="861646">
                  <a:extLst>
                    <a:ext uri="{9D8B030D-6E8A-4147-A177-3AD203B41FA5}">
                      <a16:colId xmlns:a16="http://schemas.microsoft.com/office/drawing/2014/main" val="1842118211"/>
                    </a:ext>
                  </a:extLst>
                </a:gridCol>
              </a:tblGrid>
              <a:tr h="412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Data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set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갯수</a:t>
                      </a:r>
                      <a:endParaRPr lang="ko-KR" altLang="en-US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Epoch</a:t>
                      </a:r>
                      <a:endParaRPr lang="ko-KR" altLang="en-US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Attention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b="1" baseline="0" dirty="0"/>
                        <a:t>score </a:t>
                      </a:r>
                      <a:r>
                        <a:rPr lang="ko-KR" altLang="en-US" b="1" baseline="0" dirty="0"/>
                        <a:t>조정 </a:t>
                      </a:r>
                      <a:r>
                        <a:rPr lang="ko-KR" altLang="en-US" b="1" dirty="0"/>
                        <a:t>전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Attention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b="1" baseline="0" dirty="0"/>
                        <a:t>score </a:t>
                      </a:r>
                      <a:r>
                        <a:rPr lang="ko-KR" altLang="en-US" b="1" baseline="0" dirty="0"/>
                        <a:t>조정 후</a:t>
                      </a:r>
                      <a:endParaRPr lang="ko-KR" altLang="en-US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△ 전 </a:t>
                      </a:r>
                      <a:r>
                        <a:rPr lang="en-US" altLang="ko-KR" b="1" dirty="0"/>
                        <a:t>- </a:t>
                      </a:r>
                      <a:r>
                        <a:rPr lang="ko-KR" altLang="en-US" b="1" dirty="0"/>
                        <a:t>후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00263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0.759</a:t>
                      </a:r>
                      <a:endParaRPr lang="ko-KR" altLang="en-US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0.032</a:t>
                      </a:r>
                      <a:endParaRPr lang="ko-KR" altLang="en-US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018986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0.809</a:t>
                      </a:r>
                      <a:endParaRPr lang="ko-KR" altLang="en-US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0.009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373937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0.845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0.854</a:t>
                      </a:r>
                      <a:endParaRPr lang="ko-KR" altLang="en-US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0.009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154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66C413-934A-CD7E-1F3D-E8A94AFB5B9A}"/>
              </a:ext>
            </a:extLst>
          </p:cNvPr>
          <p:cNvSpPr txBox="1"/>
          <p:nvPr/>
        </p:nvSpPr>
        <p:spPr>
          <a:xfrm>
            <a:off x="1766829" y="4287213"/>
            <a:ext cx="865681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가지 실험 모두 </a:t>
            </a:r>
            <a:r>
              <a:rPr lang="en-US" altLang="ko-KR" dirty="0"/>
              <a:t>attention</a:t>
            </a:r>
            <a:r>
              <a:rPr lang="ko-KR" altLang="en-US" dirty="0"/>
              <a:t>을 적용 후의 성능이 높게 나왔다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데이터가 적은 경우</a:t>
            </a:r>
            <a:r>
              <a:rPr lang="en-US" altLang="ko-KR" dirty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적용 전 후 값의 성능 변화가 가장 크게 나타났다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→ 데이터가 충분하지 않을 때 </a:t>
            </a:r>
            <a:r>
              <a:rPr lang="ko-KR" altLang="en-US" dirty="0" err="1"/>
              <a:t>어텐션만으로도</a:t>
            </a:r>
            <a:r>
              <a:rPr lang="ko-KR" altLang="en-US" dirty="0"/>
              <a:t> 성능 변화를  일으킬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훈련데이터의 개수가 많아질수록 </a:t>
            </a:r>
            <a:r>
              <a:rPr lang="ko-KR" altLang="en-US" dirty="0" err="1"/>
              <a:t>어텐션</a:t>
            </a:r>
            <a:r>
              <a:rPr lang="ko-KR" altLang="en-US" dirty="0"/>
              <a:t> 적용 시 큰 성능 변화를 일으키지 않았다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36AD4A-1278-4B6D-95F4-91F7FE3BF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6606"/>
              </p:ext>
            </p:extLst>
          </p:nvPr>
        </p:nvGraphicFramePr>
        <p:xfrm>
          <a:off x="6275000" y="2108791"/>
          <a:ext cx="5185293" cy="1436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92">
                  <a:extLst>
                    <a:ext uri="{9D8B030D-6E8A-4147-A177-3AD203B41FA5}">
                      <a16:colId xmlns:a16="http://schemas.microsoft.com/office/drawing/2014/main" val="2282240097"/>
                    </a:ext>
                  </a:extLst>
                </a:gridCol>
                <a:gridCol w="616186">
                  <a:extLst>
                    <a:ext uri="{9D8B030D-6E8A-4147-A177-3AD203B41FA5}">
                      <a16:colId xmlns:a16="http://schemas.microsoft.com/office/drawing/2014/main" val="2684324781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3598569737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3024508764"/>
                    </a:ext>
                  </a:extLst>
                </a:gridCol>
                <a:gridCol w="826476">
                  <a:extLst>
                    <a:ext uri="{9D8B030D-6E8A-4147-A177-3AD203B41FA5}">
                      <a16:colId xmlns:a16="http://schemas.microsoft.com/office/drawing/2014/main" val="1817045886"/>
                    </a:ext>
                  </a:extLst>
                </a:gridCol>
              </a:tblGrid>
              <a:tr h="412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Data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set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갯수</a:t>
                      </a:r>
                      <a:endParaRPr lang="ko-KR" altLang="en-US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Epoch</a:t>
                      </a:r>
                      <a:endParaRPr lang="ko-KR" altLang="en-US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Attention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b="1" baseline="0" dirty="0"/>
                        <a:t>score </a:t>
                      </a:r>
                      <a:r>
                        <a:rPr lang="ko-KR" altLang="en-US" b="1" baseline="0" dirty="0"/>
                        <a:t>조정 </a:t>
                      </a:r>
                      <a:r>
                        <a:rPr lang="ko-KR" altLang="en-US" b="1" dirty="0"/>
                        <a:t>전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b="1" dirty="0"/>
                        <a:t>Attention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b="1" baseline="0" dirty="0"/>
                        <a:t>score </a:t>
                      </a:r>
                      <a:r>
                        <a:rPr lang="ko-KR" altLang="en-US" b="1" baseline="0" dirty="0"/>
                        <a:t>조정 후</a:t>
                      </a:r>
                      <a:endParaRPr lang="ko-KR" altLang="en-US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△ 전 </a:t>
                      </a:r>
                      <a:r>
                        <a:rPr lang="en-US" altLang="ko-KR" b="1" dirty="0"/>
                        <a:t>- </a:t>
                      </a:r>
                      <a:r>
                        <a:rPr lang="ko-KR" altLang="en-US" b="1" dirty="0"/>
                        <a:t>후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224911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0.759</a:t>
                      </a:r>
                      <a:endParaRPr lang="ko-KR" altLang="en-US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0.032</a:t>
                      </a:r>
                      <a:endParaRPr lang="ko-KR" altLang="en-US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96677"/>
                  </a:ext>
                </a:extLst>
              </a:tr>
              <a:tr h="4129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0.801</a:t>
                      </a:r>
                      <a:endParaRPr lang="ko-KR" altLang="en-US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0.007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06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B429E9-886B-C0EB-CB13-FC9F8E0E7B74}"/>
              </a:ext>
            </a:extLst>
          </p:cNvPr>
          <p:cNvSpPr txBox="1"/>
          <p:nvPr/>
        </p:nvSpPr>
        <p:spPr>
          <a:xfrm>
            <a:off x="1312623" y="3777525"/>
            <a:ext cx="3989803" cy="3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Epoch</a:t>
            </a:r>
            <a:r>
              <a:rPr lang="ko-KR" altLang="en-US" sz="1100" dirty="0"/>
              <a:t>이 </a:t>
            </a:r>
            <a:r>
              <a:rPr lang="en-US" altLang="ko-KR" sz="1100" dirty="0"/>
              <a:t>5</a:t>
            </a:r>
            <a:r>
              <a:rPr lang="ko-KR" altLang="en-US" sz="1100" dirty="0"/>
              <a:t>일 때 </a:t>
            </a:r>
            <a:r>
              <a:rPr lang="en-US" altLang="ko-KR" sz="1100" dirty="0"/>
              <a:t>Data set </a:t>
            </a:r>
            <a:r>
              <a:rPr lang="ko-KR" altLang="en-US" sz="1100" dirty="0"/>
              <a:t>개수 변화에 따른 성능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3FD1D-EB90-9264-93EF-A90423D0A515}"/>
              </a:ext>
            </a:extLst>
          </p:cNvPr>
          <p:cNvSpPr txBox="1"/>
          <p:nvPr/>
        </p:nvSpPr>
        <p:spPr>
          <a:xfrm>
            <a:off x="6889576" y="3777525"/>
            <a:ext cx="3989803" cy="3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Data set </a:t>
            </a:r>
            <a:r>
              <a:rPr lang="ko-KR" altLang="en-US" sz="1100" dirty="0"/>
              <a:t>개수가 </a:t>
            </a:r>
            <a:r>
              <a:rPr lang="en-US" altLang="ko-KR" sz="1100" dirty="0"/>
              <a:t>5000</a:t>
            </a:r>
            <a:r>
              <a:rPr lang="ko-KR" altLang="en-US" sz="1100" dirty="0" err="1"/>
              <a:t>개일때</a:t>
            </a:r>
            <a:r>
              <a:rPr lang="ko-KR" altLang="en-US" sz="1100" dirty="0"/>
              <a:t> </a:t>
            </a:r>
            <a:r>
              <a:rPr lang="en-US" altLang="ko-KR" sz="1100" dirty="0"/>
              <a:t>epoch </a:t>
            </a:r>
            <a:r>
              <a:rPr lang="ko-KR" altLang="en-US" sz="1100" dirty="0"/>
              <a:t>변화 따른 성능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0254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9097" y="850562"/>
            <a:ext cx="6152281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33" b="1" i="0" u="none" strike="noStrike" kern="0" cap="none" spc="-20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Noto Sans CJK KR Black" pitchFamily="34" charset="0"/>
                <a:ea typeface="+mn-ea"/>
                <a:cs typeface="Noto Sans CJK KR Black" pitchFamily="34" charset="0"/>
              </a:rPr>
              <a:t>목차</a:t>
            </a:r>
            <a:endParaRPr kumimoji="0" lang="en-US" sz="29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30183" y="502211"/>
            <a:ext cx="10730111" cy="64471"/>
            <a:chOff x="1095273" y="753316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0183" y="6290461"/>
            <a:ext cx="10730111" cy="64471"/>
            <a:chOff x="1095273" y="9435692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B383C30-3AA9-D98B-5FA4-833294EFBAB3}"/>
              </a:ext>
            </a:extLst>
          </p:cNvPr>
          <p:cNvGrpSpPr/>
          <p:nvPr/>
        </p:nvGrpSpPr>
        <p:grpSpPr>
          <a:xfrm>
            <a:off x="1026477" y="1642307"/>
            <a:ext cx="6312059" cy="2453761"/>
            <a:chOff x="1539714" y="2571390"/>
            <a:chExt cx="9468089" cy="36806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07D868-7A3F-CF8D-9604-F87356C39C81}"/>
                </a:ext>
              </a:extLst>
            </p:cNvPr>
            <p:cNvGrpSpPr/>
            <p:nvPr/>
          </p:nvGrpSpPr>
          <p:grpSpPr>
            <a:xfrm>
              <a:off x="1539714" y="2571390"/>
              <a:ext cx="9468089" cy="818105"/>
              <a:chOff x="1539714" y="2847519"/>
              <a:chExt cx="9468089" cy="818105"/>
            </a:xfrm>
          </p:grpSpPr>
          <p:sp>
            <p:nvSpPr>
              <p:cNvPr id="12" name="Object 12"/>
              <p:cNvSpPr txBox="1"/>
              <p:nvPr/>
            </p:nvSpPr>
            <p:spPr>
              <a:xfrm>
                <a:off x="1539714" y="2847519"/>
                <a:ext cx="2137388" cy="8155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33" b="0" i="0" u="none" strike="noStrike" kern="0" cap="none" spc="-133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Noto Sans CJK KR Black" pitchFamily="34" charset="0"/>
                    <a:ea typeface="+mn-ea"/>
                    <a:cs typeface="Noto Sans CJK KR Black" pitchFamily="34" charset="0"/>
                  </a:rPr>
                  <a:t>01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3320867" y="2988611"/>
                <a:ext cx="7686936" cy="67701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333" b="0" i="0" u="none" strike="noStrike" kern="0" cap="none" spc="-133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Noto Sans CJK KR Regular" pitchFamily="34" charset="0"/>
                    <a:cs typeface="Noto Sans CJK KR Regular" pitchFamily="34" charset="0"/>
                  </a:rPr>
                  <a:t>연구배경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F6D00A-F334-AF33-12F1-9E736AB020DA}"/>
                </a:ext>
              </a:extLst>
            </p:cNvPr>
            <p:cNvSpPr txBox="1"/>
            <p:nvPr/>
          </p:nvSpPr>
          <p:spPr>
            <a:xfrm>
              <a:off x="3466263" y="3400866"/>
              <a:ext cx="6668336" cy="285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cs typeface="+mn-cs"/>
                </a:rPr>
                <a:t>기존 언어모형의 한계점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endParaRPr>
            </a:p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600" dirty="0">
                  <a:solidFill>
                    <a:srgbClr val="404040"/>
                  </a:solidFill>
                  <a:latin typeface="Calibri"/>
                </a:rPr>
                <a:t>Self</a:t>
              </a:r>
              <a:r>
                <a:rPr lang="ko-KR" altLang="en-US" sz="1600" dirty="0">
                  <a:solidFill>
                    <a:srgbClr val="404040"/>
                  </a:solidFill>
                  <a:latin typeface="Calibri"/>
                </a:rPr>
                <a:t> </a:t>
              </a:r>
              <a:r>
                <a:rPr lang="en-US" altLang="ko-KR" sz="1600" dirty="0">
                  <a:solidFill>
                    <a:srgbClr val="404040"/>
                  </a:solidFill>
                  <a:latin typeface="Calibri"/>
                </a:rPr>
                <a:t>Attention</a:t>
              </a:r>
            </a:p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600" dirty="0">
                  <a:solidFill>
                    <a:srgbClr val="404040"/>
                  </a:solidFill>
                  <a:latin typeface="Calibri"/>
                </a:rPr>
                <a:t>조사와 서술어의 호응  관계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endParaRPr>
            </a:p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1E57A0E-AAF7-7CD1-EAB6-D5B78EEA9D7D}"/>
              </a:ext>
            </a:extLst>
          </p:cNvPr>
          <p:cNvGrpSpPr/>
          <p:nvPr/>
        </p:nvGrpSpPr>
        <p:grpSpPr>
          <a:xfrm>
            <a:off x="1026477" y="3658155"/>
            <a:ext cx="6312059" cy="2437943"/>
            <a:chOff x="1539714" y="2571390"/>
            <a:chExt cx="9468089" cy="365691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39CBBB2-AD42-9952-4A77-BFF7848579BA}"/>
                </a:ext>
              </a:extLst>
            </p:cNvPr>
            <p:cNvGrpSpPr/>
            <p:nvPr/>
          </p:nvGrpSpPr>
          <p:grpSpPr>
            <a:xfrm>
              <a:off x="1539714" y="2571390"/>
              <a:ext cx="9468089" cy="818103"/>
              <a:chOff x="1539714" y="2847519"/>
              <a:chExt cx="9468089" cy="818103"/>
            </a:xfrm>
          </p:grpSpPr>
          <p:sp>
            <p:nvSpPr>
              <p:cNvPr id="33" name="Object 12">
                <a:extLst>
                  <a:ext uri="{FF2B5EF4-FFF2-40B4-BE49-F238E27FC236}">
                    <a16:creationId xmlns:a16="http://schemas.microsoft.com/office/drawing/2014/main" id="{95042257-01D0-2B85-743E-352A584B09D4}"/>
                  </a:ext>
                </a:extLst>
              </p:cNvPr>
              <p:cNvSpPr txBox="1"/>
              <p:nvPr/>
            </p:nvSpPr>
            <p:spPr>
              <a:xfrm>
                <a:off x="1539714" y="2847519"/>
                <a:ext cx="2137388" cy="8155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33" b="0" i="0" u="none" strike="noStrike" kern="0" cap="none" spc="-133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Noto Sans CJK KR Black" pitchFamily="34" charset="0"/>
                    <a:ea typeface="+mn-ea"/>
                    <a:cs typeface="Noto Sans CJK KR Black" pitchFamily="34" charset="0"/>
                  </a:rPr>
                  <a:t>02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Object 17">
                <a:extLst>
                  <a:ext uri="{FF2B5EF4-FFF2-40B4-BE49-F238E27FC236}">
                    <a16:creationId xmlns:a16="http://schemas.microsoft.com/office/drawing/2014/main" id="{90228B0A-6534-B8DF-F6A8-9A71784B1E42}"/>
                  </a:ext>
                </a:extLst>
              </p:cNvPr>
              <p:cNvSpPr txBox="1"/>
              <p:nvPr/>
            </p:nvSpPr>
            <p:spPr>
              <a:xfrm>
                <a:off x="3320867" y="2988610"/>
                <a:ext cx="7686936" cy="67701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333" kern="0" spc="-133" dirty="0">
                    <a:solidFill>
                      <a:srgbClr val="404040"/>
                    </a:solidFill>
                    <a:latin typeface="Noto Sans CJK KR Regular" pitchFamily="34" charset="0"/>
                    <a:ea typeface="+mn-ea"/>
                  </a:rPr>
                  <a:t>연구설계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8C9836-A96D-0F6A-3FE2-9B4B44D2CF68}"/>
                </a:ext>
              </a:extLst>
            </p:cNvPr>
            <p:cNvSpPr txBox="1"/>
            <p:nvPr/>
          </p:nvSpPr>
          <p:spPr>
            <a:xfrm>
              <a:off x="3466265" y="3504481"/>
              <a:ext cx="6668336" cy="2723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600" kern="0" spc="-67" dirty="0">
                  <a:solidFill>
                    <a:srgbClr val="404040"/>
                  </a:solidFill>
                  <a:latin typeface="Noto Sans CJK KR Regular" pitchFamily="34" charset="0"/>
                  <a:cs typeface="Noto Sans CJK KR Regular" pitchFamily="34" charset="0"/>
                </a:rPr>
                <a:t>품사 규칙 </a:t>
              </a:r>
              <a:endParaRPr lang="en-US" altLang="ko-KR" sz="1600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arenR"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cs typeface="+mn-cs"/>
                </a:rPr>
                <a:t>목적격조사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cs typeface="+mn-cs"/>
                </a:rPr>
                <a:t>/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cs typeface="+mn-cs"/>
                </a:rPr>
                <a:t>인용격조사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arenR"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cs typeface="+mn-cs"/>
                </a:rPr>
                <a:t>부사격조사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arenR"/>
                <a:defRPr/>
              </a:pPr>
              <a:r>
                <a:rPr lang="ko-KR" altLang="en-US" sz="1600" dirty="0">
                  <a:solidFill>
                    <a:srgbClr val="404040"/>
                  </a:solidFill>
                  <a:latin typeface="Calibri"/>
                </a:rPr>
                <a:t>접속조사</a:t>
              </a:r>
              <a:endParaRPr lang="en-US" altLang="ko-KR" sz="1600" dirty="0">
                <a:solidFill>
                  <a:srgbClr val="404040"/>
                </a:solidFill>
                <a:latin typeface="Calibri"/>
              </a:endParaRPr>
            </a:p>
            <a:p>
              <a:pPr marL="800100" lvl="1" indent="-342900">
                <a:buFont typeface="+mj-lt"/>
                <a:buAutoNum type="arabicParenR"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6B393B-3169-39AB-3ED2-63D273A8EA71}"/>
              </a:ext>
            </a:extLst>
          </p:cNvPr>
          <p:cNvGrpSpPr/>
          <p:nvPr/>
        </p:nvGrpSpPr>
        <p:grpSpPr>
          <a:xfrm>
            <a:off x="6176101" y="1647412"/>
            <a:ext cx="6312059" cy="2425210"/>
            <a:chOff x="6306599" y="1604584"/>
            <a:chExt cx="6312059" cy="242521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9A9704A-1524-F8A3-F8C4-56E219749D27}"/>
                </a:ext>
              </a:extLst>
            </p:cNvPr>
            <p:cNvGrpSpPr/>
            <p:nvPr/>
          </p:nvGrpSpPr>
          <p:grpSpPr>
            <a:xfrm>
              <a:off x="6306599" y="1604584"/>
              <a:ext cx="6312059" cy="545402"/>
              <a:chOff x="1539714" y="2847519"/>
              <a:chExt cx="9468089" cy="818103"/>
            </a:xfrm>
          </p:grpSpPr>
          <p:sp>
            <p:nvSpPr>
              <p:cNvPr id="38" name="Object 12">
                <a:extLst>
                  <a:ext uri="{FF2B5EF4-FFF2-40B4-BE49-F238E27FC236}">
                    <a16:creationId xmlns:a16="http://schemas.microsoft.com/office/drawing/2014/main" id="{D44A2747-9183-EFED-26DE-5B48BD857434}"/>
                  </a:ext>
                </a:extLst>
              </p:cNvPr>
              <p:cNvSpPr txBox="1"/>
              <p:nvPr/>
            </p:nvSpPr>
            <p:spPr>
              <a:xfrm>
                <a:off x="1539714" y="2847519"/>
                <a:ext cx="2137388" cy="8155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33" b="0" i="0" u="none" strike="noStrike" kern="0" cap="none" spc="-133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Noto Sans CJK KR Black" pitchFamily="34" charset="0"/>
                    <a:ea typeface="+mn-ea"/>
                    <a:cs typeface="Noto Sans CJK KR Black" pitchFamily="34" charset="0"/>
                  </a:rPr>
                  <a:t>03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Object 17">
                <a:extLst>
                  <a:ext uri="{FF2B5EF4-FFF2-40B4-BE49-F238E27FC236}">
                    <a16:creationId xmlns:a16="http://schemas.microsoft.com/office/drawing/2014/main" id="{DAC34E31-5F16-9741-21D8-D96EE84EF8A3}"/>
                  </a:ext>
                </a:extLst>
              </p:cNvPr>
              <p:cNvSpPr txBox="1"/>
              <p:nvPr/>
            </p:nvSpPr>
            <p:spPr>
              <a:xfrm>
                <a:off x="3320867" y="2988610"/>
                <a:ext cx="7686936" cy="67701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333" b="0" i="0" u="none" strike="noStrike" kern="0" cap="none" spc="-133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Noto Sans CJK KR Regular" pitchFamily="34" charset="0"/>
                    <a:cs typeface="Noto Sans CJK KR Regular" pitchFamily="34" charset="0"/>
                  </a:rPr>
                  <a:t>과제 수행 결과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9059B1-C032-3325-5C1E-BC4C8381F98E}"/>
                </a:ext>
              </a:extLst>
            </p:cNvPr>
            <p:cNvSpPr txBox="1"/>
            <p:nvPr/>
          </p:nvSpPr>
          <p:spPr>
            <a:xfrm>
              <a:off x="7565965" y="2129017"/>
              <a:ext cx="4445557" cy="190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600" dirty="0" err="1">
                  <a:solidFill>
                    <a:srgbClr val="404040"/>
                  </a:solidFill>
                  <a:latin typeface="Calibri"/>
                </a:rPr>
                <a:t>korBigBird</a:t>
              </a:r>
              <a:endParaRPr lang="en-US" altLang="ko-KR" sz="1600" dirty="0">
                <a:solidFill>
                  <a:srgbClr val="404040"/>
                </a:solidFill>
                <a:latin typeface="Calibri"/>
              </a:endParaRPr>
            </a:p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600" dirty="0">
                  <a:solidFill>
                    <a:srgbClr val="404040"/>
                  </a:solidFill>
                  <a:latin typeface="Calibri"/>
                </a:rPr>
                <a:t>KLUE NLI</a:t>
              </a:r>
            </a:p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600" dirty="0">
                  <a:solidFill>
                    <a:srgbClr val="404040"/>
                  </a:solidFill>
                  <a:latin typeface="Calibri"/>
                </a:rPr>
                <a:t>Attention Heatmap</a:t>
              </a:r>
            </a:p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600" dirty="0">
                  <a:solidFill>
                    <a:srgbClr val="404040"/>
                  </a:solidFill>
                  <a:latin typeface="Calibri"/>
                </a:rPr>
                <a:t>성능 평가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endParaRPr>
            </a:p>
            <a:p>
              <a:pPr marL="228611" marR="0" lvl="0" indent="-228611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98E8BB-7D35-6BE7-9225-DFB35D89EF06}"/>
              </a:ext>
            </a:extLst>
          </p:cNvPr>
          <p:cNvGrpSpPr/>
          <p:nvPr/>
        </p:nvGrpSpPr>
        <p:grpSpPr>
          <a:xfrm>
            <a:off x="6262638" y="3685774"/>
            <a:ext cx="6312059" cy="545402"/>
            <a:chOff x="1539714" y="2847519"/>
            <a:chExt cx="9468089" cy="818103"/>
          </a:xfrm>
        </p:grpSpPr>
        <p:sp>
          <p:nvSpPr>
            <p:cNvPr id="5" name="Object 12">
              <a:extLst>
                <a:ext uri="{FF2B5EF4-FFF2-40B4-BE49-F238E27FC236}">
                  <a16:creationId xmlns:a16="http://schemas.microsoft.com/office/drawing/2014/main" id="{35E07DAE-AC9B-EDAF-2C2C-9F1D83F6C861}"/>
                </a:ext>
              </a:extLst>
            </p:cNvPr>
            <p:cNvSpPr txBox="1"/>
            <p:nvPr/>
          </p:nvSpPr>
          <p:spPr>
            <a:xfrm>
              <a:off x="1539714" y="2847519"/>
              <a:ext cx="2137388" cy="8155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33" b="0" i="0" u="none" strike="noStrike" kern="0" cap="none" spc="-133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Noto Sans CJK KR Black" pitchFamily="34" charset="0"/>
                  <a:ea typeface="+mn-ea"/>
                  <a:cs typeface="Noto Sans CJK KR Black" pitchFamily="34" charset="0"/>
                </a:rPr>
                <a:t>04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78369A56-F99F-8874-0A9A-33C2829720F5}"/>
                </a:ext>
              </a:extLst>
            </p:cNvPr>
            <p:cNvSpPr txBox="1"/>
            <p:nvPr/>
          </p:nvSpPr>
          <p:spPr>
            <a:xfrm>
              <a:off x="3320867" y="2988610"/>
              <a:ext cx="7686936" cy="6770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333" b="0" i="0" u="none" strike="noStrike" kern="0" cap="none" spc="-133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Noto Sans CJK KR Regular" pitchFamily="34" charset="0"/>
                  <a:cs typeface="Noto Sans CJK KR Regular" pitchFamily="34" charset="0"/>
                </a:rPr>
                <a:t>결론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3" y="6290461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92471D69-177D-5892-70EE-5735FC0E1769}"/>
              </a:ext>
            </a:extLst>
          </p:cNvPr>
          <p:cNvSpPr txBox="1"/>
          <p:nvPr/>
        </p:nvSpPr>
        <p:spPr>
          <a:xfrm>
            <a:off x="1387016" y="793028"/>
            <a:ext cx="10039309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1-1.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기존 언어모형의 한계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FF194149-A492-2C39-4769-C9990968098F}"/>
              </a:ext>
            </a:extLst>
          </p:cNvPr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9" name="Object 11">
              <a:extLst>
                <a:ext uri="{FF2B5EF4-FFF2-40B4-BE49-F238E27FC236}">
                  <a16:creationId xmlns:a16="http://schemas.microsoft.com/office/drawing/2014/main" id="{4BD36D5F-8423-76B7-F8E3-5E1A6A99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14">
            <a:extLst>
              <a:ext uri="{FF2B5EF4-FFF2-40B4-BE49-F238E27FC236}">
                <a16:creationId xmlns:a16="http://schemas.microsoft.com/office/drawing/2014/main" id="{011BC36C-F74B-11C1-4403-EF5C620620BA}"/>
              </a:ext>
            </a:extLst>
          </p:cNvPr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4012EE65-2043-4478-D051-543C4C17BCAF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연구배경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EB345F13-0A80-2855-F4B0-F261D06D6C10}"/>
              </a:ext>
            </a:extLst>
          </p:cNvPr>
          <p:cNvSpPr txBox="1"/>
          <p:nvPr/>
        </p:nvSpPr>
        <p:spPr>
          <a:xfrm>
            <a:off x="605925" y="1506694"/>
            <a:ext cx="10820400" cy="1836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000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          </a:t>
            </a:r>
            <a:r>
              <a:rPr lang="en-US" altLang="ko-KR" sz="2000" b="1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1. </a:t>
            </a:r>
            <a:r>
              <a:rPr lang="ko-KR" altLang="en-US" sz="2000" b="1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영어</a:t>
            </a:r>
            <a:r>
              <a:rPr lang="en-US" sz="2000" b="1" kern="0" spc="-133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기반으로</a:t>
            </a:r>
            <a:r>
              <a:rPr lang="en-US" sz="2000" b="1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제작된 사전학습 언어모델의 </a:t>
            </a:r>
            <a:r>
              <a:rPr lang="en-US" sz="2000" b="1" kern="0" spc="-133" dirty="0" err="1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단점</a:t>
            </a:r>
            <a:r>
              <a:rPr lang="en-US" sz="2000" b="1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</a:p>
          <a:p>
            <a:pPr marL="342917" indent="-342917" defTabSz="609630" latinLnBrk="0">
              <a:buFontTx/>
              <a:buAutoNum type="arabicPeriod"/>
            </a:pPr>
            <a:endParaRPr lang="en-US" sz="1867" kern="0" spc="-133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342917" indent="-342917" defTabSz="609630" latinLnBrk="0">
              <a:buFontTx/>
              <a:buAutoNum type="arabicPeriod"/>
            </a:pPr>
            <a:endParaRPr lang="en-US" sz="1867" kern="0" spc="-133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defTabSz="609630" latinLnBrk="0"/>
            <a:endParaRPr lang="en-US" sz="1867" kern="0" spc="-133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defTabSz="609630" latinLnBrk="0"/>
            <a:endParaRPr lang="en-US" sz="1867" kern="0" spc="-133" dirty="0">
              <a:solidFill>
                <a:srgbClr val="40404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defTabSz="609630" latinLnBrk="0"/>
            <a:r>
              <a:rPr lang="en-US" sz="1867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46191C4F-6546-C411-3643-AC7072912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13677"/>
              </p:ext>
            </p:extLst>
          </p:nvPr>
        </p:nvGraphicFramePr>
        <p:xfrm>
          <a:off x="1181625" y="2016664"/>
          <a:ext cx="9943454" cy="605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4026424608"/>
                    </a:ext>
                  </a:extLst>
                </a:gridCol>
                <a:gridCol w="1036601">
                  <a:extLst>
                    <a:ext uri="{9D8B030D-6E8A-4147-A177-3AD203B41FA5}">
                      <a16:colId xmlns:a16="http://schemas.microsoft.com/office/drawing/2014/main" val="3413582169"/>
                    </a:ext>
                  </a:extLst>
                </a:gridCol>
                <a:gridCol w="1036601">
                  <a:extLst>
                    <a:ext uri="{9D8B030D-6E8A-4147-A177-3AD203B41FA5}">
                      <a16:colId xmlns:a16="http://schemas.microsoft.com/office/drawing/2014/main" val="1205242867"/>
                    </a:ext>
                  </a:extLst>
                </a:gridCol>
                <a:gridCol w="1036601">
                  <a:extLst>
                    <a:ext uri="{9D8B030D-6E8A-4147-A177-3AD203B41FA5}">
                      <a16:colId xmlns:a16="http://schemas.microsoft.com/office/drawing/2014/main" val="3575979649"/>
                    </a:ext>
                  </a:extLst>
                </a:gridCol>
                <a:gridCol w="1036601">
                  <a:extLst>
                    <a:ext uri="{9D8B030D-6E8A-4147-A177-3AD203B41FA5}">
                      <a16:colId xmlns:a16="http://schemas.microsoft.com/office/drawing/2014/main" val="2986385438"/>
                    </a:ext>
                  </a:extLst>
                </a:gridCol>
                <a:gridCol w="1036601">
                  <a:extLst>
                    <a:ext uri="{9D8B030D-6E8A-4147-A177-3AD203B41FA5}">
                      <a16:colId xmlns:a16="http://schemas.microsoft.com/office/drawing/2014/main" val="1612515202"/>
                    </a:ext>
                  </a:extLst>
                </a:gridCol>
                <a:gridCol w="1036601">
                  <a:extLst>
                    <a:ext uri="{9D8B030D-6E8A-4147-A177-3AD203B41FA5}">
                      <a16:colId xmlns:a16="http://schemas.microsoft.com/office/drawing/2014/main" val="841097784"/>
                    </a:ext>
                  </a:extLst>
                </a:gridCol>
                <a:gridCol w="1036601">
                  <a:extLst>
                    <a:ext uri="{9D8B030D-6E8A-4147-A177-3AD203B41FA5}">
                      <a16:colId xmlns:a16="http://schemas.microsoft.com/office/drawing/2014/main" val="1128441299"/>
                    </a:ext>
                  </a:extLst>
                </a:gridCol>
                <a:gridCol w="1036601">
                  <a:extLst>
                    <a:ext uri="{9D8B030D-6E8A-4147-A177-3AD203B41FA5}">
                      <a16:colId xmlns:a16="http://schemas.microsoft.com/office/drawing/2014/main" val="3646169183"/>
                    </a:ext>
                  </a:extLst>
                </a:gridCol>
                <a:gridCol w="1036601">
                  <a:extLst>
                    <a:ext uri="{9D8B030D-6E8A-4147-A177-3AD203B41FA5}">
                      <a16:colId xmlns:a16="http://schemas.microsoft.com/office/drawing/2014/main" val="3288775381"/>
                    </a:ext>
                  </a:extLst>
                </a:gridCol>
              </a:tblGrid>
              <a:tr h="31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한국어</a:t>
                      </a:r>
                    </a:p>
                  </a:txBody>
                  <a:tcPr marL="60960" marR="60960" marT="30480" marB="3048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명사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동사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형용사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수사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관형사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부사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조사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대명사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감탄사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34552779"/>
                  </a:ext>
                </a:extLst>
              </a:tr>
              <a:tr h="293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영어</a:t>
                      </a:r>
                    </a:p>
                  </a:txBody>
                  <a:tcPr marL="60960" marR="60960" marT="30480" marB="3048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noun</a:t>
                      </a:r>
                      <a:endParaRPr lang="ko-KR" altLang="en-US" sz="110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verb</a:t>
                      </a:r>
                      <a:endParaRPr lang="ko-KR" altLang="en-US" sz="110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adjective</a:t>
                      </a:r>
                      <a:endParaRPr lang="ko-KR" altLang="en-US" sz="110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preposition</a:t>
                      </a:r>
                      <a:endParaRPr lang="ko-KR" altLang="en-US" sz="110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conjunction</a:t>
                      </a:r>
                      <a:endParaRPr lang="ko-KR" altLang="en-US" sz="110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adverb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pronoun</a:t>
                      </a:r>
                      <a:endParaRPr lang="ko-KR" altLang="en-US" sz="110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interjection</a:t>
                      </a:r>
                      <a:endParaRPr lang="ko-KR" altLang="en-US" sz="110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488481787"/>
                  </a:ext>
                </a:extLst>
              </a:tr>
            </a:tbl>
          </a:graphicData>
        </a:graphic>
      </p:graphicFrame>
      <p:pic>
        <p:nvPicPr>
          <p:cNvPr id="30" name="Picture 2" descr="02) 버트(Bidirectional Encoder Representations from Transformers, BERT) - 딥  러닝을 이용한 자연어 처리 입문">
            <a:extLst>
              <a:ext uri="{FF2B5EF4-FFF2-40B4-BE49-F238E27FC236}">
                <a16:creationId xmlns:a16="http://schemas.microsoft.com/office/drawing/2014/main" id="{419CCBBC-4D75-C7A6-2B72-536DF808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25" y="2907552"/>
            <a:ext cx="4535525" cy="24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C31F993-A695-7468-0F93-AA3F13EBE09F}"/>
              </a:ext>
            </a:extLst>
          </p:cNvPr>
          <p:cNvSpPr/>
          <p:nvPr/>
        </p:nvSpPr>
        <p:spPr>
          <a:xfrm>
            <a:off x="5997812" y="3875220"/>
            <a:ext cx="560643" cy="46522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AD09D8B-5A9C-7E89-AFB7-A14F9A886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09" y="2820874"/>
            <a:ext cx="4246870" cy="26257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E562BFE-3B2F-551E-03BD-DF091F901C59}"/>
              </a:ext>
            </a:extLst>
          </p:cNvPr>
          <p:cNvSpPr txBox="1"/>
          <p:nvPr/>
        </p:nvSpPr>
        <p:spPr>
          <a:xfrm>
            <a:off x="3208395" y="5494183"/>
            <a:ext cx="630708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67" dirty="0">
                <a:solidFill>
                  <a:srgbClr val="404040"/>
                </a:solidFill>
              </a:rPr>
              <a:t>기존의 </a:t>
            </a:r>
            <a:r>
              <a:rPr lang="en-US" altLang="ko-KR" sz="1867" dirty="0">
                <a:solidFill>
                  <a:srgbClr val="404040"/>
                </a:solidFill>
              </a:rPr>
              <a:t>BERT</a:t>
            </a:r>
            <a:r>
              <a:rPr lang="ko-KR" altLang="en-US" sz="1867" dirty="0">
                <a:solidFill>
                  <a:srgbClr val="404040"/>
                </a:solidFill>
              </a:rPr>
              <a:t>에 형태소 </a:t>
            </a:r>
            <a:r>
              <a:rPr lang="en-US" altLang="ko-KR" sz="1867" dirty="0">
                <a:solidFill>
                  <a:srgbClr val="404040"/>
                </a:solidFill>
              </a:rPr>
              <a:t>embedding </a:t>
            </a:r>
            <a:r>
              <a:rPr lang="ko-KR" altLang="en-US" sz="1867" dirty="0">
                <a:solidFill>
                  <a:srgbClr val="404040"/>
                </a:solidFill>
              </a:rPr>
              <a:t>추가</a:t>
            </a:r>
            <a:endParaRPr lang="en-US" altLang="ko-KR" sz="1867" dirty="0">
              <a:solidFill>
                <a:srgbClr val="404040"/>
              </a:solidFill>
            </a:endParaRPr>
          </a:p>
          <a:p>
            <a:pPr algn="ctr"/>
            <a:r>
              <a:rPr lang="ko-KR" altLang="en-US" sz="1867" dirty="0">
                <a:solidFill>
                  <a:srgbClr val="404040"/>
                </a:solidFill>
              </a:rPr>
              <a:t>→ 기존에 학습되어</a:t>
            </a:r>
            <a:r>
              <a:rPr lang="en-US" altLang="ko-KR" sz="1867" dirty="0">
                <a:solidFill>
                  <a:srgbClr val="404040"/>
                </a:solidFill>
              </a:rPr>
              <a:t> </a:t>
            </a:r>
            <a:r>
              <a:rPr lang="ko-KR" altLang="en-US" sz="1867" dirty="0">
                <a:solidFill>
                  <a:srgbClr val="404040"/>
                </a:solidFill>
              </a:rPr>
              <a:t>있던 규칙이 깨지면서 성능 감소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3" y="6290461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92471D69-177D-5892-70EE-5735FC0E1769}"/>
              </a:ext>
            </a:extLst>
          </p:cNvPr>
          <p:cNvSpPr txBox="1"/>
          <p:nvPr/>
        </p:nvSpPr>
        <p:spPr>
          <a:xfrm>
            <a:off x="1387016" y="793028"/>
            <a:ext cx="10039309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1-1.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기존 언어모형의 한계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FF194149-A492-2C39-4769-C9990968098F}"/>
              </a:ext>
            </a:extLst>
          </p:cNvPr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9" name="Object 11">
              <a:extLst>
                <a:ext uri="{FF2B5EF4-FFF2-40B4-BE49-F238E27FC236}">
                  <a16:creationId xmlns:a16="http://schemas.microsoft.com/office/drawing/2014/main" id="{4BD36D5F-8423-76B7-F8E3-5E1A6A99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14">
            <a:extLst>
              <a:ext uri="{FF2B5EF4-FFF2-40B4-BE49-F238E27FC236}">
                <a16:creationId xmlns:a16="http://schemas.microsoft.com/office/drawing/2014/main" id="{011BC36C-F74B-11C1-4403-EF5C620620BA}"/>
              </a:ext>
            </a:extLst>
          </p:cNvPr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4012EE65-2043-4478-D051-543C4C17BCAF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solidFill>
            <a:srgbClr val="F8F8F8"/>
          </a:solidFill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연구배경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41FFEE-92E5-902B-28F4-8905DEACE9DE}"/>
              </a:ext>
            </a:extLst>
          </p:cNvPr>
          <p:cNvSpPr txBox="1"/>
          <p:nvPr/>
        </p:nvSpPr>
        <p:spPr>
          <a:xfrm>
            <a:off x="1156543" y="5580861"/>
            <a:ext cx="9436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609630" latinLnBrk="0"/>
            <a:r>
              <a:rPr lang="ko-KR" altLang="en-US" sz="1800" kern="0" spc="-133" dirty="0">
                <a:latin typeface="Noto Sans CJK KR Regular" pitchFamily="34" charset="0"/>
                <a:cs typeface="Noto Sans CJK KR Regular" pitchFamily="34" charset="0"/>
              </a:rPr>
              <a:t>→  </a:t>
            </a:r>
            <a:r>
              <a:rPr lang="ko-KR" altLang="en-US" sz="1800" dirty="0"/>
              <a:t>조사에 따라 </a:t>
            </a:r>
            <a:r>
              <a:rPr lang="en-US" altLang="ko-KR" sz="1800" dirty="0"/>
              <a:t>Attention Score</a:t>
            </a:r>
            <a:r>
              <a:rPr lang="ko-KR" altLang="en-US" sz="1800" dirty="0"/>
              <a:t>를 다르게 하여 문장의 의미 파악 성능 향상 </a:t>
            </a:r>
            <a:endParaRPr lang="en-US" altLang="ko-KR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948AC-A580-13F5-62EF-AE03834E900C}"/>
              </a:ext>
            </a:extLst>
          </p:cNvPr>
          <p:cNvSpPr txBox="1"/>
          <p:nvPr/>
        </p:nvSpPr>
        <p:spPr>
          <a:xfrm>
            <a:off x="1085218" y="1637072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altLang="ko-KR" sz="2000" b="1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2. </a:t>
            </a:r>
            <a:r>
              <a:rPr lang="ko-KR" altLang="en-US" sz="2000" b="1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조사에 따라 문장의 의미가 달라짐</a:t>
            </a:r>
            <a:r>
              <a:rPr lang="en-US" altLang="ko-KR" sz="2000" kern="0" spc="-1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	</a:t>
            </a:r>
            <a:endParaRPr lang="ko-KR" altLang="en-US" sz="20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21FDB1-C139-0506-8829-F9E35F449869}"/>
              </a:ext>
            </a:extLst>
          </p:cNvPr>
          <p:cNvGrpSpPr/>
          <p:nvPr/>
        </p:nvGrpSpPr>
        <p:grpSpPr>
          <a:xfrm>
            <a:off x="1296586" y="2245636"/>
            <a:ext cx="6247160" cy="1565717"/>
            <a:chOff x="1296586" y="2245636"/>
            <a:chExt cx="6247160" cy="156571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8DACB7-77D0-1F04-DBA2-ECEB32ADEE25}"/>
                </a:ext>
              </a:extLst>
            </p:cNvPr>
            <p:cNvGrpSpPr/>
            <p:nvPr/>
          </p:nvGrpSpPr>
          <p:grpSpPr>
            <a:xfrm>
              <a:off x="1296586" y="2245636"/>
              <a:ext cx="4666390" cy="729572"/>
              <a:chOff x="1306111" y="2072140"/>
              <a:chExt cx="4666390" cy="72957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ACAEF-2E19-00ED-3B3D-FA89D905E1A2}"/>
                  </a:ext>
                </a:extLst>
              </p:cNvPr>
              <p:cNvSpPr txBox="1"/>
              <p:nvPr/>
            </p:nvSpPr>
            <p:spPr>
              <a:xfrm>
                <a:off x="1576695" y="2072140"/>
                <a:ext cx="1721921" cy="27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630" latinLnBrk="0"/>
                <a:r>
                  <a:rPr lang="ko-KR" altLang="en-US" sz="120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예시 </a:t>
                </a:r>
                <a:r>
                  <a:rPr lang="en-US" altLang="ko-KR" sz="120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1</a:t>
                </a:r>
                <a:endParaRPr lang="ko-KR" altLang="en-US" sz="1200" dirty="0">
                  <a:solidFill>
                    <a:prstClr val="white">
                      <a:lumMod val="50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5C25DF-25B1-0F36-CF41-6C045C6D09DF}"/>
                  </a:ext>
                </a:extLst>
              </p:cNvPr>
              <p:cNvSpPr txBox="1"/>
              <p:nvPr/>
            </p:nvSpPr>
            <p:spPr>
              <a:xfrm>
                <a:off x="1306111" y="2432380"/>
                <a:ext cx="4666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닭</a:t>
                </a:r>
                <a:r>
                  <a:rPr lang="ko-KR" altLang="en-US" sz="1800" kern="0" spc="-133" dirty="0">
                    <a:solidFill>
                      <a:srgbClr val="FF0000"/>
                    </a:solidFill>
                    <a:latin typeface="Noto Sans CJK KR Regular" pitchFamily="34" charset="0"/>
                    <a:cs typeface="Noto Sans CJK KR Regular" pitchFamily="34" charset="0"/>
                  </a:rPr>
                  <a:t>을</a:t>
                </a:r>
                <a:r>
                  <a:rPr lang="ko-KR" altLang="en-US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 벌레가 </a:t>
                </a:r>
                <a:r>
                  <a:rPr lang="ko-KR" altLang="en-US" sz="1800" kern="0" spc="-133" dirty="0">
                    <a:solidFill>
                      <a:srgbClr val="0070C0"/>
                    </a:solidFill>
                    <a:latin typeface="Noto Sans CJK KR Regular" pitchFamily="34" charset="0"/>
                    <a:cs typeface="Noto Sans CJK KR Regular" pitchFamily="34" charset="0"/>
                  </a:rPr>
                  <a:t>먹었다</a:t>
                </a:r>
                <a:r>
                  <a:rPr lang="ko-KR" altLang="en-US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 </a:t>
                </a:r>
                <a:r>
                  <a:rPr lang="en-US" altLang="ko-KR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.    /    </a:t>
                </a:r>
                <a:r>
                  <a:rPr lang="ko-KR" altLang="en-US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닭</a:t>
                </a:r>
                <a:r>
                  <a:rPr lang="ko-KR" altLang="en-US" sz="1800" kern="0" spc="-133" dirty="0">
                    <a:solidFill>
                      <a:srgbClr val="FF0000"/>
                    </a:solidFill>
                    <a:latin typeface="Noto Sans CJK KR Regular" pitchFamily="34" charset="0"/>
                    <a:cs typeface="Noto Sans CJK KR Regular" pitchFamily="34" charset="0"/>
                  </a:rPr>
                  <a:t>이</a:t>
                </a:r>
                <a:r>
                  <a:rPr lang="ko-KR" altLang="en-US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  벌레를 </a:t>
                </a:r>
                <a:r>
                  <a:rPr lang="ko-KR" altLang="en-US" sz="1800" kern="0" spc="-133" dirty="0">
                    <a:solidFill>
                      <a:srgbClr val="0070C0"/>
                    </a:solidFill>
                    <a:latin typeface="Noto Sans CJK KR Regular" pitchFamily="34" charset="0"/>
                    <a:cs typeface="Noto Sans CJK KR Regular" pitchFamily="34" charset="0"/>
                  </a:rPr>
                  <a:t>먹었다</a:t>
                </a:r>
                <a:r>
                  <a:rPr lang="en-US" altLang="ko-KR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.</a:t>
                </a:r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63BF9F-B94B-5259-FCE4-0CA9905DE847}"/>
                </a:ext>
              </a:extLst>
            </p:cNvPr>
            <p:cNvSpPr txBox="1"/>
            <p:nvPr/>
          </p:nvSpPr>
          <p:spPr>
            <a:xfrm>
              <a:off x="1353682" y="3165022"/>
              <a:ext cx="6190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조사 ‘</a:t>
              </a:r>
              <a:r>
                <a:rPr lang="ko-KR" altLang="en-US" dirty="0" err="1"/>
                <a:t>을’과</a:t>
              </a:r>
              <a:r>
                <a:rPr lang="ko-KR" altLang="en-US" dirty="0"/>
                <a:t> ‘</a:t>
              </a:r>
              <a:r>
                <a:rPr lang="ko-KR" altLang="en-US" dirty="0" err="1"/>
                <a:t>이’의</a:t>
              </a:r>
              <a:r>
                <a:rPr lang="ko-KR" altLang="en-US" dirty="0"/>
                <a:t> 차이에 따라 먹는 행위의 주체가 달라짐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C53EB5-3B80-EABE-D8A8-B5833064F01C}"/>
              </a:ext>
            </a:extLst>
          </p:cNvPr>
          <p:cNvGrpSpPr/>
          <p:nvPr/>
        </p:nvGrpSpPr>
        <p:grpSpPr>
          <a:xfrm>
            <a:off x="1567170" y="3876171"/>
            <a:ext cx="5494685" cy="1221295"/>
            <a:chOff x="1567170" y="3876171"/>
            <a:chExt cx="5494685" cy="12212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5215BA7-4ABE-4A5E-D43E-5FD40232CBEA}"/>
                </a:ext>
              </a:extLst>
            </p:cNvPr>
            <p:cNvGrpSpPr/>
            <p:nvPr/>
          </p:nvGrpSpPr>
          <p:grpSpPr>
            <a:xfrm>
              <a:off x="1567170" y="3876171"/>
              <a:ext cx="5494685" cy="710350"/>
              <a:chOff x="1500495" y="3581541"/>
              <a:chExt cx="5494685" cy="71035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39A2BC-889E-2C92-C632-D80575E1AABD}"/>
                  </a:ext>
                </a:extLst>
              </p:cNvPr>
              <p:cNvSpPr txBox="1"/>
              <p:nvPr/>
            </p:nvSpPr>
            <p:spPr>
              <a:xfrm>
                <a:off x="1576695" y="3581541"/>
                <a:ext cx="1693849" cy="284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630" latinLnBrk="0"/>
                <a:r>
                  <a:rPr lang="ko-KR" altLang="en-US" sz="120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예시 </a:t>
                </a:r>
                <a:r>
                  <a:rPr lang="en-US" altLang="ko-KR" sz="120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2</a:t>
                </a:r>
                <a:endParaRPr lang="ko-KR" altLang="en-US" sz="1200" dirty="0">
                  <a:solidFill>
                    <a:prstClr val="white">
                      <a:lumMod val="50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0EF340-82B2-3253-8C10-5D257E265424}"/>
                  </a:ext>
                </a:extLst>
              </p:cNvPr>
              <p:cNvSpPr txBox="1"/>
              <p:nvPr/>
            </p:nvSpPr>
            <p:spPr>
              <a:xfrm>
                <a:off x="1500495" y="3881201"/>
                <a:ext cx="5494685" cy="41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ko-KR" altLang="en-US" sz="1800" dirty="0"/>
                  <a:t>철수가 서울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에서</a:t>
                </a:r>
                <a:r>
                  <a:rPr lang="ko-KR" altLang="en-US" sz="1800" dirty="0"/>
                  <a:t> </a:t>
                </a:r>
                <a:r>
                  <a:rPr lang="ko-KR" altLang="en-US" sz="1800" dirty="0">
                    <a:solidFill>
                      <a:srgbClr val="0070C0"/>
                    </a:solidFill>
                  </a:rPr>
                  <a:t>도착했다</a:t>
                </a:r>
                <a:r>
                  <a:rPr lang="en-US" altLang="ko-KR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.   /    </a:t>
                </a:r>
                <a:r>
                  <a:rPr lang="ko-KR" altLang="en-US" sz="1800" kern="0" spc="-133" dirty="0">
                    <a:latin typeface="Noto Sans CJK KR Regular" pitchFamily="34" charset="0"/>
                    <a:cs typeface="Noto Sans CJK KR Regular" pitchFamily="34" charset="0"/>
                  </a:rPr>
                  <a:t>철수</a:t>
                </a:r>
                <a:r>
                  <a:rPr lang="ko-KR" altLang="en-US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가  </a:t>
                </a:r>
                <a:r>
                  <a:rPr lang="ko-KR" altLang="en-US" sz="1800" kern="0" spc="-133" dirty="0">
                    <a:latin typeface="Noto Sans CJK KR Regular" pitchFamily="34" charset="0"/>
                    <a:cs typeface="Noto Sans CJK KR Regular" pitchFamily="34" charset="0"/>
                  </a:rPr>
                  <a:t>서울</a:t>
                </a:r>
                <a:r>
                  <a:rPr lang="ko-KR" altLang="en-US" sz="1800" kern="0" spc="-133" dirty="0">
                    <a:solidFill>
                      <a:srgbClr val="FF0000"/>
                    </a:solidFill>
                    <a:latin typeface="Noto Sans CJK KR Regular" pitchFamily="34" charset="0"/>
                    <a:cs typeface="Noto Sans CJK KR Regular" pitchFamily="34" charset="0"/>
                  </a:rPr>
                  <a:t>에</a:t>
                </a:r>
                <a:r>
                  <a:rPr lang="ko-KR" altLang="en-US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  </a:t>
                </a:r>
                <a:r>
                  <a:rPr lang="ko-KR" altLang="en-US" sz="1800" kern="0" spc="-133" dirty="0">
                    <a:solidFill>
                      <a:srgbClr val="0070C0"/>
                    </a:solidFill>
                    <a:latin typeface="Noto Sans CJK KR Regular" pitchFamily="34" charset="0"/>
                    <a:cs typeface="Noto Sans CJK KR Regular" pitchFamily="34" charset="0"/>
                  </a:rPr>
                  <a:t>도착했다</a:t>
                </a:r>
                <a:r>
                  <a:rPr lang="en-US" altLang="ko-KR" sz="1800" kern="0" spc="-133" dirty="0">
                    <a:solidFill>
                      <a:srgbClr val="404040"/>
                    </a:solidFill>
                    <a:latin typeface="Noto Sans CJK KR Regular" pitchFamily="34" charset="0"/>
                    <a:cs typeface="Noto Sans CJK KR Regular" pitchFamily="34" charset="0"/>
                  </a:rPr>
                  <a:t>.</a:t>
                </a:r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64871-CF25-29EA-CC67-EF0B7A150CE3}"/>
                </a:ext>
              </a:extLst>
            </p:cNvPr>
            <p:cNvSpPr txBox="1"/>
            <p:nvPr/>
          </p:nvSpPr>
          <p:spPr>
            <a:xfrm>
              <a:off x="1567170" y="4728134"/>
              <a:ext cx="502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‘</a:t>
              </a:r>
              <a:r>
                <a:rPr lang="ko-KR" altLang="en-US" dirty="0" err="1"/>
                <a:t>에서’는</a:t>
              </a:r>
              <a:r>
                <a:rPr lang="ko-KR" altLang="en-US" dirty="0"/>
                <a:t> 출발지를 ‘</a:t>
              </a:r>
              <a:r>
                <a:rPr lang="ko-KR" altLang="en-US" dirty="0" err="1"/>
                <a:t>에’는</a:t>
              </a:r>
              <a:r>
                <a:rPr lang="ko-KR" altLang="en-US" dirty="0"/>
                <a:t> 도착지를 나타냄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2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3" y="6290461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92471D69-177D-5892-70EE-5735FC0E1769}"/>
              </a:ext>
            </a:extLst>
          </p:cNvPr>
          <p:cNvSpPr txBox="1"/>
          <p:nvPr/>
        </p:nvSpPr>
        <p:spPr>
          <a:xfrm>
            <a:off x="1387016" y="793028"/>
            <a:ext cx="10039309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1-2. </a:t>
            </a:r>
            <a:r>
              <a:rPr lang="en-US" altLang="ko-KR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Self Attention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FF194149-A492-2C39-4769-C9990968098F}"/>
              </a:ext>
            </a:extLst>
          </p:cNvPr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9" name="Object 11">
              <a:extLst>
                <a:ext uri="{FF2B5EF4-FFF2-40B4-BE49-F238E27FC236}">
                  <a16:creationId xmlns:a16="http://schemas.microsoft.com/office/drawing/2014/main" id="{4BD36D5F-8423-76B7-F8E3-5E1A6A99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14">
            <a:extLst>
              <a:ext uri="{FF2B5EF4-FFF2-40B4-BE49-F238E27FC236}">
                <a16:creationId xmlns:a16="http://schemas.microsoft.com/office/drawing/2014/main" id="{011BC36C-F74B-11C1-4403-EF5C620620BA}"/>
              </a:ext>
            </a:extLst>
          </p:cNvPr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4012EE65-2043-4478-D051-543C4C17BCAF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연구배경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49DB1-D559-DE52-BF13-3B87D746026F}"/>
              </a:ext>
            </a:extLst>
          </p:cNvPr>
          <p:cNvSpPr txBox="1"/>
          <p:nvPr/>
        </p:nvSpPr>
        <p:spPr>
          <a:xfrm>
            <a:off x="2212755" y="2114036"/>
            <a:ext cx="313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sentence = '</a:t>
            </a:r>
            <a:r>
              <a:rPr kumimoji="1" lang="ko-KR" altLang="en-US" dirty="0"/>
              <a:t>나는 새 집에 갔다</a:t>
            </a:r>
            <a:r>
              <a:rPr kumimoji="1" lang="en-US" altLang="ko-KR" dirty="0"/>
              <a:t>'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A4F17-F8B4-0547-044B-00BF27DC008D}"/>
              </a:ext>
            </a:extLst>
          </p:cNvPr>
          <p:cNvSpPr txBox="1"/>
          <p:nvPr/>
        </p:nvSpPr>
        <p:spPr>
          <a:xfrm>
            <a:off x="6093542" y="208882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['나', '##는', </a:t>
            </a:r>
            <a:r>
              <a:rPr lang="en-US" altLang="ko-KR" dirty="0"/>
              <a:t>‘</a:t>
            </a:r>
            <a:r>
              <a:rPr lang="ko-KR" altLang="en-US" dirty="0"/>
              <a:t>새</a:t>
            </a:r>
            <a:r>
              <a:rPr lang="en-US" altLang="ko-KR" dirty="0"/>
              <a:t>‘,</a:t>
            </a:r>
            <a:r>
              <a:rPr lang="ko-KR" altLang="en-US" dirty="0"/>
              <a:t>'집', '##에', '갔', '##다', '.']</a:t>
            </a: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30B5448-03C7-50F3-8EA9-B804F7B54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33802"/>
              </p:ext>
            </p:extLst>
          </p:nvPr>
        </p:nvGraphicFramePr>
        <p:xfrm>
          <a:off x="6406052" y="2626488"/>
          <a:ext cx="4490748" cy="334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972">
                  <a:extLst>
                    <a:ext uri="{9D8B030D-6E8A-4147-A177-3AD203B41FA5}">
                      <a16:colId xmlns:a16="http://schemas.microsoft.com/office/drawing/2014/main" val="2811062582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1107016657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2557559148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2054982501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5489071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1436362677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2078999757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1685630067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310744797"/>
                    </a:ext>
                  </a:extLst>
                </a:gridCol>
              </a:tblGrid>
              <a:tr h="3721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78901"/>
                  </a:ext>
                </a:extLst>
              </a:tr>
              <a:tr h="37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7"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1922893"/>
                  </a:ext>
                </a:extLst>
              </a:tr>
              <a:tr h="372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95822"/>
                  </a:ext>
                </a:extLst>
              </a:tr>
              <a:tr h="37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78973"/>
                  </a:ext>
                </a:extLst>
              </a:tr>
              <a:tr h="37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45366"/>
                  </a:ext>
                </a:extLst>
              </a:tr>
              <a:tr h="372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34915"/>
                  </a:ext>
                </a:extLst>
              </a:tr>
              <a:tr h="37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04011"/>
                  </a:ext>
                </a:extLst>
              </a:tr>
              <a:tr h="372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##</a:t>
                      </a:r>
                      <a:r>
                        <a:rPr lang="ko-KR" altLang="en-US" dirty="0"/>
                        <a:t>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29454"/>
                  </a:ext>
                </a:extLst>
              </a:tr>
              <a:tr h="372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9149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E0AE430-5DA3-3CC9-731A-EDAE1F6F3DCD}"/>
              </a:ext>
            </a:extLst>
          </p:cNvPr>
          <p:cNvSpPr txBox="1"/>
          <p:nvPr/>
        </p:nvSpPr>
        <p:spPr>
          <a:xfrm>
            <a:off x="6906447" y="2984383"/>
            <a:ext cx="4159529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100" spc="400" dirty="0"/>
              <a:t>[0. 1. 0. 0. 0. 0. 0. 0. 0.]</a:t>
            </a:r>
          </a:p>
          <a:p>
            <a:r>
              <a:rPr lang="en-US" altLang="ko-KR" sz="2100" spc="400" dirty="0"/>
              <a:t>[1. 0. 0. 0. 0. 1. 0. 0. 0.]</a:t>
            </a:r>
          </a:p>
          <a:p>
            <a:r>
              <a:rPr lang="en-US" altLang="ko-KR" sz="2100" spc="400" dirty="0"/>
              <a:t>[0. 0. 0. 0. 0. 0. 0. 0. 0.]</a:t>
            </a:r>
          </a:p>
          <a:p>
            <a:r>
              <a:rPr lang="en-US" altLang="ko-KR" sz="2100" spc="400" dirty="0"/>
              <a:t>[0. 0. 0. 0. 0. 0. 0. 0. 0.]</a:t>
            </a:r>
          </a:p>
          <a:p>
            <a:r>
              <a:rPr lang="en-US" altLang="ko-KR" sz="2100" spc="400" dirty="0"/>
              <a:t>[0. 0. 0. 0. 1. 0. 0. 0. 0.]</a:t>
            </a:r>
          </a:p>
          <a:p>
            <a:r>
              <a:rPr lang="en-US" altLang="ko-KR" sz="2100" spc="400" dirty="0"/>
              <a:t>[0. 0. 0. 1. 0. 1. 0. 0. 0.]</a:t>
            </a:r>
          </a:p>
          <a:p>
            <a:r>
              <a:rPr lang="en-US" altLang="ko-KR" sz="2100" spc="400" dirty="0"/>
              <a:t>[0. 1. 0. 0. 1. 0. 0. 0. 0.]</a:t>
            </a:r>
          </a:p>
          <a:p>
            <a:r>
              <a:rPr lang="en-US" altLang="ko-KR" sz="2100" spc="400" dirty="0"/>
              <a:t>[0. 0. 0. 0. 0. 0. 0. 0. 0.]</a:t>
            </a:r>
          </a:p>
          <a:p>
            <a:r>
              <a:rPr lang="en-US" altLang="ko-KR" sz="2100" spc="400" dirty="0"/>
              <a:t>[0. 0. 0. 0. 0. 0. 0. 0. 0.]</a:t>
            </a:r>
            <a:endParaRPr lang="ko-KR" altLang="en-US" sz="2100" spc="400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F8B1A21-078C-825B-B406-6096BDC5A9BD}"/>
              </a:ext>
            </a:extLst>
          </p:cNvPr>
          <p:cNvSpPr/>
          <p:nvPr/>
        </p:nvSpPr>
        <p:spPr>
          <a:xfrm>
            <a:off x="5466892" y="2164697"/>
            <a:ext cx="383938" cy="26953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B8D090-318B-FFE4-D436-F195E5BF1693}"/>
              </a:ext>
            </a:extLst>
          </p:cNvPr>
          <p:cNvSpPr txBox="1"/>
          <p:nvPr/>
        </p:nvSpPr>
        <p:spPr>
          <a:xfrm>
            <a:off x="7884330" y="5967295"/>
            <a:ext cx="220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kobigbird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bert</a:t>
            </a:r>
            <a:r>
              <a:rPr lang="en-US" altLang="ko-KR" sz="1200" dirty="0"/>
              <a:t> base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47B68E-F58F-83AF-40A1-CE45F7A6B6F1}"/>
              </a:ext>
            </a:extLst>
          </p:cNvPr>
          <p:cNvSpPr txBox="1"/>
          <p:nvPr/>
        </p:nvSpPr>
        <p:spPr>
          <a:xfrm>
            <a:off x="1693631" y="1367956"/>
            <a:ext cx="8362277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두 토큰 간의 문장 속 관계 파악을 위해</a:t>
            </a:r>
            <a:r>
              <a:rPr lang="en-US" altLang="ko-KR" dirty="0"/>
              <a:t> </a:t>
            </a:r>
            <a:r>
              <a:rPr lang="ko-KR" altLang="en-US" dirty="0"/>
              <a:t>입력 문장 내의 단어들끼리 유사도를 구함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B6288-A715-E1CC-69B2-53EB2141600D}"/>
              </a:ext>
            </a:extLst>
          </p:cNvPr>
          <p:cNvSpPr txBox="1"/>
          <p:nvPr/>
        </p:nvSpPr>
        <p:spPr>
          <a:xfrm>
            <a:off x="5544178" y="6523674"/>
            <a:ext cx="6673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colab.research.google.com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drive</a:t>
            </a:r>
            <a:r>
              <a:rPr lang="ko-KR" altLang="en-US" sz="1000" dirty="0"/>
              <a:t>/1hXIQ77A4TYS4y3UthWF-Ci7V7vVUoxmQ?usp=</a:t>
            </a:r>
            <a:r>
              <a:rPr lang="ko-KR" altLang="en-US" sz="1000" dirty="0" err="1"/>
              <a:t>sharing#scrollTo</a:t>
            </a:r>
            <a:r>
              <a:rPr lang="ko-KR" altLang="en-US" sz="1000" dirty="0"/>
              <a:t>=twSVFOM9SopW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2DD382-3CD0-E37C-5A98-4912F808F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892" y="2713085"/>
            <a:ext cx="4248058" cy="31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2" y="6430887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87016" y="793028"/>
            <a:ext cx="10039309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1-3.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조사와 서술어의 호응 관계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연구배경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9AF412-A09D-5625-2EFA-0433074BD4F8}"/>
              </a:ext>
            </a:extLst>
          </p:cNvPr>
          <p:cNvSpPr txBox="1"/>
          <p:nvPr/>
        </p:nvSpPr>
        <p:spPr>
          <a:xfrm>
            <a:off x="7291395" y="5630639"/>
            <a:ext cx="3989803" cy="31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/>
              <a:t>우리말샘의</a:t>
            </a:r>
            <a:r>
              <a:rPr lang="ko-KR" altLang="en-US" sz="1100" dirty="0"/>
              <a:t> 동사와 형용사의 문형 정보 현황</a:t>
            </a:r>
            <a:endParaRPr lang="en-US" altLang="ko-KR" sz="11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1739A1C-7CB8-06A5-F833-08105B29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85807"/>
              </p:ext>
            </p:extLst>
          </p:nvPr>
        </p:nvGraphicFramePr>
        <p:xfrm>
          <a:off x="6718469" y="1980202"/>
          <a:ext cx="4674872" cy="3599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718">
                  <a:extLst>
                    <a:ext uri="{9D8B030D-6E8A-4147-A177-3AD203B41FA5}">
                      <a16:colId xmlns:a16="http://schemas.microsoft.com/office/drawing/2014/main" val="894812812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796817891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2152169892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3180196953"/>
                    </a:ext>
                  </a:extLst>
                </a:gridCol>
              </a:tblGrid>
              <a:tr h="514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/>
                        <a:t>동사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/>
                        <a:t>형용사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1" dirty="0"/>
                        <a:t>계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947337"/>
                  </a:ext>
                </a:extLst>
              </a:tr>
              <a:tr h="514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</a:rPr>
                        <a:t>【…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</a:rPr>
                        <a:t>】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kern="1200" dirty="0">
                          <a:solidFill>
                            <a:srgbClr val="FF0000"/>
                          </a:solidFill>
                          <a:effectLst/>
                        </a:rPr>
                        <a:t>26,390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26,390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8464"/>
                  </a:ext>
                </a:extLst>
              </a:tr>
              <a:tr h="514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</a:rPr>
                        <a:t>【-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</a:rPr>
                        <a:t>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</a:rPr>
                        <a:t>】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513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66882"/>
                  </a:ext>
                </a:extLst>
              </a:tr>
              <a:tr h="5141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【…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에게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】</a:t>
                      </a:r>
                    </a:p>
                  </a:txBody>
                  <a:tcPr marL="114300" marR="114300" marT="60960" marB="6096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340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346</a:t>
                      </a:r>
                    </a:p>
                  </a:txBody>
                  <a:tcPr marL="114300" marR="114300" marT="60960" marB="60960" anchor="ctr"/>
                </a:tc>
                <a:extLst>
                  <a:ext uri="{0D108BD9-81ED-4DB2-BD59-A6C34878D82A}">
                    <a16:rowId xmlns:a16="http://schemas.microsoft.com/office/drawing/2014/main" val="3619088644"/>
                  </a:ext>
                </a:extLst>
              </a:tr>
              <a:tr h="5141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【…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에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】</a:t>
                      </a:r>
                    </a:p>
                  </a:txBody>
                  <a:tcPr marL="114300" marR="114300" marT="60960" marB="6096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effectLst/>
                        </a:rPr>
                        <a:t>3,114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265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3,379</a:t>
                      </a:r>
                    </a:p>
                  </a:txBody>
                  <a:tcPr marL="114300" marR="114300" marT="60960" marB="60960" anchor="ctr"/>
                </a:tc>
                <a:extLst>
                  <a:ext uri="{0D108BD9-81ED-4DB2-BD59-A6C34878D82A}">
                    <a16:rowId xmlns:a16="http://schemas.microsoft.com/office/drawing/2014/main" val="2696702581"/>
                  </a:ext>
                </a:extLst>
              </a:tr>
              <a:tr h="5141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114300" marR="114300" marT="60960" marB="6096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114300" marR="114300" marT="60960" marB="60960" anchor="ctr"/>
                </a:tc>
                <a:extLst>
                  <a:ext uri="{0D108BD9-81ED-4DB2-BD59-A6C34878D82A}">
                    <a16:rowId xmlns:a16="http://schemas.microsoft.com/office/drawing/2014/main" val="2230113972"/>
                  </a:ext>
                </a:extLst>
              </a:tr>
              <a:tr h="5141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【-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effectLst/>
                        </a:rPr>
                        <a:t>려고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】</a:t>
                      </a:r>
                    </a:p>
                  </a:txBody>
                  <a:tcPr marL="114300" marR="114300" marT="60960" marB="6096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4300" marR="1143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114300" marR="114300" marT="60960" marB="60960" anchor="ctr"/>
                </a:tc>
                <a:extLst>
                  <a:ext uri="{0D108BD9-81ED-4DB2-BD59-A6C34878D82A}">
                    <a16:rowId xmlns:a16="http://schemas.microsoft.com/office/drawing/2014/main" val="88678635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E909DE8-C640-5A02-6CE9-00312C393EB2}"/>
              </a:ext>
            </a:extLst>
          </p:cNvPr>
          <p:cNvSpPr txBox="1"/>
          <p:nvPr/>
        </p:nvSpPr>
        <p:spPr>
          <a:xfrm>
            <a:off x="1472423" y="2811881"/>
            <a:ext cx="3307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철수가 책상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샀다</a:t>
            </a:r>
            <a:r>
              <a:rPr lang="en-US" altLang="ko-KR" dirty="0"/>
              <a:t>. (o)</a:t>
            </a:r>
          </a:p>
          <a:p>
            <a:r>
              <a:rPr lang="ko-KR" altLang="en-US" dirty="0"/>
              <a:t>철수가 책상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기쁘다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en-US" altLang="ko-KR" dirty="0"/>
              <a:t> (x)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2387F-21E4-0950-A266-42D009AA1C69}"/>
              </a:ext>
            </a:extLst>
          </p:cNvPr>
          <p:cNvSpPr txBox="1"/>
          <p:nvPr/>
        </p:nvSpPr>
        <p:spPr>
          <a:xfrm>
            <a:off x="1472423" y="2514976"/>
            <a:ext cx="175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예시 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7EFDB-9969-1E74-AE4C-EB3466CBA691}"/>
              </a:ext>
            </a:extLst>
          </p:cNvPr>
          <p:cNvSpPr txBox="1"/>
          <p:nvPr/>
        </p:nvSpPr>
        <p:spPr>
          <a:xfrm>
            <a:off x="1193089" y="5691526"/>
            <a:ext cx="5525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서술어의 품사에 따라 조사의 </a:t>
            </a:r>
            <a:r>
              <a:rPr lang="ko-KR" altLang="en-US"/>
              <a:t>사용이 달라짐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317C38-7CDB-CBA9-F838-7902E099E981}"/>
              </a:ext>
            </a:extLst>
          </p:cNvPr>
          <p:cNvSpPr txBox="1"/>
          <p:nvPr/>
        </p:nvSpPr>
        <p:spPr>
          <a:xfrm>
            <a:off x="1472423" y="4146314"/>
            <a:ext cx="4030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영희가 그릇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ko-KR" altLang="en-US" dirty="0"/>
              <a:t> 식탁</a:t>
            </a:r>
            <a:r>
              <a:rPr lang="ko-KR" altLang="en-US" dirty="0">
                <a:solidFill>
                  <a:srgbClr val="FF0000"/>
                </a:solidFill>
              </a:rPr>
              <a:t>으로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옮겼다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en-US" altLang="ko-KR" dirty="0"/>
              <a:t>(o)</a:t>
            </a:r>
          </a:p>
          <a:p>
            <a:r>
              <a:rPr lang="ko-KR" altLang="en-US" dirty="0"/>
              <a:t>영희가 그릇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ko-KR" altLang="en-US" dirty="0"/>
              <a:t> 식탁</a:t>
            </a:r>
            <a:r>
              <a:rPr lang="ko-KR" altLang="en-US" dirty="0">
                <a:solidFill>
                  <a:srgbClr val="FF0000"/>
                </a:solidFill>
              </a:rPr>
              <a:t>으로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깨끗하다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en-US" altLang="ko-KR" dirty="0"/>
              <a:t> (x)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CE9FAD-030D-A6FA-AEC1-A18DF526F7B6}"/>
              </a:ext>
            </a:extLst>
          </p:cNvPr>
          <p:cNvSpPr txBox="1"/>
          <p:nvPr/>
        </p:nvSpPr>
        <p:spPr>
          <a:xfrm>
            <a:off x="1600766" y="3816345"/>
            <a:ext cx="1757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예시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2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56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2" y="6430887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87016" y="793028"/>
            <a:ext cx="10039309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2-1.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품사 규칙 </a:t>
            </a:r>
            <a:r>
              <a:rPr lang="en-US" altLang="ko-KR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- 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altLang="ko-KR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,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고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EF09392-C7C6-FB77-4A9C-FDDF77852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05964"/>
              </p:ext>
            </p:extLst>
          </p:nvPr>
        </p:nvGraphicFramePr>
        <p:xfrm>
          <a:off x="2512422" y="1710343"/>
          <a:ext cx="8027080" cy="288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0041">
                  <a:extLst>
                    <a:ext uri="{9D8B030D-6E8A-4147-A177-3AD203B41FA5}">
                      <a16:colId xmlns:a16="http://schemas.microsoft.com/office/drawing/2014/main" val="3094956239"/>
                    </a:ext>
                  </a:extLst>
                </a:gridCol>
                <a:gridCol w="1560779">
                  <a:extLst>
                    <a:ext uri="{9D8B030D-6E8A-4147-A177-3AD203B41FA5}">
                      <a16:colId xmlns:a16="http://schemas.microsoft.com/office/drawing/2014/main" val="1447953157"/>
                    </a:ext>
                  </a:extLst>
                </a:gridCol>
                <a:gridCol w="780390">
                  <a:extLst>
                    <a:ext uri="{9D8B030D-6E8A-4147-A177-3AD203B41FA5}">
                      <a16:colId xmlns:a16="http://schemas.microsoft.com/office/drawing/2014/main" val="4262598783"/>
                    </a:ext>
                  </a:extLst>
                </a:gridCol>
                <a:gridCol w="917658">
                  <a:extLst>
                    <a:ext uri="{9D8B030D-6E8A-4147-A177-3AD203B41FA5}">
                      <a16:colId xmlns:a16="http://schemas.microsoft.com/office/drawing/2014/main" val="3292815447"/>
                    </a:ext>
                  </a:extLst>
                </a:gridCol>
                <a:gridCol w="3138212">
                  <a:extLst>
                    <a:ext uri="{9D8B030D-6E8A-4147-A177-3AD203B41FA5}">
                      <a16:colId xmlns:a16="http://schemas.microsoft.com/office/drawing/2014/main" val="787339949"/>
                    </a:ext>
                  </a:extLst>
                </a:gridCol>
              </a:tblGrid>
              <a:tr h="480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목적격 조사 </a:t>
                      </a:r>
                      <a:r>
                        <a:rPr lang="en-US" altLang="ko-KR" b="1" dirty="0"/>
                        <a:t>(JKO)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총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품사 별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9861"/>
                  </a:ext>
                </a:extLst>
              </a:tr>
              <a:tr h="4804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을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26390</a:t>
                      </a:r>
                    </a:p>
                    <a:p>
                      <a:pPr algn="ctr" latinLnBrk="1"/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동사 </a:t>
                      </a:r>
                      <a:r>
                        <a:rPr lang="en-US" altLang="ko-KR" sz="1200" b="0" dirty="0"/>
                        <a:t>(VV)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26390</a:t>
                      </a:r>
                    </a:p>
                    <a:p>
                      <a:pPr algn="ctr" latinLnBrk="1"/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철수가 책상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034442"/>
                  </a:ext>
                </a:extLst>
              </a:tr>
              <a:tr h="480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형용사 </a:t>
                      </a:r>
                      <a:r>
                        <a:rPr lang="en-US" altLang="ko-KR" sz="1200" b="0" dirty="0"/>
                        <a:t>(VA)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철수가 책상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예쁘다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.</a:t>
                      </a:r>
                      <a:r>
                        <a:rPr lang="en-US" altLang="ko-KR" dirty="0"/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769277"/>
                  </a:ext>
                </a:extLst>
              </a:tr>
              <a:tr h="480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</a:t>
                      </a:r>
                      <a:r>
                        <a:rPr lang="ko-KR" altLang="en-US" b="1" dirty="0" err="1"/>
                        <a:t>인용격</a:t>
                      </a:r>
                      <a:r>
                        <a:rPr lang="ko-KR" altLang="en-US" b="1" dirty="0"/>
                        <a:t> 조사 </a:t>
                      </a:r>
                      <a:r>
                        <a:rPr lang="en-US" altLang="ko-KR" b="1" dirty="0"/>
                        <a:t>(JKQ)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총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품사 별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4125"/>
                  </a:ext>
                </a:extLst>
              </a:tr>
              <a:tr h="4804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513</a:t>
                      </a:r>
                    </a:p>
                    <a:p>
                      <a:pPr algn="ctr" latinLnBrk="1"/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동사 </a:t>
                      </a:r>
                      <a:r>
                        <a:rPr lang="en-US" altLang="ko-KR" sz="1200" b="0" dirty="0"/>
                        <a:t>(VV)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513</a:t>
                      </a:r>
                    </a:p>
                    <a:p>
                      <a:pPr algn="ctr" latinLnBrk="1"/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소크라테스가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네 자신을 알라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고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말했다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206918"/>
                  </a:ext>
                </a:extLst>
              </a:tr>
              <a:tr h="480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형용사 </a:t>
                      </a:r>
                      <a:r>
                        <a:rPr lang="en-US" altLang="ko-KR" sz="1200" b="0" dirty="0"/>
                        <a:t>(VA)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소크라테스가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네 자신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ko-KR" altLang="en-US" dirty="0"/>
                        <a:t> 알라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고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차가웠다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.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27271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B766A1-C566-C972-7F86-97515E32BD5C}"/>
              </a:ext>
            </a:extLst>
          </p:cNvPr>
          <p:cNvSpPr txBox="1"/>
          <p:nvPr/>
        </p:nvSpPr>
        <p:spPr>
          <a:xfrm>
            <a:off x="1472423" y="4864581"/>
            <a:ext cx="998787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을</a:t>
            </a:r>
            <a:r>
              <a:rPr lang="en-US" altLang="ko-KR" b="1" dirty="0"/>
              <a:t>(JKO), </a:t>
            </a:r>
            <a:r>
              <a:rPr lang="ko-KR" altLang="en-US" b="1" dirty="0"/>
              <a:t>고</a:t>
            </a:r>
            <a:r>
              <a:rPr lang="en-US" altLang="ko-KR" b="1" dirty="0"/>
              <a:t>(JKQ)</a:t>
            </a:r>
            <a:r>
              <a:rPr lang="ko-KR" altLang="en-US" dirty="0"/>
              <a:t>는 </a:t>
            </a:r>
            <a:r>
              <a:rPr lang="en-US" altLang="ko-KR" dirty="0">
                <a:highlight>
                  <a:srgbClr val="FFFF00"/>
                </a:highlight>
              </a:rPr>
              <a:t>100%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b="1" dirty="0"/>
              <a:t>동사</a:t>
            </a:r>
            <a:r>
              <a:rPr lang="ko-KR" altLang="en-US" dirty="0"/>
              <a:t>와 쓰인다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u="sng" dirty="0">
                <a:highlight>
                  <a:srgbClr val="FFFF00"/>
                </a:highlight>
              </a:rPr>
              <a:t>동사</a:t>
            </a:r>
            <a:r>
              <a:rPr lang="en-US" altLang="ko-KR" u="sng" dirty="0">
                <a:highlight>
                  <a:srgbClr val="FFFF00"/>
                </a:highlight>
              </a:rPr>
              <a:t>(VV)</a:t>
            </a:r>
            <a:r>
              <a:rPr lang="ko-KR" altLang="en-US" u="sng" dirty="0">
                <a:highlight>
                  <a:srgbClr val="FFFF00"/>
                </a:highlight>
              </a:rPr>
              <a:t> </a:t>
            </a:r>
            <a:r>
              <a:rPr lang="en-US" altLang="ko-KR" u="sng" dirty="0">
                <a:highlight>
                  <a:srgbClr val="FFFF00"/>
                </a:highlight>
              </a:rPr>
              <a:t>&lt;-&gt; </a:t>
            </a:r>
            <a:r>
              <a:rPr lang="ko-KR" altLang="en-US" u="sng" dirty="0">
                <a:highlight>
                  <a:srgbClr val="FFFF00"/>
                </a:highlight>
              </a:rPr>
              <a:t>목적격 조사</a:t>
            </a:r>
            <a:r>
              <a:rPr lang="en-US" altLang="ko-KR" u="sng" dirty="0">
                <a:highlight>
                  <a:srgbClr val="FFFF00"/>
                </a:highlight>
              </a:rPr>
              <a:t>(JKO),  </a:t>
            </a:r>
            <a:r>
              <a:rPr lang="ko-KR" altLang="en-US" u="sng" dirty="0">
                <a:highlight>
                  <a:srgbClr val="FFFF00"/>
                </a:highlight>
              </a:rPr>
              <a:t>동사</a:t>
            </a:r>
            <a:r>
              <a:rPr lang="en-US" altLang="ko-KR" u="sng" dirty="0">
                <a:highlight>
                  <a:srgbClr val="FFFF00"/>
                </a:highlight>
              </a:rPr>
              <a:t>(VV)</a:t>
            </a:r>
            <a:r>
              <a:rPr lang="ko-KR" altLang="en-US" u="sng" dirty="0">
                <a:highlight>
                  <a:srgbClr val="FFFF00"/>
                </a:highlight>
              </a:rPr>
              <a:t> </a:t>
            </a:r>
            <a:r>
              <a:rPr lang="en-US" altLang="ko-KR" u="sng" dirty="0">
                <a:highlight>
                  <a:srgbClr val="FFFF00"/>
                </a:highlight>
              </a:rPr>
              <a:t>&lt;-&gt;</a:t>
            </a:r>
            <a:r>
              <a:rPr lang="ko-KR" altLang="en-US" u="sng" dirty="0">
                <a:highlight>
                  <a:srgbClr val="FFFF00"/>
                </a:highlight>
              </a:rPr>
              <a:t> </a:t>
            </a:r>
            <a:r>
              <a:rPr lang="ko-KR" altLang="en-US" u="sng" dirty="0" err="1">
                <a:highlight>
                  <a:srgbClr val="FFFF00"/>
                </a:highlight>
              </a:rPr>
              <a:t>인용격</a:t>
            </a:r>
            <a:r>
              <a:rPr lang="ko-KR" altLang="en-US" u="sng" dirty="0">
                <a:highlight>
                  <a:srgbClr val="FFFF00"/>
                </a:highlight>
              </a:rPr>
              <a:t> 조사</a:t>
            </a:r>
            <a:r>
              <a:rPr lang="en-US" altLang="ko-KR" u="sng" dirty="0">
                <a:highlight>
                  <a:srgbClr val="FFFF00"/>
                </a:highlight>
              </a:rPr>
              <a:t>(JKQ) </a:t>
            </a:r>
            <a:r>
              <a:rPr lang="ko-KR" altLang="en-US" u="sng" dirty="0"/>
              <a:t>로</a:t>
            </a:r>
            <a:r>
              <a:rPr lang="en-US" altLang="ko-KR" u="sng" dirty="0"/>
              <a:t> </a:t>
            </a:r>
            <a:r>
              <a:rPr lang="en-US" altLang="ko-KR" dirty="0"/>
              <a:t>Attention</a:t>
            </a:r>
            <a:r>
              <a:rPr lang="ko-KR" altLang="en-US" dirty="0"/>
              <a:t>을 강하게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176760FF-6254-170B-8AD4-AE638FAB87BF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</a:rPr>
              <a:t>연구 설계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27242-A6DB-03CA-0707-736D5A9FC276}"/>
              </a:ext>
            </a:extLst>
          </p:cNvPr>
          <p:cNvSpPr txBox="1"/>
          <p:nvPr/>
        </p:nvSpPr>
        <p:spPr>
          <a:xfrm>
            <a:off x="10454024" y="6495359"/>
            <a:ext cx="1737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우리말샘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297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2" y="6430887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87016" y="793028"/>
            <a:ext cx="10039309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2-2.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품사 규칙 </a:t>
            </a:r>
            <a:r>
              <a:rPr lang="en-US" altLang="ko-KR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-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부사격 조사 </a:t>
            </a:r>
            <a:r>
              <a:rPr lang="en-US" altLang="ko-KR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(JKB)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EF09392-C7C6-FB77-4A9C-FDDF77852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15556"/>
              </p:ext>
            </p:extLst>
          </p:nvPr>
        </p:nvGraphicFramePr>
        <p:xfrm>
          <a:off x="1718593" y="1504286"/>
          <a:ext cx="8643931" cy="382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285">
                  <a:extLst>
                    <a:ext uri="{9D8B030D-6E8A-4147-A177-3AD203B41FA5}">
                      <a16:colId xmlns:a16="http://schemas.microsoft.com/office/drawing/2014/main" val="3094956239"/>
                    </a:ext>
                  </a:extLst>
                </a:gridCol>
                <a:gridCol w="1751558">
                  <a:extLst>
                    <a:ext uri="{9D8B030D-6E8A-4147-A177-3AD203B41FA5}">
                      <a16:colId xmlns:a16="http://schemas.microsoft.com/office/drawing/2014/main" val="2681294339"/>
                    </a:ext>
                  </a:extLst>
                </a:gridCol>
                <a:gridCol w="875779">
                  <a:extLst>
                    <a:ext uri="{9D8B030D-6E8A-4147-A177-3AD203B41FA5}">
                      <a16:colId xmlns:a16="http://schemas.microsoft.com/office/drawing/2014/main" val="4262598783"/>
                    </a:ext>
                  </a:extLst>
                </a:gridCol>
                <a:gridCol w="875779">
                  <a:extLst>
                    <a:ext uri="{9D8B030D-6E8A-4147-A177-3AD203B41FA5}">
                      <a16:colId xmlns:a16="http://schemas.microsoft.com/office/drawing/2014/main" val="932430068"/>
                    </a:ext>
                  </a:extLst>
                </a:gridCol>
                <a:gridCol w="3311530">
                  <a:extLst>
                    <a:ext uri="{9D8B030D-6E8A-4147-A177-3AD203B41FA5}">
                      <a16:colId xmlns:a16="http://schemas.microsoft.com/office/drawing/2014/main" val="787339949"/>
                    </a:ext>
                  </a:extLst>
                </a:gridCol>
              </a:tblGrid>
              <a:tr h="79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 </a:t>
                      </a:r>
                      <a:r>
                        <a:rPr lang="ko-KR" altLang="en-US" sz="1500" b="1" dirty="0"/>
                        <a:t>부사격 조사 </a:t>
                      </a:r>
                      <a:r>
                        <a:rPr lang="en-US" altLang="ko-KR" sz="1500" b="1" dirty="0"/>
                        <a:t>(JKB)</a:t>
                      </a:r>
                      <a:endParaRPr lang="ko-KR" altLang="en-US" sz="1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총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품사 별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9861"/>
                  </a:ext>
                </a:extLst>
              </a:tr>
              <a:tr h="43136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3379</a:t>
                      </a:r>
                    </a:p>
                    <a:p>
                      <a:pPr algn="ctr" latinLnBrk="1"/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동사 </a:t>
                      </a:r>
                      <a:r>
                        <a:rPr lang="en-US" altLang="ko-KR" sz="1200" b="0" dirty="0"/>
                        <a:t>(VV)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3114</a:t>
                      </a:r>
                    </a:p>
                    <a:p>
                      <a:pPr algn="ctr" latinLnBrk="1"/>
                      <a:r>
                        <a:rPr lang="en-US" altLang="ko-KR" dirty="0"/>
                        <a:t>(92.2)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철수가 서울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에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도착했다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034442"/>
                  </a:ext>
                </a:extLst>
              </a:tr>
              <a:tr h="4313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형용사 </a:t>
                      </a:r>
                      <a:r>
                        <a:rPr lang="en-US" altLang="ko-KR" sz="1200" b="0" dirty="0"/>
                        <a:t>(VA)</a:t>
                      </a:r>
                      <a:endParaRPr lang="ko-KR" altLang="en-US" sz="12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265</a:t>
                      </a:r>
                    </a:p>
                    <a:p>
                      <a:pPr algn="ctr" latinLnBrk="1"/>
                      <a:r>
                        <a:rPr lang="en-US" altLang="ko-KR" dirty="0"/>
                        <a:t>(7.8)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도서관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에</a:t>
                      </a:r>
                      <a:r>
                        <a:rPr lang="ko-KR" altLang="en-US" dirty="0"/>
                        <a:t> 사람이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많다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072125"/>
                  </a:ext>
                </a:extLst>
              </a:tr>
              <a:tr h="43136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에서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542</a:t>
                      </a:r>
                    </a:p>
                    <a:p>
                      <a:pPr algn="ctr" latinLnBrk="1"/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동사 </a:t>
                      </a:r>
                      <a:r>
                        <a:rPr lang="en-US" altLang="ko-KR" sz="1200" b="0" dirty="0"/>
                        <a:t>(VV)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537</a:t>
                      </a:r>
                    </a:p>
                    <a:p>
                      <a:pPr algn="ctr" latinLnBrk="1"/>
                      <a:r>
                        <a:rPr lang="en-US" altLang="ko-KR" dirty="0"/>
                        <a:t>(99.1)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철수가 도서관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에서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 왔다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737553"/>
                  </a:ext>
                </a:extLst>
              </a:tr>
              <a:tr h="603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형용사 </a:t>
                      </a:r>
                      <a:r>
                        <a:rPr lang="en-US" altLang="ko-KR" sz="1200" b="0" dirty="0"/>
                        <a:t>(VA)</a:t>
                      </a:r>
                      <a:endParaRPr lang="ko-KR" altLang="en-US" sz="12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</a:p>
                    <a:p>
                      <a:pPr algn="ctr" latinLnBrk="1"/>
                      <a:r>
                        <a:rPr lang="en-US" altLang="ko-KR" dirty="0"/>
                        <a:t>(0.9)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슈퍼는 학교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에서</a:t>
                      </a:r>
                      <a:r>
                        <a:rPr lang="ko-KR" altLang="en-US" b="0" dirty="0"/>
                        <a:t> </a:t>
                      </a:r>
                      <a:r>
                        <a:rPr lang="ko-KR" altLang="en-US" b="0" dirty="0">
                          <a:solidFill>
                            <a:srgbClr val="0070C0"/>
                          </a:solidFill>
                        </a:rPr>
                        <a:t>멀다</a:t>
                      </a:r>
                      <a:r>
                        <a:rPr lang="en-US" altLang="ko-KR" b="0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714212"/>
                  </a:ext>
                </a:extLst>
              </a:tr>
              <a:tr h="43136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으로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1852</a:t>
                      </a:r>
                    </a:p>
                    <a:p>
                      <a:pPr algn="ctr" latinLnBrk="1"/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동사 </a:t>
                      </a:r>
                      <a:r>
                        <a:rPr lang="en-US" altLang="ko-KR" sz="1200" b="0" dirty="0"/>
                        <a:t>(VV)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1778</a:t>
                      </a:r>
                    </a:p>
                    <a:p>
                      <a:pPr algn="ctr" latinLnBrk="1"/>
                      <a:r>
                        <a:rPr lang="en-US" altLang="ko-KR" dirty="0"/>
                        <a:t>(96.0)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철수가 사과를 재료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구매했다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761528"/>
                  </a:ext>
                </a:extLst>
              </a:tr>
              <a:tr h="603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형용사 </a:t>
                      </a:r>
                      <a:r>
                        <a:rPr lang="en-US" altLang="ko-KR" sz="1200" b="0" dirty="0"/>
                        <a:t>(VA)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</a:t>
                      </a:r>
                    </a:p>
                    <a:p>
                      <a:pPr algn="ctr" latinLnBrk="1"/>
                      <a:r>
                        <a:rPr lang="en-US" altLang="ko-KR" dirty="0"/>
                        <a:t>(4.0)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한국은 벌써  아침 저녁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으로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쌀쌀해졌다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7355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B766A1-C566-C972-7F86-97515E32BD5C}"/>
              </a:ext>
            </a:extLst>
          </p:cNvPr>
          <p:cNvSpPr txBox="1"/>
          <p:nvPr/>
        </p:nvSpPr>
        <p:spPr>
          <a:xfrm>
            <a:off x="2237213" y="5391370"/>
            <a:ext cx="7731604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부사격 조사 </a:t>
            </a:r>
            <a:r>
              <a:rPr lang="en-US" altLang="ko-KR" dirty="0"/>
              <a:t>(</a:t>
            </a:r>
            <a:r>
              <a:rPr lang="ko-KR" altLang="en-US" dirty="0"/>
              <a:t>에</a:t>
            </a:r>
            <a:r>
              <a:rPr lang="en-US" altLang="ko-KR" dirty="0"/>
              <a:t>/ </a:t>
            </a:r>
            <a:r>
              <a:rPr lang="ko-KR" altLang="en-US" dirty="0"/>
              <a:t>에서 </a:t>
            </a:r>
            <a:r>
              <a:rPr lang="en-US" altLang="ko-KR" dirty="0"/>
              <a:t>/ </a:t>
            </a:r>
            <a:r>
              <a:rPr lang="ko-KR" altLang="en-US" dirty="0"/>
              <a:t>으로</a:t>
            </a:r>
            <a:r>
              <a:rPr lang="en-US" altLang="ko-KR" dirty="0"/>
              <a:t>,</a:t>
            </a:r>
            <a:r>
              <a:rPr lang="ko-KR" altLang="en-US" dirty="0"/>
              <a:t>로</a:t>
            </a:r>
            <a:r>
              <a:rPr lang="en-US" altLang="ko-KR" dirty="0"/>
              <a:t>)</a:t>
            </a:r>
            <a:r>
              <a:rPr lang="ko-KR" altLang="en-US" dirty="0"/>
              <a:t> 는 평균적으로 </a:t>
            </a:r>
            <a:r>
              <a:rPr lang="en-US" altLang="ko-KR" dirty="0">
                <a:highlight>
                  <a:srgbClr val="FFFF00"/>
                </a:highlight>
              </a:rPr>
              <a:t>9:1</a:t>
            </a:r>
            <a:r>
              <a:rPr lang="ko-KR" altLang="en-US" dirty="0"/>
              <a:t>의 비율로 </a:t>
            </a:r>
            <a:r>
              <a:rPr lang="ko-KR" altLang="en-US" b="1" dirty="0"/>
              <a:t>동사</a:t>
            </a:r>
            <a:r>
              <a:rPr lang="ko-KR" altLang="en-US" dirty="0"/>
              <a:t>와 쓰인다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u="sng" dirty="0">
                <a:highlight>
                  <a:srgbClr val="FFFF00"/>
                </a:highlight>
              </a:rPr>
              <a:t>동사</a:t>
            </a:r>
            <a:r>
              <a:rPr lang="en-US" altLang="ko-KR" u="sng" dirty="0">
                <a:highlight>
                  <a:srgbClr val="FFFF00"/>
                </a:highlight>
              </a:rPr>
              <a:t>(VV)</a:t>
            </a:r>
            <a:r>
              <a:rPr lang="ko-KR" altLang="en-US" u="sng" dirty="0">
                <a:highlight>
                  <a:srgbClr val="FFFF00"/>
                </a:highlight>
              </a:rPr>
              <a:t> </a:t>
            </a:r>
            <a:r>
              <a:rPr lang="en-US" altLang="ko-KR" u="sng" dirty="0">
                <a:highlight>
                  <a:srgbClr val="FFFF00"/>
                </a:highlight>
              </a:rPr>
              <a:t>-&gt; </a:t>
            </a:r>
            <a:r>
              <a:rPr lang="ko-KR" altLang="en-US" u="sng" dirty="0">
                <a:highlight>
                  <a:srgbClr val="FFFF00"/>
                </a:highlight>
              </a:rPr>
              <a:t>부사격조사</a:t>
            </a:r>
            <a:r>
              <a:rPr lang="en-US" altLang="ko-KR" u="sng" dirty="0">
                <a:highlight>
                  <a:srgbClr val="FFFF00"/>
                </a:highlight>
              </a:rPr>
              <a:t>(JKB)</a:t>
            </a:r>
            <a:r>
              <a:rPr lang="ko-KR" altLang="en-US" dirty="0"/>
              <a:t>로 </a:t>
            </a:r>
            <a:r>
              <a:rPr lang="en-US" altLang="ko-KR" dirty="0"/>
              <a:t>Attention</a:t>
            </a:r>
            <a:r>
              <a:rPr lang="ko-KR" altLang="en-US" dirty="0"/>
              <a:t>을 강하게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CB47C-900A-7A51-F8CA-40A2352D3262}"/>
              </a:ext>
            </a:extLst>
          </p:cNvPr>
          <p:cNvSpPr txBox="1"/>
          <p:nvPr/>
        </p:nvSpPr>
        <p:spPr>
          <a:xfrm>
            <a:off x="10454024" y="6495359"/>
            <a:ext cx="1737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우리말샘</a:t>
            </a:r>
            <a:endParaRPr lang="ko-KR" altLang="en-US" sz="1050"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1AC5A97B-F4C3-A459-D98C-097BCD9F7D61}"/>
              </a:ext>
            </a:extLst>
          </p:cNvPr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A45DBEA6-D256-996D-5370-F4EC00298FA9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</a:rPr>
              <a:t>연구 설계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49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182" y="6430887"/>
            <a:ext cx="10730111" cy="64471"/>
            <a:chOff x="1095273" y="9435692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87016" y="793028"/>
            <a:ext cx="10039309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2-3.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품사 규칙 </a:t>
            </a:r>
            <a:r>
              <a:rPr lang="en-US" altLang="ko-KR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-  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와</a:t>
            </a:r>
            <a:r>
              <a:rPr lang="en-US" altLang="ko-KR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/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과 </a:t>
            </a:r>
            <a:r>
              <a:rPr lang="en-US" altLang="ko-KR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(</a:t>
            </a:r>
            <a:r>
              <a:rPr lang="ko-KR" altLang="en-US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접속조사</a:t>
            </a:r>
            <a:r>
              <a:rPr lang="en-US" altLang="ko-KR" sz="2133" kern="0" spc="-67" dirty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, JC)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30182" y="1278422"/>
            <a:ext cx="10730111" cy="64471"/>
            <a:chOff x="1095273" y="2341397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2341397"/>
              <a:ext cx="16095167" cy="96706"/>
            </a:xfrm>
            <a:prstGeom prst="rect">
              <a:avLst/>
            </a:prstGeom>
          </p:spPr>
        </p:pic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EF09392-C7C6-FB77-4A9C-FDDF77852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85571"/>
              </p:ext>
            </p:extLst>
          </p:nvPr>
        </p:nvGraphicFramePr>
        <p:xfrm>
          <a:off x="2465098" y="2373348"/>
          <a:ext cx="7883144" cy="1513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191">
                  <a:extLst>
                    <a:ext uri="{9D8B030D-6E8A-4147-A177-3AD203B41FA5}">
                      <a16:colId xmlns:a16="http://schemas.microsoft.com/office/drawing/2014/main" val="3094956239"/>
                    </a:ext>
                  </a:extLst>
                </a:gridCol>
                <a:gridCol w="1850958">
                  <a:extLst>
                    <a:ext uri="{9D8B030D-6E8A-4147-A177-3AD203B41FA5}">
                      <a16:colId xmlns:a16="http://schemas.microsoft.com/office/drawing/2014/main" val="595237232"/>
                    </a:ext>
                  </a:extLst>
                </a:gridCol>
                <a:gridCol w="925479">
                  <a:extLst>
                    <a:ext uri="{9D8B030D-6E8A-4147-A177-3AD203B41FA5}">
                      <a16:colId xmlns:a16="http://schemas.microsoft.com/office/drawing/2014/main" val="1777821718"/>
                    </a:ext>
                  </a:extLst>
                </a:gridCol>
                <a:gridCol w="925479">
                  <a:extLst>
                    <a:ext uri="{9D8B030D-6E8A-4147-A177-3AD203B41FA5}">
                      <a16:colId xmlns:a16="http://schemas.microsoft.com/office/drawing/2014/main" val="2037690358"/>
                    </a:ext>
                  </a:extLst>
                </a:gridCol>
                <a:gridCol w="2694037">
                  <a:extLst>
                    <a:ext uri="{9D8B030D-6E8A-4147-A177-3AD203B41FA5}">
                      <a16:colId xmlns:a16="http://schemas.microsoft.com/office/drawing/2014/main" val="787339949"/>
                    </a:ext>
                  </a:extLst>
                </a:gridCol>
              </a:tblGrid>
              <a:tr h="504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접속 조사 </a:t>
                      </a:r>
                      <a:r>
                        <a:rPr lang="en-US" altLang="ko-KR" b="1" dirty="0"/>
                        <a:t>(JC)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총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품사 별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9861"/>
                  </a:ext>
                </a:extLst>
              </a:tr>
              <a:tr h="5045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와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1322</a:t>
                      </a:r>
                    </a:p>
                    <a:p>
                      <a:pPr algn="ctr" latinLnBrk="1"/>
                      <a:r>
                        <a:rPr lang="en-US" altLang="ko-KR" dirty="0"/>
                        <a:t>(100)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동사 </a:t>
                      </a:r>
                      <a:r>
                        <a:rPr lang="en-US" altLang="ko-KR" sz="1200" b="0" dirty="0"/>
                        <a:t>(VV)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1197</a:t>
                      </a:r>
                    </a:p>
                    <a:p>
                      <a:pPr algn="ctr" latinLnBrk="1"/>
                      <a:r>
                        <a:rPr lang="en-US" altLang="ko-KR" dirty="0"/>
                        <a:t>(90.5)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철수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와</a:t>
                      </a:r>
                      <a:r>
                        <a:rPr lang="ko-KR" altLang="en-US" dirty="0"/>
                        <a:t> 영희는 서울에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도착했다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034442"/>
                  </a:ext>
                </a:extLst>
              </a:tr>
              <a:tr h="504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형용사 </a:t>
                      </a:r>
                      <a:r>
                        <a:rPr lang="en-US" altLang="ko-KR" sz="1200" b="0" dirty="0"/>
                        <a:t>(VA)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125</a:t>
                      </a:r>
                    </a:p>
                    <a:p>
                      <a:pPr algn="ctr" latinLnBrk="1"/>
                      <a:r>
                        <a:rPr lang="en-US" altLang="ko-KR" dirty="0"/>
                        <a:t>(9.5)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철수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와</a:t>
                      </a:r>
                      <a:r>
                        <a:rPr lang="ko-KR" altLang="en-US" dirty="0"/>
                        <a:t> 영희는 </a:t>
                      </a: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예쁘다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9297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B766A1-C566-C972-7F86-97515E32BD5C}"/>
              </a:ext>
            </a:extLst>
          </p:cNvPr>
          <p:cNvSpPr txBox="1"/>
          <p:nvPr/>
        </p:nvSpPr>
        <p:spPr>
          <a:xfrm>
            <a:off x="3081010" y="4222600"/>
            <a:ext cx="617201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접속 조사</a:t>
            </a:r>
            <a:r>
              <a:rPr lang="en-US" altLang="ko-KR" dirty="0"/>
              <a:t>(</a:t>
            </a:r>
            <a:r>
              <a:rPr lang="ko-KR" altLang="en-US" dirty="0"/>
              <a:t>와</a:t>
            </a:r>
            <a:r>
              <a:rPr lang="en-US" altLang="ko-KR" dirty="0"/>
              <a:t>/</a:t>
            </a:r>
            <a:r>
              <a:rPr lang="ko-KR" altLang="en-US" dirty="0"/>
              <a:t>과</a:t>
            </a:r>
            <a:r>
              <a:rPr lang="en-US" altLang="ko-KR" dirty="0"/>
              <a:t>)</a:t>
            </a:r>
            <a:r>
              <a:rPr lang="ko-KR" altLang="en-US" dirty="0"/>
              <a:t> 는 </a:t>
            </a:r>
            <a:r>
              <a:rPr lang="en-US" altLang="ko-KR" dirty="0">
                <a:highlight>
                  <a:srgbClr val="FFFF00"/>
                </a:highlight>
              </a:rPr>
              <a:t>9:1</a:t>
            </a:r>
            <a:r>
              <a:rPr lang="ko-KR" altLang="en-US" dirty="0"/>
              <a:t>의 비율로 </a:t>
            </a:r>
            <a:r>
              <a:rPr lang="ko-KR" altLang="en-US" b="1" dirty="0"/>
              <a:t>동사</a:t>
            </a:r>
            <a:r>
              <a:rPr lang="ko-KR" altLang="en-US" dirty="0"/>
              <a:t>와 쓰인다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u="sng" dirty="0">
                <a:highlight>
                  <a:srgbClr val="FFFF00"/>
                </a:highlight>
              </a:rPr>
              <a:t>동사</a:t>
            </a:r>
            <a:r>
              <a:rPr lang="en-US" altLang="ko-KR" u="sng" dirty="0">
                <a:highlight>
                  <a:srgbClr val="FFFF00"/>
                </a:highlight>
              </a:rPr>
              <a:t>(VV)</a:t>
            </a:r>
            <a:r>
              <a:rPr lang="ko-KR" altLang="en-US" u="sng" dirty="0">
                <a:highlight>
                  <a:srgbClr val="FFFF00"/>
                </a:highlight>
              </a:rPr>
              <a:t> </a:t>
            </a:r>
            <a:r>
              <a:rPr lang="en-US" altLang="ko-KR" u="sng" dirty="0">
                <a:highlight>
                  <a:srgbClr val="FFFF00"/>
                </a:highlight>
              </a:rPr>
              <a:t>-&gt; </a:t>
            </a:r>
            <a:r>
              <a:rPr lang="ko-KR" altLang="en-US" u="sng" dirty="0">
                <a:highlight>
                  <a:srgbClr val="FFFF00"/>
                </a:highlight>
              </a:rPr>
              <a:t>접속 조사</a:t>
            </a:r>
            <a:r>
              <a:rPr lang="en-US" altLang="ko-KR" u="sng" dirty="0">
                <a:highlight>
                  <a:srgbClr val="FFFF00"/>
                </a:highlight>
              </a:rPr>
              <a:t>(JC)</a:t>
            </a:r>
            <a:r>
              <a:rPr lang="ko-KR" altLang="en-US" dirty="0"/>
              <a:t>로 </a:t>
            </a:r>
            <a:r>
              <a:rPr lang="en-US" altLang="ko-KR" dirty="0"/>
              <a:t>Attention</a:t>
            </a:r>
            <a:r>
              <a:rPr lang="ko-KR" altLang="en-US" dirty="0"/>
              <a:t>을 강하게 준다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6122A-A7BF-7191-0E91-5BD4B6F089EC}"/>
              </a:ext>
            </a:extLst>
          </p:cNvPr>
          <p:cNvSpPr txBox="1"/>
          <p:nvPr/>
        </p:nvSpPr>
        <p:spPr>
          <a:xfrm>
            <a:off x="10454024" y="6495359"/>
            <a:ext cx="1737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우리말샘</a:t>
            </a:r>
            <a:endParaRPr lang="ko-KR" altLang="en-US" sz="1050" dirty="0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B38FA6AF-54B4-8C57-2884-DB3F6A59D9BB}"/>
              </a:ext>
            </a:extLst>
          </p:cNvPr>
          <p:cNvSpPr txBox="1"/>
          <p:nvPr/>
        </p:nvSpPr>
        <p:spPr>
          <a:xfrm>
            <a:off x="730182" y="217002"/>
            <a:ext cx="742241" cy="60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3334" kern="0" spc="-133" dirty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28D448E8-61C8-BCB0-C1F9-B5F348114837}"/>
              </a:ext>
            </a:extLst>
          </p:cNvPr>
          <p:cNvSpPr txBox="1"/>
          <p:nvPr/>
        </p:nvSpPr>
        <p:spPr>
          <a:xfrm>
            <a:off x="1387016" y="302337"/>
            <a:ext cx="8975508" cy="512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ko-KR" altLang="en-US" sz="2733" dirty="0">
                <a:solidFill>
                  <a:srgbClr val="404040"/>
                </a:solidFill>
                <a:latin typeface="Noto Sans CJK KR Regular" pitchFamily="34" charset="0"/>
              </a:rPr>
              <a:t>연구 설계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69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F8DD77B35887A4DB38D151BE3D78CED" ma:contentTypeVersion="14" ma:contentTypeDescription="새 문서를 만듭니다." ma:contentTypeScope="" ma:versionID="ed56f128d8d1b7cc6e3ff5ae11fd7b34">
  <xsd:schema xmlns:xsd="http://www.w3.org/2001/XMLSchema" xmlns:xs="http://www.w3.org/2001/XMLSchema" xmlns:p="http://schemas.microsoft.com/office/2006/metadata/properties" xmlns:ns3="27bd1c7a-e6cc-4635-8864-de1955605270" xmlns:ns4="2a96e135-5966-4194-816d-88484d6b7036" targetNamespace="http://schemas.microsoft.com/office/2006/metadata/properties" ma:root="true" ma:fieldsID="ace4b3971fbe790a9286bde779b1ddba" ns3:_="" ns4:_="">
    <xsd:import namespace="27bd1c7a-e6cc-4635-8864-de1955605270"/>
    <xsd:import namespace="2a96e135-5966-4194-816d-88484d6b70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d1c7a-e6cc-4635-8864-de1955605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6e135-5966-4194-816d-88484d6b703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872D8C-27A6-4EDF-AA3D-AD8684CC18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C5CE60-19E2-4AA8-BE29-50C9B70FF51A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2a96e135-5966-4194-816d-88484d6b7036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27bd1c7a-e6cc-4635-8864-de195560527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A00ABEB-3780-4677-8B45-5DF64C2652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d1c7a-e6cc-4635-8864-de1955605270"/>
    <ds:schemaRef ds:uri="2a96e135-5966-4194-816d-88484d6b7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1352</Words>
  <Application>Microsoft Office PowerPoint</Application>
  <PresentationFormat>와이드스크린</PresentationFormat>
  <Paragraphs>338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 Semilight</vt:lpstr>
      <vt:lpstr>Noto Sans CJK KR Black</vt:lpstr>
      <vt:lpstr>Noto Sans CJK KR Light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조소연</dc:creator>
  <cp:lastModifiedBy>구채원</cp:lastModifiedBy>
  <cp:revision>55</cp:revision>
  <cp:lastPrinted>2022-09-30T06:16:37Z</cp:lastPrinted>
  <dcterms:created xsi:type="dcterms:W3CDTF">2022-09-16T11:20:37Z</dcterms:created>
  <dcterms:modified xsi:type="dcterms:W3CDTF">2022-09-30T06:16:45Z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0x0101008F8DD77B35887A4DB38D151BE3D78CED</vt:lpwstr>
  </property>
</Properties>
</file>