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9" r:id="rId2"/>
  </p:sldIdLst>
  <p:sldSz cx="21383625" cy="30275213"/>
  <p:notesSz cx="6858000" cy="9144000"/>
  <p:embeddedFontLst>
    <p:embeddedFont>
      <p:font typeface="Arial Black" panose="020B0A04020102020204" pitchFamily="34" charset="0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Franklin Gothic Demi" panose="020B070302010202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FF"/>
    <a:srgbClr val="F0821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442" y="-5755"/>
      </p:cViewPr>
      <p:guideLst>
        <p:guide orient="horz" pos="8651"/>
        <p:guide pos="6735"/>
        <p:guide orient="horz" pos="14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Attention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조절 전</a:t>
            </a:r>
            <a:r>
              <a:rPr lang="en-US" altLang="ko-KR" baseline="0" dirty="0"/>
              <a:t>/</a:t>
            </a:r>
            <a:r>
              <a:rPr lang="ko-KR" altLang="en-US" baseline="0" dirty="0"/>
              <a:t>후 비교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1.7187500000000001E-2"/>
          <c:y val="0.14184614472240617"/>
          <c:w val="0.96562499999999996"/>
          <c:h val="0.704202891571231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data:5000/epoch:5</c:v>
                </c:pt>
                <c:pt idx="1">
                  <c:v>data:5000/epoch:10</c:v>
                </c:pt>
                <c:pt idx="2">
                  <c:v>data:10000/epoch:5</c:v>
                </c:pt>
                <c:pt idx="3">
                  <c:v>data:20000/epoch:5</c:v>
                </c:pt>
              </c:strCache>
            </c:strRef>
          </c:cat>
          <c:val>
            <c:numRef>
              <c:f>Sheet1!$B$2:$B$5</c:f>
              <c:numCache>
                <c:formatCode>0.000_);[Red]\(0.000\)</c:formatCode>
                <c:ptCount val="4"/>
                <c:pt idx="0">
                  <c:v>0.72599999999999998</c:v>
                </c:pt>
                <c:pt idx="1">
                  <c:v>0.79366666666666663</c:v>
                </c:pt>
                <c:pt idx="2">
                  <c:v>0.79800000000000004</c:v>
                </c:pt>
                <c:pt idx="3">
                  <c:v>0.84499999999999997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FF-41AE-AE70-2D90D2AA1E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후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data:5000/epoch:5</c:v>
                </c:pt>
                <c:pt idx="1">
                  <c:v>data:5000/epoch:10</c:v>
                </c:pt>
                <c:pt idx="2">
                  <c:v>data:10000/epoch:5</c:v>
                </c:pt>
                <c:pt idx="3">
                  <c:v>data:20000/epoch:5</c:v>
                </c:pt>
              </c:strCache>
            </c:strRef>
          </c:cat>
          <c:val>
            <c:numRef>
              <c:f>Sheet1!$C$2:$C$5</c:f>
              <c:numCache>
                <c:formatCode>0.000_);[Red]\(0.000\)</c:formatCode>
                <c:ptCount val="4"/>
                <c:pt idx="0">
                  <c:v>0.75900000000000001</c:v>
                </c:pt>
                <c:pt idx="1">
                  <c:v>0.80066666666666664</c:v>
                </c:pt>
                <c:pt idx="2">
                  <c:v>0.80900000000000005</c:v>
                </c:pt>
                <c:pt idx="3">
                  <c:v>0.85399999999999998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FF-41AE-AE70-2D90D2AA1EF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26916143"/>
        <c:axId val="1377825855"/>
      </c:lineChart>
      <c:catAx>
        <c:axId val="1626916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7825855"/>
        <c:crosses val="autoZero"/>
        <c:auto val="1"/>
        <c:lblAlgn val="ctr"/>
        <c:lblOffset val="100"/>
        <c:noMultiLvlLbl val="0"/>
      </c:catAx>
      <c:valAx>
        <c:axId val="1377825855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0.000_);[Red]\(0.0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6916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-1" y="0"/>
            <a:ext cx="21383625" cy="6266353"/>
            <a:chOff x="-1" y="0"/>
            <a:chExt cx="21383625" cy="626635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21383625" cy="626635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099300" y="4254500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/>
                <a:t>톡위드</a:t>
              </a:r>
              <a:endParaRPr lang="ko-KR" altLang="en-US" sz="2000" b="1" spc="-1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/>
                <a:t>권혁철</a:t>
              </a:r>
              <a:endParaRPr lang="ko-KR" altLang="en-US" sz="2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09300" y="4254500"/>
              <a:ext cx="2739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/>
                <a:t>강혜빈</a:t>
              </a:r>
              <a:r>
                <a:rPr lang="en-US" altLang="ko-KR" sz="2000" b="1" dirty="0"/>
                <a:t>, </a:t>
              </a:r>
              <a:r>
                <a:rPr lang="ko-KR" altLang="en-US" sz="2000" b="1" dirty="0" err="1"/>
                <a:t>구채원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조소연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문형정보 기반의 품사 규칙을 이용한</a:t>
              </a:r>
              <a:endParaRPr lang="en-US" altLang="ko-KR" sz="6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pPr algn="ctr"/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한국어 언어 모델 개발</a:t>
              </a:r>
              <a:endParaRPr lang="en-US" altLang="ko-KR" sz="6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05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71300" y="5363123"/>
              <a:ext cx="2422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배경 및 목표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2538178"/>
            <a:ext cx="21383625" cy="1313246"/>
            <a:chOff x="0" y="22538178"/>
            <a:chExt cx="21383625" cy="131324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538178"/>
              <a:ext cx="21383625" cy="1048456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855286" y="22774206"/>
              <a:ext cx="191911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연구 결과</a:t>
              </a:r>
              <a:endParaRPr lang="en-US" altLang="ko-KR" sz="3200" b="1" dirty="0">
                <a:solidFill>
                  <a:schemeClr val="bg1"/>
                </a:solidFill>
              </a:endParaRPr>
            </a:p>
            <a:p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2022</a:t>
              </a:r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4154150" y="28594050"/>
            <a:ext cx="2857500" cy="1085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287500" y="28594050"/>
            <a:ext cx="272415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A9208-42F2-C6EE-000A-31897D59C2DE}"/>
              </a:ext>
            </a:extLst>
          </p:cNvPr>
          <p:cNvSpPr/>
          <p:nvPr/>
        </p:nvSpPr>
        <p:spPr>
          <a:xfrm>
            <a:off x="580574" y="4990011"/>
            <a:ext cx="20372249" cy="13840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C9C22F4-93D3-9D60-3271-312C565DF766}"/>
              </a:ext>
            </a:extLst>
          </p:cNvPr>
          <p:cNvGrpSpPr/>
          <p:nvPr/>
        </p:nvGrpSpPr>
        <p:grpSpPr>
          <a:xfrm>
            <a:off x="23947" y="13993596"/>
            <a:ext cx="21383625" cy="1048456"/>
            <a:chOff x="0" y="13203678"/>
            <a:chExt cx="21383625" cy="104845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2EA2B85-3D10-1B3E-E66D-2A9B96808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03678"/>
              <a:ext cx="21383625" cy="104845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3FE588-8D0F-798A-8C5A-5A7F6E3B5BCC}"/>
                </a:ext>
              </a:extLst>
            </p:cNvPr>
            <p:cNvSpPr txBox="1"/>
            <p:nvPr/>
          </p:nvSpPr>
          <p:spPr>
            <a:xfrm>
              <a:off x="9855286" y="1343970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연구 내용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54750" y="5066016"/>
            <a:ext cx="10261010" cy="1048456"/>
            <a:chOff x="0" y="13203678"/>
            <a:chExt cx="21383625" cy="104845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03678"/>
              <a:ext cx="21383625" cy="104845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8046058" y="13439706"/>
              <a:ext cx="50483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배경 및 목표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2CF523-6FB3-3CFF-4C6D-8408305A4BC8}"/>
              </a:ext>
            </a:extLst>
          </p:cNvPr>
          <p:cNvGrpSpPr/>
          <p:nvPr/>
        </p:nvGrpSpPr>
        <p:grpSpPr>
          <a:xfrm>
            <a:off x="10473244" y="5032903"/>
            <a:ext cx="10261010" cy="1048456"/>
            <a:chOff x="0" y="13203678"/>
            <a:chExt cx="21383625" cy="1048456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43F19E3-54B7-1DCD-4C7C-C15837340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03678"/>
              <a:ext cx="21383625" cy="104845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3159B1-8DAB-BBC4-31EE-B4FF3BB4B49F}"/>
                </a:ext>
              </a:extLst>
            </p:cNvPr>
            <p:cNvSpPr txBox="1"/>
            <p:nvPr/>
          </p:nvSpPr>
          <p:spPr>
            <a:xfrm>
              <a:off x="8692124" y="13439706"/>
              <a:ext cx="39993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배경 지식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1BC2481-51F8-BC2E-5A59-704A9403853B}"/>
              </a:ext>
            </a:extLst>
          </p:cNvPr>
          <p:cNvGrpSpPr/>
          <p:nvPr/>
        </p:nvGrpSpPr>
        <p:grpSpPr>
          <a:xfrm>
            <a:off x="1004960" y="6272038"/>
            <a:ext cx="9679700" cy="7351259"/>
            <a:chOff x="1012112" y="6771084"/>
            <a:chExt cx="9679700" cy="7351259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F53E78E-78E3-ECCB-F0E5-2A20A2E7F333}"/>
                </a:ext>
              </a:extLst>
            </p:cNvPr>
            <p:cNvGrpSpPr/>
            <p:nvPr/>
          </p:nvGrpSpPr>
          <p:grpSpPr>
            <a:xfrm>
              <a:off x="1012112" y="6771084"/>
              <a:ext cx="9679700" cy="4068098"/>
              <a:chOff x="1012112" y="6771084"/>
              <a:chExt cx="9679700" cy="406809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732F1F-2C28-77A7-4148-FAFC4CF50C5D}"/>
                  </a:ext>
                </a:extLst>
              </p:cNvPr>
              <p:cNvSpPr txBox="1"/>
              <p:nvPr/>
            </p:nvSpPr>
            <p:spPr>
              <a:xfrm>
                <a:off x="1012112" y="6771084"/>
                <a:ext cx="32387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/>
                  <a:t>과제 배경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827BFFB-9F16-CB59-EA62-CA2D875DF52F}"/>
                  </a:ext>
                </a:extLst>
              </p:cNvPr>
              <p:cNvSpPr txBox="1"/>
              <p:nvPr/>
            </p:nvSpPr>
            <p:spPr>
              <a:xfrm>
                <a:off x="1012112" y="7565081"/>
                <a:ext cx="9679700" cy="327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/>
                  <a:t>한국어에서 조사에 따라 문장의 의미가 달라진다</a:t>
                </a:r>
                <a:endParaRPr lang="en-US" altLang="ko-KR" sz="28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600" dirty="0"/>
                  <a:t>철수가 서울</a:t>
                </a:r>
                <a:r>
                  <a:rPr lang="ko-KR" altLang="en-US" sz="2600" b="1" dirty="0">
                    <a:solidFill>
                      <a:srgbClr val="FF0000"/>
                    </a:solidFill>
                  </a:rPr>
                  <a:t>에서</a:t>
                </a:r>
                <a:r>
                  <a:rPr lang="ko-KR" altLang="en-US" sz="2600" dirty="0"/>
                  <a:t> </a:t>
                </a:r>
                <a:r>
                  <a:rPr lang="ko-KR" altLang="en-US" sz="2600" dirty="0">
                    <a:solidFill>
                      <a:srgbClr val="0070C0"/>
                    </a:solidFill>
                  </a:rPr>
                  <a:t>도착했다</a:t>
                </a:r>
                <a:r>
                  <a:rPr lang="en-US" altLang="ko-KR" sz="26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.   /    </a:t>
                </a:r>
                <a:r>
                  <a:rPr lang="ko-KR" altLang="en-US" sz="2600" kern="0" spc="-133" dirty="0">
                    <a:latin typeface="Noto Sans CJK KR Regular" pitchFamily="34" charset="0"/>
                    <a:cs typeface="Noto Sans CJK KR Regular" pitchFamily="34" charset="0"/>
                  </a:rPr>
                  <a:t>철수</a:t>
                </a:r>
                <a:r>
                  <a:rPr lang="ko-KR" altLang="en-US" sz="26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가  </a:t>
                </a:r>
                <a:r>
                  <a:rPr lang="ko-KR" altLang="en-US" sz="2600" kern="0" spc="-133" dirty="0">
                    <a:latin typeface="Noto Sans CJK KR Regular" pitchFamily="34" charset="0"/>
                    <a:cs typeface="Noto Sans CJK KR Regular" pitchFamily="34" charset="0"/>
                  </a:rPr>
                  <a:t>서울</a:t>
                </a:r>
                <a:r>
                  <a:rPr lang="ko-KR" altLang="en-US" sz="2600" b="1" kern="0" spc="-133" dirty="0">
                    <a:solidFill>
                      <a:srgbClr val="FF0000"/>
                    </a:solidFill>
                    <a:latin typeface="Noto Sans CJK KR Regular" pitchFamily="34" charset="0"/>
                    <a:cs typeface="Noto Sans CJK KR Regular" pitchFamily="34" charset="0"/>
                  </a:rPr>
                  <a:t>에</a:t>
                </a:r>
                <a:r>
                  <a:rPr lang="ko-KR" altLang="en-US" sz="26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  </a:t>
                </a:r>
                <a:r>
                  <a:rPr lang="ko-KR" altLang="en-US" sz="2600" kern="0" spc="-133" dirty="0">
                    <a:solidFill>
                      <a:srgbClr val="0070C0"/>
                    </a:solidFill>
                    <a:latin typeface="Noto Sans CJK KR Regular" pitchFamily="34" charset="0"/>
                    <a:cs typeface="Noto Sans CJK KR Regular" pitchFamily="34" charset="0"/>
                  </a:rPr>
                  <a:t>도착했다</a:t>
                </a:r>
                <a:r>
                  <a:rPr lang="en-US" altLang="ko-KR" sz="26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.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en-US" altLang="ko-KR" sz="2600" kern="0" spc="-133" dirty="0">
                    <a:solidFill>
                      <a:srgbClr val="404040"/>
                    </a:solidFill>
                    <a:latin typeface="Noto Sans CJK KR Regular" pitchFamily="34" charset="0"/>
                  </a:rPr>
                  <a:t>[</a:t>
                </a:r>
                <a:r>
                  <a:rPr lang="ko-KR" altLang="en-US" sz="2600" kern="0" spc="-133" dirty="0">
                    <a:solidFill>
                      <a:srgbClr val="404040"/>
                    </a:solidFill>
                    <a:latin typeface="Noto Sans CJK KR Regular" pitchFamily="34" charset="0"/>
                  </a:rPr>
                  <a:t>출발의 의미</a:t>
                </a:r>
                <a:r>
                  <a:rPr lang="en-US" altLang="ko-KR" sz="2600" kern="0" spc="-133" dirty="0">
                    <a:solidFill>
                      <a:srgbClr val="404040"/>
                    </a:solidFill>
                    <a:latin typeface="Noto Sans CJK KR Regular" pitchFamily="34" charset="0"/>
                  </a:rPr>
                  <a:t>]                                      [</a:t>
                </a:r>
                <a:r>
                  <a:rPr lang="ko-KR" altLang="en-US" sz="2600" kern="0" spc="-133" dirty="0">
                    <a:solidFill>
                      <a:srgbClr val="404040"/>
                    </a:solidFill>
                    <a:latin typeface="Noto Sans CJK KR Regular" pitchFamily="34" charset="0"/>
                  </a:rPr>
                  <a:t>도착의 의미</a:t>
                </a:r>
                <a:r>
                  <a:rPr lang="en-US" altLang="ko-KR" sz="2600" kern="0" spc="-133" dirty="0">
                    <a:solidFill>
                      <a:srgbClr val="404040"/>
                    </a:solidFill>
                    <a:latin typeface="Noto Sans CJK KR Regular" pitchFamily="34" charset="0"/>
                  </a:rPr>
                  <a:t>]</a:t>
                </a:r>
                <a:endParaRPr lang="ko-KR" altLang="en-US" sz="2600" dirty="0"/>
              </a:p>
              <a:p>
                <a:pPr lvl="3">
                  <a:lnSpc>
                    <a:spcPct val="50000"/>
                  </a:lnSpc>
                </a:pPr>
                <a:endParaRPr lang="ko-KR" altLang="en-US" sz="26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600" dirty="0"/>
                  <a:t>   닭</a:t>
                </a:r>
                <a:r>
                  <a:rPr lang="ko-KR" altLang="en-US" sz="2600" b="1" dirty="0">
                    <a:solidFill>
                      <a:srgbClr val="FF0000"/>
                    </a:solidFill>
                  </a:rPr>
                  <a:t>을</a:t>
                </a:r>
                <a:r>
                  <a:rPr lang="ko-KR" altLang="en-US" sz="2600" dirty="0"/>
                  <a:t> 벌레가 </a:t>
                </a:r>
                <a:r>
                  <a:rPr lang="ko-KR" altLang="en-US" sz="2600" dirty="0">
                    <a:solidFill>
                      <a:srgbClr val="0070C0"/>
                    </a:solidFill>
                  </a:rPr>
                  <a:t>먹었다</a:t>
                </a:r>
                <a:r>
                  <a:rPr lang="en-US" altLang="ko-KR" sz="26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.            /             </a:t>
                </a:r>
                <a:r>
                  <a:rPr lang="ko-KR" altLang="en-US" sz="26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닭</a:t>
                </a:r>
                <a:r>
                  <a:rPr lang="ko-KR" altLang="en-US" sz="2600" b="1" kern="0" spc="-133" dirty="0">
                    <a:solidFill>
                      <a:srgbClr val="FF0000"/>
                    </a:solidFill>
                    <a:latin typeface="Noto Sans CJK KR Regular" pitchFamily="34" charset="0"/>
                    <a:cs typeface="Noto Sans CJK KR Regular" pitchFamily="34" charset="0"/>
                  </a:rPr>
                  <a:t>이</a:t>
                </a:r>
                <a:r>
                  <a:rPr lang="ko-KR" altLang="en-US" sz="26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 벌레를 </a:t>
                </a:r>
                <a:r>
                  <a:rPr lang="ko-KR" altLang="en-US" sz="2600" kern="0" spc="-133" dirty="0">
                    <a:solidFill>
                      <a:srgbClr val="0070C0"/>
                    </a:solidFill>
                    <a:latin typeface="Noto Sans CJK KR Regular" pitchFamily="34" charset="0"/>
                    <a:cs typeface="Noto Sans CJK KR Regular" pitchFamily="34" charset="0"/>
                  </a:rPr>
                  <a:t>먹었다</a:t>
                </a:r>
                <a:r>
                  <a:rPr lang="en-US" altLang="ko-KR" sz="26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2600" dirty="0"/>
                  <a:t>조사에 </a:t>
                </a:r>
                <a:r>
                  <a:rPr lang="en-US" altLang="ko-KR" sz="2600" dirty="0"/>
                  <a:t>‘</a:t>
                </a:r>
                <a:r>
                  <a:rPr lang="ko-KR" altLang="en-US" sz="2600" dirty="0"/>
                  <a:t>을</a:t>
                </a:r>
                <a:r>
                  <a:rPr lang="en-US" altLang="ko-KR" sz="2600" dirty="0"/>
                  <a:t>’</a:t>
                </a:r>
                <a:r>
                  <a:rPr lang="ko-KR" altLang="en-US" sz="2600" dirty="0"/>
                  <a:t>과 </a:t>
                </a:r>
                <a:r>
                  <a:rPr lang="en-US" altLang="ko-KR" sz="2600" dirty="0"/>
                  <a:t>‘</a:t>
                </a:r>
                <a:r>
                  <a:rPr lang="ko-KR" altLang="en-US" sz="2600" dirty="0"/>
                  <a:t>이</a:t>
                </a:r>
                <a:r>
                  <a:rPr lang="en-US" altLang="ko-KR" sz="2600" dirty="0"/>
                  <a:t>’</a:t>
                </a:r>
                <a:r>
                  <a:rPr lang="ko-KR" altLang="en-US" sz="2600" dirty="0"/>
                  <a:t>에 따라 먹는 행위의 주체가 달라짐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57FD2E3-A992-9848-0EB0-08F6E07BBE2D}"/>
                </a:ext>
              </a:extLst>
            </p:cNvPr>
            <p:cNvGrpSpPr/>
            <p:nvPr/>
          </p:nvGrpSpPr>
          <p:grpSpPr>
            <a:xfrm>
              <a:off x="1012112" y="11447719"/>
              <a:ext cx="9679161" cy="2674624"/>
              <a:chOff x="1012112" y="12319703"/>
              <a:chExt cx="9679161" cy="267462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E22734-5844-AF15-8034-0BE293C044AF}"/>
                  </a:ext>
                </a:extLst>
              </p:cNvPr>
              <p:cNvSpPr txBox="1"/>
              <p:nvPr/>
            </p:nvSpPr>
            <p:spPr>
              <a:xfrm>
                <a:off x="1012112" y="12319703"/>
                <a:ext cx="32387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/>
                  <a:t>과제 목표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7A23B9-8515-A316-2F08-E57F6009FCD2}"/>
                  </a:ext>
                </a:extLst>
              </p:cNvPr>
              <p:cNvSpPr txBox="1"/>
              <p:nvPr/>
            </p:nvSpPr>
            <p:spPr>
              <a:xfrm>
                <a:off x="1012112" y="13033277"/>
                <a:ext cx="9679161" cy="1961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/>
                  <a:t>조사와 서술어의 호응 관계에 따른 규칙 만들기 </a:t>
                </a:r>
                <a:endParaRPr lang="en-US" altLang="ko-KR" sz="2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/>
                  <a:t>규칙에 기반하여 </a:t>
                </a:r>
                <a:r>
                  <a:rPr lang="en-US" altLang="ko-KR" sz="2800" dirty="0"/>
                  <a:t>BERT</a:t>
                </a:r>
                <a:r>
                  <a:rPr lang="ko-KR" altLang="en-US" sz="2800" dirty="0"/>
                  <a:t>의 </a:t>
                </a:r>
                <a:r>
                  <a:rPr lang="en-US" altLang="ko-KR" sz="2800" dirty="0"/>
                  <a:t>Self Attention </a:t>
                </a:r>
                <a:r>
                  <a:rPr lang="ko-KR" altLang="en-US" sz="2800" dirty="0"/>
                  <a:t>시 </a:t>
                </a:r>
                <a:r>
                  <a:rPr lang="en-US" altLang="ko-KR" sz="2800" dirty="0"/>
                  <a:t>score </a:t>
                </a:r>
                <a:r>
                  <a:rPr lang="ko-KR" altLang="en-US" sz="2800" dirty="0"/>
                  <a:t>부여하기</a:t>
                </a:r>
                <a:endParaRPr lang="en-US" altLang="ko-KR" sz="2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/>
                  <a:t>품사</a:t>
                </a:r>
                <a:r>
                  <a:rPr lang="en-US" altLang="ko-KR" sz="2800" dirty="0"/>
                  <a:t> </a:t>
                </a:r>
                <a:r>
                  <a:rPr lang="ko-KR" altLang="en-US" sz="2800" dirty="0"/>
                  <a:t>규칙을 이용한 한국어 언어 모델 개발하기</a:t>
                </a:r>
                <a:endParaRPr lang="en-US" altLang="ko-KR" sz="2800" dirty="0"/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D8C0ECB-343F-76B9-C7BF-B8495772A851}"/>
              </a:ext>
            </a:extLst>
          </p:cNvPr>
          <p:cNvGrpSpPr/>
          <p:nvPr/>
        </p:nvGrpSpPr>
        <p:grpSpPr>
          <a:xfrm>
            <a:off x="11205451" y="5980143"/>
            <a:ext cx="9306887" cy="1099899"/>
            <a:chOff x="11229011" y="6651788"/>
            <a:chExt cx="9306887" cy="109989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6DEF5B-1E01-BFBF-E1DC-BF890E4FC84D}"/>
                </a:ext>
              </a:extLst>
            </p:cNvPr>
            <p:cNvSpPr txBox="1"/>
            <p:nvPr/>
          </p:nvSpPr>
          <p:spPr>
            <a:xfrm>
              <a:off x="11229013" y="6651788"/>
              <a:ext cx="3238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BERT</a:t>
              </a:r>
              <a:endParaRPr lang="ko-KR" altLang="en-US" sz="28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E5FEA5-0BB6-7332-2410-9DBC2AEF1D27}"/>
                </a:ext>
              </a:extLst>
            </p:cNvPr>
            <p:cNvSpPr txBox="1"/>
            <p:nvPr/>
          </p:nvSpPr>
          <p:spPr>
            <a:xfrm>
              <a:off x="11229011" y="7228467"/>
              <a:ext cx="93068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2018</a:t>
              </a:r>
              <a:r>
                <a:rPr lang="ko-KR" altLang="en-US" sz="2800" dirty="0"/>
                <a:t>년 구글이 공개한 </a:t>
              </a:r>
              <a:r>
                <a:rPr lang="en-US" altLang="ko-KR" sz="2800" dirty="0"/>
                <a:t>Transformer</a:t>
              </a:r>
              <a:r>
                <a:rPr lang="ko-KR" altLang="en-US" sz="2800" dirty="0"/>
                <a:t> 기반 사전 훈련 모델  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A9E331A-FF02-ACF4-10AC-FFE6532FFE01}"/>
              </a:ext>
            </a:extLst>
          </p:cNvPr>
          <p:cNvSpPr/>
          <p:nvPr/>
        </p:nvSpPr>
        <p:spPr>
          <a:xfrm>
            <a:off x="10426700" y="4872730"/>
            <a:ext cx="338267" cy="13936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B30E514-86E9-D3D1-7CA6-B4AE255D7A67}"/>
              </a:ext>
            </a:extLst>
          </p:cNvPr>
          <p:cNvGrpSpPr/>
          <p:nvPr/>
        </p:nvGrpSpPr>
        <p:grpSpPr>
          <a:xfrm>
            <a:off x="10909300" y="7578433"/>
            <a:ext cx="9965926" cy="6297149"/>
            <a:chOff x="10891647" y="7310752"/>
            <a:chExt cx="9965926" cy="629714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F1ADA06-559B-2A79-152F-F81A018826BF}"/>
                </a:ext>
              </a:extLst>
            </p:cNvPr>
            <p:cNvGrpSpPr/>
            <p:nvPr/>
          </p:nvGrpSpPr>
          <p:grpSpPr>
            <a:xfrm>
              <a:off x="11104942" y="7310752"/>
              <a:ext cx="9306887" cy="2257862"/>
              <a:chOff x="11128503" y="6549841"/>
              <a:chExt cx="9306887" cy="225786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DDF85C-A0AE-B67F-5FF8-89CD3463485C}"/>
                  </a:ext>
                </a:extLst>
              </p:cNvPr>
              <p:cNvSpPr txBox="1"/>
              <p:nvPr/>
            </p:nvSpPr>
            <p:spPr>
              <a:xfrm>
                <a:off x="11155506" y="6549841"/>
                <a:ext cx="32387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/>
                  <a:t>Self</a:t>
                </a:r>
                <a:r>
                  <a:rPr lang="ko-KR" altLang="en-US" sz="3200" b="1" dirty="0"/>
                  <a:t> </a:t>
                </a:r>
                <a:r>
                  <a:rPr lang="en-US" altLang="ko-KR" sz="3200" b="1" dirty="0"/>
                  <a:t>Attention</a:t>
                </a:r>
                <a:endParaRPr lang="ko-KR" altLang="en-US" sz="3200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5E4C43-C7B6-6A87-5BD6-4D52BCA7EA09}"/>
                  </a:ext>
                </a:extLst>
              </p:cNvPr>
              <p:cNvSpPr txBox="1"/>
              <p:nvPr/>
            </p:nvSpPr>
            <p:spPr>
              <a:xfrm>
                <a:off x="11128503" y="6925969"/>
                <a:ext cx="9306887" cy="188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Transformer</a:t>
                </a:r>
                <a:r>
                  <a:rPr lang="ko-KR" altLang="en-US" sz="2800" dirty="0"/>
                  <a:t>의 주요 메커니즘 중 하나로 두 토큰 간의 문장 속 관계 파악을 위해 문장 내의 단어들끼리 유사도 구함</a:t>
                </a:r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:endParaRPr lang="ko-KR" altLang="en-US" sz="2400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AE3962-0711-5F52-455B-1E23D26B7804}"/>
                </a:ext>
              </a:extLst>
            </p:cNvPr>
            <p:cNvSpPr txBox="1"/>
            <p:nvPr/>
          </p:nvSpPr>
          <p:spPr>
            <a:xfrm>
              <a:off x="11205451" y="13084681"/>
              <a:ext cx="95288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연관성이 높은 토큰은 진하게 표시하여 토큰 간 관계 파악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C253B5EB-3014-2DD4-0389-830F0A75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91647" y="9227584"/>
              <a:ext cx="4902895" cy="362342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B501DA0-5A05-A26D-3A01-413853E13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903557" y="9178190"/>
              <a:ext cx="4954016" cy="3623419"/>
            </a:xfrm>
            <a:prstGeom prst="rect">
              <a:avLst/>
            </a:prstGeom>
          </p:spPr>
        </p:pic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EC56F2C-C430-4BD6-8CE8-539E6B266E36}"/>
              </a:ext>
            </a:extLst>
          </p:cNvPr>
          <p:cNvCxnSpPr>
            <a:cxnSpLocks/>
          </p:cNvCxnSpPr>
          <p:nvPr/>
        </p:nvCxnSpPr>
        <p:spPr>
          <a:xfrm>
            <a:off x="1568917" y="10072405"/>
            <a:ext cx="3483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B2375E7-C6BE-7012-CF95-09CE6CFC25C9}"/>
              </a:ext>
            </a:extLst>
          </p:cNvPr>
          <p:cNvGrpSpPr/>
          <p:nvPr/>
        </p:nvGrpSpPr>
        <p:grpSpPr>
          <a:xfrm>
            <a:off x="975534" y="15057783"/>
            <a:ext cx="9897189" cy="2484771"/>
            <a:chOff x="1012111" y="6771084"/>
            <a:chExt cx="9897189" cy="248477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357EEF-A087-91B0-54E7-9BD3A816FC4B}"/>
                </a:ext>
              </a:extLst>
            </p:cNvPr>
            <p:cNvSpPr txBox="1"/>
            <p:nvPr/>
          </p:nvSpPr>
          <p:spPr>
            <a:xfrm>
              <a:off x="1012112" y="6771084"/>
              <a:ext cx="3238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품사규칙 개요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FB13D1-DB61-AAFB-4180-A2B39DED532F}"/>
                </a:ext>
              </a:extLst>
            </p:cNvPr>
            <p:cNvSpPr txBox="1"/>
            <p:nvPr/>
          </p:nvSpPr>
          <p:spPr>
            <a:xfrm>
              <a:off x="1012111" y="7382201"/>
              <a:ext cx="9897189" cy="1873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800" dirty="0"/>
                <a:t>조사와 서술어 간에 제약이 존재</a:t>
              </a:r>
              <a:endParaRPr lang="en-US" altLang="ko-KR" sz="2800" dirty="0"/>
            </a:p>
            <a:p>
              <a:pPr lvl="1">
                <a:lnSpc>
                  <a:spcPct val="150000"/>
                </a:lnSpc>
              </a:pPr>
              <a:r>
                <a:rPr lang="ko-KR" altLang="en-US" sz="2600" dirty="0"/>
                <a:t>철수가 책상</a:t>
              </a:r>
              <a:r>
                <a:rPr lang="ko-KR" altLang="en-US" sz="2600" b="1" dirty="0">
                  <a:solidFill>
                    <a:srgbClr val="FF0000"/>
                  </a:solidFill>
                </a:rPr>
                <a:t>을</a:t>
              </a:r>
              <a:r>
                <a:rPr lang="ko-KR" altLang="en-US" sz="2600" dirty="0"/>
                <a:t> </a:t>
              </a:r>
              <a:r>
                <a:rPr lang="ko-KR" altLang="en-US" sz="2600" dirty="0">
                  <a:solidFill>
                    <a:srgbClr val="0070C0"/>
                  </a:solidFill>
                </a:rPr>
                <a:t>샀다</a:t>
              </a:r>
              <a:r>
                <a:rPr lang="en-US" altLang="ko-KR" sz="2600" kern="0" spc="-133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.(O)   		</a:t>
              </a:r>
              <a:r>
                <a:rPr lang="ko-KR" altLang="en-US" sz="2600" kern="0" spc="-133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영희가 그릇</a:t>
              </a:r>
              <a:r>
                <a:rPr lang="ko-KR" altLang="en-US" sz="2600" b="1" kern="0" spc="-133" dirty="0">
                  <a:solidFill>
                    <a:srgbClr val="FF0000"/>
                  </a:solidFill>
                  <a:latin typeface="Noto Sans CJK KR Regular" pitchFamily="34" charset="0"/>
                  <a:cs typeface="Noto Sans CJK KR Regular" pitchFamily="34" charset="0"/>
                </a:rPr>
                <a:t>을</a:t>
              </a:r>
              <a:r>
                <a:rPr lang="ko-KR" altLang="en-US" sz="2600" kern="0" spc="-133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 식탁</a:t>
              </a:r>
              <a:r>
                <a:rPr lang="ko-KR" altLang="en-US" sz="2600" b="1" kern="0" spc="-133" dirty="0">
                  <a:solidFill>
                    <a:srgbClr val="FF0000"/>
                  </a:solidFill>
                  <a:latin typeface="Noto Sans CJK KR Regular" pitchFamily="34" charset="0"/>
                  <a:cs typeface="Noto Sans CJK KR Regular" pitchFamily="34" charset="0"/>
                </a:rPr>
                <a:t>으로</a:t>
              </a:r>
              <a:r>
                <a:rPr lang="ko-KR" altLang="en-US" sz="2600" kern="0" spc="-133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  </a:t>
              </a:r>
              <a:r>
                <a:rPr lang="ko-KR" altLang="en-US" sz="2600" kern="0" spc="-133" dirty="0">
                  <a:solidFill>
                    <a:srgbClr val="0070C0"/>
                  </a:solidFill>
                  <a:latin typeface="Noto Sans CJK KR Regular" pitchFamily="34" charset="0"/>
                  <a:cs typeface="Noto Sans CJK KR Regular" pitchFamily="34" charset="0"/>
                </a:rPr>
                <a:t>옮겼다</a:t>
              </a:r>
              <a:r>
                <a:rPr lang="en-US" altLang="ko-KR" sz="2600" kern="0" spc="-133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.(O)</a:t>
              </a:r>
            </a:p>
            <a:p>
              <a:pPr lvl="1">
                <a:lnSpc>
                  <a:spcPct val="150000"/>
                </a:lnSpc>
              </a:pPr>
              <a:r>
                <a:rPr lang="ko-KR" altLang="en-US" sz="2600" kern="0" spc="-133" dirty="0">
                  <a:latin typeface="Noto Sans CJK KR Regular" pitchFamily="34" charset="0"/>
                  <a:cs typeface="Noto Sans CJK KR Regular" pitchFamily="34" charset="0"/>
                </a:rPr>
                <a:t>철수</a:t>
              </a:r>
              <a:r>
                <a:rPr lang="ko-KR" altLang="en-US" sz="2600" kern="0" spc="-133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가  책상</a:t>
              </a:r>
              <a:r>
                <a:rPr lang="ko-KR" altLang="en-US" sz="2600" b="1" kern="0" spc="-133" dirty="0">
                  <a:solidFill>
                    <a:srgbClr val="FF0000"/>
                  </a:solidFill>
                  <a:latin typeface="Noto Sans CJK KR Regular" pitchFamily="34" charset="0"/>
                  <a:cs typeface="Noto Sans CJK KR Regular" pitchFamily="34" charset="0"/>
                </a:rPr>
                <a:t>을</a:t>
              </a:r>
              <a:r>
                <a:rPr lang="ko-KR" altLang="en-US" sz="2600" kern="0" spc="-133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  </a:t>
              </a:r>
              <a:r>
                <a:rPr lang="ko-KR" altLang="en-US" sz="2600" kern="0" spc="-133" dirty="0">
                  <a:solidFill>
                    <a:srgbClr val="0070C0"/>
                  </a:solidFill>
                  <a:latin typeface="Noto Sans CJK KR Regular" pitchFamily="34" charset="0"/>
                  <a:cs typeface="Noto Sans CJK KR Regular" pitchFamily="34" charset="0"/>
                </a:rPr>
                <a:t>기쁘다</a:t>
              </a:r>
              <a:r>
                <a:rPr lang="en-US" altLang="ko-KR" sz="2600" kern="0" spc="-133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.(X)		</a:t>
              </a:r>
              <a:r>
                <a:rPr lang="ko-KR" altLang="en-US" sz="2600" kern="0" spc="-133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영희가 그릇</a:t>
              </a:r>
              <a:r>
                <a:rPr lang="ko-KR" altLang="en-US" sz="2600" b="1" kern="0" spc="-133" dirty="0">
                  <a:solidFill>
                    <a:srgbClr val="FF0000"/>
                  </a:solidFill>
                  <a:latin typeface="Noto Sans CJK KR Regular" pitchFamily="34" charset="0"/>
                  <a:cs typeface="Noto Sans CJK KR Regular" pitchFamily="34" charset="0"/>
                </a:rPr>
                <a:t>을</a:t>
              </a:r>
              <a:r>
                <a:rPr lang="ko-KR" altLang="en-US" sz="2600" kern="0" spc="-133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 식탁</a:t>
              </a:r>
              <a:r>
                <a:rPr lang="ko-KR" altLang="en-US" sz="2600" b="1" kern="0" spc="-133" dirty="0">
                  <a:solidFill>
                    <a:srgbClr val="FF0000"/>
                  </a:solidFill>
                  <a:latin typeface="Noto Sans CJK KR Regular" pitchFamily="34" charset="0"/>
                  <a:cs typeface="Noto Sans CJK KR Regular" pitchFamily="34" charset="0"/>
                </a:rPr>
                <a:t>으로</a:t>
              </a:r>
              <a:r>
                <a:rPr lang="ko-KR" altLang="en-US" sz="2600" kern="0" spc="-133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  </a:t>
              </a:r>
              <a:r>
                <a:rPr lang="ko-KR" altLang="en-US" sz="2600" kern="0" spc="-133" dirty="0">
                  <a:solidFill>
                    <a:srgbClr val="0070C0"/>
                  </a:solidFill>
                  <a:latin typeface="Noto Sans CJK KR Regular" pitchFamily="34" charset="0"/>
                  <a:cs typeface="Noto Sans CJK KR Regular" pitchFamily="34" charset="0"/>
                </a:rPr>
                <a:t>깨끗하다</a:t>
              </a:r>
              <a:r>
                <a:rPr lang="en-US" altLang="ko-KR" sz="2600" kern="0" spc="-133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.(X)</a:t>
              </a:r>
            </a:p>
          </p:txBody>
        </p:sp>
      </p:grp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FB99ABF0-C7BA-A71F-D685-3C7CD4B74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67509"/>
              </p:ext>
            </p:extLst>
          </p:nvPr>
        </p:nvGraphicFramePr>
        <p:xfrm>
          <a:off x="1449490" y="17776836"/>
          <a:ext cx="769451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628">
                  <a:extLst>
                    <a:ext uri="{9D8B030D-6E8A-4147-A177-3AD203B41FA5}">
                      <a16:colId xmlns:a16="http://schemas.microsoft.com/office/drawing/2014/main" val="894812812"/>
                    </a:ext>
                  </a:extLst>
                </a:gridCol>
                <a:gridCol w="1923628">
                  <a:extLst>
                    <a:ext uri="{9D8B030D-6E8A-4147-A177-3AD203B41FA5}">
                      <a16:colId xmlns:a16="http://schemas.microsoft.com/office/drawing/2014/main" val="796817891"/>
                    </a:ext>
                  </a:extLst>
                </a:gridCol>
                <a:gridCol w="1923628">
                  <a:extLst>
                    <a:ext uri="{9D8B030D-6E8A-4147-A177-3AD203B41FA5}">
                      <a16:colId xmlns:a16="http://schemas.microsoft.com/office/drawing/2014/main" val="2152169892"/>
                    </a:ext>
                  </a:extLst>
                </a:gridCol>
                <a:gridCol w="1923628">
                  <a:extLst>
                    <a:ext uri="{9D8B030D-6E8A-4147-A177-3AD203B41FA5}">
                      <a16:colId xmlns:a16="http://schemas.microsoft.com/office/drawing/2014/main" val="318019695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/>
                        <a:t>동사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/>
                        <a:t>형용사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/>
                        <a:t>계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4733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</a:rPr>
                        <a:t>【…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effectLst/>
                        </a:rPr>
                        <a:t>을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</a:rPr>
                        <a:t>】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0" kern="1200" dirty="0">
                          <a:solidFill>
                            <a:srgbClr val="FF0000"/>
                          </a:solidFill>
                          <a:effectLst/>
                        </a:rPr>
                        <a:t>26,390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</a:rPr>
                        <a:t>26,390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9846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</a:rPr>
                        <a:t>【-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effectLst/>
                        </a:rPr>
                        <a:t>고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</a:rPr>
                        <a:t>】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513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513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6688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【…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에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】</a:t>
                      </a:r>
                    </a:p>
                  </a:txBody>
                  <a:tcPr marL="114300" marR="114300" marT="60960" marB="6096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000" dirty="0">
                          <a:solidFill>
                            <a:srgbClr val="FF0000"/>
                          </a:solidFill>
                          <a:effectLst/>
                        </a:rPr>
                        <a:t>3,114</a:t>
                      </a:r>
                    </a:p>
                  </a:txBody>
                  <a:tcPr marL="114300" marR="11430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265</a:t>
                      </a:r>
                    </a:p>
                  </a:txBody>
                  <a:tcPr marL="114300" marR="11430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3,379</a:t>
                      </a:r>
                    </a:p>
                  </a:txBody>
                  <a:tcPr marL="114300" marR="114300" marT="60960" marB="60960" anchor="ctr"/>
                </a:tc>
                <a:extLst>
                  <a:ext uri="{0D108BD9-81ED-4DB2-BD59-A6C34878D82A}">
                    <a16:rowId xmlns:a16="http://schemas.microsoft.com/office/drawing/2014/main" val="269670258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</a:p>
                  </a:txBody>
                  <a:tcPr marL="114300" marR="114300" marT="60960" marB="6096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</a:p>
                  </a:txBody>
                  <a:tcPr marL="114300" marR="1143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</a:p>
                  </a:txBody>
                  <a:tcPr marL="114300" marR="1143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</a:p>
                  </a:txBody>
                  <a:tcPr marL="114300" marR="114300" marT="60960" marB="60960" anchor="ctr"/>
                </a:tc>
                <a:extLst>
                  <a:ext uri="{0D108BD9-81ED-4DB2-BD59-A6C34878D82A}">
                    <a16:rowId xmlns:a16="http://schemas.microsoft.com/office/drawing/2014/main" val="223011397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【-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려고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】</a:t>
                      </a:r>
                    </a:p>
                  </a:txBody>
                  <a:tcPr marL="114300" marR="114300" marT="60960" marB="6096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marL="114300" marR="11430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4300" marR="11430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</a:p>
                  </a:txBody>
                  <a:tcPr marL="114300" marR="114300" marT="60960" marB="60960" anchor="ctr"/>
                </a:tc>
                <a:extLst>
                  <a:ext uri="{0D108BD9-81ED-4DB2-BD59-A6C34878D82A}">
                    <a16:rowId xmlns:a16="http://schemas.microsoft.com/office/drawing/2014/main" val="88678635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7931B4-869B-DAB5-1066-6E06EFB8D842}"/>
              </a:ext>
            </a:extLst>
          </p:cNvPr>
          <p:cNvSpPr txBox="1"/>
          <p:nvPr/>
        </p:nvSpPr>
        <p:spPr>
          <a:xfrm>
            <a:off x="3767040" y="22335294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동사와 형용사 문형정보 예시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8F339A4-EAF8-11DC-E57F-7D0EFEC3096B}"/>
              </a:ext>
            </a:extLst>
          </p:cNvPr>
          <p:cNvGrpSpPr/>
          <p:nvPr/>
        </p:nvGrpSpPr>
        <p:grpSpPr>
          <a:xfrm>
            <a:off x="10909300" y="15128824"/>
            <a:ext cx="9679700" cy="5107621"/>
            <a:chOff x="1012112" y="6771084"/>
            <a:chExt cx="9679700" cy="510762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D3A8BBB-CAD7-DC12-03B7-2F178225F593}"/>
                </a:ext>
              </a:extLst>
            </p:cNvPr>
            <p:cNvGrpSpPr/>
            <p:nvPr/>
          </p:nvGrpSpPr>
          <p:grpSpPr>
            <a:xfrm>
              <a:off x="1012112" y="6771084"/>
              <a:ext cx="9679700" cy="1242929"/>
              <a:chOff x="1012112" y="6771084"/>
              <a:chExt cx="9679700" cy="124292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AF35A3-E187-8EB3-583D-59BC019A92EF}"/>
                  </a:ext>
                </a:extLst>
              </p:cNvPr>
              <p:cNvSpPr txBox="1"/>
              <p:nvPr/>
            </p:nvSpPr>
            <p:spPr>
              <a:xfrm>
                <a:off x="1012112" y="6771084"/>
                <a:ext cx="61023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/>
                  <a:t>품사 규칙에 따른 </a:t>
                </a:r>
                <a:r>
                  <a:rPr lang="en-US" altLang="ko-KR" sz="3200" b="1" dirty="0"/>
                  <a:t>Attention </a:t>
                </a:r>
                <a:r>
                  <a:rPr lang="ko-KR" altLang="en-US" sz="3200" b="1" dirty="0"/>
                  <a:t>조절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0C4F7D-834B-078D-BA15-71700101EBFF}"/>
                  </a:ext>
                </a:extLst>
              </p:cNvPr>
              <p:cNvSpPr txBox="1"/>
              <p:nvPr/>
            </p:nvSpPr>
            <p:spPr>
              <a:xfrm>
                <a:off x="1012112" y="7345625"/>
                <a:ext cx="9679700" cy="66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/>
                  <a:t>-</a:t>
                </a:r>
                <a:r>
                  <a:rPr lang="ko-KR" altLang="en-US" sz="2800" dirty="0"/>
                  <a:t>을</a:t>
                </a:r>
                <a:r>
                  <a:rPr lang="en-US" altLang="ko-KR" sz="2800" dirty="0"/>
                  <a:t>/</a:t>
                </a:r>
                <a:r>
                  <a:rPr lang="ko-KR" altLang="en-US" sz="2800" dirty="0"/>
                  <a:t>고</a:t>
                </a:r>
                <a:endParaRPr lang="en-US" altLang="ko-KR" sz="2800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240852-0732-90BF-3800-70358894E6A0}"/>
                </a:ext>
              </a:extLst>
            </p:cNvPr>
            <p:cNvSpPr txBox="1"/>
            <p:nvPr/>
          </p:nvSpPr>
          <p:spPr>
            <a:xfrm>
              <a:off x="1012112" y="11210317"/>
              <a:ext cx="9679161" cy="668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800" dirty="0"/>
                <a:t>와</a:t>
              </a:r>
              <a:r>
                <a:rPr lang="en-US" altLang="ko-KR" sz="2800" dirty="0"/>
                <a:t>/</a:t>
              </a:r>
              <a:r>
                <a:rPr lang="ko-KR" altLang="en-US" sz="2800" dirty="0"/>
                <a:t>과</a:t>
              </a:r>
              <a:r>
                <a:rPr lang="en-US" altLang="ko-KR" sz="2800" dirty="0"/>
                <a:t>(</a:t>
              </a:r>
              <a:r>
                <a:rPr lang="ko-KR" altLang="en-US" sz="2800" dirty="0"/>
                <a:t>접속조사</a:t>
              </a:r>
              <a:r>
                <a:rPr lang="en-US" altLang="ko-KR" sz="2800" dirty="0"/>
                <a:t>)</a:t>
              </a:r>
            </a:p>
          </p:txBody>
        </p:sp>
      </p:grpSp>
      <p:graphicFrame>
        <p:nvGraphicFramePr>
          <p:cNvPr id="79" name="표 4">
            <a:extLst>
              <a:ext uri="{FF2B5EF4-FFF2-40B4-BE49-F238E27FC236}">
                <a16:creationId xmlns:a16="http://schemas.microsoft.com/office/drawing/2014/main" id="{06882C0A-2170-4B26-D52F-767D76087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19833"/>
              </p:ext>
            </p:extLst>
          </p:nvPr>
        </p:nvGraphicFramePr>
        <p:xfrm>
          <a:off x="11363432" y="16338336"/>
          <a:ext cx="8027080" cy="327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0041">
                  <a:extLst>
                    <a:ext uri="{9D8B030D-6E8A-4147-A177-3AD203B41FA5}">
                      <a16:colId xmlns:a16="http://schemas.microsoft.com/office/drawing/2014/main" val="3094956239"/>
                    </a:ext>
                  </a:extLst>
                </a:gridCol>
                <a:gridCol w="1560779">
                  <a:extLst>
                    <a:ext uri="{9D8B030D-6E8A-4147-A177-3AD203B41FA5}">
                      <a16:colId xmlns:a16="http://schemas.microsoft.com/office/drawing/2014/main" val="1447953157"/>
                    </a:ext>
                  </a:extLst>
                </a:gridCol>
                <a:gridCol w="780390">
                  <a:extLst>
                    <a:ext uri="{9D8B030D-6E8A-4147-A177-3AD203B41FA5}">
                      <a16:colId xmlns:a16="http://schemas.microsoft.com/office/drawing/2014/main" val="4262598783"/>
                    </a:ext>
                  </a:extLst>
                </a:gridCol>
                <a:gridCol w="917658">
                  <a:extLst>
                    <a:ext uri="{9D8B030D-6E8A-4147-A177-3AD203B41FA5}">
                      <a16:colId xmlns:a16="http://schemas.microsoft.com/office/drawing/2014/main" val="3292815447"/>
                    </a:ext>
                  </a:extLst>
                </a:gridCol>
                <a:gridCol w="3138212">
                  <a:extLst>
                    <a:ext uri="{9D8B030D-6E8A-4147-A177-3AD203B41FA5}">
                      <a16:colId xmlns:a16="http://schemas.microsoft.com/office/drawing/2014/main" val="787339949"/>
                    </a:ext>
                  </a:extLst>
                </a:gridCol>
              </a:tblGrid>
              <a:tr h="480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목적격 조사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총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품사 별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9861"/>
                  </a:ext>
                </a:extLst>
              </a:tr>
              <a:tr h="48041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을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26390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(100)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동사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26390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(100)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철수가 책상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을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>
                          <a:solidFill>
                            <a:srgbClr val="0070C0"/>
                          </a:solidFill>
                        </a:rPr>
                        <a:t>샀다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034442"/>
                  </a:ext>
                </a:extLst>
              </a:tr>
              <a:tr h="480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형용사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철수가 책상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을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</a:rPr>
                        <a:t>예쁘다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</a:rPr>
                        <a:t>.</a:t>
                      </a:r>
                      <a:r>
                        <a:rPr lang="en-US" altLang="ko-KR" sz="1600" dirty="0"/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769277"/>
                  </a:ext>
                </a:extLst>
              </a:tr>
              <a:tr h="480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 err="1"/>
                        <a:t>인용격</a:t>
                      </a:r>
                      <a:r>
                        <a:rPr lang="ko-KR" altLang="en-US" sz="1600" b="1" dirty="0"/>
                        <a:t> 조사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총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품사 별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4125"/>
                  </a:ext>
                </a:extLst>
              </a:tr>
              <a:tr h="48041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513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(100)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동사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513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(100)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소크라테스가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네 자신을 알라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고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>
                          <a:solidFill>
                            <a:srgbClr val="0070C0"/>
                          </a:solidFill>
                        </a:rPr>
                        <a:t>말했다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206918"/>
                  </a:ext>
                </a:extLst>
              </a:tr>
              <a:tr h="480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형용사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소크라테스가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네 자신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을</a:t>
                      </a:r>
                      <a:r>
                        <a:rPr lang="ko-KR" altLang="en-US" sz="1600" dirty="0"/>
                        <a:t> 알라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고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</a:rPr>
                        <a:t>차가웠다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</a:rPr>
                        <a:t>.</a:t>
                      </a:r>
                      <a:r>
                        <a:rPr lang="en-US" altLang="ko-KR" sz="1600" dirty="0"/>
                        <a:t>(x)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2727182"/>
                  </a:ext>
                </a:extLst>
              </a:tr>
            </a:tbl>
          </a:graphicData>
        </a:graphic>
      </p:graphicFrame>
      <p:graphicFrame>
        <p:nvGraphicFramePr>
          <p:cNvPr id="80" name="표 4">
            <a:extLst>
              <a:ext uri="{FF2B5EF4-FFF2-40B4-BE49-F238E27FC236}">
                <a16:creationId xmlns:a16="http://schemas.microsoft.com/office/drawing/2014/main" id="{3F23EEC6-2A5E-785E-212C-776669D6F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62558"/>
              </p:ext>
            </p:extLst>
          </p:nvPr>
        </p:nvGraphicFramePr>
        <p:xfrm>
          <a:off x="11400008" y="20248436"/>
          <a:ext cx="7883144" cy="1662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191">
                  <a:extLst>
                    <a:ext uri="{9D8B030D-6E8A-4147-A177-3AD203B41FA5}">
                      <a16:colId xmlns:a16="http://schemas.microsoft.com/office/drawing/2014/main" val="3094956239"/>
                    </a:ext>
                  </a:extLst>
                </a:gridCol>
                <a:gridCol w="1850958">
                  <a:extLst>
                    <a:ext uri="{9D8B030D-6E8A-4147-A177-3AD203B41FA5}">
                      <a16:colId xmlns:a16="http://schemas.microsoft.com/office/drawing/2014/main" val="595237232"/>
                    </a:ext>
                  </a:extLst>
                </a:gridCol>
                <a:gridCol w="925479">
                  <a:extLst>
                    <a:ext uri="{9D8B030D-6E8A-4147-A177-3AD203B41FA5}">
                      <a16:colId xmlns:a16="http://schemas.microsoft.com/office/drawing/2014/main" val="1777821718"/>
                    </a:ext>
                  </a:extLst>
                </a:gridCol>
                <a:gridCol w="925479">
                  <a:extLst>
                    <a:ext uri="{9D8B030D-6E8A-4147-A177-3AD203B41FA5}">
                      <a16:colId xmlns:a16="http://schemas.microsoft.com/office/drawing/2014/main" val="2037690358"/>
                    </a:ext>
                  </a:extLst>
                </a:gridCol>
                <a:gridCol w="2694037">
                  <a:extLst>
                    <a:ext uri="{9D8B030D-6E8A-4147-A177-3AD203B41FA5}">
                      <a16:colId xmlns:a16="http://schemas.microsoft.com/office/drawing/2014/main" val="787339949"/>
                    </a:ext>
                  </a:extLst>
                </a:gridCol>
              </a:tblGrid>
              <a:tr h="504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접속 조사 </a:t>
                      </a:r>
                      <a:r>
                        <a:rPr lang="en-US" altLang="ko-KR" sz="1600" b="1" dirty="0"/>
                        <a:t>(JC)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총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품사 별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9861"/>
                  </a:ext>
                </a:extLst>
              </a:tr>
              <a:tr h="5045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와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1322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(100)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동사 </a:t>
                      </a:r>
                      <a:r>
                        <a:rPr lang="en-US" altLang="ko-KR" sz="1600" b="0" dirty="0"/>
                        <a:t>(VV)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1197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(90.5)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철수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와</a:t>
                      </a:r>
                      <a:r>
                        <a:rPr lang="ko-KR" altLang="en-US" sz="1600" dirty="0"/>
                        <a:t> 영희는 서울에 </a:t>
                      </a:r>
                      <a:r>
                        <a:rPr lang="ko-KR" altLang="en-US" sz="1600" dirty="0">
                          <a:solidFill>
                            <a:srgbClr val="0070C0"/>
                          </a:solidFill>
                        </a:rPr>
                        <a:t>도착했다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034442"/>
                  </a:ext>
                </a:extLst>
              </a:tr>
              <a:tr h="5045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형용사 </a:t>
                      </a:r>
                      <a:r>
                        <a:rPr lang="en-US" altLang="ko-KR" sz="1600" b="0" dirty="0"/>
                        <a:t>(VA)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125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(9.5)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철수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와</a:t>
                      </a:r>
                      <a:r>
                        <a:rPr lang="ko-KR" altLang="en-US" sz="1600" dirty="0"/>
                        <a:t> 영희는 </a:t>
                      </a:r>
                      <a:r>
                        <a:rPr lang="ko-KR" altLang="en-US" sz="1600" dirty="0">
                          <a:solidFill>
                            <a:srgbClr val="0070C0"/>
                          </a:solidFill>
                        </a:rPr>
                        <a:t>예쁘다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9297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A30B22-0AB1-12E7-4968-73BBE84B6B86}"/>
              </a:ext>
            </a:extLst>
          </p:cNvPr>
          <p:cNvSpPr/>
          <p:nvPr/>
        </p:nvSpPr>
        <p:spPr>
          <a:xfrm>
            <a:off x="15142464" y="22298718"/>
            <a:ext cx="5287018" cy="2394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BE11AC1-F7E4-B091-5DE1-2D85F285069E}"/>
              </a:ext>
            </a:extLst>
          </p:cNvPr>
          <p:cNvSpPr txBox="1"/>
          <p:nvPr/>
        </p:nvSpPr>
        <p:spPr>
          <a:xfrm>
            <a:off x="11229200" y="22037385"/>
            <a:ext cx="952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조사와 서술어의 품사 연결 비율에 따라 </a:t>
            </a:r>
            <a:r>
              <a:rPr lang="en-US" altLang="ko-KR" sz="2800" dirty="0"/>
              <a:t>Attention</a:t>
            </a:r>
            <a:r>
              <a:rPr lang="ko-KR" altLang="en-US" sz="2800" dirty="0"/>
              <a:t>을 조절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160320C-FA2F-3691-286F-5AEEEA6936A5}"/>
              </a:ext>
            </a:extLst>
          </p:cNvPr>
          <p:cNvCxnSpPr>
            <a:cxnSpLocks/>
          </p:cNvCxnSpPr>
          <p:nvPr/>
        </p:nvCxnSpPr>
        <p:spPr>
          <a:xfrm>
            <a:off x="11247363" y="22282520"/>
            <a:ext cx="3483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29BCB3-9AB6-F237-DD45-E308610B55CD}"/>
              </a:ext>
            </a:extLst>
          </p:cNvPr>
          <p:cNvGrpSpPr/>
          <p:nvPr/>
        </p:nvGrpSpPr>
        <p:grpSpPr>
          <a:xfrm>
            <a:off x="1150602" y="24054145"/>
            <a:ext cx="7734317" cy="3398513"/>
            <a:chOff x="1564840" y="1526242"/>
            <a:chExt cx="9060794" cy="377964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D4B01A3-616A-7453-4627-A120FD68C831}"/>
                </a:ext>
              </a:extLst>
            </p:cNvPr>
            <p:cNvGrpSpPr/>
            <p:nvPr/>
          </p:nvGrpSpPr>
          <p:grpSpPr>
            <a:xfrm>
              <a:off x="1564840" y="1526242"/>
              <a:ext cx="9060794" cy="3779645"/>
              <a:chOff x="1101302" y="1814377"/>
              <a:chExt cx="10070184" cy="418389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058FBDB-305A-278A-D1EE-7C5EC621FC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9288" t="12162" r="11319" b="18727"/>
              <a:stretch/>
            </p:blipFill>
            <p:spPr>
              <a:xfrm>
                <a:off x="6464086" y="1814377"/>
                <a:ext cx="4707400" cy="3624907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8E2FB08-5A1C-0463-913C-A0D31AA1F1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4836" t="10018" r="12718" b="10486"/>
              <a:stretch/>
            </p:blipFill>
            <p:spPr>
              <a:xfrm>
                <a:off x="1101302" y="1814377"/>
                <a:ext cx="4546916" cy="3624907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733388-178C-606F-9130-1761651DDBDF}"/>
                  </a:ext>
                </a:extLst>
              </p:cNvPr>
              <p:cNvSpPr txBox="1"/>
              <p:nvPr/>
            </p:nvSpPr>
            <p:spPr>
              <a:xfrm>
                <a:off x="2234153" y="5622923"/>
                <a:ext cx="1661360" cy="340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Attention </a:t>
                </a:r>
                <a:r>
                  <a:rPr lang="ko-KR" altLang="en-US" sz="1400" dirty="0"/>
                  <a:t>적용 전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0CA6D68-FB72-DF9F-AFD1-A6CB1A9A7F58}"/>
                  </a:ext>
                </a:extLst>
              </p:cNvPr>
              <p:cNvSpPr txBox="1"/>
              <p:nvPr/>
            </p:nvSpPr>
            <p:spPr>
              <a:xfrm>
                <a:off x="7918720" y="5657572"/>
                <a:ext cx="1661360" cy="340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Attention </a:t>
                </a:r>
                <a:r>
                  <a:rPr lang="ko-KR" altLang="en-US" sz="1400" dirty="0"/>
                  <a:t>적용 후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092A38-D5B5-7B55-D4A1-1953E33F325E}"/>
                </a:ext>
              </a:extLst>
            </p:cNvPr>
            <p:cNvSpPr txBox="1"/>
            <p:nvPr/>
          </p:nvSpPr>
          <p:spPr>
            <a:xfrm rot="5400000">
              <a:off x="432436" y="3107574"/>
              <a:ext cx="253961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['</a:t>
              </a:r>
              <a:r>
                <a:rPr lang="ko-KR" altLang="en-US" sz="1000" dirty="0"/>
                <a:t>나</a:t>
              </a:r>
              <a:r>
                <a:rPr lang="en-US" altLang="ko-KR" sz="1000" dirty="0"/>
                <a:t>', '##</a:t>
              </a:r>
              <a:r>
                <a:rPr lang="ko-KR" altLang="en-US" sz="1000" dirty="0"/>
                <a:t>는</a:t>
              </a:r>
              <a:r>
                <a:rPr lang="en-US" altLang="ko-KR" sz="1000" dirty="0"/>
                <a:t>', '</a:t>
              </a:r>
              <a:r>
                <a:rPr lang="ko-KR" altLang="en-US" sz="1000" dirty="0"/>
                <a:t>새</a:t>
              </a:r>
              <a:r>
                <a:rPr lang="en-US" altLang="ko-KR" sz="1000" dirty="0"/>
                <a:t>', '</a:t>
              </a:r>
              <a:r>
                <a:rPr lang="ko-KR" altLang="en-US" sz="1000" dirty="0"/>
                <a:t>집</a:t>
              </a:r>
              <a:r>
                <a:rPr lang="en-US" altLang="ko-KR" sz="1000" dirty="0"/>
                <a:t>', '##</a:t>
              </a:r>
              <a:r>
                <a:rPr lang="ko-KR" altLang="en-US" sz="1000" dirty="0"/>
                <a:t>에</a:t>
              </a:r>
              <a:r>
                <a:rPr lang="en-US" altLang="ko-KR" sz="1000" dirty="0"/>
                <a:t>', '</a:t>
              </a:r>
              <a:r>
                <a:rPr lang="ko-KR" altLang="en-US" sz="1000" dirty="0"/>
                <a:t>갔</a:t>
              </a:r>
              <a:r>
                <a:rPr lang="en-US" altLang="ko-KR" sz="1000" dirty="0"/>
                <a:t>', '##</a:t>
              </a:r>
              <a:r>
                <a:rPr lang="ko-KR" altLang="en-US" sz="1000" dirty="0"/>
                <a:t>다</a:t>
              </a:r>
              <a:r>
                <a:rPr lang="en-US" altLang="ko-KR" sz="1000" dirty="0"/>
                <a:t>', '.']</a:t>
              </a:r>
              <a:endParaRPr lang="ko-KR" alt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FA8886-4CF4-6023-81A5-3E9272B77E79}"/>
                </a:ext>
              </a:extLst>
            </p:cNvPr>
            <p:cNvSpPr txBox="1"/>
            <p:nvPr/>
          </p:nvSpPr>
          <p:spPr>
            <a:xfrm rot="5400000">
              <a:off x="5300227" y="3000892"/>
              <a:ext cx="253961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['</a:t>
              </a:r>
              <a:r>
                <a:rPr lang="ko-KR" altLang="en-US" sz="1000" dirty="0"/>
                <a:t>나</a:t>
              </a:r>
              <a:r>
                <a:rPr lang="en-US" altLang="ko-KR" sz="1000" dirty="0"/>
                <a:t>', '##</a:t>
              </a:r>
              <a:r>
                <a:rPr lang="ko-KR" altLang="en-US" sz="1000" dirty="0"/>
                <a:t>는</a:t>
              </a:r>
              <a:r>
                <a:rPr lang="en-US" altLang="ko-KR" sz="1000" dirty="0"/>
                <a:t>', '</a:t>
              </a:r>
              <a:r>
                <a:rPr lang="ko-KR" altLang="en-US" sz="1000" dirty="0"/>
                <a:t>새</a:t>
              </a:r>
              <a:r>
                <a:rPr lang="en-US" altLang="ko-KR" sz="1000" dirty="0"/>
                <a:t>', '</a:t>
              </a:r>
              <a:r>
                <a:rPr lang="ko-KR" altLang="en-US" sz="1000" dirty="0"/>
                <a:t>집</a:t>
              </a:r>
              <a:r>
                <a:rPr lang="en-US" altLang="ko-KR" sz="1000" dirty="0"/>
                <a:t>', '##</a:t>
              </a:r>
              <a:r>
                <a:rPr lang="ko-KR" altLang="en-US" sz="1000" dirty="0"/>
                <a:t>에</a:t>
              </a:r>
              <a:r>
                <a:rPr lang="en-US" altLang="ko-KR" sz="1000" dirty="0"/>
                <a:t>', '</a:t>
              </a:r>
              <a:r>
                <a:rPr lang="ko-KR" altLang="en-US" sz="1000" dirty="0"/>
                <a:t>갔</a:t>
              </a:r>
              <a:r>
                <a:rPr lang="en-US" altLang="ko-KR" sz="1000" dirty="0"/>
                <a:t>', '##</a:t>
              </a:r>
              <a:r>
                <a:rPr lang="ko-KR" altLang="en-US" sz="1000" dirty="0"/>
                <a:t>다</a:t>
              </a:r>
              <a:r>
                <a:rPr lang="en-US" altLang="ko-KR" sz="1000" dirty="0"/>
                <a:t>', '.']</a:t>
              </a:r>
              <a:endParaRPr lang="ko-KR" altLang="en-US" sz="1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99CCDA9-1646-E1BC-D82C-1E0DC23767BF}"/>
              </a:ext>
            </a:extLst>
          </p:cNvPr>
          <p:cNvSpPr txBox="1"/>
          <p:nvPr/>
        </p:nvSpPr>
        <p:spPr>
          <a:xfrm>
            <a:off x="1069632" y="23443414"/>
            <a:ext cx="462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Attention Heatmap </a:t>
            </a:r>
            <a:r>
              <a:rPr lang="ko-KR" altLang="en-US" sz="3200" b="1" dirty="0"/>
              <a:t>비교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1E7D5E-4C19-9B5E-8440-21D259D0949C}"/>
              </a:ext>
            </a:extLst>
          </p:cNvPr>
          <p:cNvSpPr txBox="1"/>
          <p:nvPr/>
        </p:nvSpPr>
        <p:spPr>
          <a:xfrm>
            <a:off x="975534" y="27413160"/>
            <a:ext cx="80404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Attention </a:t>
            </a:r>
            <a:r>
              <a:rPr lang="ko-KR" altLang="en-US" sz="2800" dirty="0"/>
              <a:t>적용 후 부사격 조사인 </a:t>
            </a:r>
            <a:r>
              <a:rPr lang="en-US" altLang="ko-KR" sz="2800" dirty="0"/>
              <a:t>‘</a:t>
            </a:r>
            <a:r>
              <a:rPr lang="ko-KR" altLang="en-US" sz="2800" dirty="0"/>
              <a:t>에</a:t>
            </a:r>
            <a:r>
              <a:rPr lang="en-US" altLang="ko-KR" sz="2800" dirty="0"/>
              <a:t>‘</a:t>
            </a:r>
            <a:r>
              <a:rPr lang="ko-KR" altLang="en-US" sz="2800" dirty="0"/>
              <a:t>와</a:t>
            </a:r>
            <a:r>
              <a:rPr lang="en-US" altLang="ko-KR" sz="2800" dirty="0"/>
              <a:t> </a:t>
            </a:r>
            <a:r>
              <a:rPr lang="ko-KR" altLang="en-US" sz="2800" dirty="0"/>
              <a:t>동사 </a:t>
            </a:r>
            <a:r>
              <a:rPr lang="en-US" altLang="ko-KR" sz="2800" dirty="0"/>
              <a:t>‘</a:t>
            </a:r>
            <a:r>
              <a:rPr lang="ko-KR" altLang="en-US" sz="2800" dirty="0"/>
              <a:t>갔</a:t>
            </a:r>
            <a:r>
              <a:rPr lang="en-US" altLang="ko-KR" sz="2800" dirty="0"/>
              <a:t>’</a:t>
            </a:r>
            <a:r>
              <a:rPr lang="ko-KR" altLang="en-US" sz="2800" dirty="0"/>
              <a:t>의  </a:t>
            </a:r>
            <a:endParaRPr lang="en-US" altLang="ko-KR" sz="2800" dirty="0"/>
          </a:p>
          <a:p>
            <a:pPr algn="ctr"/>
            <a:r>
              <a:rPr lang="ko-KR" altLang="en-US" sz="2800" dirty="0"/>
              <a:t>상관관계가 높아짐을 확인 </a:t>
            </a:r>
          </a:p>
        </p:txBody>
      </p:sp>
      <p:graphicFrame>
        <p:nvGraphicFramePr>
          <p:cNvPr id="43" name="차트 42">
            <a:extLst>
              <a:ext uri="{FF2B5EF4-FFF2-40B4-BE49-F238E27FC236}">
                <a16:creationId xmlns:a16="http://schemas.microsoft.com/office/drawing/2014/main" id="{88808BBB-63F2-DA87-4159-4B8717F38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154274"/>
              </p:ext>
            </p:extLst>
          </p:nvPr>
        </p:nvGraphicFramePr>
        <p:xfrm>
          <a:off x="11974909" y="24169278"/>
          <a:ext cx="7770577" cy="3002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84ECF416-62B3-02C0-BD57-507136828265}"/>
              </a:ext>
            </a:extLst>
          </p:cNvPr>
          <p:cNvSpPr txBox="1"/>
          <p:nvPr/>
        </p:nvSpPr>
        <p:spPr>
          <a:xfrm>
            <a:off x="11839685" y="23514712"/>
            <a:ext cx="4628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성능 평가</a:t>
            </a:r>
            <a:endParaRPr lang="en-US" altLang="ko-KR" sz="3200" b="1" dirty="0"/>
          </a:p>
          <a:p>
            <a:endParaRPr lang="ko-KR" altLang="en-US" sz="3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602C06-D06D-D6D3-0B5F-4A23090A078C}"/>
              </a:ext>
            </a:extLst>
          </p:cNvPr>
          <p:cNvSpPr txBox="1"/>
          <p:nvPr/>
        </p:nvSpPr>
        <p:spPr>
          <a:xfrm>
            <a:off x="11249234" y="27318811"/>
            <a:ext cx="93950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데이터 개수가 충분하지 않을 때 </a:t>
            </a:r>
            <a:endParaRPr lang="en-US" altLang="ko-KR" sz="2800" dirty="0"/>
          </a:p>
          <a:p>
            <a:pPr algn="ctr"/>
            <a:r>
              <a:rPr lang="en-US" altLang="ko-KR" sz="2800" dirty="0"/>
              <a:t>Attention </a:t>
            </a:r>
            <a:r>
              <a:rPr lang="ko-KR" altLang="en-US" sz="2800" dirty="0"/>
              <a:t>스코어</a:t>
            </a:r>
            <a:r>
              <a:rPr lang="en-US" altLang="ko-KR" sz="2800" dirty="0"/>
              <a:t> </a:t>
            </a:r>
            <a:r>
              <a:rPr lang="ko-KR" altLang="en-US" sz="2800" dirty="0"/>
              <a:t>조정만으로 성능 향상 일으킬 수 있음 확인</a:t>
            </a:r>
          </a:p>
        </p:txBody>
      </p:sp>
    </p:spTree>
    <p:extLst>
      <p:ext uri="{BB962C8B-B14F-4D97-AF65-F5344CB8AC3E}">
        <p14:creationId xmlns:p14="http://schemas.microsoft.com/office/powerpoint/2010/main" val="50272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449</Words>
  <Application>Microsoft Office PowerPoint</Application>
  <PresentationFormat>사용자 지정</PresentationFormat>
  <Paragraphs>118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Noto Sans CJK KR Regular</vt:lpstr>
      <vt:lpstr>Calibri Light</vt:lpstr>
      <vt:lpstr>Arial</vt:lpstr>
      <vt:lpstr>Arial Black</vt:lpstr>
      <vt:lpstr>Franklin Gothic Demi</vt:lpstr>
      <vt:lpstr>Calibri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구채원</cp:lastModifiedBy>
  <cp:revision>39</cp:revision>
  <dcterms:created xsi:type="dcterms:W3CDTF">2019-07-31T07:36:11Z</dcterms:created>
  <dcterms:modified xsi:type="dcterms:W3CDTF">2022-10-06T11:16:35Z</dcterms:modified>
</cp:coreProperties>
</file>