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70" r:id="rId2"/>
  </p:sldIdLst>
  <p:sldSz cx="21383625" cy="30275213"/>
  <p:notesSz cx="6858000" cy="9144000"/>
  <p:embeddedFontLst>
    <p:embeddedFont>
      <p:font typeface="Arial Black" panose="020B0604020202020204" pitchFamily="34" charset="0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Franklin Gothic Demi" panose="020B0603020102020204" pitchFamily="34" charset="0"/>
      <p:regular r:id="rId10"/>
      <p:bold r:id="rId11"/>
      <p:italic r:id="rId12"/>
      <p:boldItalic r:id="rId13"/>
    </p:embeddedFont>
    <p:embeddedFont>
      <p:font typeface="Malgun Gothic" panose="020B0503020000020004" pitchFamily="34" charset="-127"/>
      <p:regular r:id="rId14"/>
      <p:bold r:id="rId15"/>
    </p:embeddedFont>
    <p:embeddedFont>
      <p:font typeface="Malgun Gothic" panose="020B0503020000020004" pitchFamily="34" charset="-127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838"/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17B60-3024-99F1-9A8A-167BAAC1A85B}" v="15" dt="2022-10-07T05:36:43.607"/>
    <p1510:client id="{14542C64-CB69-9838-100B-4735096CB9F5}" v="1072" dt="2022-10-04T09:55:41.552"/>
    <p1510:client id="{26C27426-5C1C-0123-B5DB-9E2D9B5D1DF4}" v="4" dt="2022-10-04T06:56:43.509"/>
    <p1510:client id="{2F93B702-ECE7-169B-1511-3F77B442347A}" v="177" dt="2022-10-03T12:38:35.568"/>
    <p1510:client id="{5F787624-F2BB-5525-DCC3-132CEC8D202D}" v="147" dt="2022-10-03T11:03:35.502"/>
    <p1510:client id="{621F3038-C1C2-4CA6-85DE-3D9039F1C066}" v="102" dt="2022-10-04T10:13:25.168"/>
    <p1510:client id="{70116724-0798-6E46-5DB3-74B1603EDD9C}" v="558" dt="2022-10-04T07:55:14.145"/>
    <p1510:client id="{8EE7EE4A-AF0B-438A-A8F0-89078C70A957}" v="6" dt="2022-10-07T02:26:07.829"/>
    <p1510:client id="{AA538162-9785-492C-0C0C-4FF82E285944}" v="36" dt="2022-10-04T08:21:14.675"/>
    <p1510:client id="{CB596582-1933-6A15-3C89-67A4F5185C82}" v="238" dt="2022-10-07T05:34:31.332"/>
    <p1510:client id="{EAEED6F1-D2D2-2F85-9F67-94EC82B0AFF7}" v="30" dt="2022-10-07T02:33:20.571"/>
    <p1510:client id="{F771C272-4D0A-30EF-62A7-01548070D866}" v="208" dt="2022-10-05T10:59:53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2"/>
  </p:normalViewPr>
  <p:slideViewPr>
    <p:cSldViewPr snapToGrid="0">
      <p:cViewPr varScale="1">
        <p:scale>
          <a:sx n="29" d="100"/>
          <a:sy n="29" d="100"/>
        </p:scale>
        <p:origin x="3112" y="312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2022. 10. 13.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2022. 10. 13.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2022. 10. 13.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2022. 10. 13.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2022. 10. 13.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2022. 10. 13.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2022. 10. 13.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21383625" cy="6162727"/>
            <a:chOff x="0" y="0"/>
            <a:chExt cx="21383625" cy="616272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83625" cy="61627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099300" y="4254500"/>
              <a:ext cx="896399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000" b="1" spc="-150">
                  <a:ea typeface="맑은 고딕"/>
                  <a:cs typeface="Calibri"/>
                </a:rPr>
                <a:t>뜬구름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000" b="1" err="1">
                  <a:ea typeface="맑은 고딕"/>
                  <a:cs typeface="Calibri"/>
                </a:rPr>
                <a:t>염근혁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000" b="1">
                  <a:ea typeface="맑은 고딕"/>
                  <a:cs typeface="Calibri"/>
                </a:rPr>
                <a:t>고준성, 김영후, </a:t>
              </a:r>
              <a:r>
                <a:rPr lang="ko-KR" altLang="en-US" sz="2000" b="1" err="1">
                  <a:ea typeface="맑은 고딕"/>
                  <a:cs typeface="Calibri"/>
                </a:rPr>
                <a:t>이봉훈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6000" b="1" spc="-15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cs typeface="+mn-lt"/>
                </a:rPr>
                <a:t>오픈소스 클라우드 플랫폼을 활용한 </a:t>
              </a:r>
              <a:br>
                <a:rPr lang="ko-KR" altLang="en-US" sz="6000" b="1" spc="-15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cs typeface="+mn-lt"/>
                </a:rPr>
              </a:br>
              <a:r>
                <a:rPr lang="ko-KR" altLang="en-US" sz="6000" b="1" spc="-15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cs typeface="+mn-lt"/>
                </a:rPr>
                <a:t>사용자 맞춤형 가상머신 관리 시스템</a:t>
              </a:r>
              <a:endParaRPr lang="ko-KR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16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/>
                  <a:ea typeface="맑은 고딕"/>
                </a:rPr>
                <a:t>19</a:t>
              </a:r>
              <a:endParaRPr lang="ko-KR" altLang="en-US" sz="1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30510" y="5400606"/>
              <a:ext cx="1919115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3200" b="1" err="1">
                  <a:solidFill>
                    <a:schemeClr val="bg1"/>
                  </a:solidFill>
                  <a:ea typeface="맑은 고딕"/>
                  <a:cs typeface="Calibri"/>
                </a:rPr>
                <a:t>과제</a:t>
              </a:r>
              <a:r>
                <a:rPr lang="en-US" altLang="ko-KR" sz="3200" b="1">
                  <a:solidFill>
                    <a:schemeClr val="bg1"/>
                  </a:solidFill>
                  <a:ea typeface="맑은 고딕"/>
                  <a:cs typeface="Calibri"/>
                </a:rPr>
                <a:t> </a:t>
              </a:r>
              <a:r>
                <a:rPr lang="en-US" altLang="ko-KR" sz="3200" b="1" err="1">
                  <a:solidFill>
                    <a:schemeClr val="bg1"/>
                  </a:solidFill>
                  <a:ea typeface="맑은 고딕"/>
                  <a:cs typeface="Calibri"/>
                </a:rPr>
                <a:t>개요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-1" y="13633491"/>
            <a:ext cx="21383625" cy="950925"/>
            <a:chOff x="-1" y="13258000"/>
            <a:chExt cx="21383625" cy="9509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3258000"/>
              <a:ext cx="21383625" cy="95092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511151" y="13439706"/>
              <a:ext cx="2329484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3200" b="1" err="1">
                  <a:solidFill>
                    <a:schemeClr val="bg1"/>
                  </a:solidFill>
                  <a:ea typeface="맑은 고딕"/>
                </a:rPr>
                <a:t>시스템</a:t>
              </a:r>
              <a:r>
                <a:rPr lang="en-US" altLang="ko-KR" sz="3200" b="1">
                  <a:solidFill>
                    <a:schemeClr val="bg1"/>
                  </a:solidFill>
                  <a:ea typeface="맑은 고딕"/>
                </a:rPr>
                <a:t> </a:t>
              </a:r>
              <a:r>
                <a:rPr lang="en-US" altLang="ko-KR" sz="3200" b="1" err="1">
                  <a:solidFill>
                    <a:schemeClr val="bg1"/>
                  </a:solidFill>
                  <a:ea typeface="맑은 고딕"/>
                </a:rPr>
                <a:t>개요</a:t>
              </a:r>
              <a:endParaRPr lang="en-US" altLang="ko-KR" sz="3200" b="1" err="1">
                <a:solidFill>
                  <a:schemeClr val="bg1"/>
                </a:solidFill>
                <a:ea typeface="맑은 고딕"/>
                <a:cs typeface="Calibri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76" y="23800089"/>
            <a:ext cx="21383625" cy="950925"/>
            <a:chOff x="-14288" y="22582975"/>
            <a:chExt cx="21383625" cy="9509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88" y="22582975"/>
              <a:ext cx="21383625" cy="95092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710825" y="22745322"/>
              <a:ext cx="1919115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3200" b="1" err="1">
                  <a:solidFill>
                    <a:schemeClr val="bg1"/>
                  </a:solidFill>
                  <a:ea typeface="맑은 고딕"/>
                  <a:cs typeface="Calibri"/>
                </a:rPr>
                <a:t>기대</a:t>
              </a:r>
              <a:r>
                <a:rPr lang="en-US" altLang="ko-KR" sz="3200" b="1">
                  <a:solidFill>
                    <a:schemeClr val="bg1"/>
                  </a:solidFill>
                  <a:ea typeface="맑은 고딕"/>
                  <a:cs typeface="Calibri"/>
                </a:rPr>
                <a:t> </a:t>
              </a:r>
              <a:r>
                <a:rPr lang="en-US" altLang="ko-KR" sz="3200" b="1" err="1">
                  <a:solidFill>
                    <a:schemeClr val="bg1"/>
                  </a:solidFill>
                  <a:ea typeface="맑은 고딕"/>
                  <a:cs typeface="Calibri"/>
                </a:rPr>
                <a:t>효과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2022</a:t>
              </a:r>
              <a:endParaRPr lang="ko-KR" altLang="en-US" sz="280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268450" y="28651200"/>
            <a:ext cx="280035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9FF38-7B88-FFF5-80A9-2C486B9832E8}"/>
              </a:ext>
            </a:extLst>
          </p:cNvPr>
          <p:cNvSpPr txBox="1"/>
          <p:nvPr/>
        </p:nvSpPr>
        <p:spPr>
          <a:xfrm>
            <a:off x="6396460" y="6337224"/>
            <a:ext cx="14229439" cy="69221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과제 배경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sz="3200" dirty="0">
                <a:latin typeface="Malgun Gothic"/>
                <a:ea typeface="Malgun Gothic"/>
                <a:cs typeface="+mn-lt"/>
              </a:rPr>
              <a:t>사용자의 요구사항에 부합하는</a:t>
            </a:r>
            <a:r>
              <a:rPr lang="ko-KR" sz="3200" b="1" dirty="0">
                <a:latin typeface="Malgun Gothic"/>
                <a:ea typeface="Malgun Gothic"/>
                <a:cs typeface="+mn-lt"/>
              </a:rPr>
              <a:t> 맞춤형 클라우드 가상 </a:t>
            </a:r>
            <a:r>
              <a:rPr lang="ko-KR" sz="3200" b="1" dirty="0" err="1">
                <a:latin typeface="Malgun Gothic"/>
                <a:ea typeface="Malgun Gothic"/>
                <a:cs typeface="+mn-lt"/>
              </a:rPr>
              <a:t>머신</a:t>
            </a:r>
            <a:r>
              <a:rPr lang="ko-KR" altLang="en-US" sz="3200" dirty="0" err="1">
                <a:latin typeface="Malgun Gothic"/>
                <a:ea typeface="Malgun Gothic"/>
                <a:cs typeface="+mn-lt"/>
              </a:rPr>
              <a:t>을</a:t>
            </a:r>
            <a:r>
              <a:rPr lang="en-US" altLang="ko-KR" sz="3200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3200" dirty="0">
                <a:latin typeface="Malgun Gothic"/>
                <a:ea typeface="Malgun Gothic"/>
                <a:cs typeface="+mn-lt"/>
              </a:rPr>
              <a:t>구축 및 관리하기 위해선</a:t>
            </a:r>
            <a:r>
              <a:rPr lang="ko-KR" sz="32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3200" b="1" dirty="0">
                <a:latin typeface="Malgun Gothic"/>
                <a:ea typeface="Malgun Gothic"/>
                <a:cs typeface="+mn-lt"/>
              </a:rPr>
              <a:t>전문 지식</a:t>
            </a:r>
            <a:r>
              <a:rPr lang="ko-KR" altLang="en-US" sz="3200" dirty="0">
                <a:latin typeface="Malgun Gothic"/>
                <a:ea typeface="Malgun Gothic"/>
                <a:cs typeface="+mn-lt"/>
              </a:rPr>
              <a:t>이 요구됨</a:t>
            </a:r>
            <a:endParaRPr lang="ko-KR" sz="3200" dirty="0">
              <a:latin typeface="Malgun Gothic"/>
              <a:ea typeface="Malgun Gothic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3200" dirty="0">
                <a:latin typeface="Malgun Gothic"/>
                <a:ea typeface="Malgun Gothic"/>
                <a:cs typeface="+mn-lt"/>
              </a:rPr>
              <a:t>기존</a:t>
            </a:r>
            <a:r>
              <a:rPr lang="ko-KR" sz="3200" dirty="0">
                <a:latin typeface="Malgun Gothic"/>
                <a:ea typeface="Malgun Gothic"/>
                <a:cs typeface="+mn-lt"/>
              </a:rPr>
              <a:t> 클라우드 시스템에 </a:t>
            </a:r>
            <a:r>
              <a:rPr lang="ko-KR" sz="3200" b="1" dirty="0">
                <a:latin typeface="Malgun Gothic"/>
                <a:ea typeface="Malgun Gothic"/>
                <a:cs typeface="+mn-lt"/>
              </a:rPr>
              <a:t>장애가 생기는 경우</a:t>
            </a:r>
            <a:r>
              <a:rPr lang="en-US" altLang="ko-KR" sz="3200" dirty="0">
                <a:latin typeface="Malgun Gothic"/>
                <a:ea typeface="+mn-lt"/>
                <a:cs typeface="+mn-lt"/>
              </a:rPr>
              <a:t>, </a:t>
            </a:r>
            <a:r>
              <a:rPr lang="ko-KR" sz="3200" dirty="0">
                <a:latin typeface="Malgun Gothic"/>
                <a:ea typeface="Malgun Gothic"/>
                <a:cs typeface="+mn-lt"/>
              </a:rPr>
              <a:t>클라우드 사용자가</a:t>
            </a:r>
            <a:r>
              <a:rPr lang="ko-KR" sz="3200" b="1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3200" dirty="0">
                <a:latin typeface="Malgun Gothic"/>
                <a:ea typeface="Malgun Gothic"/>
                <a:cs typeface="+mn-lt"/>
              </a:rPr>
              <a:t>장애발생에 유연하게 </a:t>
            </a:r>
            <a:r>
              <a:rPr lang="ko-KR" sz="3200" b="1" dirty="0">
                <a:latin typeface="Malgun Gothic"/>
                <a:ea typeface="Malgun Gothic"/>
                <a:cs typeface="+mn-lt"/>
              </a:rPr>
              <a:t>대처하는 </a:t>
            </a:r>
            <a:r>
              <a:rPr lang="ko-KR" altLang="en-US" sz="3200" b="1" dirty="0">
                <a:latin typeface="Malgun Gothic"/>
                <a:ea typeface="Malgun Gothic"/>
                <a:cs typeface="+mn-lt"/>
              </a:rPr>
              <a:t>것이</a:t>
            </a:r>
            <a:r>
              <a:rPr lang="ko-KR" sz="3200" b="1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3200" b="1" dirty="0">
                <a:latin typeface="Malgun Gothic"/>
                <a:ea typeface="Malgun Gothic"/>
                <a:cs typeface="+mn-lt"/>
              </a:rPr>
              <a:t>어려움</a:t>
            </a:r>
            <a:endParaRPr lang="ko-KR" altLang="en-US" sz="3200" b="1" dirty="0">
              <a:latin typeface="Malgun Gothic"/>
              <a:ea typeface="Malgun Gothic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과제 목표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3200" dirty="0">
                <a:latin typeface="Malgun Gothic"/>
                <a:ea typeface="Malgun Gothic"/>
                <a:cs typeface="+mn-lt"/>
              </a:rPr>
              <a:t>사용자 하드웨어</a:t>
            </a:r>
            <a:r>
              <a:rPr lang="en-US" altLang="ko-KR" sz="3200" dirty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3200" dirty="0">
                <a:latin typeface="Malgun Gothic"/>
                <a:ea typeface="Malgun Gothic"/>
                <a:cs typeface="+mn-lt"/>
              </a:rPr>
              <a:t>소프트웨어 </a:t>
            </a:r>
            <a:r>
              <a:rPr lang="ko-KR" altLang="en-US" sz="3200" b="1" dirty="0">
                <a:latin typeface="Malgun Gothic"/>
                <a:ea typeface="Malgun Gothic"/>
                <a:cs typeface="+mn-lt"/>
              </a:rPr>
              <a:t>요구사항을 반영</a:t>
            </a:r>
            <a:r>
              <a:rPr lang="ko-KR" altLang="en-US" sz="3200" dirty="0">
                <a:latin typeface="Malgun Gothic"/>
                <a:ea typeface="Malgun Gothic"/>
                <a:cs typeface="+mn-lt"/>
              </a:rPr>
              <a:t>한 </a:t>
            </a:r>
            <a:r>
              <a:rPr lang="ko-KR" altLang="en-US" sz="3200" b="1" dirty="0">
                <a:latin typeface="Malgun Gothic"/>
                <a:ea typeface="Malgun Gothic"/>
                <a:cs typeface="+mn-lt"/>
              </a:rPr>
              <a:t>가상머신 생성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3200" dirty="0">
                <a:latin typeface="Malgun Gothic"/>
                <a:ea typeface="Malgun Gothic"/>
                <a:cs typeface="+mn-lt"/>
              </a:rPr>
              <a:t>사용자의 </a:t>
            </a:r>
            <a:r>
              <a:rPr lang="ko-KR" altLang="en-US" sz="3200" b="1" dirty="0">
                <a:latin typeface="Malgun Gothic"/>
                <a:ea typeface="Malgun Gothic"/>
                <a:cs typeface="+mn-lt"/>
              </a:rPr>
              <a:t>요구사항 변경</a:t>
            </a:r>
            <a:r>
              <a:rPr lang="ko-KR" altLang="en-US" sz="3200" dirty="0">
                <a:latin typeface="Malgun Gothic"/>
                <a:ea typeface="Malgun Gothic"/>
                <a:cs typeface="+mn-lt"/>
              </a:rPr>
              <a:t>에 따른 맞춤형 </a:t>
            </a:r>
            <a:r>
              <a:rPr lang="ko-KR" altLang="en-US" sz="3200" b="1" dirty="0">
                <a:latin typeface="Malgun Gothic"/>
                <a:ea typeface="Malgun Gothic"/>
                <a:cs typeface="+mn-lt"/>
              </a:rPr>
              <a:t>가상머신 관리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3200" b="1" dirty="0">
                <a:latin typeface="Malgun Gothic"/>
                <a:ea typeface="Malgun Gothic"/>
                <a:cs typeface="+mn-lt"/>
              </a:rPr>
              <a:t>재해복구</a:t>
            </a:r>
            <a:r>
              <a:rPr lang="en-US" altLang="ko-KR" sz="3200" b="1" dirty="0">
                <a:latin typeface="Malgun Gothic"/>
                <a:ea typeface="Malgun Gothic"/>
                <a:cs typeface="+mn-lt"/>
              </a:rPr>
              <a:t>(Disaster Recovery)</a:t>
            </a:r>
            <a:r>
              <a:rPr lang="ko-KR" altLang="en-US" sz="3200" dirty="0">
                <a:latin typeface="Malgun Gothic"/>
                <a:ea typeface="Malgun Gothic"/>
                <a:cs typeface="+mn-lt"/>
              </a:rPr>
              <a:t>기능을 갖춘 멀티 클라우드 환경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DB7CD-941A-5EF7-D67E-95C78E6223F8}"/>
              </a:ext>
            </a:extLst>
          </p:cNvPr>
          <p:cNvSpPr txBox="1"/>
          <p:nvPr/>
        </p:nvSpPr>
        <p:spPr>
          <a:xfrm>
            <a:off x="583147" y="14810200"/>
            <a:ext cx="32797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시스템 구조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8D20DA-4D43-53A4-C022-4A5C01506D77}"/>
              </a:ext>
            </a:extLst>
          </p:cNvPr>
          <p:cNvSpPr txBox="1"/>
          <p:nvPr/>
        </p:nvSpPr>
        <p:spPr>
          <a:xfrm>
            <a:off x="11842744" y="14810199"/>
            <a:ext cx="32797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시스템 특징</a:t>
            </a:r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EBC8C61D-E89D-9434-0A87-9A81CFBA5160}"/>
              </a:ext>
            </a:extLst>
          </p:cNvPr>
          <p:cNvGraphicFramePr>
            <a:graphicFrameLocks noGrp="1"/>
          </p:cNvGraphicFramePr>
          <p:nvPr/>
        </p:nvGraphicFramePr>
        <p:xfrm>
          <a:off x="11091744" y="15602145"/>
          <a:ext cx="9592189" cy="7834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1752">
                  <a:extLst>
                    <a:ext uri="{9D8B030D-6E8A-4147-A177-3AD203B41FA5}">
                      <a16:colId xmlns:a16="http://schemas.microsoft.com/office/drawing/2014/main" val="1123672279"/>
                    </a:ext>
                  </a:extLst>
                </a:gridCol>
                <a:gridCol w="7310437">
                  <a:extLst>
                    <a:ext uri="{9D8B030D-6E8A-4147-A177-3AD203B41FA5}">
                      <a16:colId xmlns:a16="http://schemas.microsoft.com/office/drawing/2014/main" val="981281056"/>
                    </a:ext>
                  </a:extLst>
                </a:gridCol>
              </a:tblGrid>
              <a:tr h="13917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400" b="1" err="1">
                          <a:solidFill>
                            <a:schemeClr val="bg1"/>
                          </a:solidFill>
                        </a:rPr>
                        <a:t>Dashboard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400"/>
                        <a:t>멀티 클라우드 환경을 </a:t>
                      </a:r>
                      <a:r>
                        <a:rPr lang="ko-KR" altLang="en-US" sz="2400">
                          <a:solidFill>
                            <a:srgbClr val="65A838"/>
                          </a:solidFill>
                        </a:rPr>
                        <a:t>단일 대시보드</a:t>
                      </a:r>
                      <a:r>
                        <a:rPr lang="ko-KR" altLang="en-US" sz="2400"/>
                        <a:t>에서 지원</a:t>
                      </a:r>
                    </a:p>
                  </a:txBody>
                  <a:tcPr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91999"/>
                  </a:ext>
                </a:extLst>
              </a:tr>
              <a:tr h="170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err="1">
                          <a:solidFill>
                            <a:schemeClr val="bg1"/>
                          </a:solidFill>
                        </a:rPr>
                        <a:t>Orchestration</a:t>
                      </a: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400" b="1" err="1">
                          <a:solidFill>
                            <a:schemeClr val="bg1"/>
                          </a:solidFill>
                        </a:rPr>
                        <a:t>Template</a:t>
                      </a: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400" b="1" err="1">
                          <a:solidFill>
                            <a:schemeClr val="bg1"/>
                          </a:solidFill>
                        </a:rPr>
                        <a:t>Generator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사용자의 요구사항을 입력 받아 맞춤형 가상머신</a:t>
                      </a:r>
                      <a:endParaRPr lang="ko-KR"/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400" b="1" kern="1200">
                          <a:solidFill>
                            <a:srgbClr val="65A838"/>
                          </a:solidFill>
                          <a:latin typeface="+mn-lt"/>
                          <a:ea typeface="+mn-ea"/>
                          <a:cs typeface="+mn-cs"/>
                        </a:rPr>
                        <a:t>생성 또는 업데이트</a:t>
                      </a:r>
                      <a:r>
                        <a:rPr lang="ko-KR" altLang="en-US" sz="2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위한 </a:t>
                      </a:r>
                      <a:r>
                        <a:rPr lang="ko-KR" altLang="en-US" sz="2400" b="1" kern="1200">
                          <a:solidFill>
                            <a:srgbClr val="65A838"/>
                          </a:solidFill>
                          <a:latin typeface="+mn-lt"/>
                          <a:ea typeface="+mn-ea"/>
                          <a:cs typeface="+mn-cs"/>
                        </a:rPr>
                        <a:t>템플릿 생성</a:t>
                      </a:r>
                    </a:p>
                  </a:txBody>
                  <a:tcPr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06755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>
                          <a:solidFill>
                            <a:srgbClr val="FFFFFF"/>
                          </a:solidFill>
                        </a:rPr>
                        <a:t>VM</a:t>
                      </a:r>
                      <a:br>
                        <a:rPr lang="ko-KR" altLang="en-US" sz="2400" b="1">
                          <a:solidFill>
                            <a:srgbClr val="FFFFFF"/>
                          </a:solidFill>
                        </a:rPr>
                      </a:b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Management</a:t>
                      </a:r>
                      <a:endParaRPr lang="ko-KR"/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400" b="1" i="0" u="none" strike="noStrike" kern="1200" noProof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클라우드</a:t>
                      </a:r>
                      <a:r>
                        <a:rPr lang="ko-KR" sz="2400" b="1" i="0" u="none" strike="noStrike" kern="1200" noProof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altLang="en-US" sz="2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플랫폼의 사용자 맞춤형 </a:t>
                      </a:r>
                      <a:r>
                        <a:rPr lang="ko-KR" altLang="en-US" sz="2400" b="1" kern="1200">
                          <a:solidFill>
                            <a:srgbClr val="65A838"/>
                          </a:solidFill>
                          <a:latin typeface="+mn-lt"/>
                          <a:ea typeface="+mn-ea"/>
                          <a:cs typeface="+mn-cs"/>
                        </a:rPr>
                        <a:t>가상머신  CRUD</a:t>
                      </a:r>
                      <a:endParaRPr lang="ko-KR"/>
                    </a:p>
                  </a:txBody>
                  <a:tcPr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881757"/>
                  </a:ext>
                </a:extLst>
              </a:tr>
              <a:tr h="2362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400" b="1" err="1">
                          <a:solidFill>
                            <a:schemeClr val="bg1"/>
                          </a:solidFill>
                        </a:rPr>
                        <a:t>Disaster</a:t>
                      </a: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 Management</a:t>
                      </a:r>
                      <a:endParaRPr lang="ko-KR"/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2400" b="1" i="0" u="none" strike="noStrike" kern="1200" noProof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두 클라우드 </a:t>
                      </a:r>
                      <a:r>
                        <a:rPr lang="ko-KR" altLang="en-US" sz="2400" b="1" i="0" u="none" strike="noStrike" kern="1200" noProof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플랫폼의</a:t>
                      </a:r>
                      <a:r>
                        <a:rPr lang="ko-KR" sz="2400" b="1" i="0" u="none" strike="noStrike" kern="1200" noProof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2400" b="1" i="0" u="none" strike="noStrike" kern="1200" noProof="0" dirty="0">
                          <a:solidFill>
                            <a:srgbClr val="65A838"/>
                          </a:solidFill>
                          <a:latin typeface="Malgun Gothic"/>
                          <a:ea typeface="Malgun Gothic"/>
                        </a:rPr>
                        <a:t>백업데이터 </a:t>
                      </a:r>
                      <a:r>
                        <a:rPr lang="ko-KR" altLang="en-US" sz="2400" b="1" i="0" u="none" strike="noStrike" kern="1200" noProof="0" dirty="0">
                          <a:solidFill>
                            <a:srgbClr val="65A838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2400" b="1" i="0" u="none" strike="noStrike" kern="1200" noProof="0" dirty="0">
                          <a:solidFill>
                            <a:srgbClr val="65A838"/>
                          </a:solidFill>
                          <a:latin typeface="Malgun Gothic"/>
                          <a:ea typeface="Malgun Gothic"/>
                        </a:rPr>
                        <a:t>CRUD</a:t>
                      </a:r>
                      <a:endParaRPr lang="ko-KR" dirty="0">
                        <a:solidFill>
                          <a:srgbClr val="65A838"/>
                        </a:solidFill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400" b="1" i="0" u="none" strike="noStrike" kern="1200" noProof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플랫폼간</a:t>
                      </a:r>
                      <a:r>
                        <a:rPr lang="en-US" altLang="ko-KR" sz="2400" b="1" i="0" u="none" strike="noStrike" kern="1200" noProof="0" dirty="0">
                          <a:solidFill>
                            <a:srgbClr val="65A838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en-US" altLang="ko-KR" sz="2400" b="1" i="0" u="none" strike="noStrike" kern="1200" noProof="0" dirty="0" err="1">
                          <a:solidFill>
                            <a:srgbClr val="65A838"/>
                          </a:solidFill>
                          <a:latin typeface="Malgun Gothic"/>
                          <a:ea typeface="Malgun Gothic"/>
                        </a:rPr>
                        <a:t>백업데이터</a:t>
                      </a:r>
                      <a:r>
                        <a:rPr lang="en-US" altLang="ko-KR" sz="2400" b="1" i="0" u="none" strike="noStrike" kern="1200" noProof="0" dirty="0">
                          <a:solidFill>
                            <a:srgbClr val="65A838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2400" b="1" i="0" u="none" strike="noStrike" kern="1200" noProof="0" dirty="0" err="1">
                          <a:solidFill>
                            <a:srgbClr val="65A838"/>
                          </a:solidFill>
                          <a:latin typeface="Malgun Gothic"/>
                          <a:ea typeface="Malgun Gothic"/>
                        </a:rPr>
                        <a:t>전송</a:t>
                      </a:r>
                      <a:endParaRPr lang="en-US" altLang="ko-KR" sz="2400" b="1" i="0" u="none" strike="noStrike" kern="1200" noProof="0" dirty="0">
                        <a:solidFill>
                          <a:srgbClr val="65A838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2400" b="1" i="0" u="none" strike="noStrike" kern="1200" noProof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재해</a:t>
                      </a:r>
                      <a:r>
                        <a:rPr lang="en-US" altLang="ko-KR" sz="2400" b="1" i="0" u="none" strike="noStrike" kern="1200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en-US" altLang="ko-KR" sz="2400" b="1" i="0" u="none" strike="noStrike" kern="1200" noProof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발생시</a:t>
                      </a:r>
                      <a:r>
                        <a:rPr lang="en-US" altLang="ko-KR" sz="2400" b="1" i="0" u="none" strike="noStrike" kern="1200" noProof="0" dirty="0">
                          <a:solidFill>
                            <a:srgbClr val="65A838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2400" b="1" i="0" u="none" strike="noStrike" kern="1200" noProof="0" dirty="0" err="1">
                          <a:solidFill>
                            <a:srgbClr val="65A838"/>
                          </a:solidFill>
                          <a:latin typeface="Malgun Gothic"/>
                          <a:ea typeface="Malgun Gothic"/>
                        </a:rPr>
                        <a:t>복구</a:t>
                      </a:r>
                      <a:r>
                        <a:rPr lang="en-US" altLang="ko-KR" sz="2400" b="1" i="0" u="none" strike="noStrike" kern="1200" noProof="0" dirty="0">
                          <a:solidFill>
                            <a:srgbClr val="65A838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en-US" altLang="ko-KR" sz="2400" b="1" i="0" u="none" strike="noStrike" kern="1200" noProof="0" dirty="0" err="1">
                          <a:solidFill>
                            <a:srgbClr val="65A838"/>
                          </a:solidFill>
                          <a:latin typeface="Malgun Gothic"/>
                          <a:ea typeface="Malgun Gothic"/>
                        </a:rPr>
                        <a:t>수행</a:t>
                      </a:r>
                      <a:endParaRPr lang="en-US" altLang="ko-KR" sz="2400" b="1" i="0" u="none" strike="noStrike" kern="1200" noProof="0" dirty="0">
                        <a:solidFill>
                          <a:srgbClr val="65A838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736430"/>
                  </a:ext>
                </a:extLst>
              </a:tr>
              <a:tr h="1113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err="1">
                          <a:solidFill>
                            <a:schemeClr val="bg1"/>
                          </a:solidFill>
                        </a:rPr>
                        <a:t>Database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외부 </a:t>
                      </a:r>
                      <a:r>
                        <a:rPr lang="ko-KR" alt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Database를</a:t>
                      </a:r>
                      <a:r>
                        <a:rPr lang="ko-KR" alt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통한 </a:t>
                      </a:r>
                      <a:r>
                        <a:rPr lang="ko-KR" altLang="en-US" sz="2400" b="1" kern="1200" dirty="0">
                          <a:solidFill>
                            <a:srgbClr val="65A838"/>
                          </a:solidFill>
                          <a:latin typeface="+mn-lt"/>
                          <a:ea typeface="+mn-ea"/>
                          <a:cs typeface="+mn-cs"/>
                        </a:rPr>
                        <a:t>리소스 통합 관리</a:t>
                      </a:r>
                    </a:p>
                  </a:txBody>
                  <a:tcPr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628378"/>
                  </a:ext>
                </a:extLst>
              </a:tr>
            </a:tbl>
          </a:graphicData>
        </a:graphic>
      </p:graphicFrame>
      <p:pic>
        <p:nvPicPr>
          <p:cNvPr id="16" name="그림 20">
            <a:extLst>
              <a:ext uri="{FF2B5EF4-FFF2-40B4-BE49-F238E27FC236}">
                <a16:creationId xmlns:a16="http://schemas.microsoft.com/office/drawing/2014/main" id="{8FC20A3C-3FAE-6D43-41CE-DA58F05F3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41" y="16794686"/>
            <a:ext cx="9932033" cy="5276071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7A1F38-85D7-48F4-B31F-127FAFE0B46D}"/>
              </a:ext>
            </a:extLst>
          </p:cNvPr>
          <p:cNvGrpSpPr/>
          <p:nvPr/>
        </p:nvGrpSpPr>
        <p:grpSpPr>
          <a:xfrm>
            <a:off x="512580" y="6585127"/>
            <a:ext cx="3233280" cy="1675930"/>
            <a:chOff x="623543" y="7695058"/>
            <a:chExt cx="3233280" cy="16759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6A14E78-F7F4-4A93-8DC9-6140C668B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80" y="8103385"/>
              <a:ext cx="698271" cy="698271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2E27A91-BEE4-45E5-A892-29B84C3B8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932" y="7695058"/>
              <a:ext cx="698271" cy="698271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7CA750F-6613-4F33-A5FE-F420B26A5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873" y="8132173"/>
              <a:ext cx="698271" cy="69827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BD941-FD61-4CD3-BB95-7195B95D610F}"/>
                </a:ext>
              </a:extLst>
            </p:cNvPr>
            <p:cNvSpPr txBox="1"/>
            <p:nvPr/>
          </p:nvSpPr>
          <p:spPr>
            <a:xfrm>
              <a:off x="623543" y="8909323"/>
              <a:ext cx="323328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400" b="1" dirty="0">
                  <a:ea typeface="맑은 고딕"/>
                  <a:cs typeface="Calibri"/>
                </a:rPr>
                <a:t>가상머신 구축 및 관리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1E63620-7478-42E9-810D-0BEFFDED3715}"/>
              </a:ext>
            </a:extLst>
          </p:cNvPr>
          <p:cNvGrpSpPr/>
          <p:nvPr/>
        </p:nvGrpSpPr>
        <p:grpSpPr>
          <a:xfrm>
            <a:off x="4205480" y="6607977"/>
            <a:ext cx="2313214" cy="1621446"/>
            <a:chOff x="3888442" y="7670340"/>
            <a:chExt cx="2313214" cy="1621446"/>
          </a:xfrm>
        </p:grpSpPr>
        <p:pic>
          <p:nvPicPr>
            <p:cNvPr id="45" name="그림 29">
              <a:extLst>
                <a:ext uri="{FF2B5EF4-FFF2-40B4-BE49-F238E27FC236}">
                  <a16:creationId xmlns:a16="http://schemas.microsoft.com/office/drawing/2014/main" id="{EE2BE895-4258-400A-832C-1F7726A5E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37995" y="7670340"/>
              <a:ext cx="1060958" cy="104537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CA48E0-CC66-4C89-99E7-428D6F3F99B8}"/>
                </a:ext>
              </a:extLst>
            </p:cNvPr>
            <p:cNvSpPr txBox="1"/>
            <p:nvPr/>
          </p:nvSpPr>
          <p:spPr>
            <a:xfrm>
              <a:off x="3888442" y="8830121"/>
              <a:ext cx="2313214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400" b="1">
                  <a:ea typeface="맑은 고딕"/>
                  <a:cs typeface="Calibri"/>
                </a:rPr>
                <a:t>재해 관리</a:t>
              </a:r>
            </a:p>
          </p:txBody>
        </p:sp>
      </p:grpSp>
      <p:pic>
        <p:nvPicPr>
          <p:cNvPr id="47" name="그림 31">
            <a:extLst>
              <a:ext uri="{FF2B5EF4-FFF2-40B4-BE49-F238E27FC236}">
                <a16:creationId xmlns:a16="http://schemas.microsoft.com/office/drawing/2014/main" id="{1CDA7BE3-1BAA-416D-95C9-40C5BCB5C6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1555" y="12225877"/>
            <a:ext cx="1362359" cy="1362727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5F38BA0-5C26-42A9-8469-665E61F2DB41}"/>
              </a:ext>
            </a:extLst>
          </p:cNvPr>
          <p:cNvCxnSpPr>
            <a:cxnSpLocks/>
          </p:cNvCxnSpPr>
          <p:nvPr/>
        </p:nvCxnSpPr>
        <p:spPr>
          <a:xfrm flipV="1">
            <a:off x="3299972" y="11530501"/>
            <a:ext cx="1" cy="650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38">
            <a:extLst>
              <a:ext uri="{FF2B5EF4-FFF2-40B4-BE49-F238E27FC236}">
                <a16:creationId xmlns:a16="http://schemas.microsoft.com/office/drawing/2014/main" id="{E08AF07A-5132-405A-87A3-AF29326D1C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9885" y="9523779"/>
            <a:ext cx="1540177" cy="147160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BBF6E90-71C0-4974-A7C1-219A89F876E9}"/>
              </a:ext>
            </a:extLst>
          </p:cNvPr>
          <p:cNvSpPr txBox="1"/>
          <p:nvPr/>
        </p:nvSpPr>
        <p:spPr>
          <a:xfrm>
            <a:off x="1887178" y="11032109"/>
            <a:ext cx="366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맑은 고딕"/>
                <a:cs typeface="Calibri"/>
              </a:rPr>
              <a:t>가상머신 관리 시스템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09916BF-051B-40E6-A4C8-B7C3C4F8FB44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V="1">
            <a:off x="2048553" y="8341724"/>
            <a:ext cx="1266004" cy="110466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67C79FC-B469-4E0F-85CC-BFF3F582AB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59158" y="8340083"/>
            <a:ext cx="1266004" cy="110466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19">
            <a:extLst>
              <a:ext uri="{FF2B5EF4-FFF2-40B4-BE49-F238E27FC236}">
                <a16:creationId xmlns:a16="http://schemas.microsoft.com/office/drawing/2014/main" id="{059DF4F5-AFD9-4F4B-A64C-2BB26A0F66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4725" y="11591850"/>
            <a:ext cx="680308" cy="66934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F856EAD-D54A-4847-884B-8C60B6C1FD30}"/>
              </a:ext>
            </a:extLst>
          </p:cNvPr>
          <p:cNvSpPr txBox="1"/>
          <p:nvPr/>
        </p:nvSpPr>
        <p:spPr>
          <a:xfrm>
            <a:off x="4344495" y="22168122"/>
            <a:ext cx="320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맑은 고딕"/>
                <a:cs typeface="Calibri"/>
              </a:rPr>
              <a:t>중앙 관리 시스템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D6F2B1-7CA5-4896-89F8-CEF173008642}"/>
              </a:ext>
            </a:extLst>
          </p:cNvPr>
          <p:cNvSpPr txBox="1"/>
          <p:nvPr/>
        </p:nvSpPr>
        <p:spPr>
          <a:xfrm>
            <a:off x="146413" y="22119439"/>
            <a:ext cx="320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맑은 고딕"/>
                <a:cs typeface="Calibri"/>
              </a:rPr>
              <a:t>요구사항 반영 시스템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AFA66B-4A5B-4F7F-8659-46B44EDB2F71}"/>
              </a:ext>
            </a:extLst>
          </p:cNvPr>
          <p:cNvGrpSpPr/>
          <p:nvPr/>
        </p:nvGrpSpPr>
        <p:grpSpPr>
          <a:xfrm>
            <a:off x="10251785" y="24874607"/>
            <a:ext cx="3745749" cy="2935447"/>
            <a:chOff x="13155112" y="24804765"/>
            <a:chExt cx="3913940" cy="336601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86AA1C2-8C27-4D04-B279-B24D42C54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0352" y="26072083"/>
              <a:ext cx="2098700" cy="2098700"/>
            </a:xfrm>
            <a:prstGeom prst="rect">
              <a:avLst/>
            </a:prstGeom>
          </p:spPr>
        </p:pic>
        <p:sp>
          <p:nvSpPr>
            <p:cNvPr id="50" name="Google Shape;85;p1">
              <a:extLst>
                <a:ext uri="{FF2B5EF4-FFF2-40B4-BE49-F238E27FC236}">
                  <a16:creationId xmlns:a16="http://schemas.microsoft.com/office/drawing/2014/main" id="{4F738F82-C962-4423-A098-F84601034224}"/>
                </a:ext>
              </a:extLst>
            </p:cNvPr>
            <p:cNvSpPr/>
            <p:nvPr/>
          </p:nvSpPr>
          <p:spPr>
            <a:xfrm>
              <a:off x="13155112" y="25028529"/>
              <a:ext cx="1547100" cy="1421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cxnSp>
          <p:nvCxnSpPr>
            <p:cNvPr id="56" name="Google Shape;112;p1">
              <a:extLst>
                <a:ext uri="{FF2B5EF4-FFF2-40B4-BE49-F238E27FC236}">
                  <a16:creationId xmlns:a16="http://schemas.microsoft.com/office/drawing/2014/main" id="{166D7A02-0A2E-4C6F-ABB1-0406FC9DADE7}"/>
                </a:ext>
              </a:extLst>
            </p:cNvPr>
            <p:cNvCxnSpPr/>
            <p:nvPr/>
          </p:nvCxnSpPr>
          <p:spPr>
            <a:xfrm rot="10800000">
              <a:off x="14707912" y="25047454"/>
              <a:ext cx="627900" cy="1423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113;p1">
              <a:extLst>
                <a:ext uri="{FF2B5EF4-FFF2-40B4-BE49-F238E27FC236}">
                  <a16:creationId xmlns:a16="http://schemas.microsoft.com/office/drawing/2014/main" id="{A99B6E2A-BFF2-429A-9364-9E227450CDB6}"/>
                </a:ext>
              </a:extLst>
            </p:cNvPr>
            <p:cNvCxnSpPr/>
            <p:nvPr/>
          </p:nvCxnSpPr>
          <p:spPr>
            <a:xfrm rot="10800000">
              <a:off x="13177062" y="26455904"/>
              <a:ext cx="1800300" cy="53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0" name="Google Shape;116;p1">
              <a:extLst>
                <a:ext uri="{FF2B5EF4-FFF2-40B4-BE49-F238E27FC236}">
                  <a16:creationId xmlns:a16="http://schemas.microsoft.com/office/drawing/2014/main" id="{6C6257D8-F1F8-47B4-B221-FD94D58C5D93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3344562" y="25185763"/>
              <a:ext cx="1168200" cy="1107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115;p1">
              <a:extLst>
                <a:ext uri="{FF2B5EF4-FFF2-40B4-BE49-F238E27FC236}">
                  <a16:creationId xmlns:a16="http://schemas.microsoft.com/office/drawing/2014/main" id="{B10B6A65-866C-4C1F-BE86-42899DEF7200}"/>
                </a:ext>
              </a:extLst>
            </p:cNvPr>
            <p:cNvSpPr txBox="1"/>
            <p:nvPr/>
          </p:nvSpPr>
          <p:spPr>
            <a:xfrm>
              <a:off x="13238212" y="24804765"/>
              <a:ext cx="1380900" cy="492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dirty="0">
                  <a:latin typeface="Malgun Gothic"/>
                  <a:ea typeface="Malgun Gothic"/>
                  <a:cs typeface="Malgun Gothic"/>
                  <a:sym typeface="Malgun Gothic"/>
                </a:rPr>
                <a:t>재해 관리</a:t>
              </a:r>
              <a:endParaRPr sz="2000"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2" name="그림 19">
              <a:extLst>
                <a:ext uri="{FF2B5EF4-FFF2-40B4-BE49-F238E27FC236}">
                  <a16:creationId xmlns:a16="http://schemas.microsoft.com/office/drawing/2014/main" id="{7FC763AE-1DF9-467B-8B6D-065005F5E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668625" y="26941769"/>
              <a:ext cx="680308" cy="66934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200FC35-C218-4FAA-BD26-FC39DF267B81}"/>
              </a:ext>
            </a:extLst>
          </p:cNvPr>
          <p:cNvSpPr txBox="1"/>
          <p:nvPr/>
        </p:nvSpPr>
        <p:spPr>
          <a:xfrm>
            <a:off x="10286749" y="27528591"/>
            <a:ext cx="4948713" cy="735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ko-KR" altLang="en-US" sz="3200" dirty="0">
                <a:latin typeface="Malgun Gothic"/>
                <a:ea typeface="Malgun Gothic"/>
                <a:cs typeface="+mn-lt"/>
              </a:rPr>
              <a:t>가상머신 복구 자동화</a:t>
            </a:r>
            <a:endParaRPr lang="ko-KR" sz="3200" dirty="0">
              <a:latin typeface="Malgun Gothic"/>
              <a:ea typeface="Malgun Gothic"/>
              <a:cs typeface="+mn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9E6598-2D5C-4406-811C-1410BE004C09}"/>
              </a:ext>
            </a:extLst>
          </p:cNvPr>
          <p:cNvSpPr txBox="1"/>
          <p:nvPr/>
        </p:nvSpPr>
        <p:spPr>
          <a:xfrm>
            <a:off x="2093700" y="27523124"/>
            <a:ext cx="6476955" cy="735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ko-KR" altLang="en-US" sz="3200">
                <a:latin typeface="Malgun Gothic"/>
                <a:ea typeface="Malgun Gothic"/>
                <a:cs typeface="+mn-lt"/>
              </a:rPr>
              <a:t>손쉬운 가상머신 관리 환경 제공</a:t>
            </a:r>
            <a:endParaRPr lang="ko-KR" sz="3200" dirty="0">
              <a:latin typeface="Malgun Gothic"/>
              <a:ea typeface="Malgun Gothic"/>
              <a:cs typeface="+mn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4DBC3C0-4792-456C-8784-F6AA60CB88C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6" b="49104"/>
          <a:stretch/>
        </p:blipFill>
        <p:spPr>
          <a:xfrm>
            <a:off x="619079" y="24962315"/>
            <a:ext cx="9551933" cy="247008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2B9BB74-7AC7-42CD-8904-A36ED058D4FB}"/>
              </a:ext>
            </a:extLst>
          </p:cNvPr>
          <p:cNvSpPr/>
          <p:nvPr/>
        </p:nvSpPr>
        <p:spPr>
          <a:xfrm>
            <a:off x="14634691" y="26021123"/>
            <a:ext cx="1291028" cy="518160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595C63D-2227-48C0-B890-4BFABBCA8EC8}"/>
              </a:ext>
            </a:extLst>
          </p:cNvPr>
          <p:cNvSpPr/>
          <p:nvPr/>
        </p:nvSpPr>
        <p:spPr>
          <a:xfrm>
            <a:off x="16324559" y="24929634"/>
            <a:ext cx="4301339" cy="266136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06E3B7-A7BF-4B7F-A7DE-1D8E5E08FDC7}"/>
              </a:ext>
            </a:extLst>
          </p:cNvPr>
          <p:cNvSpPr txBox="1"/>
          <p:nvPr/>
        </p:nvSpPr>
        <p:spPr>
          <a:xfrm>
            <a:off x="16433545" y="25515120"/>
            <a:ext cx="4312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Malgun Gothic"/>
                <a:ea typeface="Malgun Gothic"/>
                <a:cs typeface="+mn-lt"/>
              </a:rPr>
              <a:t>요구사항 기반 관리</a:t>
            </a:r>
            <a:endParaRPr lang="en-US" altLang="ko-KR" sz="3200" dirty="0"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Malgun Gothic"/>
                <a:ea typeface="Malgun Gothic"/>
                <a:cs typeface="+mn-lt"/>
              </a:rPr>
              <a:t>사용자 편의성 증대</a:t>
            </a:r>
            <a:endParaRPr lang="en-US" altLang="ko-KR" sz="3200" dirty="0"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Malgun Gothic"/>
                <a:ea typeface="Malgun Gothic"/>
                <a:cs typeface="+mn-lt"/>
              </a:rPr>
              <a:t>시스템 가용성 증가</a:t>
            </a:r>
            <a:endParaRPr lang="en-US" altLang="ko-KR" sz="3200" dirty="0">
              <a:latin typeface="Malgun Gothic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614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174</Words>
  <Application>Microsoft Macintosh PowerPoint</Application>
  <PresentationFormat>사용자 지정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Malgun Gothic</vt:lpstr>
      <vt:lpstr>Calibri</vt:lpstr>
      <vt:lpstr>Arial Black</vt:lpstr>
      <vt:lpstr>Arial</vt:lpstr>
      <vt:lpstr>Malgun Gothic</vt:lpstr>
      <vt:lpstr>Franklin Gothic Demi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이봉훈</cp:lastModifiedBy>
  <cp:revision>20</cp:revision>
  <cp:lastPrinted>2022-10-07T06:00:28Z</cp:lastPrinted>
  <dcterms:created xsi:type="dcterms:W3CDTF">2019-07-31T07:36:11Z</dcterms:created>
  <dcterms:modified xsi:type="dcterms:W3CDTF">2022-10-13T06:09:47Z</dcterms:modified>
</cp:coreProperties>
</file>