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0275200" cx="21383625"/>
  <p:notesSz cx="6858000" cy="9144000"/>
  <p:embeddedFontLst>
    <p:embeddedFont>
      <p:font typeface="Franklin Gothic"/>
      <p:bold r:id="rId7"/>
    </p:embeddedFont>
    <p:embeddedFont>
      <p:font typeface="Arial Black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51">
          <p15:clr>
            <a:srgbClr val="A4A3A4"/>
          </p15:clr>
        </p15:guide>
        <p15:guide id="2" pos="6735">
          <p15:clr>
            <a:srgbClr val="A4A3A4"/>
          </p15:clr>
        </p15:guide>
        <p15:guide id="3" orient="horz" pos="1452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FQEDG0m29U/dndhEwWpb8r4ek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51" orient="horz"/>
        <p:guide pos="6735"/>
        <p:guide pos="1452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FranklinGothic-bold.fntdata"/><Relationship Id="rId8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603772" y="4954765"/>
            <a:ext cx="18176081" cy="105402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/>
            </a:lvl1pPr>
            <a:lvl2pPr lvl="1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sz="4677"/>
            </a:lvl2pPr>
            <a:lvl3pPr lvl="2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sz="4209"/>
            </a:lvl3pPr>
            <a:lvl4pPr lvl="3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4pPr>
            <a:lvl5pPr lvl="4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5pPr>
            <a:lvl6pPr lvl="5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6pPr>
            <a:lvl7pPr lvl="6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7pPr>
            <a:lvl8pPr lvl="7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8pPr>
            <a:lvl9pPr lvl="8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1087140" y="8442358"/>
            <a:ext cx="19209345" cy="18443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79658" y="12134875"/>
            <a:ext cx="25656844" cy="4610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-4575678" y="7657679"/>
            <a:ext cx="25656844" cy="1356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1458988" y="7547788"/>
            <a:ext cx="18443377" cy="12593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458988" y="20260574"/>
            <a:ext cx="18443377" cy="662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677"/>
              <a:buNone/>
              <a:defRPr sz="467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209"/>
              <a:buNone/>
              <a:defRPr sz="420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470124" y="8059374"/>
            <a:ext cx="9088041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10825460" y="8059374"/>
            <a:ext cx="9088041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472909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0377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7483"/>
              <a:buChar char="•"/>
              <a:defRPr sz="7483"/>
            </a:lvl1pPr>
            <a:lvl2pPr indent="-644398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6548"/>
              <a:buChar char="•"/>
              <a:defRPr sz="6548"/>
            </a:lvl2pPr>
            <a:lvl3pPr indent="-584962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Char char="•"/>
              <a:defRPr sz="5612"/>
            </a:lvl3pPr>
            <a:lvl4pPr indent="-525589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4pPr>
            <a:lvl5pPr indent="-525589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5pPr>
            <a:lvl6pPr indent="-525589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6pPr>
            <a:lvl7pPr indent="-525589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7pPr>
            <a:lvl8pPr indent="-525589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8pPr>
            <a:lvl9pPr indent="-525589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89"/>
              <a:buFont typeface="Calibri"/>
              <a:buNone/>
              <a:defRPr b="0" i="0" sz="102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44398" lvl="0" marL="457200" marR="0" rtl="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6548"/>
              <a:buFont typeface="Arial"/>
              <a:buChar char="•"/>
              <a:defRPr b="0" i="0" sz="65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962" lvl="1" marL="914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Font typeface="Arial"/>
              <a:buChar char="•"/>
              <a:defRPr b="0" i="0" sz="56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5589" lvl="2" marL="1371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Char char="•"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5871" lvl="3" marL="1828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5871" lvl="4" marL="22860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5871" lvl="5" marL="27432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5871" lvl="6" marL="3200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5871" lvl="7" marL="3657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5871" lvl="8" marL="4114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11" Type="http://schemas.openxmlformats.org/officeDocument/2006/relationships/image" Target="../media/image9.png"/><Relationship Id="rId10" Type="http://schemas.openxmlformats.org/officeDocument/2006/relationships/image" Target="../media/image5.png"/><Relationship Id="rId12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10.jp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"/>
          <p:cNvGrpSpPr/>
          <p:nvPr/>
        </p:nvGrpSpPr>
        <p:grpSpPr>
          <a:xfrm>
            <a:off x="0" y="0"/>
            <a:ext cx="21383625" cy="6162727"/>
            <a:chOff x="0" y="0"/>
            <a:chExt cx="21383625" cy="6162727"/>
          </a:xfrm>
        </p:grpSpPr>
        <p:pic>
          <p:nvPicPr>
            <p:cNvPr id="85" name="Google Shape;8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383625" cy="6162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"/>
            <p:cNvSpPr txBox="1"/>
            <p:nvPr/>
          </p:nvSpPr>
          <p:spPr>
            <a:xfrm>
              <a:off x="7099300" y="4254500"/>
              <a:ext cx="255711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녹슬었조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조환규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장덕진</a:t>
              </a:r>
              <a:r>
                <a:rPr b="1" lang="ko-K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정명진, 황동민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5721225" y="1990625"/>
              <a:ext cx="128589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ko-KR" sz="6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입문자를 위한 Rust 언어 학습 사이트</a:t>
              </a:r>
              <a:endParaRPr b="1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2396327" y="1022375"/>
              <a:ext cx="3172500" cy="26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600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23</a:t>
              </a:r>
              <a:endParaRPr sz="166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endParaRPr>
            </a:p>
          </p:txBody>
        </p:sp>
        <p:sp>
          <p:nvSpPr>
            <p:cNvPr id="91" name="Google Shape;91;p2"/>
            <p:cNvSpPr txBox="1"/>
            <p:nvPr/>
          </p:nvSpPr>
          <p:spPr>
            <a:xfrm>
              <a:off x="8978975" y="5400600"/>
              <a:ext cx="3365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 소개 및 목표</a:t>
              </a:r>
              <a:endPara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>
            <a:off x="-1" y="11315675"/>
            <a:ext cx="21383625" cy="950925"/>
            <a:chOff x="-1" y="13258000"/>
            <a:chExt cx="21383625" cy="950925"/>
          </a:xfrm>
        </p:grpSpPr>
        <p:pic>
          <p:nvPicPr>
            <p:cNvPr id="93" name="Google Shape;9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13258000"/>
              <a:ext cx="21383625" cy="95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2"/>
            <p:cNvSpPr txBox="1"/>
            <p:nvPr/>
          </p:nvSpPr>
          <p:spPr>
            <a:xfrm>
              <a:off x="9379025" y="13440975"/>
              <a:ext cx="25653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시스템 구성</a:t>
              </a:r>
              <a:endPara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-14288" y="20906575"/>
            <a:ext cx="21383622" cy="950925"/>
            <a:chOff x="-14288" y="22582975"/>
            <a:chExt cx="21383622" cy="950925"/>
          </a:xfrm>
        </p:grpSpPr>
        <p:pic>
          <p:nvPicPr>
            <p:cNvPr id="96" name="Google Shape;9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4288" y="22582975"/>
              <a:ext cx="21383622" cy="95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2"/>
            <p:cNvSpPr txBox="1"/>
            <p:nvPr/>
          </p:nvSpPr>
          <p:spPr>
            <a:xfrm>
              <a:off x="9550476" y="22774200"/>
              <a:ext cx="2451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 결과</a:t>
              </a:r>
              <a:endPara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99" name="Google Shape;99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8367267"/>
              <a:ext cx="21383625" cy="1907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2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7F7F7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2022</a:t>
              </a:r>
              <a:endParaRPr sz="28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101" name="Google Shape;101;p2"/>
          <p:cNvSpPr/>
          <p:nvPr/>
        </p:nvSpPr>
        <p:spPr>
          <a:xfrm>
            <a:off x="14268450" y="28651200"/>
            <a:ext cx="280035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790950" y="6656375"/>
            <a:ext cx="169008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프로그래밍에 익숙하지 않은 입문자도 쉽게 </a:t>
            </a:r>
            <a:r>
              <a:rPr b="1" lang="ko-KR" sz="3100">
                <a:latin typeface="Calibri"/>
                <a:ea typeface="Calibri"/>
                <a:cs typeface="Calibri"/>
                <a:sym typeface="Calibri"/>
              </a:rPr>
              <a:t>Rust 언어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를 공부할 수 있는 </a:t>
            </a:r>
            <a:r>
              <a:rPr b="1" lang="ko-KR" sz="3100">
                <a:latin typeface="Calibri"/>
                <a:ea typeface="Calibri"/>
                <a:cs typeface="Calibri"/>
                <a:sym typeface="Calibri"/>
              </a:rPr>
              <a:t>학습 사이트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입니다.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Rust는 </a:t>
            </a:r>
            <a:r>
              <a:rPr b="1" lang="ko-KR" sz="3100">
                <a:latin typeface="Calibri"/>
                <a:ea typeface="Calibri"/>
                <a:cs typeface="Calibri"/>
                <a:sym typeface="Calibri"/>
              </a:rPr>
              <a:t>높은 안전성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과 </a:t>
            </a:r>
            <a:r>
              <a:rPr b="1" lang="ko-KR" sz="3100">
                <a:latin typeface="Calibri"/>
                <a:ea typeface="Calibri"/>
                <a:cs typeface="Calibri"/>
                <a:sym typeface="Calibri"/>
              </a:rPr>
              <a:t>빠른 속도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로 동작하는 함수형 프로그래밍 언어입니다.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사이트 내에서 </a:t>
            </a:r>
            <a:r>
              <a:rPr b="1" lang="ko-KR" sz="3100">
                <a:latin typeface="Calibri"/>
                <a:ea typeface="Calibri"/>
                <a:cs typeface="Calibri"/>
                <a:sym typeface="Calibri"/>
              </a:rPr>
              <a:t>튜토리얼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ko-KR" sz="3100">
                <a:latin typeface="Calibri"/>
                <a:ea typeface="Calibri"/>
                <a:cs typeface="Calibri"/>
                <a:sym typeface="Calibri"/>
              </a:rPr>
              <a:t>연습문제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ko-KR" sz="3100">
                <a:latin typeface="Calibri"/>
                <a:ea typeface="Calibri"/>
                <a:cs typeface="Calibri"/>
                <a:sym typeface="Calibri"/>
              </a:rPr>
              <a:t>레퍼런스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ko-KR" sz="3100">
                <a:latin typeface="Calibri"/>
                <a:ea typeface="Calibri"/>
                <a:cs typeface="Calibri"/>
                <a:sym typeface="Calibri"/>
              </a:rPr>
              <a:t>온라인 컴파일러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 등 여러 기능을 제공합니다.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1550" y="6054725"/>
            <a:ext cx="2373300" cy="23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950" y="8793150"/>
            <a:ext cx="3086100" cy="205741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1200150" y="9370925"/>
            <a:ext cx="154530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b="1" lang="ko-K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대학생 저학년</a:t>
            </a:r>
            <a:r>
              <a:rPr b="1" lang="ko-K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(1~2학년)</a:t>
            </a:r>
            <a:r>
              <a:rPr lang="ko-K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대상으로 하는 </a:t>
            </a:r>
            <a:r>
              <a:rPr b="1" lang="ko-K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올인원 Rust판 백준</a:t>
            </a:r>
            <a:r>
              <a:rPr lang="ko-K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입니다.</a:t>
            </a:r>
            <a:r>
              <a:rPr lang="ko-K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해당 사이트에서는 </a:t>
            </a:r>
            <a:r>
              <a:rPr b="1" lang="ko-KR" sz="3100">
                <a:latin typeface="Calibri"/>
                <a:ea typeface="Calibri"/>
                <a:cs typeface="Calibri"/>
                <a:sym typeface="Calibri"/>
              </a:rPr>
              <a:t>개별화된 학습 환경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을 제공합니다. 개인 진도에 따른 </a:t>
            </a:r>
            <a:r>
              <a:rPr b="1" lang="ko-KR" sz="3100">
                <a:latin typeface="Calibri"/>
                <a:ea typeface="Calibri"/>
                <a:cs typeface="Calibri"/>
                <a:sym typeface="Calibri"/>
              </a:rPr>
              <a:t>Rust 학습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과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 난이도를 고려해 예제 코드가 있는 </a:t>
            </a:r>
            <a:r>
              <a:rPr b="1" lang="ko-KR" sz="3100">
                <a:latin typeface="Calibri"/>
                <a:ea typeface="Calibri"/>
                <a:cs typeface="Calibri"/>
                <a:sym typeface="Calibri"/>
              </a:rPr>
              <a:t>연습 문제 풀이</a:t>
            </a:r>
            <a:r>
              <a:rPr lang="ko-KR" sz="3100">
                <a:latin typeface="Calibri"/>
                <a:ea typeface="Calibri"/>
                <a:cs typeface="Calibri"/>
                <a:sym typeface="Calibri"/>
              </a:rPr>
              <a:t>가 가능합니다.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3900" y="22086100"/>
            <a:ext cx="7179912" cy="5090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2019450" y="27483275"/>
            <a:ext cx="3657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latin typeface="Calibri"/>
                <a:ea typeface="Calibri"/>
                <a:cs typeface="Calibri"/>
                <a:sym typeface="Calibri"/>
              </a:rPr>
              <a:t>Rust 튜토리얼 페이지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9086850" y="27469550"/>
            <a:ext cx="375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latin typeface="Calibri"/>
                <a:ea typeface="Calibri"/>
                <a:cs typeface="Calibri"/>
                <a:sym typeface="Calibri"/>
              </a:rPr>
              <a:t>Rust 레퍼런스 </a:t>
            </a:r>
            <a:r>
              <a:rPr b="1" lang="ko-K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페이지</a:t>
            </a:r>
            <a:r>
              <a:rPr b="1" lang="ko-KR" sz="2700"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5944850" y="27483275"/>
            <a:ext cx="348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latin typeface="Calibri"/>
                <a:ea typeface="Calibri"/>
                <a:cs typeface="Calibri"/>
                <a:sym typeface="Calibri"/>
              </a:rPr>
              <a:t>Rust 연습문제 </a:t>
            </a:r>
            <a:r>
              <a:rPr b="1" lang="ko-K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페이지</a:t>
            </a:r>
            <a:r>
              <a:rPr b="1" lang="ko-KR" sz="27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886200" y="5981700"/>
            <a:ext cx="2800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latin typeface="Calibri"/>
                <a:ea typeface="Calibri"/>
                <a:cs typeface="Calibri"/>
                <a:sym typeface="Calibri"/>
              </a:rPr>
              <a:t>&lt;과제 소개&gt;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352550" y="8610600"/>
            <a:ext cx="2800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latin typeface="Calibri"/>
                <a:ea typeface="Calibri"/>
                <a:cs typeface="Calibri"/>
                <a:sym typeface="Calibri"/>
              </a:rPr>
              <a:t>&lt;목표&gt;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044863" y="10648925"/>
            <a:ext cx="49911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13487400" y="12731700"/>
            <a:ext cx="4519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latin typeface="Calibri"/>
                <a:ea typeface="Calibri"/>
                <a:cs typeface="Calibri"/>
                <a:sym typeface="Calibri"/>
              </a:rPr>
              <a:t>&lt;시스템 동작 과정&gt;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3487400" y="13632875"/>
            <a:ext cx="7505700" cy="6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ko-KR" sz="2800">
                <a:latin typeface="Calibri"/>
                <a:ea typeface="Calibri"/>
                <a:cs typeface="Calibri"/>
                <a:sym typeface="Calibri"/>
              </a:rPr>
              <a:t>사용자</a:t>
            </a: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가 사이트에서 </a:t>
            </a:r>
            <a:r>
              <a:rPr b="1" lang="ko-KR" sz="2800">
                <a:latin typeface="Calibri"/>
                <a:ea typeface="Calibri"/>
                <a:cs typeface="Calibri"/>
                <a:sym typeface="Calibri"/>
              </a:rPr>
              <a:t>학습</a:t>
            </a: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을 하거나, 온라인 </a:t>
            </a:r>
            <a:r>
              <a:rPr b="1" lang="ko-KR" sz="2800">
                <a:latin typeface="Calibri"/>
                <a:ea typeface="Calibri"/>
                <a:cs typeface="Calibri"/>
                <a:sym typeface="Calibri"/>
              </a:rPr>
              <a:t>컴파일러를 이용</a:t>
            </a: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한다.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ko-KR" sz="2800">
                <a:latin typeface="Calibri"/>
                <a:ea typeface="Calibri"/>
                <a:cs typeface="Calibri"/>
                <a:sym typeface="Calibri"/>
              </a:rPr>
              <a:t>웹 사이트</a:t>
            </a: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에서 받아들인 </a:t>
            </a:r>
            <a:r>
              <a:rPr b="1" lang="ko-KR" sz="2800">
                <a:latin typeface="Calibri"/>
                <a:ea typeface="Calibri"/>
                <a:cs typeface="Calibri"/>
                <a:sym typeface="Calibri"/>
              </a:rPr>
              <a:t>정보</a:t>
            </a: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를 가지고 원하는 동작을 </a:t>
            </a:r>
            <a:r>
              <a:rPr b="1" lang="ko-KR" sz="2800">
                <a:latin typeface="Calibri"/>
                <a:ea typeface="Calibri"/>
                <a:cs typeface="Calibri"/>
                <a:sym typeface="Calibri"/>
              </a:rPr>
              <a:t>서버</a:t>
            </a: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에 요청한다.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서버는 </a:t>
            </a:r>
            <a:r>
              <a:rPr b="1"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</a:t>
            </a: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 </a:t>
            </a: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받아온 정보를 저장하고 필요한 정보를 받아온다.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각 정보를 가지고 사용자가 </a:t>
            </a:r>
            <a:r>
              <a:rPr b="1" lang="ko-KR" sz="2800">
                <a:latin typeface="Calibri"/>
                <a:ea typeface="Calibri"/>
                <a:cs typeface="Calibri"/>
                <a:sym typeface="Calibri"/>
              </a:rPr>
              <a:t>요청한 동작</a:t>
            </a: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을 수행하고 </a:t>
            </a:r>
            <a:r>
              <a:rPr b="1" lang="ko-KR" sz="2800">
                <a:latin typeface="Calibri"/>
                <a:ea typeface="Calibri"/>
                <a:cs typeface="Calibri"/>
                <a:sym typeface="Calibri"/>
              </a:rPr>
              <a:t>결과</a:t>
            </a: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를 반환한다.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ko-KR" sz="2800">
                <a:latin typeface="Calibri"/>
                <a:ea typeface="Calibri"/>
                <a:cs typeface="Calibri"/>
                <a:sym typeface="Calibri"/>
              </a:rPr>
              <a:t>반환된 결과</a:t>
            </a: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를 사용하여 사용자에게 보여준다.</a:t>
            </a:r>
            <a:br>
              <a:rPr lang="ko-KR" sz="2800">
                <a:latin typeface="Calibri"/>
                <a:ea typeface="Calibri"/>
                <a:cs typeface="Calibri"/>
                <a:sym typeface="Calibri"/>
              </a:rPr>
            </a:br>
            <a:br>
              <a:rPr lang="ko-KR" sz="2800">
                <a:latin typeface="Calibri"/>
                <a:ea typeface="Calibri"/>
                <a:cs typeface="Calibri"/>
                <a:sym typeface="Calibri"/>
              </a:rPr>
            </a:br>
            <a:br>
              <a:rPr lang="ko-KR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>
            <a:off x="496350" y="13065475"/>
            <a:ext cx="12719901" cy="7203000"/>
            <a:chOff x="496350" y="13065475"/>
            <a:chExt cx="12719901" cy="7203000"/>
          </a:xfrm>
        </p:grpSpPr>
        <p:pic>
          <p:nvPicPr>
            <p:cNvPr id="116" name="Google Shape;116;p2"/>
            <p:cNvPicPr preferRelativeResize="0"/>
            <p:nvPr/>
          </p:nvPicPr>
          <p:blipFill rotWithShape="1">
            <a:blip r:embed="rId10">
              <a:alphaModFix/>
            </a:blip>
            <a:srcRect b="0" l="0" r="86562" t="0"/>
            <a:stretch/>
          </p:blipFill>
          <p:spPr>
            <a:xfrm>
              <a:off x="496350" y="13104650"/>
              <a:ext cx="1905173" cy="716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"/>
            <p:cNvPicPr preferRelativeResize="0"/>
            <p:nvPr/>
          </p:nvPicPr>
          <p:blipFill rotWithShape="1">
            <a:blip r:embed="rId10">
              <a:alphaModFix/>
            </a:blip>
            <a:srcRect b="0" l="22875" r="0" t="0"/>
            <a:stretch/>
          </p:blipFill>
          <p:spPr>
            <a:xfrm>
              <a:off x="2281400" y="13065475"/>
              <a:ext cx="10934851" cy="7163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" name="Google Shape;118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5050" y="22124898"/>
            <a:ext cx="6590400" cy="50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268450" y="22086100"/>
            <a:ext cx="6767524" cy="50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2019-07-31T07:36:11Z</dcterms:created>
  <dc:creator>user</dc:creator>
</cp:coreProperties>
</file>