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9DE"/>
    <a:srgbClr val="FFFFFF"/>
    <a:srgbClr val="4C5B7C"/>
    <a:srgbClr val="253862"/>
    <a:srgbClr val="BABABA"/>
    <a:srgbClr val="F08213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622" y="-77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57D606-A27F-5980-9499-270E4690373F}"/>
              </a:ext>
            </a:extLst>
          </p:cNvPr>
          <p:cNvSpPr/>
          <p:nvPr/>
        </p:nvSpPr>
        <p:spPr>
          <a:xfrm>
            <a:off x="7859626" y="10498847"/>
            <a:ext cx="12604975" cy="653178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BABABA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53584526">
                  <a:custGeom>
                    <a:avLst/>
                    <a:gdLst>
                      <a:gd name="connsiteX0" fmla="*/ 0 w 12604975"/>
                      <a:gd name="connsiteY0" fmla="*/ 1044596 h 6267450"/>
                      <a:gd name="connsiteX1" fmla="*/ 1044596 w 12604975"/>
                      <a:gd name="connsiteY1" fmla="*/ 0 h 6267450"/>
                      <a:gd name="connsiteX2" fmla="*/ 11560379 w 12604975"/>
                      <a:gd name="connsiteY2" fmla="*/ 0 h 6267450"/>
                      <a:gd name="connsiteX3" fmla="*/ 12604975 w 12604975"/>
                      <a:gd name="connsiteY3" fmla="*/ 1044596 h 6267450"/>
                      <a:gd name="connsiteX4" fmla="*/ 12604975 w 12604975"/>
                      <a:gd name="connsiteY4" fmla="*/ 5222854 h 6267450"/>
                      <a:gd name="connsiteX5" fmla="*/ 11560379 w 12604975"/>
                      <a:gd name="connsiteY5" fmla="*/ 6267450 h 6267450"/>
                      <a:gd name="connsiteX6" fmla="*/ 1044596 w 12604975"/>
                      <a:gd name="connsiteY6" fmla="*/ 6267450 h 6267450"/>
                      <a:gd name="connsiteX7" fmla="*/ 0 w 12604975"/>
                      <a:gd name="connsiteY7" fmla="*/ 5222854 h 6267450"/>
                      <a:gd name="connsiteX8" fmla="*/ 0 w 12604975"/>
                      <a:gd name="connsiteY8" fmla="*/ 1044596 h 6267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604975" h="6267450" fill="none" extrusionOk="0">
                        <a:moveTo>
                          <a:pt x="0" y="1044596"/>
                        </a:moveTo>
                        <a:cubicBezTo>
                          <a:pt x="62432" y="520109"/>
                          <a:pt x="394348" y="-52875"/>
                          <a:pt x="1044596" y="0"/>
                        </a:cubicBezTo>
                        <a:cubicBezTo>
                          <a:pt x="3783578" y="108361"/>
                          <a:pt x="9566796" y="77741"/>
                          <a:pt x="11560379" y="0"/>
                        </a:cubicBezTo>
                        <a:cubicBezTo>
                          <a:pt x="12119076" y="-32774"/>
                          <a:pt x="12562002" y="519527"/>
                          <a:pt x="12604975" y="1044596"/>
                        </a:cubicBezTo>
                        <a:cubicBezTo>
                          <a:pt x="12498075" y="3097535"/>
                          <a:pt x="12774913" y="3159305"/>
                          <a:pt x="12604975" y="5222854"/>
                        </a:cubicBezTo>
                        <a:cubicBezTo>
                          <a:pt x="12587207" y="5834203"/>
                          <a:pt x="12103903" y="6299232"/>
                          <a:pt x="11560379" y="6267450"/>
                        </a:cubicBezTo>
                        <a:cubicBezTo>
                          <a:pt x="10379470" y="6383320"/>
                          <a:pt x="5578455" y="6365559"/>
                          <a:pt x="1044596" y="6267450"/>
                        </a:cubicBezTo>
                        <a:cubicBezTo>
                          <a:pt x="437848" y="6341125"/>
                          <a:pt x="54860" y="5812396"/>
                          <a:pt x="0" y="5222854"/>
                        </a:cubicBezTo>
                        <a:cubicBezTo>
                          <a:pt x="-71840" y="4318003"/>
                          <a:pt x="83902" y="2155415"/>
                          <a:pt x="0" y="1044596"/>
                        </a:cubicBezTo>
                        <a:close/>
                      </a:path>
                      <a:path w="12604975" h="6267450" stroke="0" extrusionOk="0">
                        <a:moveTo>
                          <a:pt x="0" y="1044596"/>
                        </a:moveTo>
                        <a:cubicBezTo>
                          <a:pt x="-19049" y="469784"/>
                          <a:pt x="452265" y="95741"/>
                          <a:pt x="1044596" y="0"/>
                        </a:cubicBezTo>
                        <a:cubicBezTo>
                          <a:pt x="2920629" y="-49512"/>
                          <a:pt x="6558149" y="48412"/>
                          <a:pt x="11560379" y="0"/>
                        </a:cubicBezTo>
                        <a:cubicBezTo>
                          <a:pt x="12184046" y="42785"/>
                          <a:pt x="12562710" y="443388"/>
                          <a:pt x="12604975" y="1044596"/>
                        </a:cubicBezTo>
                        <a:cubicBezTo>
                          <a:pt x="12749651" y="1978637"/>
                          <a:pt x="12616229" y="3660434"/>
                          <a:pt x="12604975" y="5222854"/>
                        </a:cubicBezTo>
                        <a:cubicBezTo>
                          <a:pt x="12635002" y="5789927"/>
                          <a:pt x="12146612" y="6283209"/>
                          <a:pt x="11560379" y="6267450"/>
                        </a:cubicBezTo>
                        <a:cubicBezTo>
                          <a:pt x="7869525" y="6129202"/>
                          <a:pt x="3667887" y="6217627"/>
                          <a:pt x="1044596" y="6267450"/>
                        </a:cubicBezTo>
                        <a:cubicBezTo>
                          <a:pt x="495936" y="6222290"/>
                          <a:pt x="591" y="5822327"/>
                          <a:pt x="0" y="5222854"/>
                        </a:cubicBezTo>
                        <a:cubicBezTo>
                          <a:pt x="113241" y="4136872"/>
                          <a:pt x="121336" y="2017495"/>
                          <a:pt x="0" y="10445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54500"/>
              <a:ext cx="580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/>
                <a:t>Bros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안성용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5618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최성찬</a:t>
              </a:r>
              <a:r>
                <a:rPr lang="en-US" altLang="ko-KR" sz="2000" b="1" dirty="0"/>
                <a:t>,</a:t>
              </a:r>
              <a:r>
                <a:rPr lang="ko-KR" altLang="en-US" sz="2000" b="1" dirty="0"/>
                <a:t>간촐론 </a:t>
              </a:r>
              <a:r>
                <a:rPr lang="ko-KR" altLang="en-US" sz="2000" b="1" dirty="0" err="1"/>
                <a:t>나란차츠랏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아리온볼드</a:t>
              </a:r>
              <a:r>
                <a:rPr lang="ko-KR" altLang="en-US" sz="2000" b="1" dirty="0"/>
                <a:t> </a:t>
              </a:r>
              <a:r>
                <a:rPr lang="ko-KR" altLang="en-US" sz="2000" b="1" dirty="0" err="1"/>
                <a:t>어드게럴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딥러닝 기반 워크로드 분석을 통한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SSD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성능 개선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42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80583" y="5403531"/>
              <a:ext cx="2422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개요 및 목표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8981750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678746" y="13467504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내용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2022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4077950" y="28536900"/>
            <a:ext cx="31051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27">
            <a:extLst>
              <a:ext uri="{FF2B5EF4-FFF2-40B4-BE49-F238E27FC236}">
                <a16:creationId xmlns:a16="http://schemas.microsoft.com/office/drawing/2014/main" id="{CB3C3B4B-5C21-B837-B1DD-475313099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8553"/>
            <a:ext cx="21383625" cy="902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68B2-DB7D-9A60-7C79-51F680B569B4}"/>
              </a:ext>
            </a:extLst>
          </p:cNvPr>
          <p:cNvSpPr txBox="1"/>
          <p:nvPr/>
        </p:nvSpPr>
        <p:spPr>
          <a:xfrm>
            <a:off x="9684452" y="25268929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과제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A8016-BCB2-ADAF-FF22-A403BD83EDCE}"/>
              </a:ext>
            </a:extLst>
          </p:cNvPr>
          <p:cNvSpPr txBox="1"/>
          <p:nvPr/>
        </p:nvSpPr>
        <p:spPr>
          <a:xfrm>
            <a:off x="717211" y="6475749"/>
            <a:ext cx="19949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800" i="0" dirty="0">
                <a:effectLst/>
                <a:latin typeface="+mn-ea"/>
              </a:rPr>
              <a:t>SSD </a:t>
            </a:r>
            <a:r>
              <a:rPr lang="ko-KR" altLang="en-US" sz="2800" i="0" dirty="0">
                <a:effectLst/>
                <a:latin typeface="+mn-ea"/>
              </a:rPr>
              <a:t>블록 지우기 동작에서 발생하는 추가적인 쓰기를 </a:t>
            </a:r>
            <a:r>
              <a:rPr lang="ko-KR" altLang="en-US" sz="2800" i="0" dirty="0" err="1">
                <a:effectLst/>
                <a:latin typeface="+mn-ea"/>
              </a:rPr>
              <a:t>감소키고자</a:t>
            </a:r>
            <a:r>
              <a:rPr lang="ko-KR" altLang="en-US" sz="2800" i="0" dirty="0">
                <a:effectLst/>
                <a:latin typeface="+mn-ea"/>
              </a:rPr>
              <a:t> </a:t>
            </a:r>
            <a:r>
              <a:rPr lang="en-US" altLang="ko-KR" sz="2800" i="0" dirty="0">
                <a:effectLst/>
                <a:latin typeface="+mn-ea"/>
              </a:rPr>
              <a:t>Hot/Cold </a:t>
            </a:r>
            <a:r>
              <a:rPr lang="ko-KR" altLang="en-US" sz="2800" i="0" dirty="0">
                <a:effectLst/>
                <a:latin typeface="+mn-ea"/>
              </a:rPr>
              <a:t>온도 분류를 수행한다</a:t>
            </a:r>
            <a:r>
              <a:rPr lang="en-US" altLang="ko-KR" sz="2800" i="0" dirty="0">
                <a:effectLst/>
                <a:latin typeface="+mn-ea"/>
              </a:rPr>
              <a:t>. </a:t>
            </a:r>
          </a:p>
          <a:p>
            <a:endParaRPr lang="en-US" altLang="ko-KR" sz="28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800" i="0" dirty="0" err="1">
                <a:effectLst/>
                <a:latin typeface="+mn-ea"/>
              </a:rPr>
              <a:t>머신러닝을</a:t>
            </a:r>
            <a:r>
              <a:rPr lang="ko-KR" altLang="en-US" sz="2800" i="0" dirty="0">
                <a:effectLst/>
                <a:latin typeface="+mn-ea"/>
              </a:rPr>
              <a:t> 통해 각 주소의 접근 빈도를 기반으로 온도를 예측하여 분류를 수행한다</a:t>
            </a:r>
            <a:r>
              <a:rPr lang="en-US" altLang="ko-KR" sz="2800" i="0" dirty="0">
                <a:effectLst/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8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+mn-ea"/>
              </a:rPr>
              <a:t>이를 위해 여러 </a:t>
            </a:r>
            <a:r>
              <a:rPr lang="en-US" altLang="ko-KR" sz="2800" i="0" dirty="0">
                <a:effectLst/>
                <a:latin typeface="+mn-ea"/>
              </a:rPr>
              <a:t>LSTM </a:t>
            </a:r>
            <a:r>
              <a:rPr lang="ko-KR" altLang="en-US" sz="2800" i="0" dirty="0">
                <a:effectLst/>
                <a:latin typeface="+mn-ea"/>
              </a:rPr>
              <a:t>모델을 테스트하고 비교한다</a:t>
            </a:r>
            <a:r>
              <a:rPr lang="en-US" altLang="ko-KR" sz="2800" i="0" dirty="0">
                <a:effectLst/>
                <a:latin typeface="+mn-ea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BE2F0-0B12-A620-2A9D-F27FB34E38B3}"/>
              </a:ext>
            </a:extLst>
          </p:cNvPr>
          <p:cNvSpPr txBox="1"/>
          <p:nvPr/>
        </p:nvSpPr>
        <p:spPr>
          <a:xfrm>
            <a:off x="580574" y="26456103"/>
            <a:ext cx="19949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b="0" i="0" dirty="0" err="1">
                <a:effectLst/>
                <a:latin typeface="+mn-ea"/>
              </a:rPr>
              <a:t>머신러닝으로</a:t>
            </a:r>
            <a:r>
              <a:rPr lang="ko-KR" altLang="en-US" sz="2800" b="0" i="0" dirty="0">
                <a:effectLst/>
                <a:latin typeface="+mn-ea"/>
              </a:rPr>
              <a:t> </a:t>
            </a:r>
            <a:r>
              <a:rPr lang="en-US" altLang="ko-KR" sz="2800" b="0" i="0" dirty="0">
                <a:effectLst/>
                <a:latin typeface="+mn-ea"/>
              </a:rPr>
              <a:t>Hot Cold</a:t>
            </a:r>
            <a:r>
              <a:rPr lang="ko-KR" altLang="en-US" sz="2800" b="0" i="0" dirty="0">
                <a:effectLst/>
                <a:latin typeface="+mn-ea"/>
              </a:rPr>
              <a:t>에서 나아가 </a:t>
            </a:r>
            <a:r>
              <a:rPr lang="en-US" altLang="ko-KR" sz="2800" b="0" i="0" dirty="0">
                <a:effectLst/>
                <a:latin typeface="+mn-ea"/>
              </a:rPr>
              <a:t>Cold Cool Warm</a:t>
            </a:r>
            <a:r>
              <a:rPr lang="ko-KR" altLang="en-US" sz="2800" b="0" i="0" dirty="0">
                <a:effectLst/>
                <a:latin typeface="+mn-ea"/>
              </a:rPr>
              <a:t>으로 온도를 예측하도록 하였다</a:t>
            </a:r>
            <a:r>
              <a:rPr lang="en-US" altLang="ko-KR" sz="2800" b="0" i="0" dirty="0">
                <a:effectLst/>
                <a:latin typeface="+mn-ea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28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b="0" i="0" dirty="0">
                <a:effectLst/>
                <a:latin typeface="+mn-ea"/>
              </a:rPr>
              <a:t>학습시킨 모델의 </a:t>
            </a:r>
            <a:r>
              <a:rPr lang="ko-KR" altLang="en-US" sz="2800" b="0" i="0" dirty="0" err="1">
                <a:effectLst/>
                <a:latin typeface="+mn-ea"/>
              </a:rPr>
              <a:t>예측값을</a:t>
            </a:r>
            <a:r>
              <a:rPr lang="ko-KR" altLang="en-US" sz="2800" b="0" i="0" dirty="0">
                <a:effectLst/>
                <a:latin typeface="+mn-ea"/>
              </a:rPr>
              <a:t> 시뮬레이터에 테스트한 결과 추가적인 쓰기가 최대 </a:t>
            </a:r>
            <a:r>
              <a:rPr lang="en-US" altLang="ko-KR" sz="2800" b="0" i="0" dirty="0">
                <a:effectLst/>
                <a:latin typeface="+mn-ea"/>
              </a:rPr>
              <a:t>9.86% </a:t>
            </a:r>
            <a:r>
              <a:rPr lang="ko-KR" altLang="en-US" sz="2800" b="0" i="0" dirty="0">
                <a:effectLst/>
                <a:latin typeface="+mn-ea"/>
              </a:rPr>
              <a:t>감소했다</a:t>
            </a:r>
            <a:r>
              <a:rPr lang="en-US" altLang="ko-KR" sz="2800" b="0" i="0" dirty="0">
                <a:effectLst/>
                <a:latin typeface="+mn-ea"/>
              </a:rPr>
              <a:t>.</a:t>
            </a:r>
            <a:endParaRPr lang="en-US" sz="2800" dirty="0">
              <a:latin typeface="+mn-ea"/>
            </a:endParaRPr>
          </a:p>
        </p:txBody>
      </p:sp>
      <p:pic>
        <p:nvPicPr>
          <p:cNvPr id="16" name="Picture 15" descr="Diagram, application&#10;&#10;Description automatically generated with medium confidence">
            <a:extLst>
              <a:ext uri="{FF2B5EF4-FFF2-40B4-BE49-F238E27FC236}">
                <a16:creationId xmlns:a16="http://schemas.microsoft.com/office/drawing/2014/main" id="{1819AD5D-1568-892C-B528-D68C980B5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0" y="10143142"/>
            <a:ext cx="6382089" cy="14692456"/>
          </a:xfrm>
          <a:prstGeom prst="rect">
            <a:avLst/>
          </a:prstGeom>
        </p:spPr>
      </p:pic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898AB70C-7CEB-98EF-D7F8-4858F8158641}"/>
              </a:ext>
            </a:extLst>
          </p:cNvPr>
          <p:cNvSpPr/>
          <p:nvPr/>
        </p:nvSpPr>
        <p:spPr>
          <a:xfrm>
            <a:off x="12739716" y="10154427"/>
            <a:ext cx="2844800" cy="688840"/>
          </a:xfrm>
          <a:custGeom>
            <a:avLst/>
            <a:gdLst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568739 h 682490"/>
              <a:gd name="connsiteX7" fmla="*/ 0 w 2844800"/>
              <a:gd name="connsiteY7" fmla="*/ 0 h 682490"/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336510 h 682490"/>
              <a:gd name="connsiteX7" fmla="*/ 0 w 2844800"/>
              <a:gd name="connsiteY7" fmla="*/ 0 h 682490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3651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84135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383626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800" h="688840">
                <a:moveTo>
                  <a:pt x="0" y="3175"/>
                </a:moveTo>
                <a:lnTo>
                  <a:pt x="2486574" y="0"/>
                </a:lnTo>
                <a:lnTo>
                  <a:pt x="2844800" y="345526"/>
                </a:lnTo>
                <a:lnTo>
                  <a:pt x="2844800" y="685665"/>
                </a:lnTo>
                <a:lnTo>
                  <a:pt x="2844800" y="685665"/>
                </a:lnTo>
                <a:lnTo>
                  <a:pt x="383626" y="688840"/>
                </a:lnTo>
                <a:lnTo>
                  <a:pt x="0" y="396835"/>
                </a:lnTo>
                <a:lnTo>
                  <a:pt x="0" y="3175"/>
                </a:lnTo>
                <a:close/>
              </a:path>
            </a:pathLst>
          </a:custGeom>
          <a:solidFill>
            <a:srgbClr val="4C5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899D1-315D-CFBA-442C-66E9B438CF89}"/>
              </a:ext>
            </a:extLst>
          </p:cNvPr>
          <p:cNvSpPr txBox="1"/>
          <p:nvPr/>
        </p:nvSpPr>
        <p:spPr>
          <a:xfrm flipH="1">
            <a:off x="13106280" y="10233091"/>
            <a:ext cx="211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모델 구성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F4D47D-109E-0FF4-A7B6-886FA22698E5}"/>
              </a:ext>
            </a:extLst>
          </p:cNvPr>
          <p:cNvSpPr/>
          <p:nvPr/>
        </p:nvSpPr>
        <p:spPr>
          <a:xfrm>
            <a:off x="7859626" y="17807565"/>
            <a:ext cx="12604975" cy="653178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BABABA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53584526">
                  <a:custGeom>
                    <a:avLst/>
                    <a:gdLst>
                      <a:gd name="connsiteX0" fmla="*/ 0 w 12604975"/>
                      <a:gd name="connsiteY0" fmla="*/ 1044596 h 6267450"/>
                      <a:gd name="connsiteX1" fmla="*/ 1044596 w 12604975"/>
                      <a:gd name="connsiteY1" fmla="*/ 0 h 6267450"/>
                      <a:gd name="connsiteX2" fmla="*/ 11560379 w 12604975"/>
                      <a:gd name="connsiteY2" fmla="*/ 0 h 6267450"/>
                      <a:gd name="connsiteX3" fmla="*/ 12604975 w 12604975"/>
                      <a:gd name="connsiteY3" fmla="*/ 1044596 h 6267450"/>
                      <a:gd name="connsiteX4" fmla="*/ 12604975 w 12604975"/>
                      <a:gd name="connsiteY4" fmla="*/ 5222854 h 6267450"/>
                      <a:gd name="connsiteX5" fmla="*/ 11560379 w 12604975"/>
                      <a:gd name="connsiteY5" fmla="*/ 6267450 h 6267450"/>
                      <a:gd name="connsiteX6" fmla="*/ 1044596 w 12604975"/>
                      <a:gd name="connsiteY6" fmla="*/ 6267450 h 6267450"/>
                      <a:gd name="connsiteX7" fmla="*/ 0 w 12604975"/>
                      <a:gd name="connsiteY7" fmla="*/ 5222854 h 6267450"/>
                      <a:gd name="connsiteX8" fmla="*/ 0 w 12604975"/>
                      <a:gd name="connsiteY8" fmla="*/ 1044596 h 6267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604975" h="6267450" fill="none" extrusionOk="0">
                        <a:moveTo>
                          <a:pt x="0" y="1044596"/>
                        </a:moveTo>
                        <a:cubicBezTo>
                          <a:pt x="62432" y="520109"/>
                          <a:pt x="394348" y="-52875"/>
                          <a:pt x="1044596" y="0"/>
                        </a:cubicBezTo>
                        <a:cubicBezTo>
                          <a:pt x="3783578" y="108361"/>
                          <a:pt x="9566796" y="77741"/>
                          <a:pt x="11560379" y="0"/>
                        </a:cubicBezTo>
                        <a:cubicBezTo>
                          <a:pt x="12119076" y="-32774"/>
                          <a:pt x="12562002" y="519527"/>
                          <a:pt x="12604975" y="1044596"/>
                        </a:cubicBezTo>
                        <a:cubicBezTo>
                          <a:pt x="12498075" y="3097535"/>
                          <a:pt x="12774913" y="3159305"/>
                          <a:pt x="12604975" y="5222854"/>
                        </a:cubicBezTo>
                        <a:cubicBezTo>
                          <a:pt x="12587207" y="5834203"/>
                          <a:pt x="12103903" y="6299232"/>
                          <a:pt x="11560379" y="6267450"/>
                        </a:cubicBezTo>
                        <a:cubicBezTo>
                          <a:pt x="10379470" y="6383320"/>
                          <a:pt x="5578455" y="6365559"/>
                          <a:pt x="1044596" y="6267450"/>
                        </a:cubicBezTo>
                        <a:cubicBezTo>
                          <a:pt x="437848" y="6341125"/>
                          <a:pt x="54860" y="5812396"/>
                          <a:pt x="0" y="5222854"/>
                        </a:cubicBezTo>
                        <a:cubicBezTo>
                          <a:pt x="-71840" y="4318003"/>
                          <a:pt x="83902" y="2155415"/>
                          <a:pt x="0" y="1044596"/>
                        </a:cubicBezTo>
                        <a:close/>
                      </a:path>
                      <a:path w="12604975" h="6267450" stroke="0" extrusionOk="0">
                        <a:moveTo>
                          <a:pt x="0" y="1044596"/>
                        </a:moveTo>
                        <a:cubicBezTo>
                          <a:pt x="-19049" y="469784"/>
                          <a:pt x="452265" y="95741"/>
                          <a:pt x="1044596" y="0"/>
                        </a:cubicBezTo>
                        <a:cubicBezTo>
                          <a:pt x="2920629" y="-49512"/>
                          <a:pt x="6558149" y="48412"/>
                          <a:pt x="11560379" y="0"/>
                        </a:cubicBezTo>
                        <a:cubicBezTo>
                          <a:pt x="12184046" y="42785"/>
                          <a:pt x="12562710" y="443388"/>
                          <a:pt x="12604975" y="1044596"/>
                        </a:cubicBezTo>
                        <a:cubicBezTo>
                          <a:pt x="12749651" y="1978637"/>
                          <a:pt x="12616229" y="3660434"/>
                          <a:pt x="12604975" y="5222854"/>
                        </a:cubicBezTo>
                        <a:cubicBezTo>
                          <a:pt x="12635002" y="5789927"/>
                          <a:pt x="12146612" y="6283209"/>
                          <a:pt x="11560379" y="6267450"/>
                        </a:cubicBezTo>
                        <a:cubicBezTo>
                          <a:pt x="7869525" y="6129202"/>
                          <a:pt x="3667887" y="6217627"/>
                          <a:pt x="1044596" y="6267450"/>
                        </a:cubicBezTo>
                        <a:cubicBezTo>
                          <a:pt x="495936" y="6222290"/>
                          <a:pt x="591" y="5822327"/>
                          <a:pt x="0" y="5222854"/>
                        </a:cubicBezTo>
                        <a:cubicBezTo>
                          <a:pt x="113241" y="4136872"/>
                          <a:pt x="121336" y="2017495"/>
                          <a:pt x="0" y="10445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Diagonal Corners Snipped 18">
            <a:extLst>
              <a:ext uri="{FF2B5EF4-FFF2-40B4-BE49-F238E27FC236}">
                <a16:creationId xmlns:a16="http://schemas.microsoft.com/office/drawing/2014/main" id="{0687D93E-EDE1-4EE6-0648-4C2B66C883DF}"/>
              </a:ext>
            </a:extLst>
          </p:cNvPr>
          <p:cNvSpPr/>
          <p:nvPr/>
        </p:nvSpPr>
        <p:spPr>
          <a:xfrm>
            <a:off x="11895563" y="17466320"/>
            <a:ext cx="4533092" cy="685665"/>
          </a:xfrm>
          <a:custGeom>
            <a:avLst/>
            <a:gdLst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568739 h 682490"/>
              <a:gd name="connsiteX7" fmla="*/ 0 w 2844800"/>
              <a:gd name="connsiteY7" fmla="*/ 0 h 682490"/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336510 h 682490"/>
              <a:gd name="connsiteX7" fmla="*/ 0 w 2844800"/>
              <a:gd name="connsiteY7" fmla="*/ 0 h 682490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3651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84135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383626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287985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  <a:gd name="connsiteX0" fmla="*/ 0 w 2844800"/>
              <a:gd name="connsiteY0" fmla="*/ 0 h 685665"/>
              <a:gd name="connsiteX1" fmla="*/ 2582215 w 2844800"/>
              <a:gd name="connsiteY1" fmla="*/ 9525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287985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800" h="685665">
                <a:moveTo>
                  <a:pt x="0" y="0"/>
                </a:moveTo>
                <a:lnTo>
                  <a:pt x="2582215" y="9525"/>
                </a:lnTo>
                <a:lnTo>
                  <a:pt x="2844800" y="342351"/>
                </a:lnTo>
                <a:lnTo>
                  <a:pt x="2844800" y="682490"/>
                </a:lnTo>
                <a:lnTo>
                  <a:pt x="2844800" y="682490"/>
                </a:lnTo>
                <a:lnTo>
                  <a:pt x="287985" y="685665"/>
                </a:lnTo>
                <a:lnTo>
                  <a:pt x="0" y="393660"/>
                </a:lnTo>
                <a:lnTo>
                  <a:pt x="0" y="0"/>
                </a:lnTo>
                <a:close/>
              </a:path>
            </a:pathLst>
          </a:custGeom>
          <a:solidFill>
            <a:srgbClr val="4C5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088E71-A330-72FD-183A-142B68995D2A}"/>
              </a:ext>
            </a:extLst>
          </p:cNvPr>
          <p:cNvSpPr txBox="1"/>
          <p:nvPr/>
        </p:nvSpPr>
        <p:spPr>
          <a:xfrm flipH="1">
            <a:off x="12405007" y="17537907"/>
            <a:ext cx="3514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WA </a:t>
            </a:r>
            <a:r>
              <a:rPr lang="ko-KR" altLang="en-US" sz="3200" b="1" dirty="0">
                <a:solidFill>
                  <a:schemeClr val="bg1"/>
                </a:solidFill>
              </a:rPr>
              <a:t>개선 정도 평가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8ECDD-7F5C-BB0B-F158-293E05F6A6B2}"/>
              </a:ext>
            </a:extLst>
          </p:cNvPr>
          <p:cNvSpPr txBox="1"/>
          <p:nvPr/>
        </p:nvSpPr>
        <p:spPr>
          <a:xfrm>
            <a:off x="8295242" y="11094287"/>
            <a:ext cx="116310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모델의 주요 디자인은 왼쪽 그림과 같다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변경 사항은 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LSTM 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모델의 아키텍처 노드에서만 발생한다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endParaRPr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Stacked LSTM 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모델이 세 가지 모델 중 가장 좋은 결과를 보였다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9F14E190-754C-2BC4-3389-820F1EF50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72" y="13161503"/>
            <a:ext cx="5953578" cy="3091371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2191BEED-D1AF-8627-5D9A-4F6DDC5BF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310" y="13164418"/>
            <a:ext cx="5953579" cy="3085539"/>
          </a:xfrm>
          <a:prstGeom prst="rect">
            <a:avLst/>
          </a:prstGeom>
        </p:spPr>
      </p:pic>
      <p:graphicFrame>
        <p:nvGraphicFramePr>
          <p:cNvPr id="15" name="Table 22">
            <a:extLst>
              <a:ext uri="{FF2B5EF4-FFF2-40B4-BE49-F238E27FC236}">
                <a16:creationId xmlns:a16="http://schemas.microsoft.com/office/drawing/2014/main" id="{59827EF9-4AF9-375C-8BDE-7F6F51EA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7493"/>
              </p:ext>
            </p:extLst>
          </p:nvPr>
        </p:nvGraphicFramePr>
        <p:xfrm>
          <a:off x="8582437" y="18473541"/>
          <a:ext cx="11127963" cy="2831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990">
                  <a:extLst>
                    <a:ext uri="{9D8B030D-6E8A-4147-A177-3AD203B41FA5}">
                      <a16:colId xmlns:a16="http://schemas.microsoft.com/office/drawing/2014/main" val="608340271"/>
                    </a:ext>
                  </a:extLst>
                </a:gridCol>
                <a:gridCol w="2855488">
                  <a:extLst>
                    <a:ext uri="{9D8B030D-6E8A-4147-A177-3AD203B41FA5}">
                      <a16:colId xmlns:a16="http://schemas.microsoft.com/office/drawing/2014/main" val="3422754682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1824510367"/>
                    </a:ext>
                  </a:extLst>
                </a:gridCol>
              </a:tblGrid>
              <a:tr h="471904">
                <a:tc>
                  <a:txBody>
                    <a:bodyPr/>
                    <a:lstStyle/>
                    <a:p>
                      <a:r>
                        <a:rPr lang="ko-KR" altLang="en-US" sz="2700" dirty="0"/>
                        <a:t>모델</a:t>
                      </a:r>
                      <a:endParaRPr lang="en-US" sz="2700" dirty="0"/>
                    </a:p>
                  </a:txBody>
                  <a:tcPr marL="58876" marR="58876" marT="29438" marB="29438">
                    <a:solidFill>
                      <a:srgbClr val="AAC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NAND Write</a:t>
                      </a:r>
                    </a:p>
                  </a:txBody>
                  <a:tcPr marL="58876" marR="58876" marT="29438" marB="29438">
                    <a:solidFill>
                      <a:srgbClr val="AAC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WA </a:t>
                      </a:r>
                      <a:r>
                        <a:rPr lang="ko-KR" altLang="en-US" sz="2700" dirty="0"/>
                        <a:t>개선도</a:t>
                      </a:r>
                      <a:endParaRPr lang="en-US" sz="2700" dirty="0"/>
                    </a:p>
                  </a:txBody>
                  <a:tcPr marL="58876" marR="58876" marT="29438" marB="29438">
                    <a:solidFill>
                      <a:srgbClr val="AAC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90078"/>
                  </a:ext>
                </a:extLst>
              </a:tr>
              <a:tr h="471904">
                <a:tc>
                  <a:txBody>
                    <a:bodyPr/>
                    <a:lstStyle/>
                    <a:p>
                      <a:r>
                        <a:rPr lang="en-US" sz="2700" dirty="0"/>
                        <a:t>No</a:t>
                      </a:r>
                      <a:r>
                        <a:rPr lang="ko-KR" altLang="en-US" sz="2700" dirty="0"/>
                        <a:t> </a:t>
                      </a:r>
                      <a:r>
                        <a:rPr lang="en-US" altLang="ko-KR" sz="2700" dirty="0"/>
                        <a:t>Model</a:t>
                      </a:r>
                      <a:r>
                        <a:rPr lang="ko-KR" altLang="en-US" sz="2700" dirty="0"/>
                        <a:t> </a:t>
                      </a:r>
                      <a:r>
                        <a:rPr lang="en-US" altLang="ko-KR" sz="2700" dirty="0"/>
                        <a:t>Used</a:t>
                      </a:r>
                      <a:endParaRPr lang="en-US" sz="2700" dirty="0"/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6,130,991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-</a:t>
                      </a:r>
                    </a:p>
                  </a:txBody>
                  <a:tcPr marL="58876" marR="58876" marT="29438" marB="29438"/>
                </a:tc>
                <a:extLst>
                  <a:ext uri="{0D108BD9-81ED-4DB2-BD59-A6C34878D82A}">
                    <a16:rowId xmlns:a16="http://schemas.microsoft.com/office/drawing/2014/main" val="3101853822"/>
                  </a:ext>
                </a:extLst>
              </a:tr>
              <a:tr h="471904">
                <a:tc>
                  <a:txBody>
                    <a:bodyPr/>
                    <a:lstStyle/>
                    <a:p>
                      <a:r>
                        <a:rPr lang="en-US" sz="2700" dirty="0"/>
                        <a:t>Stacked LSTM: 10 epochs with class weight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5,526,428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9.86%</a:t>
                      </a:r>
                    </a:p>
                  </a:txBody>
                  <a:tcPr marL="58876" marR="58876" marT="29438" marB="29438"/>
                </a:tc>
                <a:extLst>
                  <a:ext uri="{0D108BD9-81ED-4DB2-BD59-A6C34878D82A}">
                    <a16:rowId xmlns:a16="http://schemas.microsoft.com/office/drawing/2014/main" val="3618428331"/>
                  </a:ext>
                </a:extLst>
              </a:tr>
              <a:tr h="471904">
                <a:tc>
                  <a:txBody>
                    <a:bodyPr/>
                    <a:lstStyle/>
                    <a:p>
                      <a:r>
                        <a:rPr lang="en-US" sz="2700" dirty="0"/>
                        <a:t>Stacked LSTM: 12 epochs with class weight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5,964,122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2.72%</a:t>
                      </a:r>
                    </a:p>
                  </a:txBody>
                  <a:tcPr marL="58876" marR="58876" marT="29438" marB="29438"/>
                </a:tc>
                <a:extLst>
                  <a:ext uri="{0D108BD9-81ED-4DB2-BD59-A6C34878D82A}">
                    <a16:rowId xmlns:a16="http://schemas.microsoft.com/office/drawing/2014/main" val="2217567656"/>
                  </a:ext>
                </a:extLst>
              </a:tr>
              <a:tr h="471904">
                <a:tc>
                  <a:txBody>
                    <a:bodyPr/>
                    <a:lstStyle/>
                    <a:p>
                      <a:r>
                        <a:rPr lang="en-US" sz="2700" dirty="0"/>
                        <a:t>CNN LSTM: 19 epochs with class weight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6,150,403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0.32%</a:t>
                      </a:r>
                    </a:p>
                  </a:txBody>
                  <a:tcPr marL="58876" marR="58876" marT="29438" marB="29438"/>
                </a:tc>
                <a:extLst>
                  <a:ext uri="{0D108BD9-81ED-4DB2-BD59-A6C34878D82A}">
                    <a16:rowId xmlns:a16="http://schemas.microsoft.com/office/drawing/2014/main" val="3681066505"/>
                  </a:ext>
                </a:extLst>
              </a:tr>
              <a:tr h="471904">
                <a:tc>
                  <a:txBody>
                    <a:bodyPr/>
                    <a:lstStyle/>
                    <a:p>
                      <a:r>
                        <a:rPr lang="en-US" sz="2700" dirty="0"/>
                        <a:t>CNN LSTM Hot/Warm/Cool/Cold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5,983,401</a:t>
                      </a:r>
                    </a:p>
                  </a:txBody>
                  <a:tcPr marL="58876" marR="58876" marT="29438" marB="2943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2.41%</a:t>
                      </a:r>
                    </a:p>
                  </a:txBody>
                  <a:tcPr marL="58876" marR="58876" marT="29438" marB="29438"/>
                </a:tc>
                <a:extLst>
                  <a:ext uri="{0D108BD9-81ED-4DB2-BD59-A6C34878D82A}">
                    <a16:rowId xmlns:a16="http://schemas.microsoft.com/office/drawing/2014/main" val="1780438299"/>
                  </a:ext>
                </a:extLst>
              </a:tr>
            </a:tbl>
          </a:graphicData>
        </a:graphic>
      </p:graphicFrame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ACCCC34C-A2AE-091F-C7EA-D6C8C98E08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699" y="24509114"/>
            <a:ext cx="1666314" cy="937302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284CA630-FC48-D50B-4CCE-6D972D96B7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58" y="24593721"/>
            <a:ext cx="682308" cy="767029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9B5AB20D-30CA-703A-C1C6-BD54C70FFC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423" y="24592384"/>
            <a:ext cx="778870" cy="8535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60A14C-5108-2A23-428F-7329BE9CC38F}"/>
              </a:ext>
            </a:extLst>
          </p:cNvPr>
          <p:cNvSpPr txBox="1"/>
          <p:nvPr/>
        </p:nvSpPr>
        <p:spPr>
          <a:xfrm>
            <a:off x="8546788" y="21542548"/>
            <a:ext cx="11127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WA</a:t>
            </a:r>
            <a:r>
              <a:rPr lang="ko-KR" altLang="en-US" sz="2400" dirty="0">
                <a:latin typeface="+mn-ea"/>
              </a:rPr>
              <a:t>는 요청된 쓰기와 </a:t>
            </a:r>
            <a:r>
              <a:rPr lang="en-US" altLang="ko-KR" sz="2400" dirty="0">
                <a:latin typeface="+mn-ea"/>
              </a:rPr>
              <a:t>NAND </a:t>
            </a:r>
            <a:r>
              <a:rPr lang="ko-KR" altLang="en-US" sz="2400" dirty="0">
                <a:latin typeface="+mn-ea"/>
              </a:rPr>
              <a:t>메모리에 쓰여진 블록 수의 비율이다</a:t>
            </a:r>
            <a:r>
              <a:rPr lang="en-US" altLang="ko-KR" sz="2400" dirty="0">
                <a:latin typeface="+mn-ea"/>
              </a:rPr>
              <a:t>. NAND </a:t>
            </a:r>
            <a:r>
              <a:rPr lang="ko-KR" altLang="en-US" sz="2400" dirty="0">
                <a:latin typeface="+mn-ea"/>
              </a:rPr>
              <a:t>메모리에 쓰여진 블록이 요청된 쓰기 블록과 동일할 때 그 값은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이 된다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즉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더 낮은 </a:t>
            </a:r>
            <a:r>
              <a:rPr lang="en-US" altLang="ko-KR" sz="2400" dirty="0">
                <a:latin typeface="+mn-ea"/>
              </a:rPr>
              <a:t>NAND </a:t>
            </a:r>
            <a:r>
              <a:rPr lang="ko-KR" altLang="en-US" sz="2400" dirty="0">
                <a:latin typeface="+mn-ea"/>
              </a:rPr>
              <a:t>쓰기는 </a:t>
            </a:r>
            <a:r>
              <a:rPr lang="en-US" altLang="ko-KR" sz="2400" dirty="0">
                <a:latin typeface="+mn-ea"/>
              </a:rPr>
              <a:t>WA</a:t>
            </a:r>
            <a:r>
              <a:rPr lang="ko-KR" altLang="en-US" sz="2400" dirty="0">
                <a:latin typeface="+mn-ea"/>
              </a:rPr>
              <a:t>의 개선을 의미한다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endParaRPr lang="en-US" sz="2400" dirty="0">
              <a:latin typeface="+mn-ea"/>
            </a:endParaRPr>
          </a:p>
          <a:p>
            <a:r>
              <a:rPr lang="en-US" altLang="ko-KR" sz="2400" dirty="0">
                <a:latin typeface="+mn-ea"/>
                <a:cs typeface="Arial" panose="020B0604020202020204" pitchFamily="34" charset="0"/>
              </a:rPr>
              <a:t>Stacked</a:t>
            </a:r>
            <a:r>
              <a:rPr lang="ko-KR" altLang="en-US" sz="24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+mn-ea"/>
                <a:cs typeface="Arial" panose="020B0604020202020204" pitchFamily="34" charset="0"/>
              </a:rPr>
              <a:t>LSTM</a:t>
            </a:r>
            <a:r>
              <a:rPr lang="ko-KR" sz="24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sz="2400" dirty="0" err="1">
                <a:effectLst/>
                <a:latin typeface="+mn-ea"/>
                <a:cs typeface="Arial" panose="020B0604020202020204" pitchFamily="34" charset="0"/>
              </a:rPr>
              <a:t>에포크</a:t>
            </a:r>
            <a:r>
              <a:rPr lang="ko-KR" sz="24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ea"/>
                <a:cs typeface="Arial" panose="020B0604020202020204" pitchFamily="34" charset="0"/>
              </a:rPr>
              <a:t>10</a:t>
            </a:r>
            <a:r>
              <a:rPr lang="ko-KR" sz="2400" dirty="0">
                <a:effectLst/>
                <a:latin typeface="+mn-ea"/>
                <a:cs typeface="Arial" panose="020B0604020202020204" pitchFamily="34" charset="0"/>
              </a:rPr>
              <a:t>의 경우가 </a:t>
            </a:r>
            <a:r>
              <a:rPr lang="ko-KR" altLang="en-US" sz="2400" dirty="0">
                <a:latin typeface="+mn-ea"/>
                <a:cs typeface="Arial" panose="020B0604020202020204" pitchFamily="34" charset="0"/>
              </a:rPr>
              <a:t>가장 높은 </a:t>
            </a:r>
            <a:r>
              <a:rPr lang="en-US" altLang="ko-KR" sz="2400" dirty="0">
                <a:latin typeface="+mn-ea"/>
                <a:cs typeface="Arial" panose="020B0604020202020204" pitchFamily="34" charset="0"/>
              </a:rPr>
              <a:t>WA </a:t>
            </a:r>
            <a:r>
              <a:rPr lang="ko-KR" altLang="en-US" sz="2400" dirty="0">
                <a:latin typeface="+mn-ea"/>
                <a:cs typeface="Arial" panose="020B0604020202020204" pitchFamily="34" charset="0"/>
              </a:rPr>
              <a:t>개선도를 보였다</a:t>
            </a:r>
            <a:r>
              <a:rPr lang="en-US" sz="2400" dirty="0">
                <a:effectLst/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2400" dirty="0">
                <a:effectLst/>
                <a:latin typeface="+mn-ea"/>
                <a:cs typeface="Arial" panose="020B0604020202020204" pitchFamily="34" charset="0"/>
              </a:rPr>
              <a:t>이외의 모델 역시 예측 정확도는 비슷하였으나 낮은 </a:t>
            </a:r>
            <a:r>
              <a:rPr lang="en-US" altLang="ko-KR" sz="2400" dirty="0">
                <a:effectLst/>
                <a:latin typeface="+mn-ea"/>
                <a:cs typeface="Arial" panose="020B0604020202020204" pitchFamily="34" charset="0"/>
              </a:rPr>
              <a:t>WA </a:t>
            </a:r>
            <a:r>
              <a:rPr lang="ko-KR" altLang="en-US" sz="2400" dirty="0">
                <a:effectLst/>
                <a:latin typeface="+mn-ea"/>
                <a:cs typeface="Arial" panose="020B0604020202020204" pitchFamily="34" charset="0"/>
              </a:rPr>
              <a:t>개선도를 보였다</a:t>
            </a:r>
            <a:r>
              <a:rPr lang="en-US" altLang="ko-KR" sz="2400" dirty="0">
                <a:effectLst/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24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sz="2400" dirty="0">
                <a:effectLst/>
                <a:latin typeface="+mn-ea"/>
                <a:cs typeface="Arial" panose="020B0604020202020204" pitchFamily="34" charset="0"/>
              </a:rPr>
              <a:t>이는</a:t>
            </a:r>
            <a:r>
              <a:rPr lang="en-US" altLang="ko-KR" sz="2400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effectLst/>
                <a:latin typeface="+mn-ea"/>
                <a:cs typeface="Arial" panose="020B0604020202020204" pitchFamily="34" charset="0"/>
              </a:rPr>
              <a:t>해당 모델 정확도가 과적합에 의한 것이며</a:t>
            </a:r>
            <a:r>
              <a:rPr lang="en-US" altLang="ko-KR" sz="240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effectLst/>
                <a:latin typeface="+mn-ea"/>
                <a:cs typeface="Arial" panose="020B0604020202020204" pitchFamily="34" charset="0"/>
              </a:rPr>
              <a:t>이것이 </a:t>
            </a:r>
            <a:r>
              <a:rPr lang="ko-KR" sz="2400" dirty="0">
                <a:effectLst/>
                <a:latin typeface="+mn-ea"/>
                <a:cs typeface="Arial" panose="020B0604020202020204" pitchFamily="34" charset="0"/>
              </a:rPr>
              <a:t>결과에 악영향을 미침을 보인다</a:t>
            </a:r>
            <a:r>
              <a:rPr lang="en-US" sz="2400" dirty="0">
                <a:effectLst/>
                <a:latin typeface="+mn-ea"/>
                <a:cs typeface="Arial" panose="020B0604020202020204" pitchFamily="34" charset="0"/>
              </a:rPr>
              <a:t>.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259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Calibri</vt:lpstr>
      <vt:lpstr>맑은 고딕</vt:lpstr>
      <vt:lpstr>Wingdings</vt:lpstr>
      <vt:lpstr>Calibri Light</vt:lpstr>
      <vt:lpstr>Arial</vt:lpstr>
      <vt:lpstr>Arial Black</vt:lpstr>
      <vt:lpstr>맑은 고딕</vt:lpstr>
      <vt:lpstr>Franklin Gothic Demi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choi sungchan</cp:lastModifiedBy>
  <cp:revision>39</cp:revision>
  <dcterms:created xsi:type="dcterms:W3CDTF">2019-07-31T07:36:11Z</dcterms:created>
  <dcterms:modified xsi:type="dcterms:W3CDTF">2022-10-07T06:14:37Z</dcterms:modified>
</cp:coreProperties>
</file>