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7" r:id="rId4"/>
    <p:sldId id="259" r:id="rId5"/>
    <p:sldId id="258" r:id="rId6"/>
    <p:sldId id="260" r:id="rId7"/>
    <p:sldId id="262" r:id="rId8"/>
    <p:sldId id="261" r:id="rId9"/>
    <p:sldId id="265" r:id="rId10"/>
    <p:sldId id="266" r:id="rId11"/>
    <p:sldId id="268" r:id="rId12"/>
    <p:sldId id="267" r:id="rId13"/>
    <p:sldId id="269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38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9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28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0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5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4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B18D925-4C3F-48C5-A05C-D55040233F6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EE2A01-6FD4-4D36-B549-808B6A090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Bros</a:t>
            </a:r>
            <a:r>
              <a:rPr lang="ko-KR" altLang="en-US" sz="3600" dirty="0"/>
              <a:t>조 졸업과제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 err="1"/>
              <a:t>머신러닝을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SSD </a:t>
            </a:r>
            <a:r>
              <a:rPr lang="ko-KR" altLang="en-US" sz="3600" dirty="0"/>
              <a:t>성능 개선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5F3982-B10F-FF62-5C2A-1CF3A0FF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38125"/>
            <a:ext cx="81724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5E13B-0C6E-76F7-FD33-3DB55BBD8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12217025" cy="609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9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A4924-94CD-F541-F0D6-20633B01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81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57DE23-2218-48E2-3CB1-734033648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16573"/>
              </p:ext>
            </p:extLst>
          </p:nvPr>
        </p:nvGraphicFramePr>
        <p:xfrm>
          <a:off x="737134" y="1427748"/>
          <a:ext cx="11101940" cy="4395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971">
                  <a:extLst>
                    <a:ext uri="{9D8B030D-6E8A-4147-A177-3AD203B41FA5}">
                      <a16:colId xmlns:a16="http://schemas.microsoft.com/office/drawing/2014/main" val="3531067478"/>
                    </a:ext>
                  </a:extLst>
                </a:gridCol>
                <a:gridCol w="2484633">
                  <a:extLst>
                    <a:ext uri="{9D8B030D-6E8A-4147-A177-3AD203B41FA5}">
                      <a16:colId xmlns:a16="http://schemas.microsoft.com/office/drawing/2014/main" val="214777857"/>
                    </a:ext>
                  </a:extLst>
                </a:gridCol>
                <a:gridCol w="2403767">
                  <a:extLst>
                    <a:ext uri="{9D8B030D-6E8A-4147-A177-3AD203B41FA5}">
                      <a16:colId xmlns:a16="http://schemas.microsoft.com/office/drawing/2014/main" val="1096158814"/>
                    </a:ext>
                  </a:extLst>
                </a:gridCol>
                <a:gridCol w="3143289">
                  <a:extLst>
                    <a:ext uri="{9D8B030D-6E8A-4147-A177-3AD203B41FA5}">
                      <a16:colId xmlns:a16="http://schemas.microsoft.com/office/drawing/2014/main" val="1768045321"/>
                    </a:ext>
                  </a:extLst>
                </a:gridCol>
                <a:gridCol w="1857280">
                  <a:extLst>
                    <a:ext uri="{9D8B030D-6E8A-4147-A177-3AD203B41FA5}">
                      <a16:colId xmlns:a16="http://schemas.microsoft.com/office/drawing/2014/main" val="4134543795"/>
                    </a:ext>
                  </a:extLst>
                </a:gridCol>
              </a:tblGrid>
              <a:tr h="9099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>
                          <a:effectLst/>
                        </a:rPr>
                        <a:t>군집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>
                          <a:effectLst/>
                        </a:rPr>
                        <a:t>접근 빈도 평균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>
                          <a:effectLst/>
                        </a:rPr>
                        <a:t>평균 접근 간격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>
                          <a:effectLst/>
                        </a:rPr>
                        <a:t>접근 간격 표준편차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LBA </a:t>
                      </a:r>
                      <a:r>
                        <a:rPr lang="ko-KR" sz="2400" kern="100">
                          <a:effectLst/>
                        </a:rPr>
                        <a:t>수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204073"/>
                  </a:ext>
                </a:extLst>
              </a:tr>
              <a:tr h="8310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2.26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4,354.45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955.93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149,575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249628"/>
                  </a:ext>
                </a:extLst>
              </a:tr>
              <a:tr h="884873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11.15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1,990.28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26,167.93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184,942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539995"/>
                  </a:ext>
                </a:extLst>
              </a:tr>
              <a:tr h="884873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1.15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39,117.26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101,204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224021"/>
                  </a:ext>
                </a:extLst>
              </a:tr>
              <a:tr h="884873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5.97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5,373.69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16,545.31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265,152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8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6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LSTM(Long Short Term Memory)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시계열 데이터를 처리하는 데에 유용한 모델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LBA </a:t>
            </a:r>
            <a:r>
              <a:rPr lang="ko-KR" altLang="en-US" sz="3200" dirty="0"/>
              <a:t>접근 빈도</a:t>
            </a:r>
            <a:r>
              <a:rPr lang="en-US" altLang="ko-KR" sz="3200" dirty="0"/>
              <a:t>, </a:t>
            </a:r>
            <a:r>
              <a:rPr lang="ko-KR" altLang="en-US" sz="3200" dirty="0"/>
              <a:t>접근 시간 간격을 기억해야 한다</a:t>
            </a:r>
            <a:r>
              <a:rPr lang="en-US" altLang="ko-KR" sz="3200" dirty="0"/>
              <a:t>.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39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549E4-40AD-33D5-82F2-F96CBA9E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93" y="510540"/>
            <a:ext cx="1150620" cy="513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0E964D-44CD-8130-4680-E05F9BEE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87" y="1874520"/>
            <a:ext cx="115062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68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EAAB6C-4B1A-6FFF-0393-BDB06B21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4806"/>
              </p:ext>
            </p:extLst>
          </p:nvPr>
        </p:nvGraphicFramePr>
        <p:xfrm>
          <a:off x="1511807" y="1511005"/>
          <a:ext cx="9589329" cy="4440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1436">
                  <a:extLst>
                    <a:ext uri="{9D8B030D-6E8A-4147-A177-3AD203B41FA5}">
                      <a16:colId xmlns:a16="http://schemas.microsoft.com/office/drawing/2014/main" val="3712273591"/>
                    </a:ext>
                  </a:extLst>
                </a:gridCol>
                <a:gridCol w="2512256">
                  <a:extLst>
                    <a:ext uri="{9D8B030D-6E8A-4147-A177-3AD203B41FA5}">
                      <a16:colId xmlns:a16="http://schemas.microsoft.com/office/drawing/2014/main" val="363853671"/>
                    </a:ext>
                  </a:extLst>
                </a:gridCol>
                <a:gridCol w="1775637">
                  <a:extLst>
                    <a:ext uri="{9D8B030D-6E8A-4147-A177-3AD203B41FA5}">
                      <a16:colId xmlns:a16="http://schemas.microsoft.com/office/drawing/2014/main" val="700465630"/>
                    </a:ext>
                  </a:extLst>
                </a:gridCol>
              </a:tblGrid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  <a:latin typeface="+mn-ea"/>
                          <a:ea typeface="+mn-ea"/>
                        </a:rPr>
                        <a:t>모델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NAND Write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WA </a:t>
                      </a:r>
                      <a:r>
                        <a:rPr lang="ko-KR" sz="2000" kern="100">
                          <a:effectLst/>
                          <a:latin typeface="+mn-ea"/>
                          <a:ea typeface="+mn-ea"/>
                        </a:rPr>
                        <a:t>개선도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356171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  <a:latin typeface="+mn-ea"/>
                          <a:ea typeface="+mn-ea"/>
                        </a:rPr>
                        <a:t>모델 사용 </a:t>
                      </a: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6,130,991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942060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Stacked-LSTM: 9 epochs, weight-1, B1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5,964,122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2.72%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935002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Stacked-LSTM: 12 epochs, weight-2, B1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5,964,122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2.72%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7662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Stacked-LSTM: 8 epochs, weight-3, B1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5,526,428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9.86%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06762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Stacked-LSTM: 10 epochs, weight-2, B1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5,526,428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9.86%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062610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CNN-LSTM: 19 epochs, weight-2, B1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6,150,403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0.32%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284797"/>
                  </a:ext>
                </a:extLst>
              </a:tr>
              <a:tr h="5550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CNN-LSTM Hot Warm Cool Cold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5,983,401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2.41%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49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6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지엽적 군집 사용시 개선 기대치 </a:t>
            </a:r>
            <a:r>
              <a:rPr lang="en-US" altLang="ko-KR" sz="3200" dirty="0"/>
              <a:t>26%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범용적 군집 사용시 개선 기대치 </a:t>
            </a:r>
            <a:r>
              <a:rPr lang="en-US" altLang="ko-KR" sz="3200" dirty="0"/>
              <a:t>11%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84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SSD</a:t>
            </a:r>
            <a:r>
              <a:rPr lang="ko-KR" altLang="en-US" sz="3600" dirty="0"/>
              <a:t> </a:t>
            </a:r>
            <a:r>
              <a:rPr lang="en-US" altLang="ko-KR" sz="3600" dirty="0"/>
              <a:t>GC</a:t>
            </a:r>
            <a:r>
              <a:rPr lang="ko-KR" altLang="en-US" sz="3600" dirty="0"/>
              <a:t> 과정에서 발생하는 </a:t>
            </a:r>
            <a:r>
              <a:rPr lang="en-US" altLang="ko-KR" sz="3600" dirty="0"/>
              <a:t>WA</a:t>
            </a:r>
            <a:r>
              <a:rPr lang="ko-KR" altLang="en-US" sz="3600" dirty="0"/>
              <a:t>를 감소시킨다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이를 위해 </a:t>
            </a:r>
            <a:r>
              <a:rPr lang="ko-KR" altLang="en-US" sz="3600" dirty="0" err="1"/>
              <a:t>머신러닝을</a:t>
            </a:r>
            <a:r>
              <a:rPr lang="ko-KR" altLang="en-US" sz="3600" dirty="0"/>
              <a:t> 이용하여 </a:t>
            </a:r>
            <a:r>
              <a:rPr lang="en-US" altLang="ko-KR" sz="3600" dirty="0"/>
              <a:t>LBA</a:t>
            </a:r>
            <a:r>
              <a:rPr lang="ko-KR" altLang="en-US" sz="3600" dirty="0"/>
              <a:t>의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온도를 예측한다</a:t>
            </a:r>
            <a:r>
              <a:rPr lang="en-US" altLang="ko-KR" sz="3600" dirty="0"/>
              <a:t>.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6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GC</a:t>
            </a:r>
            <a:r>
              <a:rPr lang="ko-KR" altLang="en-US" sz="3600" dirty="0"/>
              <a:t>는 </a:t>
            </a:r>
            <a:r>
              <a:rPr lang="en-US" altLang="ko-KR" sz="3600" dirty="0"/>
              <a:t>Garbage Collection</a:t>
            </a:r>
            <a:r>
              <a:rPr lang="ko-KR" altLang="en-US" sz="3600" dirty="0"/>
              <a:t>을 의미한다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여기서 </a:t>
            </a:r>
            <a:r>
              <a:rPr lang="en-US" altLang="ko-KR" sz="3600" dirty="0"/>
              <a:t>Collecting </a:t>
            </a:r>
            <a:r>
              <a:rPr lang="ko-KR" altLang="en-US" sz="3600" dirty="0"/>
              <a:t>되는 </a:t>
            </a:r>
            <a:r>
              <a:rPr lang="en-US" altLang="ko-KR" sz="3600" dirty="0"/>
              <a:t>Garbage</a:t>
            </a:r>
            <a:r>
              <a:rPr lang="ko-KR" altLang="en-US" sz="3600" dirty="0"/>
              <a:t>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Invalid </a:t>
            </a:r>
            <a:r>
              <a:rPr lang="ko-KR" altLang="en-US" sz="3600" dirty="0"/>
              <a:t>페이지를 의미한다</a:t>
            </a:r>
            <a:r>
              <a:rPr lang="en-US" altLang="ko-KR" sz="3600" dirty="0"/>
              <a:t>.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문제는 페이지에 덮어쓰기가 안된다는 점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지우기가 블록단위로 이루어진다는 점이다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9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68938-7BA2-1C56-EA06-2DD75FE5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93" y="431492"/>
            <a:ext cx="8178627" cy="57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4ABA28B-7E9E-994F-BCA5-608CD95A259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600" dirty="0"/>
                  <a:t>GC</a:t>
                </a:r>
                <a:r>
                  <a:rPr lang="ko-KR" altLang="en-US" sz="3600" dirty="0"/>
                  <a:t>는 추가적인 쓰기를 발생시킨다</a:t>
                </a:r>
                <a:r>
                  <a:rPr lang="en-US" altLang="ko-KR" sz="3600" dirty="0"/>
                  <a:t>.</a:t>
                </a:r>
                <a:br>
                  <a:rPr lang="en-US" altLang="ko-KR" sz="3600" dirty="0"/>
                </a:br>
                <a:br>
                  <a:rPr lang="en-US" altLang="ko-KR" sz="3600" dirty="0"/>
                </a:br>
                <a:r>
                  <a:rPr lang="ko-KR" altLang="en-US" sz="3600" dirty="0"/>
                  <a:t>요청된 쓰기를 </a:t>
                </a:r>
                <a:r>
                  <a:rPr lang="en-US" altLang="ko-KR" sz="3600" dirty="0"/>
                  <a:t>RW, RW</a:t>
                </a:r>
                <a:r>
                  <a:rPr lang="ko-KR" altLang="en-US" sz="3600" dirty="0"/>
                  <a:t>에 추가적인 쓰기를</a:t>
                </a:r>
                <a:br>
                  <a:rPr lang="en-US" altLang="ko-KR" sz="3600" dirty="0"/>
                </a:br>
                <a:br>
                  <a:rPr lang="en-US" altLang="ko-KR" sz="3600" dirty="0"/>
                </a:br>
                <a:r>
                  <a:rPr lang="ko-KR" altLang="en-US" sz="3600" dirty="0"/>
                  <a:t>합산한 것을 </a:t>
                </a:r>
                <a:r>
                  <a:rPr lang="en-US" altLang="ko-KR" sz="3600" dirty="0"/>
                  <a:t>NW</a:t>
                </a:r>
                <a:r>
                  <a:rPr lang="ko-KR" altLang="en-US" sz="3600" dirty="0"/>
                  <a:t>라고 할 때</a:t>
                </a:r>
                <a:r>
                  <a:rPr lang="en-US" altLang="ko-KR" sz="3600" dirty="0"/>
                  <a:t> WA</a:t>
                </a:r>
                <a:r>
                  <a:rPr lang="ko-KR" altLang="en-US" sz="36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𝑁𝑊</m:t>
                        </m:r>
                      </m:num>
                      <m:den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  <m:t>𝑅𝑊</m:t>
                        </m:r>
                      </m:den>
                    </m:f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600" dirty="0"/>
                  <a:t>이다</a:t>
                </a:r>
                <a:r>
                  <a:rPr lang="en-US" altLang="ko-KR" sz="3600" dirty="0"/>
                  <a:t>.</a:t>
                </a:r>
                <a:r>
                  <a:rPr lang="ko-KR" altLang="en-US" sz="3600" dirty="0"/>
                  <a:t> </a:t>
                </a:r>
                <a:br>
                  <a:rPr lang="en-US" altLang="ko-KR" sz="4800" dirty="0"/>
                </a:br>
                <a:endParaRPr lang="ko-KR" altLang="en-US" sz="48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4ABA28B-7E9E-994F-BCA5-608CD95A2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4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89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자주 업데이트 되는 </a:t>
            </a:r>
            <a:r>
              <a:rPr lang="en-US" altLang="ko-KR" sz="3600" dirty="0"/>
              <a:t>LBA</a:t>
            </a:r>
            <a:r>
              <a:rPr lang="ko-KR" altLang="en-US" sz="3600" dirty="0"/>
              <a:t>는 </a:t>
            </a:r>
            <a:r>
              <a:rPr lang="en-US" altLang="ko-KR" sz="3600" dirty="0"/>
              <a:t>Hot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빈도가 적어질 수록 </a:t>
            </a:r>
            <a:r>
              <a:rPr lang="en-US" altLang="ko-KR" sz="3600" dirty="0"/>
              <a:t>Cold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3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68938-7BA2-1C56-EA06-2DD75FE5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93" y="431492"/>
            <a:ext cx="8178627" cy="57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A28B-7E9E-994F-BCA5-608CD95A2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K-means</a:t>
            </a:r>
            <a:r>
              <a:rPr lang="ko-KR" altLang="en-US" sz="3600" dirty="0"/>
              <a:t>는 비지도 학습을 통해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비슷한 특성을 지닌 데이터를 </a:t>
            </a:r>
            <a:r>
              <a:rPr lang="ko-KR" altLang="en-US" sz="3600" dirty="0" err="1"/>
              <a:t>군집화한다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D4FAD-5BA6-9810-AB6E-BC9A2EA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7868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248</TotalTime>
  <Words>282</Words>
  <Application>Microsoft Office PowerPoint</Application>
  <PresentationFormat>와이드스크린</PresentationFormat>
  <Paragraphs>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Century Schoolbook</vt:lpstr>
      <vt:lpstr>Wingdings 2</vt:lpstr>
      <vt:lpstr>보기</vt:lpstr>
      <vt:lpstr>Bros조 졸업과제  머신러닝을 이용한 SSD 성능 개선 </vt:lpstr>
      <vt:lpstr>SSD GC 과정에서 발생하는 WA를 감소시킨다.  이를 위해 머신러닝을 이용하여 LBA의  온도를 예측한다. </vt:lpstr>
      <vt:lpstr>GC는 Garbage Collection을 의미한다.  여기서 Collecting 되는 Garbage는  Invalid 페이지를 의미한다. </vt:lpstr>
      <vt:lpstr>문제는 페이지에 덮어쓰기가 안된다는 점,  지우기가 블록단위로 이루어진다는 점이다 </vt:lpstr>
      <vt:lpstr> </vt:lpstr>
      <vt:lpstr>GC는 추가적인 쓰기를 발생시킨다.  요청된 쓰기를 RW, RW에 추가적인 쓰기를  합산한 것을 NW라고 할 때 WA는 NW/RW  이다.  </vt:lpstr>
      <vt:lpstr>자주 업데이트 되는 LBA는 Hot  빈도가 적어질 수록 Cold </vt:lpstr>
      <vt:lpstr> </vt:lpstr>
      <vt:lpstr>K-means는 비지도 학습을 통해  비슷한 특성을 지닌 데이터를 군집화한다.  </vt:lpstr>
      <vt:lpstr> </vt:lpstr>
      <vt:lpstr> </vt:lpstr>
      <vt:lpstr> </vt:lpstr>
      <vt:lpstr> </vt:lpstr>
      <vt:lpstr>LSTM(Long Short Term Memory)  시계열 데이터를 처리하는 데에 유용한 모델  LBA 접근 빈도, 접근 시간 간격을 기억해야 한다. </vt:lpstr>
      <vt:lpstr> </vt:lpstr>
      <vt:lpstr> </vt:lpstr>
      <vt:lpstr>지엽적 군집 사용시 개선 기대치 26%  범용적 군집 사용시 개선 기대치 11%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GC 과정에서 발생하는 WA를 감소시킨다.  이를 위해 머신러닝을 이용하여 LBA의  온도를 예측한다.</dc:title>
  <dc:creator>choi sungchan</dc:creator>
  <cp:lastModifiedBy>choi sungchan</cp:lastModifiedBy>
  <cp:revision>4</cp:revision>
  <dcterms:created xsi:type="dcterms:W3CDTF">2022-10-07T13:08:26Z</dcterms:created>
  <dcterms:modified xsi:type="dcterms:W3CDTF">2022-10-14T06:04:08Z</dcterms:modified>
</cp:coreProperties>
</file>