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76" r:id="rId8"/>
    <p:sldId id="268" r:id="rId9"/>
    <p:sldId id="269" r:id="rId10"/>
    <p:sldId id="277" r:id="rId11"/>
    <p:sldId id="265" r:id="rId12"/>
    <p:sldId id="266" r:id="rId13"/>
    <p:sldId id="267" r:id="rId14"/>
    <p:sldId id="273" r:id="rId15"/>
    <p:sldId id="274" r:id="rId16"/>
    <p:sldId id="275" r:id="rId17"/>
    <p:sldId id="270" r:id="rId18"/>
    <p:sldId id="272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3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ds-p-ebscohost-com.kasetsart.idm.oclc.org/eds/detail/detail?vid=3&amp;sid=1261089c-c2de-4ee8-ba09-15d062d43302%40redis&amp;bdata=JnNpdGU9ZWRzLWxpdmU%3d#db=asn&amp;AN=164217816&amp;anchor=AN0164217816-1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16678F72-CA3F-FF8C-EAC6-C3AA542D0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9" r="2" b="2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B93CA-F28B-44E1-5BCC-BAD5231B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1092200"/>
            <a:ext cx="7839821" cy="2059298"/>
          </a:xfrm>
        </p:spPr>
        <p:txBody>
          <a:bodyPr>
            <a:noAutofit/>
          </a:bodyPr>
          <a:lstStyle/>
          <a:p>
            <a:pPr algn="r"/>
            <a:r>
              <a:rPr lang="en-US" sz="36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Software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Defect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Prediction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with Bayesian Approaches </a:t>
            </a:r>
            <a:b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</a:br>
            <a:r>
              <a:rPr lang="th-TH" sz="36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การทำ</a:t>
            </a:r>
            <a:r>
              <a:rPr lang="th-TH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นายข้อบกพร่องของซอฟต์แวร์ด้วยแนวทางแบบเบย์</a:t>
            </a:r>
            <a:br>
              <a:rPr lang="th-TH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hlinkClick r:id="rId3"/>
              </a:rPr>
              <a:t>Link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7A76-D61A-E23D-0D2B-3E8EE9E81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6100" y="4896940"/>
            <a:ext cx="3636121" cy="1520669"/>
          </a:xfrm>
        </p:spPr>
        <p:txBody>
          <a:bodyPr>
            <a:normAutofit/>
          </a:bodyPr>
          <a:lstStyle/>
          <a:p>
            <a:pPr algn="r"/>
            <a:r>
              <a:rPr lang="th-TH" sz="2800" dirty="0"/>
              <a:t>นาย</a:t>
            </a:r>
            <a:r>
              <a:rPr lang="th-TH" sz="2800" dirty="0" err="1"/>
              <a:t>ปัญญ</a:t>
            </a:r>
            <a:r>
              <a:rPr lang="th-TH" sz="2800" dirty="0"/>
              <a:t>วัตร สุวรรณ</a:t>
            </a:r>
            <a:r>
              <a:rPr lang="th-TH" sz="2800" dirty="0" err="1"/>
              <a:t>ทัต</a:t>
            </a:r>
            <a:r>
              <a:rPr lang="th-TH" sz="2800" dirty="0"/>
              <a:t> </a:t>
            </a:r>
            <a:r>
              <a:rPr lang="en-US" sz="2800" dirty="0"/>
              <a:t>6614450042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9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91F04-797F-7918-F5F7-F055A017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80" y="3144519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51631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Univers Condensed Light (Body)"/>
              </a:rPr>
              <a:t>ทฤษฎีบทของเบย์เป็นข้อเสนอที่ใช้ในการคำนวณความน่าจะเป็นแบบมีเงื่อนไขของเหตุการณ์ วัตถุประสงค์หลักคือเพื่อกำหนดความน่าจะเป็นของเหตุการณ์หนึ่งโดยเปรียบเทียบกับความน่าจะเป็นของเหตุการณ์อื่นที่คล้ายคลึงกัน</a:t>
            </a:r>
            <a:endParaRPr lang="en-US" dirty="0"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756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3"/>
            <a:ext cx="9906000" cy="2337857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เป็น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graphical model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ที่แสดงตัวแปรในชุดข้อมูลและความขึ้นต่อกันทางความน่าจะเป็นหรือขึ้นต่อกันเมื่อมีเงื่อนไขระหว่าง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Node</a:t>
            </a:r>
            <a:endParaRPr lang="th-TH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สามารถแสดงความสัมพันธ์แบบตรงๆ ระหว่าง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node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(โครงสร้างกราฟ) แต่ไม่จำเป็นต้องแสดงความสัมพันธ์แบบตรงๆ ที่เป็นความสามารถในการแสดงความสัมพันธ์ทางตรงระหว่างสาเหตุและผลสื่อสารในโครงสร้าง</a:t>
            </a:r>
            <a:endParaRPr lang="en-US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เป็นโมเดลที่ใช้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Bayesian inference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ในการคำนวณความน่าจะเป็น โดยมุ่งเน้นการแสดงความขึ้นต่อกันแบบเงื่อนไขและสาเหตุผล ผ่านการแสดงความขึ้นต่อกันแบบเงื่อนไขโดยใช้เส้นเชื่อมในกราฟที่เป็นกราฟที่เป็นทิศทาง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Univers Condensed Light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ABC22-5398-50F0-3A30-53EAD1C56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79" y="4149690"/>
            <a:ext cx="3140242" cy="24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0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การสร้าง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ไม่มีวิธีเดียวเสมอ งานวิจัยนี้นำเสนอวิธีการสร้าง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ทั้งหมด 3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ได้แก่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TAN, Hill Climbing, K2</a:t>
            </a:r>
            <a:endParaRPr lang="th-TH" b="0" i="0" dirty="0">
              <a:solidFill>
                <a:schemeClr val="tx1"/>
              </a:solidFill>
              <a:effectLst/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7343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Walbaum Display Light (Headings)"/>
              </a:rPr>
              <a:t>TAN</a:t>
            </a:r>
            <a:r>
              <a:rPr lang="th-TH" dirty="0">
                <a:solidFill>
                  <a:schemeClr val="tx1"/>
                </a:solidFill>
                <a:latin typeface="Walbaum Display Light (Headings)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Walbaum Display Light (Headings)"/>
              </a:rPr>
              <a:t>(Tree Augmented Naïve Bayesian Network)</a:t>
            </a:r>
            <a:endParaRPr lang="en-US" dirty="0">
              <a:solidFill>
                <a:schemeClr val="tx1"/>
              </a:solidFill>
              <a:latin typeface="Walbaum Display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 TAN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เป็น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ที่สร้างโครงสร้างของต้นไม้เชื่อมโยงระหว่างตัวแปรที่ต้องการทำนาย ความน่าจะเป็นของตัวแปรเหล่านี้จะถูกคำนวณโดยใช้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Bayes' theorem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โดยอิงตามความน่าจะเป็นของ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class variable</a:t>
            </a:r>
            <a:endParaRPr lang="th-TH" dirty="0">
              <a:solidFill>
                <a:schemeClr val="tx1"/>
              </a:solidFill>
              <a:latin typeface="Univers Condensed Ligh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24180-14CF-6DFE-F20C-EA23D637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04" y="3907254"/>
            <a:ext cx="5398737" cy="24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7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7FAB-C011-9D76-78E3-E494C29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0F64-5C88-E750-1A72-DD1387E4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นี้จะเพิ่มหรือลบความสัมพันธ์สำหรับแต่ละ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Node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หรือคุณลักษณะอย่างสุ่ม โดยคำนวณความน่าจะเป็นของแต่ละ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Node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ที่ประกอบด้วยในเครือข่ายจากความน่าจะเป็นร่วมของ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class variable </a:t>
            </a:r>
            <a:endParaRPr lang="th-TH" dirty="0">
              <a:solidFill>
                <a:schemeClr val="tx1"/>
              </a:solidFill>
              <a:latin typeface="Univers Condensed Light (Body)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จะเลือกเครือข่ายที่เหมาะสมที่สุดด้วยคุณภาพที่ดีที่สุด โดยกำจัดเครือข่ายที่ไม่เข้าเกณฑ์</a:t>
            </a:r>
            <a:endParaRPr lang="en-US" dirty="0">
              <a:solidFill>
                <a:schemeClr val="tx1"/>
              </a:solidFill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1914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7FAB-C011-9D76-78E3-E494C29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0F64-5C88-E750-1A72-DD1387E4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 K2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ใช้แนวคิดของ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greedy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ซึ่งเป็นการเรียนรู้โครงสร้างแบบดั้งเดิม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K2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ทำให้กระบวนการเรียนรู้โครงสร้างเครือข่ายแบบเบย์เป็นอัตโนมัติ </a:t>
            </a: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สำหรับแต่ละตัวแปรในปัญหา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จะเพิ่ม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Node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ที่มีความน่าจะเป็นต่ำที่สุดใน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parent set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ซึ่งจะเพิ่มคุณภาพขึ้นสูงสุดตามคุณภาพของการวัดที่เลือกในกระบวนการจัดอันดับ กระบวนการนี้จะทำซ้ำจนกระทั่งคุณภาพไม่เพิ่มขึ้น</a:t>
            </a:r>
            <a:endParaRPr lang="en-US" dirty="0">
              <a:solidFill>
                <a:schemeClr val="tx1"/>
              </a:solidFill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4600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EAB0-50DB-86D4-6437-2252B84B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การทดลองและผลลัพธ์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0A9-5F35-C014-8DFD-DA1ADE8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1382156"/>
          </a:xfrm>
        </p:spPr>
        <p:txBody>
          <a:bodyPr>
            <a:normAutofit/>
          </a:bodyPr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การทดลองถูกดำเนินการบน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Weka 3.9.6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รันบนระบบปฏิบัติการ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Windows 10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ด้วย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CPU Intel Core i7 3.6 GHz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และ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RAM 8 GB</a:t>
            </a:r>
          </a:p>
          <a:p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ชุด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Parameter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ที่กำหนดบน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Weka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software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nivers Condensed Ligh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117C-7F3B-9F87-9A94-EC69B3FA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82" y="3485707"/>
            <a:ext cx="52197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EFBE4-B63F-2018-A4AC-84D2B1701600}"/>
              </a:ext>
            </a:extLst>
          </p:cNvPr>
          <p:cNvSpPr txBox="1"/>
          <p:nvPr/>
        </p:nvSpPr>
        <p:spPr>
          <a:xfrm>
            <a:off x="7900737" y="4066492"/>
            <a:ext cx="302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Univers Condensed Light (Body)"/>
              </a:rPr>
              <a:t>Parameter</a:t>
            </a:r>
            <a:r>
              <a:rPr lang="th-TH" sz="1200" dirty="0">
                <a:solidFill>
                  <a:schemeClr val="tx1"/>
                </a:solidFill>
                <a:latin typeface="Univers Condensed Light (Body)"/>
              </a:rPr>
              <a:t> </a:t>
            </a:r>
            <a:r>
              <a:rPr lang="th-TH" sz="1200" dirty="0">
                <a:latin typeface="Univers Condensed Light (Body)"/>
              </a:rPr>
              <a:t>บางตัวไม่สามารถใช้ได้กับ </a:t>
            </a:r>
            <a:r>
              <a:rPr lang="en-US" sz="1200" dirty="0">
                <a:latin typeface="Univers Condensed Light (Body)"/>
              </a:rPr>
              <a:t>Search Algorithm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666E3-DA71-E623-93AA-E285FA52612B}"/>
              </a:ext>
            </a:extLst>
          </p:cNvPr>
          <p:cNvSpPr/>
          <p:nvPr/>
        </p:nvSpPr>
        <p:spPr>
          <a:xfrm>
            <a:off x="7483642" y="4066492"/>
            <a:ext cx="41709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EAB0-50DB-86D4-6437-2252B84B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การทดลองและผลลัพธ์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0A9-5F35-C014-8DFD-DA1ADE8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2209520"/>
          </a:xfrm>
        </p:spPr>
        <p:txBody>
          <a:bodyPr>
            <a:normAutofit/>
          </a:bodyPr>
          <a:lstStyle/>
          <a:p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แสดงการเปรียบเทียบความแม่นยำระหว่าง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ที่เสนอกับตัวจำแนกอื่น ๆ เช่น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Decision Tree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และ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Random Forest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ซึ่งสามารถเห็นได้ว่าตัวจำแนกสองตัวสุดท้ายได้รับค่าความแม่นยำสูงกว่าจากตัวจำแนกแบบ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 Bayesian </a:t>
            </a:r>
            <a:endParaRPr lang="th-TH" sz="1800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อย่างไรก็ตาม การทดสอบ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 Cross-validation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บ่งชี้ให้เห็นว่า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Decision Tree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และ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Random Forest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 มีความแปรปรวนสูงและผลลัพธ์ไม่คงที่</a:t>
            </a:r>
            <a:endParaRPr lang="en-US" sz="1800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r>
              <a:rPr lang="th-TH" sz="1800" dirty="0">
                <a:solidFill>
                  <a:schemeClr val="tx1"/>
                </a:solidFill>
                <a:latin typeface="Univers Condensed Light (Body)"/>
              </a:rPr>
              <a:t>จาก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Dataset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JM1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ผลลัพธ์จากตัวจำแนกมีความสมดุลมากขึ้น ตัวจำแนก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TAN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ได้ผลลัพธ์ที่สูงกว่าตัวจำแนก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Decision Tree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แต่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Random Forest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ยังคงสูงสุด</a:t>
            </a:r>
            <a:endParaRPr lang="en-US" sz="1800" dirty="0">
              <a:solidFill>
                <a:schemeClr val="tx1"/>
              </a:solidFill>
              <a:latin typeface="Univers Condensed Light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F73CF-2CE6-E2A6-FB58-E9D252DD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4281738"/>
            <a:ext cx="5295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3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91F04-797F-7918-F5F7-F055A017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081" y="2278246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/>
              <a:t>End</a:t>
            </a:r>
            <a:br>
              <a:rPr lang="en-US" sz="6600" dirty="0"/>
            </a:br>
            <a:r>
              <a:rPr lang="en-US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70124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A19D4-389C-53C9-0565-DE8E14D3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46" y="2056733"/>
            <a:ext cx="10308108" cy="2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383-37BC-BE35-8C96-EA5F886F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เป้าหมายงานวิจัย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6E93-250C-DB45-02B6-4810D7B0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Univers Condensed Light (Body)"/>
              </a:rPr>
              <a:t>งานวิจัยนี้มีเป้าหมายที่จะประเมิน </a:t>
            </a:r>
            <a:r>
              <a:rPr lang="en-US" dirty="0">
                <a:latin typeface="Univers Condensed Light (Body)"/>
              </a:rPr>
              <a:t>Algorithm 3 </a:t>
            </a:r>
            <a:r>
              <a:rPr lang="th-TH" dirty="0">
                <a:latin typeface="Univers Condensed Light (Body)"/>
              </a:rPr>
              <a:t>ตัว คือ </a:t>
            </a:r>
            <a:r>
              <a:rPr lang="en-US" dirty="0">
                <a:latin typeface="Univers Condensed Light (Body)"/>
              </a:rPr>
              <a:t>Bayesian Networks,</a:t>
            </a:r>
            <a:r>
              <a:rPr lang="th-TH" dirty="0">
                <a:latin typeface="Univers Condensed Light (Body)"/>
              </a:rPr>
              <a:t> </a:t>
            </a:r>
            <a:r>
              <a:rPr lang="en-US" dirty="0">
                <a:latin typeface="Univers Condensed Light (Body)"/>
              </a:rPr>
              <a:t>Decision Tree </a:t>
            </a:r>
            <a:r>
              <a:rPr lang="th-TH" dirty="0">
                <a:latin typeface="Univers Condensed Light (Body)"/>
              </a:rPr>
              <a:t>และ </a:t>
            </a:r>
            <a:r>
              <a:rPr lang="en-US" dirty="0">
                <a:latin typeface="Univers Condensed Light (Body)"/>
              </a:rPr>
              <a:t>Random Forest </a:t>
            </a:r>
            <a:r>
              <a:rPr lang="th-TH" dirty="0">
                <a:latin typeface="Univers Condensed Light (Body)"/>
              </a:rPr>
              <a:t>เพื่อจำแนกว่า </a:t>
            </a:r>
            <a:r>
              <a:rPr lang="en-US" dirty="0">
                <a:latin typeface="Univers Condensed Light (Body)"/>
              </a:rPr>
              <a:t>Project </a:t>
            </a:r>
            <a:r>
              <a:rPr lang="th-TH" dirty="0">
                <a:latin typeface="Univers Condensed Light (Body)"/>
              </a:rPr>
              <a:t>ใดๆ มีความเสี่ยงต่อข้อบกพร้อง</a:t>
            </a:r>
            <a:r>
              <a:rPr lang="en-US" dirty="0">
                <a:latin typeface="Univers Condensed Light (Body)"/>
              </a:rPr>
              <a:t> (Software defects)</a:t>
            </a:r>
          </a:p>
        </p:txBody>
      </p:sp>
    </p:spTree>
    <p:extLst>
      <p:ext uri="{BB962C8B-B14F-4D97-AF65-F5344CB8AC3E}">
        <p14:creationId xmlns:p14="http://schemas.microsoft.com/office/powerpoint/2010/main" val="141305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6835-010B-6D24-7235-3887477E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แรงจูงใจ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D580-C6E6-42C9-0CA7-340571B3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ต้องการสร้าง </a:t>
            </a:r>
            <a:r>
              <a:rPr lang="en-US" b="0" i="0" dirty="0">
                <a:solidFill>
                  <a:schemeClr val="tx1"/>
                </a:solidFill>
                <a:effectLst/>
              </a:rPr>
              <a:t>Model predict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ใน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การทำ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นายข้อบกพร่อง</a:t>
            </a:r>
            <a:r>
              <a:rPr lang="th-TH" dirty="0">
                <a:solidFill>
                  <a:schemeClr val="tx1"/>
                </a:solidFill>
                <a:latin typeface="Söhne"/>
              </a:rPr>
              <a:t>ที่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ช่วยให้พวกสามารถระบุพื้นที่และ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Module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Software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ที่มีความเสี่ยงต่อการเกิดข้อบกพร่อง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7618-C530-A75F-BF69-60F8E92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ที่มาของปัญหา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7B31-FDCF-BFF9-B77F-AAE9CB36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ผู้วิจัยได้ทำการตรวจสอบข้อมูลประมาณ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7,000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รายการ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จากฐานข้อมูลข้อบกพร่อง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5 open-source projects 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พบว่า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33.8%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ของรายงานทั้งหมดถูกจัดลำดับผิดเนื่องจากไม่มีข้อบกพร่องจริง</a:t>
            </a: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ไม่พบการใช้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ในงานที่อ้างถึง แต่พบว่ามีอัลกอริทึม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Naive Bayes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แบบคลาสสิก</a:t>
            </a:r>
          </a:p>
        </p:txBody>
      </p:sp>
    </p:spTree>
    <p:extLst>
      <p:ext uri="{BB962C8B-B14F-4D97-AF65-F5344CB8AC3E}">
        <p14:creationId xmlns:p14="http://schemas.microsoft.com/office/powerpoint/2010/main" val="29446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072B-3111-0D31-B32C-EC9B3B70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แนวทางการวิจัย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1F84-28FE-3F57-6EBC-324A3392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เลือกใช้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เนื่องจากความสามารถในการแสดงความสัมพันธ์ระหว่างตัวแปร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มี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การแสดงผลที่กระชับ มีความยืดหยุ่น และสามารถอ่านความสัมพันธ์แบบตรงระหว่างตัวแปรร่วมกัน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กล่าวคือแสดงความสัมพันธ์ของข้อมูลได้ดี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เป็นวิธีการที่ยืดหยุ่นและสามารถจัดการกับประเภทต่างๆ ของตัวแปรได้ รวมถึงตัวแปรแบบต่อเนื่องและแบบไม่ต่อเนื่อง ซึ่งไม่จำกัดประเภทของข้อมูลที่ได้จากการวัดค่าทางซอฟต์แวร์</a:t>
            </a:r>
            <a:endParaRPr lang="en-US" dirty="0">
              <a:solidFill>
                <a:schemeClr val="tx1"/>
              </a:solidFill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2881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E91F04-797F-7918-F5F7-F055A017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80" y="3144519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/>
              <a:t>Data Set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9882" y="0"/>
            <a:ext cx="4318598" cy="13371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87595" y="0"/>
            <a:ext cx="1466711" cy="6858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82080" y="4171575"/>
            <a:ext cx="5739800" cy="2686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96432" y="1116305"/>
            <a:ext cx="1895568" cy="57416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78150" y="4219"/>
            <a:ext cx="3227294" cy="30814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D75F78-4912-4FB5-834D-1817BF0A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56" y="4619"/>
            <a:ext cx="2771388" cy="7738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9880" y="5342966"/>
            <a:ext cx="8964704" cy="15150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7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301012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ชุดข้อมูลที่ใช้ในการประเมินอัลกอริทึมที่เลือกได้มาจากคลังข้อมูล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PROMISE repository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โดยเหตุผลที่เลือกใช้ชุดข้อมูลเหล่านี้คือเนื่องจากเป็นข้อมูลสาธารณะ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และเป็นชุดข้อมูลที่ถูกใช้มากที่สุดใน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การทำ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นายข้อบกพร่องของซอฟต์แวร์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977D-4C8A-4D1B-214F-14F9D6F6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02" y="3598441"/>
            <a:ext cx="6749993" cy="1641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17139-66A4-460F-9C0C-888A6E4AB592}"/>
              </a:ext>
            </a:extLst>
          </p:cNvPr>
          <p:cNvSpPr txBox="1"/>
          <p:nvPr/>
        </p:nvSpPr>
        <p:spPr>
          <a:xfrm>
            <a:off x="372979" y="3429000"/>
            <a:ext cx="42669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CM1 </a:t>
            </a:r>
            <a:r>
              <a:rPr lang="en-US" dirty="0" err="1"/>
              <a:t>เป็นเครื่องมือในยานอวกาศ</a:t>
            </a:r>
            <a:r>
              <a:rPr lang="en-US" dirty="0"/>
              <a:t> NASA </a:t>
            </a:r>
            <a:r>
              <a:rPr lang="en-US" dirty="0" err="1"/>
              <a:t>ที่เขียนด้วยภาษา</a:t>
            </a:r>
            <a:r>
              <a:rPr lang="en-US" dirty="0"/>
              <a:t> "C“</a:t>
            </a:r>
            <a:endParaRPr lang="th-TH" dirty="0"/>
          </a:p>
          <a:p>
            <a:endParaRPr lang="en-US" dirty="0"/>
          </a:p>
          <a:p>
            <a:r>
              <a:rPr lang="en-US" dirty="0"/>
              <a:t>JM1 </a:t>
            </a:r>
            <a:r>
              <a:rPr lang="en-US" dirty="0" err="1"/>
              <a:t>เขียนด้วย</a:t>
            </a:r>
            <a:r>
              <a:rPr lang="en-US" dirty="0"/>
              <a:t> "C" </a:t>
            </a:r>
            <a:r>
              <a:rPr lang="en-US" dirty="0" err="1"/>
              <a:t>และเป็นระบบภาคพื้นดินคาดการณ์แบบ</a:t>
            </a:r>
            <a:r>
              <a:rPr lang="en-US" dirty="0"/>
              <a:t> real time</a:t>
            </a:r>
            <a:endParaRPr lang="th-TH" dirty="0"/>
          </a:p>
          <a:p>
            <a:endParaRPr lang="en-US" dirty="0"/>
          </a:p>
          <a:p>
            <a:r>
              <a:rPr lang="en-US" dirty="0"/>
              <a:t>KC1 </a:t>
            </a:r>
            <a:r>
              <a:rPr lang="en-US" dirty="0" err="1"/>
              <a:t>คือระบบ</a:t>
            </a:r>
            <a:r>
              <a:rPr lang="en-US" dirty="0"/>
              <a:t> "C++" ที่ใช้การจัดการพื้นที่เก็บข้อมูลสำหรับการรับและประมวลผลข้อมูลภาคพื้นดิน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0ACC6-B500-1011-5238-E58608BFF1D9}"/>
              </a:ext>
            </a:extLst>
          </p:cNvPr>
          <p:cNvSpPr/>
          <p:nvPr/>
        </p:nvSpPr>
        <p:spPr>
          <a:xfrm>
            <a:off x="8906825" y="3429000"/>
            <a:ext cx="1459832" cy="517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Target</a:t>
            </a:r>
          </a:p>
        </p:txBody>
      </p:sp>
    </p:spTree>
    <p:extLst>
      <p:ext uri="{BB962C8B-B14F-4D97-AF65-F5344CB8AC3E}">
        <p14:creationId xmlns:p14="http://schemas.microsoft.com/office/powerpoint/2010/main" val="197389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5"/>
            <a:ext cx="9906000" cy="93417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ชุดข้อมูลมีตัวแปรหรือคุณลักษณะทั้งหมด 21 </a:t>
            </a:r>
            <a:r>
              <a:rPr lang="th-TH" dirty="0">
                <a:solidFill>
                  <a:schemeClr val="tx1"/>
                </a:solidFill>
                <a:latin typeface="Söhne"/>
              </a:rPr>
              <a:t>รายการ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ถูกแบ่งเป็นหมวดหมู่และอธิบายดังนี้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45AD4-161E-8EB2-9C51-E260E062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390399"/>
            <a:ext cx="5343525" cy="1657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993DED-55F5-B07B-964C-055EE3584B9C}"/>
              </a:ext>
            </a:extLst>
          </p:cNvPr>
          <p:cNvSpPr txBox="1">
            <a:spLocks/>
          </p:cNvSpPr>
          <p:nvPr/>
        </p:nvSpPr>
        <p:spPr>
          <a:xfrm>
            <a:off x="6418345" y="3284901"/>
            <a:ext cx="5492917" cy="2819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Line of Code (LOC)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: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จำนวนบรรทัดของโค้ด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project</a:t>
            </a:r>
            <a:endParaRPr lang="th-TH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McCabe measure</a:t>
            </a:r>
            <a:r>
              <a:rPr lang="en-US" b="1" dirty="0">
                <a:solidFill>
                  <a:schemeClr val="tx1"/>
                </a:solidFill>
                <a:latin typeface="Univers Condensed Light (Body)"/>
              </a:rPr>
              <a:t>: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มาตรวัดจำนวนบรรทัด และมาตรวัดความซับซ้อน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Base Halstead measure</a:t>
            </a:r>
            <a:r>
              <a:rPr lang="en-US" b="1" dirty="0">
                <a:solidFill>
                  <a:schemeClr val="tx1"/>
                </a:solidFill>
                <a:latin typeface="Univers Condensed Light (Body)"/>
              </a:rPr>
              <a:t>: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เป็นวิธีการทางซอฟต์แวร์ที่ใช้ในการวัดความซับซ้อนของโค้ด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project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Derived Halstead measure: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การคำนวณค่า </a:t>
            </a:r>
            <a:r>
              <a:rPr lang="en-US" i="0" dirty="0">
                <a:solidFill>
                  <a:schemeClr val="tx1"/>
                </a:solidFill>
                <a:effectLst/>
                <a:latin typeface="Univers Condensed Light (Body)"/>
              </a:rPr>
              <a:t>Base Halstead measure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ใช้ในการวิเคราะห์ประเมินคุณภาพของ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project</a:t>
            </a:r>
            <a:endParaRPr lang="th-TH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Branch count: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จำนวน </a:t>
            </a:r>
            <a:r>
              <a:rPr lang="en-US" i="0" dirty="0">
                <a:solidFill>
                  <a:schemeClr val="tx1"/>
                </a:solidFill>
                <a:effectLst/>
                <a:latin typeface="Univers Condensed Light (Body)"/>
              </a:rPr>
              <a:t>Branch</a:t>
            </a:r>
            <a:r>
              <a:rPr lang="th-TH" i="0" dirty="0">
                <a:solidFill>
                  <a:schemeClr val="tx1"/>
                </a:solidFill>
                <a:effectLst/>
                <a:latin typeface="Univers Condensed Light (Body)"/>
              </a:rPr>
              <a:t> ใช้เพื่อวัดความซับซ้อน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project</a:t>
            </a:r>
            <a:endParaRPr lang="th-TH" dirty="0">
              <a:solidFill>
                <a:schemeClr val="tx1"/>
              </a:solidFill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716969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906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Helvetica</vt:lpstr>
      <vt:lpstr>Roboto</vt:lpstr>
      <vt:lpstr>Söhne</vt:lpstr>
      <vt:lpstr>Univers Condensed Light</vt:lpstr>
      <vt:lpstr>Univers Condensed Light (Body)</vt:lpstr>
      <vt:lpstr>Walbaum Display Light</vt:lpstr>
      <vt:lpstr>Walbaum Display Light (Headings)</vt:lpstr>
      <vt:lpstr>AngleLinesVTI</vt:lpstr>
      <vt:lpstr>Software Defect Prediction with Bayesian Approaches  การทำนายข้อบกพร่องของซอฟต์แวร์ด้วยแนวทางแบบเบย์ Link</vt:lpstr>
      <vt:lpstr>PowerPoint Presentation</vt:lpstr>
      <vt:lpstr>เป้าหมายงานวิจัย</vt:lpstr>
      <vt:lpstr>แรงจูงใจ</vt:lpstr>
      <vt:lpstr>ที่มาของปัญหา</vt:lpstr>
      <vt:lpstr>แนวทางการวิจัย</vt:lpstr>
      <vt:lpstr>Data Set</vt:lpstr>
      <vt:lpstr>Data Set</vt:lpstr>
      <vt:lpstr>Data Set</vt:lpstr>
      <vt:lpstr>Model</vt:lpstr>
      <vt:lpstr>Bayesian Approach</vt:lpstr>
      <vt:lpstr>Bayesian Networks</vt:lpstr>
      <vt:lpstr>Bayesian Networks</vt:lpstr>
      <vt:lpstr>TAN (Tree Augmented Naïve Bayesian Network)</vt:lpstr>
      <vt:lpstr>Hill Climbing</vt:lpstr>
      <vt:lpstr>K2</vt:lpstr>
      <vt:lpstr>การทดลองและผลลัพธ์</vt:lpstr>
      <vt:lpstr>การทดลองและผลลัพธ์</vt:lpstr>
      <vt:lpstr>End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 Defect Prediction with Bayesian Approaches  การทำนายข้อบกพร่องของซอฟต์แวร์ด้วยแนวทางแบบเบย์</dc:title>
  <dc:creator>punyawat suwannatat</dc:creator>
  <cp:lastModifiedBy>punyawat suwannatat</cp:lastModifiedBy>
  <cp:revision>52</cp:revision>
  <dcterms:created xsi:type="dcterms:W3CDTF">2023-09-30T16:13:16Z</dcterms:created>
  <dcterms:modified xsi:type="dcterms:W3CDTF">2023-10-08T06:26:43Z</dcterms:modified>
</cp:coreProperties>
</file>