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76" r:id="rId8"/>
    <p:sldId id="268" r:id="rId9"/>
    <p:sldId id="269" r:id="rId10"/>
    <p:sldId id="277" r:id="rId11"/>
    <p:sldId id="265" r:id="rId12"/>
    <p:sldId id="266" r:id="rId13"/>
    <p:sldId id="267" r:id="rId14"/>
    <p:sldId id="273" r:id="rId15"/>
    <p:sldId id="274" r:id="rId16"/>
    <p:sldId id="275" r:id="rId17"/>
    <p:sldId id="270" r:id="rId18"/>
    <p:sldId id="27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-p-ebscohost-com.kasetsart.idm.oclc.org/eds/detail/detail?vid=3&amp;sid=1261089c-c2de-4ee8-ba09-15d062d43302%40redis&amp;bdata=JnNpdGU9ZWRzLWxpdmU%3d#db=asn&amp;AN=164217816&amp;anchor=AN0164217816-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16678F72-CA3F-FF8C-EAC6-C3AA542D0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9" r="2" b="2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93CA-F28B-44E1-5BCC-BAD5231B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1092200"/>
            <a:ext cx="7839821" cy="2059298"/>
          </a:xfrm>
        </p:spPr>
        <p:txBody>
          <a:bodyPr>
            <a:noAutofit/>
          </a:bodyPr>
          <a:lstStyle/>
          <a:p>
            <a:pPr algn="r"/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Software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Defect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Prediction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with Bayesian Approaches </a:t>
            </a:r>
            <a:b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th-TH" sz="36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การทำ</a:t>
            </a:r>
            <a: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นายข้อบกพร่องของซอฟต์แวร์ด้วยแนวทางแบบเบย์</a:t>
            </a:r>
            <a:br>
              <a:rPr lang="th-TH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hlinkClick r:id="rId3"/>
              </a:rPr>
              <a:t>Link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7A76-D61A-E23D-0D2B-3E8EE9E8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6100" y="4896940"/>
            <a:ext cx="3636121" cy="1520669"/>
          </a:xfrm>
        </p:spPr>
        <p:txBody>
          <a:bodyPr>
            <a:normAutofit/>
          </a:bodyPr>
          <a:lstStyle/>
          <a:p>
            <a:pPr algn="r"/>
            <a:r>
              <a:rPr lang="th-TH" sz="2800" dirty="0"/>
              <a:t>นาย</a:t>
            </a:r>
            <a:r>
              <a:rPr lang="th-TH" sz="2800" dirty="0" err="1"/>
              <a:t>ปัญญ</a:t>
            </a:r>
            <a:r>
              <a:rPr lang="th-TH" sz="2800" dirty="0"/>
              <a:t>วัตร สุวรรณ</a:t>
            </a:r>
            <a:r>
              <a:rPr lang="th-TH" sz="2800" dirty="0" err="1"/>
              <a:t>ทัต</a:t>
            </a:r>
            <a:r>
              <a:rPr lang="th-TH" sz="2800" dirty="0"/>
              <a:t> </a:t>
            </a:r>
            <a:r>
              <a:rPr lang="en-US" sz="2800" dirty="0"/>
              <a:t>6614450042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1631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Univers Condensed Light (Body)"/>
              </a:rPr>
              <a:t>ทฤษฎีบทของเบย์เป็นข้อเสนอที่ใช้ในการคำนวณความน่าจะเป็นแบบมีเงื่อนไขของเหตุการณ์ ได้รับการพัฒนาโดยนักคณิตศาสตร์และนักเทววิทยาชาวอังกฤษ </a:t>
            </a:r>
            <a:r>
              <a:rPr lang="en-US" b="0" i="0" dirty="0">
                <a:solidFill>
                  <a:srgbClr val="3C4043"/>
                </a:solidFill>
                <a:effectLst/>
                <a:latin typeface="Univers Condensed Light (Body)"/>
              </a:rPr>
              <a:t>Thomas Bayes </a:t>
            </a:r>
            <a:r>
              <a:rPr lang="th-TH" b="0" i="0" dirty="0">
                <a:solidFill>
                  <a:srgbClr val="3C4043"/>
                </a:solidFill>
                <a:effectLst/>
                <a:latin typeface="Univers Condensed Light (Body)"/>
              </a:rPr>
              <a:t>วัตถุประสงค์หลักของทฤษฎีบทนี้คือเพื่อกำหนดความน่าจะเป็นของเหตุการณ์หนึ่งโดยเปรียบเทียบกับความน่าจะเป็นของเหตุการณ์อื่นที่คล้ายคลึงกัน</a:t>
            </a:r>
            <a:endParaRPr lang="en-US" dirty="0"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756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3"/>
            <a:ext cx="9906000" cy="233785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Model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inference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ในการคำนวณความน่าจะเป็นแบบมีเงื่อนไขและแสดงเส้นเชื่อมกราฟแบบมีทิศทางในแต่ละเหตุการณ์</a:t>
            </a:r>
            <a:endParaRPr lang="en-US" b="0" i="0" dirty="0">
              <a:solidFill>
                <a:schemeClr val="tx1"/>
              </a:solidFill>
              <a:effectLst/>
              <a:latin typeface="Univers Condensed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ABC22-5398-50F0-3A30-53EAD1C5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79" y="3429000"/>
            <a:ext cx="3140242" cy="24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25F8-A158-7349-14D2-5B9D891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6C8-9DCA-680C-6169-8F0C1AA0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ไม่มีวิธีเดียวเสมอ งานวิจัยนี้นำเสนอวิธีการสร้าง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ทั้งหมด 3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ได้แก่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TAN, Hill Climbing, K2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7343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500E2E5-1917-E5B7-7C71-84084D41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Walbaum Display Light (Headings)"/>
              </a:rPr>
              <a:t>TAN</a:t>
            </a:r>
            <a:r>
              <a:rPr lang="th-TH" dirty="0">
                <a:solidFill>
                  <a:schemeClr val="tx1"/>
                </a:solidFill>
                <a:latin typeface="Walbaum Display Light (Headings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Walbaum Display Light (Headings)"/>
              </a:rPr>
              <a:t>(Tree Augmented Naïve Bayesian Network)</a:t>
            </a:r>
            <a:endParaRPr lang="en-US" dirty="0">
              <a:solidFill>
                <a:schemeClr val="tx1"/>
              </a:solidFill>
              <a:latin typeface="Walbaum Display Light (Headings)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3A639E-174F-D2C2-6FF3-0A317CC4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40244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TAN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ที่สร้างโครงสร้างแสดงเชื่อมโยงระหว่างตัวแปรที่ต้องการทำนาย ความน่าจะเป็นของตัวแปรเหล่านี้จะถูกคำนวณโดยใช้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Bayes' theorem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โดยอิงตามความน่าจะเป็นของ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Univers Condensed Light (Body)"/>
              </a:rPr>
              <a:t>taget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35611-8456-8C89-F553-C2EB12E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4" y="3907254"/>
            <a:ext cx="5398737" cy="24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7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นี้จะเพิ่มหรือลบความสัมพันธ์สำหรับแต่ละ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หรือคุณลักษณะอย่างสุ่ม โดยคำนวณความน่าจะเป็นของแต่ละ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Node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ที่ประกอบด้วยในเครือข่ายจากความน่าจะเป็นร่วมของ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class target 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จะเลือกเครือข่ายที่เหมาะสมที่สุดด้วยคุณภาพที่ดีที่สุด โดยกำจัดเครือข่ายที่ไม่เข้าเกณฑ์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1914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FAB-C011-9D76-78E3-E494C29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F64-5C88-E750-1A72-DD1387E4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K2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ใช้แนวคิดของ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greedy</a:t>
            </a:r>
          </a:p>
          <a:p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จะเริ่ม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Node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จากตัวแปรที่มีความน่าจะเป็นต่ำสุด กำหนดเป็น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Node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แรก และ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Node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ต่อๆ ไปจะมีความน่าจะเป็นสูงขึ้นตามลำดับ กระบวนการนี้ทำซ้ำจนกว่า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Performance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ไม่เพิ่มขึ้นอีก จึงจะหยุดทำงาน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4600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00006C-12A3-BE32-F5BA-C320FD5D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76EDB-6B2E-FF3A-7F41-805C9C6E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1382156"/>
          </a:xfrm>
        </p:spPr>
        <p:txBody>
          <a:bodyPr>
            <a:normAutofit/>
          </a:bodyPr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การทดลองถูกดำเนินการบน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Weka 3.9.6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รันบนระบบปฏิบัติการ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Windows 10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ด้วย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CPU Intel Core i7 3.6 GHz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RAM 8 GB</a:t>
            </a:r>
          </a:p>
          <a:p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ชุด </a:t>
            </a:r>
            <a:r>
              <a:rPr lang="en-US" dirty="0">
                <a:solidFill>
                  <a:schemeClr val="tx1"/>
                </a:solidFill>
                <a:latin typeface="Univers Condensed Light (Body)"/>
              </a:rPr>
              <a:t>Parameter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ที่กำหนดบน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Weka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software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25627-F3C0-220F-EB10-9F08522C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82" y="3485707"/>
            <a:ext cx="52197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1B85E5-797C-C03F-187C-9354A512325B}"/>
              </a:ext>
            </a:extLst>
          </p:cNvPr>
          <p:cNvSpPr txBox="1"/>
          <p:nvPr/>
        </p:nvSpPr>
        <p:spPr>
          <a:xfrm>
            <a:off x="8449377" y="4497044"/>
            <a:ext cx="302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Univers Condensed Light (Body)"/>
              </a:rPr>
              <a:t>Parameter</a:t>
            </a:r>
            <a:r>
              <a:rPr lang="th-TH" sz="1200" dirty="0">
                <a:solidFill>
                  <a:schemeClr val="tx1"/>
                </a:solidFill>
                <a:latin typeface="Univers Condensed Light (Body)"/>
              </a:rPr>
              <a:t> </a:t>
            </a:r>
            <a:r>
              <a:rPr lang="th-TH" sz="1200" dirty="0">
                <a:latin typeface="Univers Condensed Light (Body)"/>
              </a:rPr>
              <a:t>บางตัวไม่สามารถใช้ได้กับ </a:t>
            </a:r>
            <a:r>
              <a:rPr lang="en-US" sz="1200" dirty="0">
                <a:latin typeface="Univers Condensed Light (Body)"/>
              </a:rPr>
              <a:t>Search Algorithm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7F628-38A2-5907-A9C7-EE52CB526682}"/>
              </a:ext>
            </a:extLst>
          </p:cNvPr>
          <p:cNvSpPr/>
          <p:nvPr/>
        </p:nvSpPr>
        <p:spPr>
          <a:xfrm>
            <a:off x="7101840" y="4343490"/>
            <a:ext cx="1219200" cy="58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EAB0-50DB-86D4-6437-2252B84B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การทดลองและผลลัพธ์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D0A9-5F35-C014-8DFD-DA1ADE8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2209520"/>
          </a:xfrm>
        </p:spPr>
        <p:txBody>
          <a:bodyPr>
            <a:normAutofit/>
          </a:bodyPr>
          <a:lstStyle/>
          <a:p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แสดงการเปรียบเทียบความแม่นยำระหว่าง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Algorithm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ที่เสนอกับตัวจำแนกอื่น ๆ เช่น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ซึ่งสามารถเห็นได้ว่าตัวจำแนกสองตัวสุดท้ายได้รับค่าความแม่นยำสูงกว่าจากตัวจำแนกแบบ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Bayesian </a:t>
            </a:r>
            <a:endParaRPr lang="th-TH" sz="1800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อย่างไรก็ตาม การทดสอบ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Cross-validation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บ่งชี้ให้เห็นว่า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และ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มีความแปรปรวนสูงและผลลัพธ์ไม่คงที่</a:t>
            </a:r>
            <a:endParaRPr lang="en-US" sz="1800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th-TH" sz="1800" dirty="0">
                <a:solidFill>
                  <a:schemeClr val="tx1"/>
                </a:solidFill>
                <a:latin typeface="Univers Condensed Light (Body)"/>
              </a:rPr>
              <a:t>จาก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Dataset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JM1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ผลลัพธ์จากตัวจำแนกมีความสมดุลมากขึ้น ตัวจำแนก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TAN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ได้ผลลัพธ์ที่สูงกว่าตัวจำแนก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Decision Tree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แต่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Random Forest </a:t>
            </a:r>
            <a:r>
              <a:rPr lang="th-TH" sz="1800" b="0" i="0" dirty="0">
                <a:solidFill>
                  <a:schemeClr val="tx1"/>
                </a:solidFill>
                <a:effectLst/>
                <a:latin typeface="Univers Condensed Light (Body)"/>
              </a:rPr>
              <a:t>ยังคงสูงสุด</a:t>
            </a:r>
            <a:endParaRPr lang="en-US" sz="1800" dirty="0">
              <a:solidFill>
                <a:schemeClr val="tx1"/>
              </a:solidFill>
              <a:latin typeface="Univers Condensed Light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73CF-2CE6-E2A6-FB58-E9D252DD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4281738"/>
            <a:ext cx="5295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3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81" y="2278246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End</a:t>
            </a:r>
            <a:br>
              <a:rPr lang="en-US" sz="6600" dirty="0"/>
            </a:br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0124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A19D4-389C-53C9-0565-DE8E14D3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46" y="2056733"/>
            <a:ext cx="10308108" cy="2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383-37BC-BE35-8C96-EA5F886F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เป้าหมายงานวิจัย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6E93-250C-DB45-02B6-4810D7B0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Univers Condensed Light (Body)"/>
              </a:rPr>
              <a:t>งานวิจัยนี้มีเป้าหมายที่จะประเมิน </a:t>
            </a:r>
            <a:r>
              <a:rPr lang="en-US" dirty="0">
                <a:latin typeface="Univers Condensed Light (Body)"/>
              </a:rPr>
              <a:t>Algorithm 3 </a:t>
            </a:r>
            <a:r>
              <a:rPr lang="th-TH" dirty="0">
                <a:latin typeface="Univers Condensed Light (Body)"/>
              </a:rPr>
              <a:t>ตัว คือ </a:t>
            </a:r>
            <a:r>
              <a:rPr lang="en-US" dirty="0">
                <a:latin typeface="Univers Condensed Light (Body)"/>
              </a:rPr>
              <a:t>Bayesian Networks,</a:t>
            </a:r>
            <a:r>
              <a:rPr lang="th-TH" dirty="0">
                <a:latin typeface="Univers Condensed Light (Body)"/>
              </a:rPr>
              <a:t> </a:t>
            </a:r>
            <a:r>
              <a:rPr lang="en-US" dirty="0">
                <a:latin typeface="Univers Condensed Light (Body)"/>
              </a:rPr>
              <a:t>Decision Tree </a:t>
            </a:r>
            <a:r>
              <a:rPr lang="th-TH" dirty="0">
                <a:latin typeface="Univers Condensed Light (Body)"/>
              </a:rPr>
              <a:t>และ </a:t>
            </a:r>
            <a:r>
              <a:rPr lang="en-US" dirty="0">
                <a:latin typeface="Univers Condensed Light (Body)"/>
              </a:rPr>
              <a:t>Random Forest </a:t>
            </a:r>
            <a:r>
              <a:rPr lang="th-TH" dirty="0">
                <a:latin typeface="Univers Condensed Light (Body)"/>
              </a:rPr>
              <a:t>เพื่อจำแนกว่า </a:t>
            </a:r>
            <a:r>
              <a:rPr lang="en-US" dirty="0">
                <a:latin typeface="Univers Condensed Light (Body)"/>
              </a:rPr>
              <a:t>Project </a:t>
            </a:r>
            <a:r>
              <a:rPr lang="th-TH" dirty="0">
                <a:latin typeface="Univers Condensed Light (Body)"/>
              </a:rPr>
              <a:t>ใดๆ มีความเสี่ยงต่อข้อบกพร้อง</a:t>
            </a:r>
            <a:r>
              <a:rPr lang="en-US" dirty="0">
                <a:latin typeface="Univers Condensed Light (Body)"/>
              </a:rPr>
              <a:t> (Software defects)</a:t>
            </a:r>
          </a:p>
        </p:txBody>
      </p:sp>
    </p:spTree>
    <p:extLst>
      <p:ext uri="{BB962C8B-B14F-4D97-AF65-F5344CB8AC3E}">
        <p14:creationId xmlns:p14="http://schemas.microsoft.com/office/powerpoint/2010/main" val="14130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6835-010B-6D24-7235-3887477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แรงจูงใจ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D580-C6E6-42C9-0CA7-340571B3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การทำงานนี้มีจุดมุ่งหมายเพื่อประโยชน์ให้แก่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Software Engineer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ในการสร้าง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Model predict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ข้อบกพร่องที่แม่นยำ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นายข้อบกพร่องที่ดีช่วยให้พวกเขาสามารถระบุพื้นที่และ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Module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Software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ที่มีความเสี่ยงต่อข้อบกพร่องได้ง่ายขึ้น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7618-C530-A75F-BF69-60F8E92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7B31-FDCF-BFF9-B77F-AAE9CB36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Herzig et al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ได้กล่าวถึงผลวิจัยที่ทำโดยการตรวจสอบข้อมูลประมาณ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7,000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 รายการ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จากฐานข้อมูลข้อบกพร่องของ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5 open-source projects 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พบว่า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33.8%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ของรายงานทั้งหมดถูกจัดลำดับผิดเนื่องจากไม่มีข้อบกพร่องจริง</a:t>
            </a:r>
          </a:p>
          <a:p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ไม่พบการใช้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ในงานที่อ้างถึง แต่พบว่ามีอัลกอริทึม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Naive Bayes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แบบคลาสสิก</a:t>
            </a:r>
          </a:p>
        </p:txBody>
      </p:sp>
    </p:spTree>
    <p:extLst>
      <p:ext uri="{BB962C8B-B14F-4D97-AF65-F5344CB8AC3E}">
        <p14:creationId xmlns:p14="http://schemas.microsoft.com/office/powerpoint/2010/main" val="29446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72B-3111-0D31-B32C-EC9B3B70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1F84-28FE-3F57-6EBC-324A3392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เลือกใช้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เนื่องจากความสามารถในการแสดงความสัมพันธ์ระหว่างตัวแปร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มี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การแสดงผลที่กระชับ มีความยืดหยุ่น และสามารถอ่านความสัมพันธ์แบบตรงระหว่างตัวแปรร่วมกัน </a:t>
            </a:r>
            <a:r>
              <a:rPr lang="th-TH" dirty="0">
                <a:solidFill>
                  <a:schemeClr val="tx1"/>
                </a:solidFill>
                <a:latin typeface="Univers Condensed Light (Body)"/>
              </a:rPr>
              <a:t>กล่าวคือแสดงความสัมพันธ์ของข้อมูลได้ดี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Bayesian Networks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เป็นวิธีการที่ยืดหยุ่นและสามารถจัดการกับประเภทต่างๆ ของตัวแปรได้ รวมถึงตัวแปรแบบต่อเนื่องและแบบไม่ต่อเนื่อง ซึ่งไม่จำกัดประเภทของข้อมูลที่ได้จากการวัดค่าทางซอฟต์แวร์</a:t>
            </a:r>
            <a:endParaRPr lang="en-US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2881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E91F04-797F-7918-F5F7-F055A017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Data Set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0094376-B991-1BEE-6FE8-27D9FB66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86676D-5EE4-8894-0B27-903CD80E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301012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ชุดข้อมูลที่ใช้ในการประเมินอัลกอริทึมที่เลือกได้มาจากคลังข้อมูล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PROMISE repository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โดยเหตุผลที่เลือกใช้ชุดข้อมูลเหล่านี้คือเนื่องจากเป็นข้อมูลสาธารณะ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และเป็นชุดข้อมูลที่ถูกใช้มากที่สุดใน</a:t>
            </a:r>
            <a:r>
              <a:rPr lang="th-TH" b="0" i="0" dirty="0" err="1">
                <a:solidFill>
                  <a:schemeClr val="tx1"/>
                </a:solidFill>
                <a:effectLst/>
                <a:latin typeface="Söhne"/>
              </a:rPr>
              <a:t>การทำ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นายข้อบกพร่องของซอฟต์แวร์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B60659-E3EE-DA65-B49F-15ADA608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02" y="3598441"/>
            <a:ext cx="6749993" cy="16415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5353A6-BC98-E4AC-C0F6-ED9E3A5F0481}"/>
              </a:ext>
            </a:extLst>
          </p:cNvPr>
          <p:cNvSpPr txBox="1"/>
          <p:nvPr/>
        </p:nvSpPr>
        <p:spPr>
          <a:xfrm>
            <a:off x="372979" y="3429000"/>
            <a:ext cx="40984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CM1 </a:t>
            </a:r>
            <a:r>
              <a:rPr lang="en-US" dirty="0" err="1"/>
              <a:t>เป็นเครื่องมือในยานอวกาศ</a:t>
            </a:r>
            <a:r>
              <a:rPr lang="en-US" dirty="0"/>
              <a:t> NASA </a:t>
            </a:r>
            <a:r>
              <a:rPr lang="en-US" dirty="0" err="1"/>
              <a:t>ที่เขียนด้วยภาษา</a:t>
            </a:r>
            <a:r>
              <a:rPr lang="en-US" dirty="0"/>
              <a:t> "C“</a:t>
            </a:r>
            <a:endParaRPr lang="th-TH" dirty="0"/>
          </a:p>
          <a:p>
            <a:endParaRPr lang="en-US" dirty="0"/>
          </a:p>
          <a:p>
            <a:r>
              <a:rPr lang="en-US" dirty="0"/>
              <a:t>JM1 </a:t>
            </a:r>
            <a:r>
              <a:rPr lang="en-US" dirty="0" err="1"/>
              <a:t>เขียนด้วย</a:t>
            </a:r>
            <a:r>
              <a:rPr lang="en-US" dirty="0"/>
              <a:t> "C" </a:t>
            </a:r>
            <a:r>
              <a:rPr lang="en-US" dirty="0" err="1"/>
              <a:t>และเป็นระบบภาคพื้นดินคาดการณ์แบบ</a:t>
            </a:r>
            <a:r>
              <a:rPr lang="en-US" dirty="0"/>
              <a:t> real time</a:t>
            </a:r>
            <a:endParaRPr lang="th-TH" dirty="0"/>
          </a:p>
          <a:p>
            <a:endParaRPr lang="en-US" dirty="0"/>
          </a:p>
          <a:p>
            <a:r>
              <a:rPr lang="en-US" dirty="0"/>
              <a:t>KC1 </a:t>
            </a:r>
            <a:r>
              <a:rPr lang="en-US" dirty="0" err="1"/>
              <a:t>คือระบบ</a:t>
            </a:r>
            <a:r>
              <a:rPr lang="en-US" dirty="0"/>
              <a:t> "C++" ที่ใช้การจัดการพื้นที่เก็บข้อมูลสำหรับการรับและประมวลผลข้อมูลภาคพื้นดิน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57EDD-9A47-8EBE-D24B-CD14FDAB3569}"/>
              </a:ext>
            </a:extLst>
          </p:cNvPr>
          <p:cNvSpPr/>
          <p:nvPr/>
        </p:nvSpPr>
        <p:spPr>
          <a:xfrm>
            <a:off x="8861257" y="3429000"/>
            <a:ext cx="1572127" cy="517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Target</a:t>
            </a:r>
          </a:p>
        </p:txBody>
      </p:sp>
    </p:spTree>
    <p:extLst>
      <p:ext uri="{BB962C8B-B14F-4D97-AF65-F5344CB8AC3E}">
        <p14:creationId xmlns:p14="http://schemas.microsoft.com/office/powerpoint/2010/main" val="19738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83FFABC-4C02-F84D-4B67-A0112D4B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B70D4E-D9B5-5309-F355-78AB0276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5"/>
            <a:ext cx="9906000" cy="9341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ชุดข้อมูลมีตัวแปรหรือคุณลักษณะทั้งหมด 21 </a:t>
            </a:r>
            <a:r>
              <a:rPr lang="th-TH" dirty="0">
                <a:solidFill>
                  <a:schemeClr val="tx1"/>
                </a:solidFill>
                <a:latin typeface="Söhne"/>
              </a:rPr>
              <a:t>รายการ </a:t>
            </a:r>
            <a:r>
              <a:rPr lang="th-TH" b="0" i="0" dirty="0">
                <a:solidFill>
                  <a:schemeClr val="tx1"/>
                </a:solidFill>
                <a:effectLst/>
                <a:latin typeface="Söhne"/>
              </a:rPr>
              <a:t>ถูกแบ่งเป็นหมวดหมู่และอธิบายดังนี้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05BFDF-C1D4-AE58-57FC-E8CD2520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390399"/>
            <a:ext cx="5343525" cy="165735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C7ECB4-520C-88F6-BFED-873EE323E401}"/>
              </a:ext>
            </a:extLst>
          </p:cNvPr>
          <p:cNvSpPr txBox="1">
            <a:spLocks/>
          </p:cNvSpPr>
          <p:nvPr/>
        </p:nvSpPr>
        <p:spPr>
          <a:xfrm>
            <a:off x="6418345" y="3284901"/>
            <a:ext cx="5492917" cy="2819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Line of Code (LOC)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: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 จำนวนบรรทัดของโค้ด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project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McCabe measure</a:t>
            </a:r>
            <a:r>
              <a:rPr lang="en-US" b="1" dirty="0">
                <a:solidFill>
                  <a:schemeClr val="tx1"/>
                </a:solidFill>
                <a:latin typeface="Univers Condensed Light (Body)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มาตรวัดจำนวนบรรทัด และมาตรวัดความซับซ้อน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Base Halstead measure</a:t>
            </a:r>
            <a:r>
              <a:rPr lang="en-US" b="1" dirty="0">
                <a:solidFill>
                  <a:schemeClr val="tx1"/>
                </a:solidFill>
                <a:latin typeface="Univers Condensed Light (Body)"/>
              </a:rPr>
              <a:t>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เป็นวิธีการทางซอฟต์แวร์ที่ใช้ในการวัดความซับซ้อนของโค้ด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project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Derived Halstead measure: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การคำนวณค่า </a:t>
            </a:r>
            <a:r>
              <a:rPr lang="en-US" i="0" dirty="0">
                <a:solidFill>
                  <a:schemeClr val="tx1"/>
                </a:solidFill>
                <a:effectLst/>
                <a:latin typeface="Univers Condensed Light (Body)"/>
              </a:rPr>
              <a:t>Base Halstead measure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ใช้ในการวิเคราะห์ประเมินคุณภาพของ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 project</a:t>
            </a:r>
            <a:endParaRPr lang="th-TH" b="0" i="0" dirty="0">
              <a:solidFill>
                <a:schemeClr val="tx1"/>
              </a:solidFill>
              <a:effectLst/>
              <a:latin typeface="Univers Condensed Light (Body)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Univers Condensed Light (Body)"/>
              </a:rPr>
              <a:t>Branch count: </a:t>
            </a:r>
            <a:r>
              <a:rPr lang="th-TH" b="0" i="0" dirty="0">
                <a:solidFill>
                  <a:schemeClr val="tx1"/>
                </a:solidFill>
                <a:effectLst/>
                <a:latin typeface="Univers Condensed Light (Body)"/>
              </a:rPr>
              <a:t>จำนวน </a:t>
            </a:r>
            <a:r>
              <a:rPr lang="en-US" i="0" dirty="0">
                <a:solidFill>
                  <a:schemeClr val="tx1"/>
                </a:solidFill>
                <a:effectLst/>
                <a:latin typeface="Univers Condensed Light (Body)"/>
              </a:rPr>
              <a:t>Branch</a:t>
            </a:r>
            <a:r>
              <a:rPr lang="th-TH" i="0" dirty="0">
                <a:solidFill>
                  <a:schemeClr val="tx1"/>
                </a:solidFill>
                <a:effectLst/>
                <a:latin typeface="Univers Condensed Light (Body)"/>
              </a:rPr>
              <a:t> ใช้เพื่อวัดความซับซ้อน </a:t>
            </a:r>
            <a:r>
              <a:rPr lang="en-US" b="0" i="0" dirty="0">
                <a:solidFill>
                  <a:schemeClr val="tx1"/>
                </a:solidFill>
                <a:effectLst/>
                <a:latin typeface="Univers Condensed Light (Body)"/>
              </a:rPr>
              <a:t>project</a:t>
            </a:r>
            <a:endParaRPr lang="th-TH" dirty="0">
              <a:solidFill>
                <a:schemeClr val="tx1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716969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843</Words>
  <Application>Microsoft Macintosh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Helvetica</vt:lpstr>
      <vt:lpstr>Roboto</vt:lpstr>
      <vt:lpstr>Söhne</vt:lpstr>
      <vt:lpstr>Univers Condensed Light</vt:lpstr>
      <vt:lpstr>Univers Condensed Light (Body)</vt:lpstr>
      <vt:lpstr>Walbaum Display Light</vt:lpstr>
      <vt:lpstr>Walbaum Display Light (Headings)</vt:lpstr>
      <vt:lpstr>AngleLinesVTI</vt:lpstr>
      <vt:lpstr>Software Defect Prediction with Bayesian Approaches  การทำนายข้อบกพร่องของซอฟต์แวร์ด้วยแนวทางแบบเบย์ Link</vt:lpstr>
      <vt:lpstr>PowerPoint Presentation</vt:lpstr>
      <vt:lpstr>เป้าหมายงานวิจัย</vt:lpstr>
      <vt:lpstr>แรงจูงใจ</vt:lpstr>
      <vt:lpstr>ที่มาของปัญหา</vt:lpstr>
      <vt:lpstr>แนวทางการวิจัย</vt:lpstr>
      <vt:lpstr>Data Set</vt:lpstr>
      <vt:lpstr>Data Set</vt:lpstr>
      <vt:lpstr>Data Set</vt:lpstr>
      <vt:lpstr>Model</vt:lpstr>
      <vt:lpstr>Bayesian Approach</vt:lpstr>
      <vt:lpstr>Bayesian Networks</vt:lpstr>
      <vt:lpstr>Bayesian Networks</vt:lpstr>
      <vt:lpstr>TAN (Tree Augmented Naïve Bayesian Network)</vt:lpstr>
      <vt:lpstr>Hill Climbing</vt:lpstr>
      <vt:lpstr>K2</vt:lpstr>
      <vt:lpstr>การทดลองและผลลัพธ์</vt:lpstr>
      <vt:lpstr>การทดลองและผลลัพธ์</vt:lpstr>
      <vt:lpstr>End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 Defect Prediction with Bayesian Approaches  การทำนายข้อบกพร่องของซอฟต์แวร์ด้วยแนวทางแบบเบย์</dc:title>
  <dc:creator>punyawat suwannatat</dc:creator>
  <cp:lastModifiedBy>Dev</cp:lastModifiedBy>
  <cp:revision>53</cp:revision>
  <dcterms:created xsi:type="dcterms:W3CDTF">2023-09-30T16:13:16Z</dcterms:created>
  <dcterms:modified xsi:type="dcterms:W3CDTF">2023-10-15T01:28:41Z</dcterms:modified>
</cp:coreProperties>
</file>